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7" r:id="rId2"/>
    <p:sldId id="279" r:id="rId3"/>
    <p:sldId id="278" r:id="rId4"/>
    <p:sldId id="258" r:id="rId5"/>
    <p:sldId id="259" r:id="rId6"/>
    <p:sldId id="260" r:id="rId7"/>
    <p:sldId id="280" r:id="rId8"/>
    <p:sldId id="282" r:id="rId9"/>
    <p:sldId id="286" r:id="rId10"/>
    <p:sldId id="287" r:id="rId11"/>
    <p:sldId id="261" r:id="rId12"/>
    <p:sldId id="272" r:id="rId13"/>
    <p:sldId id="262" r:id="rId14"/>
    <p:sldId id="273" r:id="rId15"/>
    <p:sldId id="263" r:id="rId16"/>
    <p:sldId id="288" r:id="rId17"/>
    <p:sldId id="271" r:id="rId18"/>
    <p:sldId id="270"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21" autoAdjust="0"/>
    <p:restoredTop sz="94660"/>
  </p:normalViewPr>
  <p:slideViewPr>
    <p:cSldViewPr>
      <p:cViewPr varScale="1">
        <p:scale>
          <a:sx n="68" d="100"/>
          <a:sy n="68" d="100"/>
        </p:scale>
        <p:origin x="-1458"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C01C00C-1F83-4CD8-A166-568BF0495F81}" type="datetimeFigureOut">
              <a:rPr lang="en-US" smtClean="0"/>
              <a:pPr/>
              <a:t>4/27/18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A5ED9A4-30F8-4E76-A3A7-93D54E821215}" type="slidenum">
              <a:rPr lang="en-US" smtClean="0"/>
              <a:pPr/>
              <a:t>‹#›</a:t>
            </a:fld>
            <a:endParaRPr lang="en-US"/>
          </a:p>
        </p:txBody>
      </p:sp>
    </p:spTree>
    <p:extLst>
      <p:ext uri="{BB962C8B-B14F-4D97-AF65-F5344CB8AC3E}">
        <p14:creationId xmlns:p14="http://schemas.microsoft.com/office/powerpoint/2010/main" val="11533934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M&amp;S has</a:t>
            </a:r>
            <a:r>
              <a:rPr lang="en-US" baseline="0" dirty="0"/>
              <a:t> several projects running to improve the socio-economic condition of developing countries like India, Africa. Besides, they are actively helping the developed country to ensure sustainability by their Global Community Program. </a:t>
            </a:r>
            <a:endParaRPr lang="en-US" dirty="0"/>
          </a:p>
        </p:txBody>
      </p:sp>
      <p:sp>
        <p:nvSpPr>
          <p:cNvPr id="4" name="Slide Number Placeholder 3"/>
          <p:cNvSpPr>
            <a:spLocks noGrp="1"/>
          </p:cNvSpPr>
          <p:nvPr>
            <p:ph type="sldNum" sz="quarter" idx="10"/>
          </p:nvPr>
        </p:nvSpPr>
        <p:spPr/>
        <p:txBody>
          <a:bodyPr/>
          <a:lstStyle/>
          <a:p>
            <a:fld id="{3A5ED9A4-30F8-4E76-A3A7-93D54E821215}" type="slidenum">
              <a:rPr lang="en-US" smtClean="0"/>
              <a:pPr/>
              <a:t>6</a:t>
            </a:fld>
            <a:endParaRPr lang="en-US"/>
          </a:p>
        </p:txBody>
      </p:sp>
    </p:spTree>
    <p:extLst>
      <p:ext uri="{BB962C8B-B14F-4D97-AF65-F5344CB8AC3E}">
        <p14:creationId xmlns:p14="http://schemas.microsoft.com/office/powerpoint/2010/main" val="22518610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en-US"/>
              <a:t>Click to edit Master title style</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40C7C359-4E04-4828-B436-377005BE5B49}" type="datetimeFigureOut">
              <a:rPr lang="en-US" smtClean="0"/>
              <a:pPr/>
              <a:t>4/27/18</a:t>
            </a:fld>
            <a:endParaRPr lang="en-US"/>
          </a:p>
        </p:txBody>
      </p:sp>
      <p:sp>
        <p:nvSpPr>
          <p:cNvPr id="8" name="Slide Number Placeholder 7"/>
          <p:cNvSpPr>
            <a:spLocks noGrp="1"/>
          </p:cNvSpPr>
          <p:nvPr>
            <p:ph type="sldNum" sz="quarter" idx="11"/>
          </p:nvPr>
        </p:nvSpPr>
        <p:spPr/>
        <p:txBody>
          <a:bodyPr/>
          <a:lstStyle/>
          <a:p>
            <a:fld id="{26471AE8-9182-47C9-9BDB-DF30EC5AEE1B}" type="slidenum">
              <a:rPr lang="en-US" smtClean="0"/>
              <a:pPr/>
              <a:t>‹#›</a:t>
            </a:fld>
            <a:endParaRPr lang="en-US"/>
          </a:p>
        </p:txBody>
      </p:sp>
      <p:sp>
        <p:nvSpPr>
          <p:cNvPr id="9" name="Footer Placeholder 8"/>
          <p:cNvSpPr>
            <a:spLocks noGrp="1"/>
          </p:cNvSpPr>
          <p:nvPr>
            <p:ph type="ftr" sz="quarter" idx="12"/>
          </p:nvPr>
        </p:nvSpPr>
        <p:spPr/>
        <p:txBody>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C7C359-4E04-4828-B436-377005BE5B49}" type="datetimeFigureOut">
              <a:rPr lang="en-US" smtClean="0"/>
              <a:pPr/>
              <a:t>4/27/18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6471AE8-9182-47C9-9BDB-DF30EC5AEE1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US"/>
              <a:t>Click to edit Master title style</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C7C359-4E04-4828-B436-377005BE5B49}" type="datetimeFigureOut">
              <a:rPr lang="en-US" smtClean="0"/>
              <a:pPr/>
              <a:t>4/27/18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6471AE8-9182-47C9-9BDB-DF30EC5AEE1B}" type="slidenum">
              <a:rPr lang="en-US" smtClean="0"/>
              <a:pPr/>
              <a:t>‹#›</a:t>
            </a:fld>
            <a:endParaRPr lang="en-US"/>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0C7C359-4E04-4828-B436-377005BE5B49}" type="datetimeFigureOut">
              <a:rPr lang="en-US" smtClean="0"/>
              <a:pPr/>
              <a:t>4/27/18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6471AE8-9182-47C9-9BDB-DF30EC5AEE1B}" type="slidenum">
              <a:rPr lang="en-US" smtClean="0"/>
              <a:pPr/>
              <a:t>‹#›</a:t>
            </a:fld>
            <a:endParaRPr lang="en-US"/>
          </a:p>
        </p:txBody>
      </p:sp>
      <p:sp>
        <p:nvSpPr>
          <p:cNvPr id="9" name="Content Placeholder 8"/>
          <p:cNvSpPr>
            <a:spLocks noGrp="1"/>
          </p:cNvSpPr>
          <p:nvPr>
            <p:ph sz="quarter" idx="13"/>
          </p:nvPr>
        </p:nvSpPr>
        <p:spPr>
          <a:xfrm>
            <a:off x="365760" y="1600200"/>
            <a:ext cx="4041648" cy="4526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0C7C359-4E04-4828-B436-377005BE5B49}" type="datetimeFigureOut">
              <a:rPr lang="en-US" smtClean="0"/>
              <a:pPr/>
              <a:t>4/27/18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6471AE8-9182-47C9-9BDB-DF30EC5AEE1B}" type="slidenum">
              <a:rPr lang="en-US" smtClean="0"/>
              <a:pPr/>
              <a:t>‹#›</a:t>
            </a:fld>
            <a:endParaRPr lang="en-US"/>
          </a:p>
        </p:txBody>
      </p:sp>
      <p:sp>
        <p:nvSpPr>
          <p:cNvPr id="11" name="Content Placeholder 10"/>
          <p:cNvSpPr>
            <a:spLocks noGrp="1"/>
          </p:cNvSpPr>
          <p:nvPr>
            <p:ph sz="quarter" idx="13"/>
          </p:nvPr>
        </p:nvSpPr>
        <p:spPr>
          <a:xfrm>
            <a:off x="457200" y="2212848"/>
            <a:ext cx="4041648" cy="39136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0C7C359-4E04-4828-B436-377005BE5B49}" type="datetimeFigureOut">
              <a:rPr lang="en-US" smtClean="0"/>
              <a:pPr/>
              <a:t>4/27/18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6471AE8-9182-47C9-9BDB-DF30EC5AEE1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C7C359-4E04-4828-B436-377005BE5B49}" type="datetimeFigureOut">
              <a:rPr lang="en-US" smtClean="0"/>
              <a:pPr/>
              <a:t>4/27/18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6471AE8-9182-47C9-9BDB-DF30EC5AEE1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en-US"/>
              <a:t>Click to edit Master title style</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0C7C359-4E04-4828-B436-377005BE5B49}" type="datetimeFigureOut">
              <a:rPr lang="en-US" smtClean="0"/>
              <a:pPr/>
              <a:t>4/27/18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6471AE8-9182-47C9-9BDB-DF30EC5AEE1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en-US"/>
              <a:t>Click to edit Master title style</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0C7C359-4E04-4828-B436-377005BE5B49}" type="datetimeFigureOut">
              <a:rPr lang="en-US" smtClean="0"/>
              <a:pPr/>
              <a:t>4/27/18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6471AE8-9182-47C9-9BDB-DF30EC5AEE1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0C7C359-4E04-4828-B436-377005BE5B49}" type="datetimeFigureOut">
              <a:rPr lang="en-US" smtClean="0"/>
              <a:pPr/>
              <a:t>4/27/18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6471AE8-9182-47C9-9BDB-DF30EC5AEE1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0C7C359-4E04-4828-B436-377005BE5B49}" type="datetimeFigureOut">
              <a:rPr lang="en-US" smtClean="0"/>
              <a:pPr/>
              <a:t>4/27/18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6471AE8-9182-47C9-9BDB-DF30EC5AEE1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40C7C359-4E04-4828-B436-377005BE5B49}" type="datetimeFigureOut">
              <a:rPr lang="en-US" smtClean="0"/>
              <a:pPr/>
              <a:t>4/27/18</a:t>
            </a:fld>
            <a:endParaRPr lang="en-US"/>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en-US"/>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26471AE8-9182-47C9-9BDB-DF30EC5AEE1B}" type="slidenum">
              <a:rPr lang="en-US" smtClean="0"/>
              <a:pPr/>
              <a:t>‹#›</a:t>
            </a:fld>
            <a:endParaRPr lang="en-US"/>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US" sz="4800" dirty="0"/>
              <a:t>Welcome to the Presentation</a:t>
            </a:r>
          </a:p>
          <a:p>
            <a:pPr marL="0" indent="0" algn="ctr">
              <a:buNone/>
            </a:pPr>
            <a:r>
              <a:rPr lang="en-US" sz="2800" dirty="0"/>
              <a:t>Sustainability and Global Citizenship</a:t>
            </a:r>
          </a:p>
        </p:txBody>
      </p:sp>
    </p:spTree>
    <p:extLst>
      <p:ext uri="{BB962C8B-B14F-4D97-AF65-F5344CB8AC3E}">
        <p14:creationId xmlns:p14="http://schemas.microsoft.com/office/powerpoint/2010/main" val="5680470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:EMPL4013 Pathway Project1 :Sustainability and global Citizenship</a:t>
            </a:r>
          </a:p>
        </p:txBody>
      </p:sp>
      <p:sp>
        <p:nvSpPr>
          <p:cNvPr id="3" name="Content Placeholder 2"/>
          <p:cNvSpPr>
            <a:spLocks noGrp="1"/>
          </p:cNvSpPr>
          <p:nvPr>
            <p:ph idx="1"/>
          </p:nvPr>
        </p:nvSpPr>
        <p:spPr/>
        <p:txBody>
          <a:bodyPr/>
          <a:lstStyle/>
          <a:p>
            <a:r>
              <a:rPr lang="en-GB" dirty="0"/>
              <a:t>Lecture: Miguel Martins </a:t>
            </a:r>
          </a:p>
          <a:p>
            <a:r>
              <a:rPr lang="en-GB" dirty="0"/>
              <a:t>Students: Loide Braghin 105698</a:t>
            </a:r>
          </a:p>
          <a:p>
            <a:r>
              <a:rPr lang="en-GB" dirty="0"/>
              <a:t>Marius </a:t>
            </a:r>
            <a:r>
              <a:rPr lang="en-GB" dirty="0" err="1"/>
              <a:t>Saiz</a:t>
            </a:r>
            <a:r>
              <a:rPr lang="en-GB" dirty="0"/>
              <a:t> :1605685 - </a:t>
            </a:r>
            <a:r>
              <a:rPr lang="en-GB" dirty="0" err="1"/>
              <a:t>Ionela</a:t>
            </a:r>
            <a:r>
              <a:rPr lang="en-GB" dirty="0"/>
              <a:t> </a:t>
            </a:r>
            <a:r>
              <a:rPr lang="en-GB" dirty="0" err="1"/>
              <a:t>Madalina</a:t>
            </a:r>
            <a:r>
              <a:rPr lang="en-GB" dirty="0"/>
              <a:t> </a:t>
            </a:r>
            <a:r>
              <a:rPr lang="en-GB" dirty="0" err="1"/>
              <a:t>Saiz</a:t>
            </a:r>
            <a:r>
              <a:rPr lang="en-GB" dirty="0"/>
              <a:t> : 1605699</a:t>
            </a:r>
          </a:p>
          <a:p>
            <a:r>
              <a:rPr lang="en-GB" dirty="0"/>
              <a:t>Syed </a:t>
            </a:r>
            <a:r>
              <a:rPr lang="en-GB" dirty="0" err="1"/>
              <a:t>Ahamed</a:t>
            </a:r>
            <a:r>
              <a:rPr lang="en-GB" dirty="0"/>
              <a:t> :1605416- </a:t>
            </a:r>
            <a:r>
              <a:rPr lang="en-GB"/>
              <a:t>Syed Rahman : 16056376</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Table of Contents</a:t>
            </a:r>
          </a:p>
        </p:txBody>
      </p:sp>
      <p:sp>
        <p:nvSpPr>
          <p:cNvPr id="3" name="Content Placeholder 2"/>
          <p:cNvSpPr>
            <a:spLocks noGrp="1"/>
          </p:cNvSpPr>
          <p:nvPr>
            <p:ph idx="1"/>
          </p:nvPr>
        </p:nvSpPr>
        <p:spPr/>
        <p:txBody>
          <a:bodyPr>
            <a:normAutofit/>
          </a:bodyPr>
          <a:lstStyle/>
          <a:p>
            <a:r>
              <a:rPr lang="en-GB" sz="1800" dirty="0"/>
              <a:t>Introduction -  Slide 4</a:t>
            </a:r>
          </a:p>
          <a:p>
            <a:r>
              <a:rPr lang="en-GB" sz="1800" dirty="0"/>
              <a:t>What is Global Citizen – Slide 5</a:t>
            </a:r>
          </a:p>
          <a:p>
            <a:r>
              <a:rPr lang="en-GB" sz="1800" dirty="0"/>
              <a:t>Marks &amp; Spencer – Slide 6</a:t>
            </a:r>
          </a:p>
          <a:p>
            <a:r>
              <a:rPr lang="en-GB" sz="1800" dirty="0"/>
              <a:t>Leader and Leadership – Slide 7</a:t>
            </a:r>
          </a:p>
          <a:p>
            <a:r>
              <a:rPr lang="en-GB" sz="1800" dirty="0"/>
              <a:t>Leadership Skills – Slide 8</a:t>
            </a:r>
          </a:p>
          <a:p>
            <a:r>
              <a:rPr lang="en-GB" sz="1800" dirty="0"/>
              <a:t>M &amp; S Leadership Programme – Slide 9</a:t>
            </a:r>
          </a:p>
          <a:p>
            <a:r>
              <a:rPr lang="en-GB" sz="1800" dirty="0"/>
              <a:t>M &amp; S Plan A 2025 – Slide 10</a:t>
            </a:r>
          </a:p>
          <a:p>
            <a:r>
              <a:rPr lang="en-GB" sz="1800" dirty="0"/>
              <a:t>Sustainable projects of M &amp; S – Slide 11</a:t>
            </a:r>
          </a:p>
          <a:p>
            <a:r>
              <a:rPr lang="en-GB" sz="1800" dirty="0"/>
              <a:t>Environmental Sustainability and M &amp; S – Slide 15</a:t>
            </a:r>
          </a:p>
          <a:p>
            <a:r>
              <a:rPr lang="en-GB" sz="1800" dirty="0"/>
              <a:t>Conclusion – Slide - 16</a:t>
            </a:r>
          </a:p>
          <a:p>
            <a:r>
              <a:rPr lang="en-GB" sz="1800" dirty="0"/>
              <a:t>References – Slide 17</a:t>
            </a:r>
          </a:p>
          <a:p>
            <a:r>
              <a:rPr lang="en-GB" sz="1800" dirty="0"/>
              <a:t>Learning Log - 18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p>
        </p:txBody>
      </p:sp>
      <p:sp>
        <p:nvSpPr>
          <p:cNvPr id="3" name="Content Placeholder 2"/>
          <p:cNvSpPr>
            <a:spLocks noGrp="1"/>
          </p:cNvSpPr>
          <p:nvPr>
            <p:ph idx="1"/>
          </p:nvPr>
        </p:nvSpPr>
        <p:spPr/>
        <p:txBody>
          <a:bodyPr/>
          <a:lstStyle/>
          <a:p>
            <a:pPr marL="0" indent="0" algn="just">
              <a:buNone/>
            </a:pPr>
            <a:r>
              <a:rPr lang="en-US" dirty="0"/>
              <a:t>The main focus of the presentation is “Sustainability and Global Citizenship”. Besides, leadership, entrepreneurship and community participation has also been considered. Marks &amp; Spencer (M&amp;S), one of the biggest retail multinational chain, is taken as an example to describe this issue. </a:t>
            </a:r>
            <a:r>
              <a:rPr lang="en-SG" dirty="0"/>
              <a:t>M&amp;S currently has 979 stores across the U.K. including 615 that only sell food products. </a:t>
            </a:r>
            <a:endParaRPr lang="en-US" dirty="0"/>
          </a:p>
        </p:txBody>
      </p:sp>
    </p:spTree>
    <p:extLst>
      <p:ext uri="{BB962C8B-B14F-4D97-AF65-F5344CB8AC3E}">
        <p14:creationId xmlns:p14="http://schemas.microsoft.com/office/powerpoint/2010/main" val="22716337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Global Citizen?</a:t>
            </a:r>
          </a:p>
        </p:txBody>
      </p:sp>
      <p:sp>
        <p:nvSpPr>
          <p:cNvPr id="3" name="Content Placeholder 2"/>
          <p:cNvSpPr>
            <a:spLocks noGrp="1"/>
          </p:cNvSpPr>
          <p:nvPr>
            <p:ph idx="1"/>
          </p:nvPr>
        </p:nvSpPr>
        <p:spPr/>
        <p:txBody>
          <a:bodyPr>
            <a:normAutofit/>
          </a:bodyPr>
          <a:lstStyle/>
          <a:p>
            <a:pPr marL="0" indent="0" algn="just">
              <a:buNone/>
            </a:pPr>
            <a:r>
              <a:rPr lang="en-US" dirty="0"/>
              <a:t>Global citizen is someone who identifies himself/ herself as a part of the emerging global community and take active part to improve the community values. </a:t>
            </a:r>
          </a:p>
          <a:p>
            <a:pPr marL="0" indent="0" algn="just">
              <a:buNone/>
            </a:pPr>
            <a:r>
              <a:rPr lang="en-US" dirty="0"/>
              <a:t>Actively participating in global quality improvements crucial for global organization as development of the global community will ultimately determines their own growth, profit and sustainability. </a:t>
            </a:r>
          </a:p>
        </p:txBody>
      </p:sp>
    </p:spTree>
    <p:extLst>
      <p:ext uri="{BB962C8B-B14F-4D97-AF65-F5344CB8AC3E}">
        <p14:creationId xmlns:p14="http://schemas.microsoft.com/office/powerpoint/2010/main" val="35001937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a:xfrm>
            <a:off x="20782" y="2362200"/>
            <a:ext cx="8666018" cy="3763963"/>
          </a:xfrm>
        </p:spPr>
        <p:txBody>
          <a:bodyPr>
            <a:normAutofit/>
          </a:bodyPr>
          <a:lstStyle/>
          <a:p>
            <a:pPr algn="just"/>
            <a:r>
              <a:rPr lang="en-SG" dirty="0"/>
              <a:t>M&amp;S was founded in 1884 by Michael Marks and Thomas Spencer in Leeds.</a:t>
            </a:r>
          </a:p>
          <a:p>
            <a:pPr algn="just"/>
            <a:r>
              <a:rPr lang="en-SG" dirty="0"/>
              <a:t>Specialises in luxury food, designer clothes and home products. </a:t>
            </a:r>
          </a:p>
          <a:p>
            <a:pPr algn="just"/>
            <a:r>
              <a:rPr lang="en-US" dirty="0"/>
              <a:t>A major multinational retailer.</a:t>
            </a:r>
          </a:p>
          <a:p>
            <a:pPr algn="just"/>
            <a:r>
              <a:rPr lang="en-US" dirty="0"/>
              <a:t>976 stores all over UK.</a:t>
            </a:r>
          </a:p>
          <a:p>
            <a:pPr algn="just"/>
            <a:r>
              <a:rPr lang="en-US" dirty="0"/>
              <a:t>Flagship stores in 56 countries all over the world.</a:t>
            </a:r>
          </a:p>
          <a:p>
            <a:pPr algn="just"/>
            <a:r>
              <a:rPr lang="en-US" dirty="0"/>
              <a:t>Became a global citizen by continuously helping to improve the global community. </a:t>
            </a:r>
          </a:p>
        </p:txBody>
      </p:sp>
      <p:pic>
        <p:nvPicPr>
          <p:cNvPr id="102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0782" y="0"/>
            <a:ext cx="9109364" cy="1981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11967344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1"/>
                </a:solidFill>
                <a:effectLst/>
                <a:latin typeface="Arial" panose="020B0604020202020204" pitchFamily="34" charset="0"/>
                <a:cs typeface="Arial" panose="020B0604020202020204" pitchFamily="34" charset="0"/>
              </a:rPr>
              <a:t>Leader and Leadership</a:t>
            </a:r>
            <a:endParaRPr lang="en-GB" dirty="0"/>
          </a:p>
        </p:txBody>
      </p:sp>
      <p:sp>
        <p:nvSpPr>
          <p:cNvPr id="3" name="Content Placeholder 2"/>
          <p:cNvSpPr>
            <a:spLocks noGrp="1"/>
          </p:cNvSpPr>
          <p:nvPr>
            <p:ph idx="1"/>
          </p:nvPr>
        </p:nvSpPr>
        <p:spPr/>
        <p:txBody>
          <a:bodyPr>
            <a:normAutofit fontScale="85000" lnSpcReduction="20000"/>
          </a:bodyPr>
          <a:lstStyle/>
          <a:p>
            <a:pPr lvl="0" algn="just" defTabSz="457200">
              <a:spcBef>
                <a:spcPts val="1000"/>
              </a:spcBef>
              <a:buClr>
                <a:srgbClr val="1E5155">
                  <a:lumMod val="40000"/>
                  <a:lumOff val="60000"/>
                </a:srgbClr>
              </a:buClr>
              <a:buSzPct val="80000"/>
            </a:pPr>
            <a:r>
              <a:rPr lang="en-GB" cap="all" dirty="0">
                <a:solidFill>
                  <a:schemeClr val="tx1"/>
                </a:solidFill>
                <a:cs typeface="Arial" panose="020B0604020202020204" pitchFamily="34" charset="0"/>
              </a:rPr>
              <a:t>Leader – a person who stand up in front of a team or group and sets standards, aims, objectives, influences and push them toward achievement.</a:t>
            </a:r>
          </a:p>
          <a:p>
            <a:pPr lvl="0" algn="just" defTabSz="457200">
              <a:spcBef>
                <a:spcPts val="1000"/>
              </a:spcBef>
              <a:buClr>
                <a:srgbClr val="1E5155">
                  <a:lumMod val="40000"/>
                  <a:lumOff val="60000"/>
                </a:srgbClr>
              </a:buClr>
              <a:buSzPct val="80000"/>
            </a:pPr>
            <a:r>
              <a:rPr lang="en-GB" cap="all" dirty="0">
                <a:solidFill>
                  <a:schemeClr val="tx1"/>
                </a:solidFill>
                <a:cs typeface="Arial" panose="020B0604020202020204" pitchFamily="34" charset="0"/>
              </a:rPr>
              <a:t>Leadership – a process by which a person influences others to accomplish objectives and directs the organization in a way that make it more cohesive and coherent.</a:t>
            </a:r>
          </a:p>
          <a:p>
            <a:pPr lvl="0" defTabSz="457200">
              <a:spcBef>
                <a:spcPts val="1000"/>
              </a:spcBef>
              <a:buClr>
                <a:srgbClr val="1E5155">
                  <a:lumMod val="40000"/>
                  <a:lumOff val="60000"/>
                </a:srgbClr>
              </a:buClr>
              <a:buSzPct val="80000"/>
            </a:pPr>
            <a:r>
              <a:rPr lang="en-GB" b="1" cap="all" dirty="0">
                <a:solidFill>
                  <a:schemeClr val="tx1"/>
                </a:solidFill>
                <a:cs typeface="Arial" panose="020B0604020202020204" pitchFamily="34" charset="0"/>
              </a:rPr>
              <a:t>L</a:t>
            </a:r>
            <a:r>
              <a:rPr lang="en-GB" cap="all" dirty="0">
                <a:solidFill>
                  <a:schemeClr val="tx1"/>
                </a:solidFill>
                <a:cs typeface="Arial" panose="020B0604020202020204" pitchFamily="34" charset="0"/>
              </a:rPr>
              <a:t> – listens</a:t>
            </a:r>
          </a:p>
          <a:p>
            <a:pPr lvl="0" defTabSz="457200">
              <a:spcBef>
                <a:spcPts val="1000"/>
              </a:spcBef>
              <a:buClr>
                <a:srgbClr val="1E5155">
                  <a:lumMod val="40000"/>
                  <a:lumOff val="60000"/>
                </a:srgbClr>
              </a:buClr>
              <a:buSzPct val="80000"/>
            </a:pPr>
            <a:r>
              <a:rPr lang="en-GB" b="1" cap="all" dirty="0">
                <a:solidFill>
                  <a:schemeClr val="tx1"/>
                </a:solidFill>
                <a:cs typeface="Arial" panose="020B0604020202020204" pitchFamily="34" charset="0"/>
              </a:rPr>
              <a:t>E</a:t>
            </a:r>
            <a:r>
              <a:rPr lang="en-GB" cap="all" dirty="0">
                <a:solidFill>
                  <a:schemeClr val="tx1"/>
                </a:solidFill>
                <a:cs typeface="Arial" panose="020B0604020202020204" pitchFamily="34" charset="0"/>
              </a:rPr>
              <a:t> – expect the best</a:t>
            </a:r>
          </a:p>
          <a:p>
            <a:pPr lvl="0" defTabSz="457200">
              <a:spcBef>
                <a:spcPts val="1000"/>
              </a:spcBef>
              <a:buClr>
                <a:srgbClr val="1E5155">
                  <a:lumMod val="40000"/>
                  <a:lumOff val="60000"/>
                </a:srgbClr>
              </a:buClr>
              <a:buSzPct val="80000"/>
            </a:pPr>
            <a:r>
              <a:rPr lang="en-GB" b="1" cap="all" dirty="0">
                <a:solidFill>
                  <a:schemeClr val="tx1"/>
                </a:solidFill>
                <a:cs typeface="Arial" panose="020B0604020202020204" pitchFamily="34" charset="0"/>
              </a:rPr>
              <a:t>A</a:t>
            </a:r>
            <a:r>
              <a:rPr lang="en-GB" cap="all" dirty="0">
                <a:solidFill>
                  <a:schemeClr val="tx1"/>
                </a:solidFill>
                <a:cs typeface="Arial" panose="020B0604020202020204" pitchFamily="34" charset="0"/>
              </a:rPr>
              <a:t> – achieves</a:t>
            </a:r>
          </a:p>
          <a:p>
            <a:pPr lvl="0" defTabSz="457200">
              <a:spcBef>
                <a:spcPts val="1000"/>
              </a:spcBef>
              <a:buClr>
                <a:srgbClr val="1E5155">
                  <a:lumMod val="40000"/>
                  <a:lumOff val="60000"/>
                </a:srgbClr>
              </a:buClr>
              <a:buSzPct val="80000"/>
            </a:pPr>
            <a:r>
              <a:rPr lang="en-GB" b="1" cap="all" dirty="0">
                <a:solidFill>
                  <a:schemeClr val="tx1"/>
                </a:solidFill>
                <a:cs typeface="Arial" panose="020B0604020202020204" pitchFamily="34" charset="0"/>
              </a:rPr>
              <a:t>D </a:t>
            </a:r>
            <a:r>
              <a:rPr lang="en-GB" cap="all" dirty="0">
                <a:solidFill>
                  <a:schemeClr val="tx1"/>
                </a:solidFill>
                <a:cs typeface="Arial" panose="020B0604020202020204" pitchFamily="34" charset="0"/>
              </a:rPr>
              <a:t>– determined</a:t>
            </a:r>
          </a:p>
          <a:p>
            <a:pPr lvl="0" defTabSz="457200">
              <a:spcBef>
                <a:spcPts val="1000"/>
              </a:spcBef>
              <a:buClr>
                <a:srgbClr val="1E5155">
                  <a:lumMod val="40000"/>
                  <a:lumOff val="60000"/>
                </a:srgbClr>
              </a:buClr>
              <a:buSzPct val="80000"/>
            </a:pPr>
            <a:r>
              <a:rPr lang="en-GB" b="1" cap="all" dirty="0">
                <a:solidFill>
                  <a:schemeClr val="tx1"/>
                </a:solidFill>
                <a:cs typeface="Arial" panose="020B0604020202020204" pitchFamily="34" charset="0"/>
              </a:rPr>
              <a:t>E </a:t>
            </a:r>
            <a:r>
              <a:rPr lang="en-GB" cap="all" dirty="0">
                <a:solidFill>
                  <a:schemeClr val="tx1"/>
                </a:solidFill>
                <a:cs typeface="Arial" panose="020B0604020202020204" pitchFamily="34" charset="0"/>
              </a:rPr>
              <a:t>– encouragement</a:t>
            </a:r>
          </a:p>
          <a:p>
            <a:pPr lvl="0" defTabSz="457200">
              <a:spcBef>
                <a:spcPts val="1000"/>
              </a:spcBef>
              <a:buClr>
                <a:srgbClr val="1E5155">
                  <a:lumMod val="40000"/>
                  <a:lumOff val="60000"/>
                </a:srgbClr>
              </a:buClr>
              <a:buSzPct val="80000"/>
            </a:pPr>
            <a:r>
              <a:rPr lang="en-GB" b="1" cap="all" dirty="0">
                <a:solidFill>
                  <a:schemeClr val="tx1"/>
                </a:solidFill>
                <a:cs typeface="Arial" panose="020B0604020202020204" pitchFamily="34" charset="0"/>
              </a:rPr>
              <a:t>R</a:t>
            </a:r>
            <a:r>
              <a:rPr lang="en-GB" cap="all" dirty="0">
                <a:solidFill>
                  <a:schemeClr val="tx1"/>
                </a:solidFill>
                <a:cs typeface="Arial" panose="020B0604020202020204" pitchFamily="34" charset="0"/>
              </a:rPr>
              <a:t> – respects </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79FF8-EE2B-4578-B02D-D75A89B81ABF}"/>
              </a:ext>
            </a:extLst>
          </p:cNvPr>
          <p:cNvSpPr>
            <a:spLocks noGrp="1"/>
          </p:cNvSpPr>
          <p:nvPr>
            <p:ph type="ctrTitle"/>
          </p:nvPr>
        </p:nvSpPr>
        <p:spPr>
          <a:xfrm>
            <a:off x="685800" y="609601"/>
            <a:ext cx="7772400" cy="761999"/>
          </a:xfrm>
        </p:spPr>
        <p:txBody>
          <a:bodyPr/>
          <a:lstStyle/>
          <a:p>
            <a:r>
              <a:rPr lang="en-GB" sz="3200" b="1" dirty="0">
                <a:solidFill>
                  <a:srgbClr val="002060"/>
                </a:solidFill>
                <a:effectLst/>
                <a:latin typeface="Arial" panose="020B0604020202020204" pitchFamily="34" charset="0"/>
                <a:cs typeface="Arial" panose="020B0604020202020204" pitchFamily="34" charset="0"/>
              </a:rPr>
              <a:t>Leadership Skills:</a:t>
            </a:r>
            <a:endParaRPr lang="en-GB" dirty="0"/>
          </a:p>
        </p:txBody>
      </p:sp>
      <p:sp>
        <p:nvSpPr>
          <p:cNvPr id="3" name="Subtitle 2">
            <a:extLst>
              <a:ext uri="{FF2B5EF4-FFF2-40B4-BE49-F238E27FC236}">
                <a16:creationId xmlns:a16="http://schemas.microsoft.com/office/drawing/2014/main" id="{03796C68-EAB8-4BE8-9AD9-A063AE61A57C}"/>
              </a:ext>
            </a:extLst>
          </p:cNvPr>
          <p:cNvSpPr>
            <a:spLocks noGrp="1"/>
          </p:cNvSpPr>
          <p:nvPr>
            <p:ph type="subTitle" idx="1"/>
          </p:nvPr>
        </p:nvSpPr>
        <p:spPr>
          <a:xfrm>
            <a:off x="1371600" y="1981200"/>
            <a:ext cx="6400800" cy="4191000"/>
          </a:xfrm>
        </p:spPr>
        <p:txBody>
          <a:bodyPr/>
          <a:lstStyle/>
          <a:p>
            <a:pPr marL="342900" lvl="0" indent="-342900" algn="just" defTabSz="457200">
              <a:spcBef>
                <a:spcPts val="1000"/>
              </a:spcBef>
              <a:buClr>
                <a:srgbClr val="1E5155">
                  <a:lumMod val="40000"/>
                  <a:lumOff val="60000"/>
                </a:srgbClr>
              </a:buClr>
              <a:buSzPct val="80000"/>
              <a:buFont typeface="Arial" panose="020B0604020202020204" pitchFamily="34" charset="0"/>
              <a:buChar char="•"/>
            </a:pPr>
            <a:r>
              <a:rPr lang="en-GB" sz="2000" cap="all" dirty="0">
                <a:solidFill>
                  <a:schemeClr val="tx1"/>
                </a:solidFill>
                <a:ea typeface="+mj-ea"/>
                <a:cs typeface="Arial" panose="020B0604020202020204" pitchFamily="34" charset="0"/>
              </a:rPr>
              <a:t>Able to adapt to change</a:t>
            </a:r>
          </a:p>
          <a:p>
            <a:pPr marL="342900" lvl="0" indent="-342900" algn="just" defTabSz="457200">
              <a:spcBef>
                <a:spcPts val="1000"/>
              </a:spcBef>
              <a:buClr>
                <a:srgbClr val="1E5155">
                  <a:lumMod val="40000"/>
                  <a:lumOff val="60000"/>
                </a:srgbClr>
              </a:buClr>
              <a:buSzPct val="80000"/>
              <a:buFont typeface="Arial" panose="020B0604020202020204" pitchFamily="34" charset="0"/>
              <a:buChar char="•"/>
            </a:pPr>
            <a:r>
              <a:rPr lang="en-GB" sz="2000" cap="all" dirty="0">
                <a:solidFill>
                  <a:schemeClr val="tx1"/>
                </a:solidFill>
                <a:ea typeface="+mj-ea"/>
                <a:cs typeface="Arial" panose="020B0604020202020204" pitchFamily="34" charset="0"/>
              </a:rPr>
              <a:t>Strategic thinking</a:t>
            </a:r>
          </a:p>
          <a:p>
            <a:pPr marL="342900" lvl="0" indent="-342900" algn="just" defTabSz="457200">
              <a:spcBef>
                <a:spcPts val="1000"/>
              </a:spcBef>
              <a:buClr>
                <a:srgbClr val="1E5155">
                  <a:lumMod val="40000"/>
                  <a:lumOff val="60000"/>
                </a:srgbClr>
              </a:buClr>
              <a:buSzPct val="80000"/>
              <a:buFont typeface="Arial" panose="020B0604020202020204" pitchFamily="34" charset="0"/>
              <a:buChar char="•"/>
            </a:pPr>
            <a:r>
              <a:rPr lang="en-GB" sz="2000" cap="all" dirty="0">
                <a:solidFill>
                  <a:schemeClr val="tx1"/>
                </a:solidFill>
                <a:ea typeface="+mj-ea"/>
                <a:cs typeface="Arial" panose="020B0604020202020204" pitchFamily="34" charset="0"/>
              </a:rPr>
              <a:t>Positive mindset</a:t>
            </a:r>
          </a:p>
          <a:p>
            <a:pPr marL="342900" lvl="0" indent="-342900" algn="just" defTabSz="457200">
              <a:spcBef>
                <a:spcPts val="1000"/>
              </a:spcBef>
              <a:buClr>
                <a:srgbClr val="1E5155">
                  <a:lumMod val="40000"/>
                  <a:lumOff val="60000"/>
                </a:srgbClr>
              </a:buClr>
              <a:buSzPct val="80000"/>
              <a:buFont typeface="Arial" panose="020B0604020202020204" pitchFamily="34" charset="0"/>
              <a:buChar char="•"/>
            </a:pPr>
            <a:r>
              <a:rPr lang="en-GB" sz="2000" cap="all" dirty="0">
                <a:solidFill>
                  <a:schemeClr val="tx1"/>
                </a:solidFill>
                <a:ea typeface="+mj-ea"/>
                <a:cs typeface="Arial" panose="020B0604020202020204" pitchFamily="34" charset="0"/>
              </a:rPr>
              <a:t>Vision</a:t>
            </a:r>
          </a:p>
          <a:p>
            <a:pPr marL="342900" lvl="0" indent="-342900" algn="just" defTabSz="457200">
              <a:spcBef>
                <a:spcPts val="1000"/>
              </a:spcBef>
              <a:buClr>
                <a:srgbClr val="1E5155">
                  <a:lumMod val="40000"/>
                  <a:lumOff val="60000"/>
                </a:srgbClr>
              </a:buClr>
              <a:buSzPct val="80000"/>
              <a:buFont typeface="Arial" panose="020B0604020202020204" pitchFamily="34" charset="0"/>
              <a:buChar char="•"/>
            </a:pPr>
            <a:r>
              <a:rPr lang="en-GB" sz="2000" cap="all" dirty="0">
                <a:solidFill>
                  <a:schemeClr val="tx1"/>
                </a:solidFill>
                <a:ea typeface="+mj-ea"/>
                <a:cs typeface="Arial" panose="020B0604020202020204" pitchFamily="34" charset="0"/>
              </a:rPr>
              <a:t>Team player</a:t>
            </a:r>
          </a:p>
          <a:p>
            <a:pPr marL="342900" lvl="0" indent="-342900" algn="just" defTabSz="457200">
              <a:spcBef>
                <a:spcPts val="1000"/>
              </a:spcBef>
              <a:buClr>
                <a:srgbClr val="1E5155">
                  <a:lumMod val="40000"/>
                  <a:lumOff val="60000"/>
                </a:srgbClr>
              </a:buClr>
              <a:buSzPct val="80000"/>
              <a:buFont typeface="Arial" panose="020B0604020202020204" pitchFamily="34" charset="0"/>
              <a:buChar char="•"/>
            </a:pPr>
            <a:r>
              <a:rPr lang="en-GB" sz="2000" cap="all" dirty="0">
                <a:solidFill>
                  <a:schemeClr val="tx1"/>
                </a:solidFill>
                <a:ea typeface="+mj-ea"/>
                <a:cs typeface="Arial" panose="020B0604020202020204" pitchFamily="34" charset="0"/>
              </a:rPr>
              <a:t>Good communication</a:t>
            </a:r>
          </a:p>
          <a:p>
            <a:pPr marL="342900" lvl="0" indent="-342900" algn="just" defTabSz="457200">
              <a:spcBef>
                <a:spcPts val="1000"/>
              </a:spcBef>
              <a:buClr>
                <a:srgbClr val="1E5155">
                  <a:lumMod val="40000"/>
                  <a:lumOff val="60000"/>
                </a:srgbClr>
              </a:buClr>
              <a:buSzPct val="80000"/>
              <a:buFont typeface="Arial" panose="020B0604020202020204" pitchFamily="34" charset="0"/>
              <a:buChar char="•"/>
            </a:pPr>
            <a:r>
              <a:rPr lang="en-GB" sz="2000" cap="all" dirty="0">
                <a:solidFill>
                  <a:schemeClr val="tx1"/>
                </a:solidFill>
                <a:ea typeface="+mj-ea"/>
                <a:cs typeface="Arial" panose="020B0604020202020204" pitchFamily="34" charset="0"/>
              </a:rPr>
              <a:t>Openness</a:t>
            </a:r>
          </a:p>
          <a:p>
            <a:pPr marL="342900" lvl="0" indent="-342900" algn="just" defTabSz="457200">
              <a:spcBef>
                <a:spcPts val="1000"/>
              </a:spcBef>
              <a:buClr>
                <a:srgbClr val="1E5155">
                  <a:lumMod val="40000"/>
                  <a:lumOff val="60000"/>
                </a:srgbClr>
              </a:buClr>
              <a:buSzPct val="80000"/>
              <a:buFont typeface="Arial" panose="020B0604020202020204" pitchFamily="34" charset="0"/>
              <a:buChar char="•"/>
            </a:pPr>
            <a:r>
              <a:rPr lang="en-GB" sz="2000" cap="all" dirty="0">
                <a:solidFill>
                  <a:schemeClr val="tx1"/>
                </a:solidFill>
                <a:ea typeface="+mj-ea"/>
                <a:cs typeface="Arial" panose="020B0604020202020204" pitchFamily="34" charset="0"/>
              </a:rPr>
              <a:t>Diverse</a:t>
            </a:r>
          </a:p>
          <a:p>
            <a:pPr lvl="0" algn="l" defTabSz="457200">
              <a:spcBef>
                <a:spcPts val="1000"/>
              </a:spcBef>
              <a:buClr>
                <a:srgbClr val="1E5155">
                  <a:lumMod val="40000"/>
                  <a:lumOff val="60000"/>
                </a:srgbClr>
              </a:buClr>
              <a:buSzPct val="80000"/>
            </a:pPr>
            <a:r>
              <a:rPr lang="en-GB" sz="2000" b="1" cap="all" dirty="0">
                <a:solidFill>
                  <a:schemeClr val="tx1"/>
                </a:solidFill>
                <a:ea typeface="+mj-ea"/>
                <a:cs typeface="+mj-cs"/>
              </a:rPr>
              <a:t>Good Leaders are made not born</a:t>
            </a:r>
          </a:p>
          <a:p>
            <a:endParaRPr lang="en-GB" dirty="0"/>
          </a:p>
        </p:txBody>
      </p:sp>
    </p:spTree>
    <p:extLst>
      <p:ext uri="{BB962C8B-B14F-4D97-AF65-F5344CB8AC3E}">
        <p14:creationId xmlns:p14="http://schemas.microsoft.com/office/powerpoint/2010/main" val="9841426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1B1F3-DB3C-44CB-869F-949CD1B3CB95}"/>
              </a:ext>
            </a:extLst>
          </p:cNvPr>
          <p:cNvSpPr>
            <a:spLocks noGrp="1"/>
          </p:cNvSpPr>
          <p:nvPr>
            <p:ph type="ctrTitle"/>
          </p:nvPr>
        </p:nvSpPr>
        <p:spPr>
          <a:xfrm>
            <a:off x="685800" y="609601"/>
            <a:ext cx="7772400" cy="838199"/>
          </a:xfrm>
        </p:spPr>
        <p:txBody>
          <a:bodyPr/>
          <a:lstStyle/>
          <a:p>
            <a:r>
              <a:rPr lang="en-GB" sz="3200" dirty="0">
                <a:solidFill>
                  <a:srgbClr val="002060"/>
                </a:solidFill>
                <a:latin typeface="Arial" panose="020B0604020202020204" pitchFamily="34" charset="0"/>
                <a:cs typeface="Arial" panose="020B0604020202020204" pitchFamily="34" charset="0"/>
              </a:rPr>
              <a:t>M&amp;S Leadership Programme:</a:t>
            </a:r>
            <a:endParaRPr lang="en-GB" sz="32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5E5C512-CDDF-4D3C-8F05-E7D996A4EAAE}"/>
              </a:ext>
            </a:extLst>
          </p:cNvPr>
          <p:cNvSpPr>
            <a:spLocks noGrp="1"/>
          </p:cNvSpPr>
          <p:nvPr>
            <p:ph type="subTitle" idx="1"/>
          </p:nvPr>
        </p:nvSpPr>
        <p:spPr>
          <a:xfrm>
            <a:off x="1371600" y="2057400"/>
            <a:ext cx="6400800" cy="4114800"/>
          </a:xfrm>
        </p:spPr>
        <p:txBody>
          <a:bodyPr>
            <a:normAutofit lnSpcReduction="10000"/>
          </a:bodyPr>
          <a:lstStyle/>
          <a:p>
            <a:pPr marL="571500" lvl="0" indent="-571500" algn="just" defTabSz="457200">
              <a:spcBef>
                <a:spcPts val="1000"/>
              </a:spcBef>
              <a:buClr>
                <a:srgbClr val="1E5155">
                  <a:lumMod val="40000"/>
                  <a:lumOff val="60000"/>
                </a:srgbClr>
              </a:buClr>
              <a:buSzPct val="80000"/>
              <a:buFont typeface="Wingdings" panose="05000000000000000000" pitchFamily="2" charset="2"/>
              <a:buChar char="ü"/>
            </a:pPr>
            <a:r>
              <a:rPr lang="en-GB" sz="1200" cap="all" dirty="0">
                <a:solidFill>
                  <a:schemeClr val="tx1"/>
                </a:solidFill>
                <a:latin typeface="Arial" panose="020B0604020202020204" pitchFamily="34" charset="0"/>
                <a:ea typeface="+mj-ea"/>
                <a:cs typeface="Arial" panose="020B0604020202020204" pitchFamily="34" charset="0"/>
              </a:rPr>
              <a:t>By taking a lead on human rights by improving their policies, processes, training and transparency, were ranked by Corporate Human Rights Benchmark as leader in food and apparel and business in the world on human rights.</a:t>
            </a:r>
          </a:p>
          <a:p>
            <a:pPr marL="571500" lvl="0" indent="-571500" algn="just" defTabSz="457200">
              <a:spcBef>
                <a:spcPts val="1000"/>
              </a:spcBef>
              <a:buClr>
                <a:srgbClr val="1E5155">
                  <a:lumMod val="40000"/>
                  <a:lumOff val="60000"/>
                </a:srgbClr>
              </a:buClr>
              <a:buSzPct val="80000"/>
              <a:buFont typeface="Wingdings" panose="05000000000000000000" pitchFamily="2" charset="2"/>
              <a:buChar char="ü"/>
            </a:pPr>
            <a:r>
              <a:rPr lang="en-GB" sz="1200" cap="all" dirty="0">
                <a:solidFill>
                  <a:schemeClr val="tx1"/>
                </a:solidFill>
                <a:latin typeface="Arial" panose="020B0604020202020204" pitchFamily="34" charset="0"/>
                <a:ea typeface="+mj-ea"/>
                <a:cs typeface="Arial" panose="020B0604020202020204" pitchFamily="34" charset="0"/>
              </a:rPr>
              <a:t>By 2025 aim to be retail leader in addressing modern day slavery and decent work (they encourage their partners to put their people positively at centre of all that they do)</a:t>
            </a:r>
          </a:p>
          <a:p>
            <a:pPr marL="571500" lvl="0" indent="-571500" algn="just" defTabSz="457200">
              <a:spcBef>
                <a:spcPts val="1000"/>
              </a:spcBef>
              <a:buClr>
                <a:srgbClr val="1E5155">
                  <a:lumMod val="40000"/>
                  <a:lumOff val="60000"/>
                </a:srgbClr>
              </a:buClr>
              <a:buSzPct val="80000"/>
              <a:buFont typeface="Wingdings" panose="05000000000000000000" pitchFamily="2" charset="2"/>
              <a:buChar char="ü"/>
            </a:pPr>
            <a:r>
              <a:rPr lang="en-GB" sz="1200" cap="all" dirty="0">
                <a:solidFill>
                  <a:schemeClr val="tx1"/>
                </a:solidFill>
                <a:latin typeface="Arial" panose="020B0604020202020204" pitchFamily="34" charset="0"/>
                <a:ea typeface="+mj-ea"/>
                <a:cs typeface="Arial" panose="020B0604020202020204" pitchFamily="34" charset="0"/>
              </a:rPr>
              <a:t>Aim to pay a living wages for all </a:t>
            </a:r>
            <a:r>
              <a:rPr lang="en-GB" sz="1200" cap="all" dirty="0">
                <a:solidFill>
                  <a:schemeClr val="tx1"/>
                </a:solidFill>
                <a:ea typeface="+mj-ea"/>
                <a:cs typeface="Arial" panose="020B0604020202020204" pitchFamily="34" charset="0"/>
              </a:rPr>
              <a:t>employees</a:t>
            </a:r>
            <a:r>
              <a:rPr lang="en-GB" sz="1200" cap="all" dirty="0">
                <a:solidFill>
                  <a:schemeClr val="tx1"/>
                </a:solidFill>
                <a:latin typeface="Arial" panose="020B0604020202020204" pitchFamily="34" charset="0"/>
                <a:ea typeface="+mj-ea"/>
                <a:cs typeface="Arial" panose="020B0604020202020204" pitchFamily="34" charset="0"/>
              </a:rPr>
              <a:t> and to champion the payment of a living wage in their supply chains too</a:t>
            </a:r>
          </a:p>
          <a:p>
            <a:pPr marL="571500" lvl="0" indent="-571500" algn="just" defTabSz="457200">
              <a:spcBef>
                <a:spcPts val="1000"/>
              </a:spcBef>
              <a:buClr>
                <a:srgbClr val="1E5155">
                  <a:lumMod val="40000"/>
                  <a:lumOff val="60000"/>
                </a:srgbClr>
              </a:buClr>
              <a:buSzPct val="80000"/>
              <a:buFont typeface="Wingdings" panose="05000000000000000000" pitchFamily="2" charset="2"/>
              <a:buChar char="ü"/>
            </a:pPr>
            <a:r>
              <a:rPr lang="en-GB" sz="1200" cap="all" dirty="0">
                <a:solidFill>
                  <a:schemeClr val="tx1"/>
                </a:solidFill>
                <a:latin typeface="Arial" panose="020B0604020202020204" pitchFamily="34" charset="0"/>
                <a:ea typeface="+mj-ea"/>
                <a:cs typeface="Arial" panose="020B0604020202020204" pitchFamily="34" charset="0"/>
              </a:rPr>
              <a:t>Aim to pay attention to women's  human rights</a:t>
            </a:r>
          </a:p>
          <a:p>
            <a:pPr marL="571500" lvl="0" indent="-571500" algn="just" defTabSz="457200">
              <a:spcBef>
                <a:spcPts val="1000"/>
              </a:spcBef>
              <a:buClr>
                <a:srgbClr val="1E5155">
                  <a:lumMod val="40000"/>
                  <a:lumOff val="60000"/>
                </a:srgbClr>
              </a:buClr>
              <a:buSzPct val="80000"/>
              <a:buFont typeface="Wingdings" panose="05000000000000000000" pitchFamily="2" charset="2"/>
              <a:buChar char="ü"/>
            </a:pPr>
            <a:r>
              <a:rPr lang="en-GB" sz="1200" cap="all" dirty="0">
                <a:solidFill>
                  <a:schemeClr val="tx1"/>
                </a:solidFill>
                <a:latin typeface="Arial" panose="020B0604020202020204" pitchFamily="34" charset="0"/>
                <a:ea typeface="+mj-ea"/>
                <a:cs typeface="Arial" panose="020B0604020202020204" pitchFamily="34" charset="0"/>
              </a:rPr>
              <a:t>Develop a truly inclusive business and supply chain</a:t>
            </a:r>
          </a:p>
          <a:p>
            <a:pPr marL="571500" lvl="0" indent="-571500" algn="just" defTabSz="457200">
              <a:spcBef>
                <a:spcPts val="1000"/>
              </a:spcBef>
              <a:buClr>
                <a:srgbClr val="1E5155">
                  <a:lumMod val="40000"/>
                  <a:lumOff val="60000"/>
                </a:srgbClr>
              </a:buClr>
              <a:buSzPct val="80000"/>
              <a:buFont typeface="Wingdings" panose="05000000000000000000" pitchFamily="2" charset="2"/>
              <a:buChar char="ü"/>
            </a:pPr>
            <a:r>
              <a:rPr lang="en-GB" sz="1200" cap="all" dirty="0">
                <a:solidFill>
                  <a:schemeClr val="tx1"/>
                </a:solidFill>
                <a:latin typeface="Arial" panose="020B0604020202020204" pitchFamily="34" charset="0"/>
                <a:ea typeface="+mj-ea"/>
                <a:cs typeface="Arial" panose="020B0604020202020204" pitchFamily="34" charset="0"/>
              </a:rPr>
              <a:t>Help people into work and give them the skills they need to progress in the future</a:t>
            </a:r>
          </a:p>
          <a:p>
            <a:pPr marL="571500" lvl="0" indent="-571500" algn="just" defTabSz="457200">
              <a:spcBef>
                <a:spcPts val="1000"/>
              </a:spcBef>
              <a:buClr>
                <a:srgbClr val="1E5155">
                  <a:lumMod val="40000"/>
                  <a:lumOff val="60000"/>
                </a:srgbClr>
              </a:buClr>
              <a:buSzPct val="80000"/>
              <a:buFont typeface="Wingdings" panose="05000000000000000000" pitchFamily="2" charset="2"/>
              <a:buChar char="ü"/>
            </a:pPr>
            <a:r>
              <a:rPr lang="en-GB" sz="1200" cap="all" dirty="0">
                <a:solidFill>
                  <a:schemeClr val="tx1"/>
                </a:solidFill>
                <a:latin typeface="Arial" panose="020B0604020202020204" pitchFamily="34" charset="0"/>
                <a:ea typeface="+mj-ea"/>
                <a:cs typeface="Arial" panose="020B0604020202020204" pitchFamily="34" charset="0"/>
              </a:rPr>
              <a:t>Respect human rights in their business and supply chains</a:t>
            </a:r>
          </a:p>
          <a:p>
            <a:pPr marL="571500" lvl="0" indent="-571500" algn="just" defTabSz="457200">
              <a:spcBef>
                <a:spcPts val="1000"/>
              </a:spcBef>
              <a:buClr>
                <a:srgbClr val="1E5155">
                  <a:lumMod val="40000"/>
                  <a:lumOff val="60000"/>
                </a:srgbClr>
              </a:buClr>
              <a:buSzPct val="80000"/>
              <a:buFont typeface="Wingdings" panose="05000000000000000000" pitchFamily="2" charset="2"/>
              <a:buChar char="ü"/>
            </a:pPr>
            <a:r>
              <a:rPr lang="en-GB" sz="1200" cap="all" dirty="0">
                <a:solidFill>
                  <a:schemeClr val="tx1"/>
                </a:solidFill>
                <a:latin typeface="Arial" panose="020B0604020202020204" pitchFamily="34" charset="0"/>
                <a:ea typeface="+mj-ea"/>
                <a:cs typeface="Arial" panose="020B0604020202020204" pitchFamily="34" charset="0"/>
              </a:rPr>
              <a:t>To take a lead on climate</a:t>
            </a:r>
          </a:p>
          <a:p>
            <a:pPr marL="571500" lvl="0" indent="-571500" algn="just" defTabSz="457200">
              <a:spcBef>
                <a:spcPts val="1000"/>
              </a:spcBef>
              <a:buClr>
                <a:srgbClr val="1E5155">
                  <a:lumMod val="40000"/>
                  <a:lumOff val="60000"/>
                </a:srgbClr>
              </a:buClr>
              <a:buSzPct val="80000"/>
              <a:buFont typeface="Wingdings" panose="05000000000000000000" pitchFamily="2" charset="2"/>
              <a:buChar char="ü"/>
            </a:pPr>
            <a:r>
              <a:rPr lang="en-GB" sz="1200" cap="all" dirty="0">
                <a:solidFill>
                  <a:schemeClr val="tx1"/>
                </a:solidFill>
                <a:latin typeface="Arial" panose="020B0604020202020204" pitchFamily="34" charset="0"/>
                <a:ea typeface="+mj-ea"/>
                <a:cs typeface="Arial" panose="020B0604020202020204" pitchFamily="34" charset="0"/>
              </a:rPr>
              <a:t>To take a lead on circular economy</a:t>
            </a:r>
          </a:p>
          <a:p>
            <a:pPr lvl="0" algn="just" defTabSz="457200">
              <a:spcBef>
                <a:spcPts val="1000"/>
              </a:spcBef>
              <a:buClr>
                <a:srgbClr val="1E5155">
                  <a:lumMod val="40000"/>
                  <a:lumOff val="60000"/>
                </a:srgbClr>
              </a:buClr>
              <a:buSzPct val="80000"/>
            </a:pPr>
            <a:r>
              <a:rPr lang="en-GB" sz="1200" cap="all" dirty="0">
                <a:solidFill>
                  <a:schemeClr val="tx1"/>
                </a:solidFill>
                <a:latin typeface="Arial" panose="020B0604020202020204" pitchFamily="34" charset="0"/>
                <a:ea typeface="+mj-ea"/>
                <a:cs typeface="Arial" panose="020B0604020202020204" pitchFamily="34" charset="0"/>
              </a:rPr>
              <a:t>(corporate.marksandspencer.com)</a:t>
            </a:r>
          </a:p>
          <a:p>
            <a:pPr lvl="0" algn="l" defTabSz="457200">
              <a:spcBef>
                <a:spcPts val="1000"/>
              </a:spcBef>
              <a:buClr>
                <a:srgbClr val="1E5155">
                  <a:lumMod val="40000"/>
                  <a:lumOff val="60000"/>
                </a:srgbClr>
              </a:buClr>
              <a:buSzPct val="80000"/>
            </a:pPr>
            <a:endParaRPr lang="en-GB" sz="700" cap="all" dirty="0">
              <a:solidFill>
                <a:schemeClr val="tx1"/>
              </a:solidFill>
              <a:ea typeface="+mj-ea"/>
              <a:cs typeface="+mj-cs"/>
            </a:endParaRPr>
          </a:p>
          <a:p>
            <a:endParaRPr lang="en-GB" dirty="0"/>
          </a:p>
        </p:txBody>
      </p:sp>
    </p:spTree>
    <p:extLst>
      <p:ext uri="{BB962C8B-B14F-4D97-AF65-F5344CB8AC3E}">
        <p14:creationId xmlns:p14="http://schemas.microsoft.com/office/powerpoint/2010/main" val="7702238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3D87D-F7AC-47C0-9307-1F72AE5C0A58}"/>
              </a:ext>
            </a:extLst>
          </p:cNvPr>
          <p:cNvSpPr>
            <a:spLocks noGrp="1"/>
          </p:cNvSpPr>
          <p:nvPr>
            <p:ph type="ctrTitle"/>
          </p:nvPr>
        </p:nvSpPr>
        <p:spPr>
          <a:xfrm>
            <a:off x="685800" y="609601"/>
            <a:ext cx="7772400" cy="685799"/>
          </a:xfrm>
        </p:spPr>
        <p:txBody>
          <a:bodyPr/>
          <a:lstStyle/>
          <a:p>
            <a:r>
              <a:rPr lang="en-GB" sz="3200" dirty="0">
                <a:latin typeface="Arial" panose="020B0604020202020204" pitchFamily="34" charset="0"/>
                <a:cs typeface="Arial" panose="020B0604020202020204" pitchFamily="34" charset="0"/>
              </a:rPr>
              <a:t>M&amp;S Plan A 2025</a:t>
            </a:r>
          </a:p>
        </p:txBody>
      </p:sp>
      <p:sp>
        <p:nvSpPr>
          <p:cNvPr id="3" name="Subtitle 2">
            <a:extLst>
              <a:ext uri="{FF2B5EF4-FFF2-40B4-BE49-F238E27FC236}">
                <a16:creationId xmlns:a16="http://schemas.microsoft.com/office/drawing/2014/main" id="{7C675B4F-6EA6-445A-9D80-E9FBFF95A7AC}"/>
              </a:ext>
            </a:extLst>
          </p:cNvPr>
          <p:cNvSpPr>
            <a:spLocks noGrp="1"/>
          </p:cNvSpPr>
          <p:nvPr>
            <p:ph type="subTitle" idx="1"/>
          </p:nvPr>
        </p:nvSpPr>
        <p:spPr>
          <a:xfrm>
            <a:off x="762000" y="1828800"/>
            <a:ext cx="7010400" cy="4343400"/>
          </a:xfrm>
        </p:spPr>
        <p:txBody>
          <a:bodyPr>
            <a:normAutofit fontScale="92500" lnSpcReduction="10000"/>
          </a:bodyPr>
          <a:lstStyle/>
          <a:p>
            <a:pPr marL="342900" lvl="0" indent="-342900" algn="just" defTabSz="457200">
              <a:spcBef>
                <a:spcPts val="1000"/>
              </a:spcBef>
              <a:buClr>
                <a:srgbClr val="1E5155">
                  <a:lumMod val="40000"/>
                  <a:lumOff val="60000"/>
                </a:srgbClr>
              </a:buClr>
              <a:buSzPct val="80000"/>
              <a:buFont typeface="Arial" panose="020B0604020202020204" pitchFamily="34" charset="0"/>
              <a:buChar char="•"/>
            </a:pPr>
            <a:r>
              <a:rPr lang="en-GB" sz="1400" cap="all" dirty="0">
                <a:solidFill>
                  <a:schemeClr val="tx1"/>
                </a:solidFill>
                <a:latin typeface="Arial" panose="020B0604020202020204" pitchFamily="34" charset="0"/>
                <a:ea typeface="+mj-ea"/>
                <a:cs typeface="Arial" panose="020B0604020202020204" pitchFamily="34" charset="0"/>
              </a:rPr>
              <a:t>Incentive and reward for their customers for making healthier choices</a:t>
            </a:r>
          </a:p>
          <a:p>
            <a:pPr marL="342900" lvl="0" indent="-342900" algn="just" defTabSz="457200">
              <a:spcBef>
                <a:spcPts val="1000"/>
              </a:spcBef>
              <a:buClr>
                <a:srgbClr val="1E5155">
                  <a:lumMod val="40000"/>
                  <a:lumOff val="60000"/>
                </a:srgbClr>
              </a:buClr>
              <a:buSzPct val="80000"/>
              <a:buFont typeface="Arial" panose="020B0604020202020204" pitchFamily="34" charset="0"/>
              <a:buChar char="•"/>
            </a:pPr>
            <a:r>
              <a:rPr lang="en-GB" sz="1400" cap="all" dirty="0">
                <a:solidFill>
                  <a:schemeClr val="tx1"/>
                </a:solidFill>
                <a:latin typeface="Arial" panose="020B0604020202020204" pitchFamily="34" charset="0"/>
                <a:ea typeface="+mj-ea"/>
                <a:cs typeface="Arial" panose="020B0604020202020204" pitchFamily="34" charset="0"/>
              </a:rPr>
              <a:t>50% globalised sales from healthier products</a:t>
            </a:r>
          </a:p>
          <a:p>
            <a:pPr marL="342900" lvl="0" indent="-342900" algn="just" defTabSz="457200">
              <a:spcBef>
                <a:spcPts val="1000"/>
              </a:spcBef>
              <a:buClr>
                <a:srgbClr val="1E5155">
                  <a:lumMod val="40000"/>
                  <a:lumOff val="60000"/>
                </a:srgbClr>
              </a:buClr>
              <a:buSzPct val="80000"/>
              <a:buFont typeface="Arial" panose="020B0604020202020204" pitchFamily="34" charset="0"/>
              <a:buChar char="•"/>
            </a:pPr>
            <a:r>
              <a:rPr lang="en-GB" sz="1400" cap="all" dirty="0">
                <a:solidFill>
                  <a:schemeClr val="tx1"/>
                </a:solidFill>
                <a:latin typeface="Arial" panose="020B0604020202020204" pitchFamily="34" charset="0"/>
                <a:ea typeface="+mj-ea"/>
                <a:cs typeface="Arial" panose="020B0604020202020204" pitchFamily="34" charset="0"/>
              </a:rPr>
              <a:t>Raising £25 million for charity which support people with cancer, hearth disease, mental health, loneliness or dementia</a:t>
            </a:r>
          </a:p>
          <a:p>
            <a:pPr marL="342900" lvl="0" indent="-342900" algn="just" defTabSz="457200">
              <a:spcBef>
                <a:spcPts val="1000"/>
              </a:spcBef>
              <a:buClr>
                <a:srgbClr val="1E5155">
                  <a:lumMod val="40000"/>
                  <a:lumOff val="60000"/>
                </a:srgbClr>
              </a:buClr>
              <a:buSzPct val="80000"/>
              <a:buFont typeface="Arial" panose="020B0604020202020204" pitchFamily="34" charset="0"/>
              <a:buChar char="•"/>
            </a:pPr>
            <a:r>
              <a:rPr lang="en-GB" sz="1400" cap="all" dirty="0">
                <a:solidFill>
                  <a:schemeClr val="tx1"/>
                </a:solidFill>
                <a:latin typeface="Arial" panose="020B0604020202020204" pitchFamily="34" charset="0"/>
                <a:ea typeface="+mj-ea"/>
                <a:cs typeface="Arial" panose="020B0604020202020204" pitchFamily="34" charset="0"/>
              </a:rPr>
              <a:t>Helping employees to complete a health risk assessment and health checks</a:t>
            </a:r>
          </a:p>
          <a:p>
            <a:pPr marL="342900" lvl="0" indent="-342900" algn="just" defTabSz="457200">
              <a:spcBef>
                <a:spcPts val="1000"/>
              </a:spcBef>
              <a:buClr>
                <a:srgbClr val="1E5155">
                  <a:lumMod val="40000"/>
                  <a:lumOff val="60000"/>
                </a:srgbClr>
              </a:buClr>
              <a:buSzPct val="80000"/>
              <a:buFont typeface="Arial" panose="020B0604020202020204" pitchFamily="34" charset="0"/>
              <a:buChar char="•"/>
            </a:pPr>
            <a:r>
              <a:rPr lang="en-GB" sz="1400" cap="all" dirty="0">
                <a:solidFill>
                  <a:schemeClr val="tx1"/>
                </a:solidFill>
                <a:latin typeface="Arial" panose="020B0604020202020204" pitchFamily="34" charset="0"/>
                <a:ea typeface="+mj-ea"/>
                <a:cs typeface="Arial" panose="020B0604020202020204" pitchFamily="34" charset="0"/>
              </a:rPr>
              <a:t>New collaboration with </a:t>
            </a:r>
            <a:r>
              <a:rPr lang="en-GB" sz="1400" cap="all" dirty="0" err="1">
                <a:solidFill>
                  <a:schemeClr val="tx1"/>
                </a:solidFill>
                <a:latin typeface="Arial" panose="020B0604020202020204" pitchFamily="34" charset="0"/>
                <a:ea typeface="+mj-ea"/>
                <a:cs typeface="Arial" panose="020B0604020202020204" pitchFamily="34" charset="0"/>
              </a:rPr>
              <a:t>Oxfarm</a:t>
            </a:r>
            <a:r>
              <a:rPr lang="en-GB" sz="1400" cap="all" dirty="0">
                <a:solidFill>
                  <a:schemeClr val="tx1"/>
                </a:solidFill>
                <a:latin typeface="Arial" panose="020B0604020202020204" pitchFamily="34" charset="0"/>
                <a:ea typeface="+mj-ea"/>
                <a:cs typeface="Arial" panose="020B0604020202020204" pitchFamily="34" charset="0"/>
              </a:rPr>
              <a:t> focused on UK and India development</a:t>
            </a:r>
          </a:p>
          <a:p>
            <a:pPr marL="342900" lvl="0" indent="-342900" algn="just" defTabSz="457200">
              <a:spcBef>
                <a:spcPts val="1000"/>
              </a:spcBef>
              <a:buClr>
                <a:srgbClr val="1E5155">
                  <a:lumMod val="40000"/>
                  <a:lumOff val="60000"/>
                </a:srgbClr>
              </a:buClr>
              <a:buSzPct val="80000"/>
              <a:buFont typeface="Arial" panose="020B0604020202020204" pitchFamily="34" charset="0"/>
              <a:buChar char="•"/>
            </a:pPr>
            <a:r>
              <a:rPr lang="en-GB" sz="1400" cap="all" dirty="0">
                <a:solidFill>
                  <a:schemeClr val="tx1"/>
                </a:solidFill>
                <a:latin typeface="Arial" panose="020B0604020202020204" pitchFamily="34" charset="0"/>
                <a:ea typeface="+mj-ea"/>
                <a:cs typeface="Arial" panose="020B0604020202020204" pitchFamily="34" charset="0"/>
              </a:rPr>
              <a:t>Global Community Programme – to build livelihoods, protect the environment and improve wellbeing</a:t>
            </a:r>
          </a:p>
          <a:p>
            <a:pPr marL="342900" lvl="0" indent="-342900" algn="just" defTabSz="457200">
              <a:spcBef>
                <a:spcPts val="1000"/>
              </a:spcBef>
              <a:buClr>
                <a:srgbClr val="1E5155">
                  <a:lumMod val="40000"/>
                  <a:lumOff val="60000"/>
                </a:srgbClr>
              </a:buClr>
              <a:buSzPct val="80000"/>
              <a:buFont typeface="Arial" panose="020B0604020202020204" pitchFamily="34" charset="0"/>
              <a:buChar char="•"/>
            </a:pPr>
            <a:r>
              <a:rPr lang="en-GB" sz="1400" cap="all" dirty="0">
                <a:solidFill>
                  <a:schemeClr val="tx1"/>
                </a:solidFill>
                <a:latin typeface="Arial" panose="020B0604020202020204" pitchFamily="34" charset="0"/>
                <a:ea typeface="+mj-ea"/>
                <a:cs typeface="Arial" panose="020B0604020202020204" pitchFamily="34" charset="0"/>
              </a:rPr>
              <a:t>100%M&amp;S products with attributes as social, ethical and environmental impact</a:t>
            </a:r>
          </a:p>
          <a:p>
            <a:pPr marL="342900" lvl="0" indent="-342900" algn="just" defTabSz="457200">
              <a:spcBef>
                <a:spcPts val="1000"/>
              </a:spcBef>
              <a:buClr>
                <a:srgbClr val="1E5155">
                  <a:lumMod val="40000"/>
                  <a:lumOff val="60000"/>
                </a:srgbClr>
              </a:buClr>
              <a:buSzPct val="80000"/>
              <a:buFont typeface="Arial" panose="020B0604020202020204" pitchFamily="34" charset="0"/>
              <a:buChar char="•"/>
            </a:pPr>
            <a:r>
              <a:rPr lang="en-GB" sz="1400" cap="all" dirty="0">
                <a:solidFill>
                  <a:schemeClr val="tx1"/>
                </a:solidFill>
                <a:latin typeface="Arial" panose="020B0604020202020204" pitchFamily="34" charset="0"/>
                <a:ea typeface="+mj-ea"/>
                <a:cs typeface="Arial" panose="020B0604020202020204" pitchFamily="34" charset="0"/>
              </a:rPr>
              <a:t>UK packaging “widely recycle”</a:t>
            </a:r>
          </a:p>
          <a:p>
            <a:pPr marL="342900" lvl="0" indent="-342900" algn="just" defTabSz="457200">
              <a:spcBef>
                <a:spcPts val="1000"/>
              </a:spcBef>
              <a:buClr>
                <a:srgbClr val="1E5155">
                  <a:lumMod val="40000"/>
                  <a:lumOff val="60000"/>
                </a:srgbClr>
              </a:buClr>
              <a:buSzPct val="80000"/>
              <a:buFont typeface="Arial" panose="020B0604020202020204" pitchFamily="34" charset="0"/>
              <a:buChar char="•"/>
            </a:pPr>
            <a:r>
              <a:rPr lang="en-GB" sz="1400" cap="all" dirty="0">
                <a:solidFill>
                  <a:schemeClr val="tx1"/>
                </a:solidFill>
                <a:latin typeface="Arial" panose="020B0604020202020204" pitchFamily="34" charset="0"/>
                <a:ea typeface="+mj-ea"/>
                <a:cs typeface="Arial" panose="020B0604020202020204" pitchFamily="34" charset="0"/>
              </a:rPr>
              <a:t>50 key raw materials used for their products from eco verified sources </a:t>
            </a:r>
          </a:p>
          <a:p>
            <a:pPr marL="342900" lvl="0" indent="-342900" algn="just" defTabSz="457200">
              <a:spcBef>
                <a:spcPts val="1000"/>
              </a:spcBef>
              <a:buClr>
                <a:srgbClr val="1E5155">
                  <a:lumMod val="40000"/>
                  <a:lumOff val="60000"/>
                </a:srgbClr>
              </a:buClr>
              <a:buSzPct val="80000"/>
              <a:buFont typeface="Arial" panose="020B0604020202020204" pitchFamily="34" charset="0"/>
              <a:buChar char="•"/>
            </a:pPr>
            <a:r>
              <a:rPr lang="en-GB" sz="1400" cap="all" dirty="0">
                <a:solidFill>
                  <a:schemeClr val="tx1"/>
                </a:solidFill>
                <a:latin typeface="Arial" panose="020B0604020202020204" pitchFamily="34" charset="0"/>
                <a:ea typeface="+mj-ea"/>
                <a:cs typeface="Arial" panose="020B0604020202020204" pitchFamily="34" charset="0"/>
              </a:rPr>
              <a:t>Net food waste</a:t>
            </a:r>
          </a:p>
          <a:p>
            <a:endParaRPr lang="en-GB" dirty="0"/>
          </a:p>
        </p:txBody>
      </p:sp>
    </p:spTree>
    <p:extLst>
      <p:ext uri="{BB962C8B-B14F-4D97-AF65-F5344CB8AC3E}">
        <p14:creationId xmlns:p14="http://schemas.microsoft.com/office/powerpoint/2010/main" val="36597085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Sustainable Projects of M&amp;S</a:t>
            </a:r>
          </a:p>
        </p:txBody>
      </p:sp>
      <p:sp>
        <p:nvSpPr>
          <p:cNvPr id="3" name="Content Placeholder 2"/>
          <p:cNvSpPr>
            <a:spLocks noGrp="1"/>
          </p:cNvSpPr>
          <p:nvPr>
            <p:ph idx="1"/>
          </p:nvPr>
        </p:nvSpPr>
        <p:spPr/>
        <p:txBody>
          <a:bodyPr>
            <a:normAutofit/>
          </a:bodyPr>
          <a:lstStyle/>
          <a:p>
            <a:pPr marL="0" indent="0">
              <a:buNone/>
            </a:pPr>
            <a:r>
              <a:rPr lang="en-US" b="1" dirty="0"/>
              <a:t>Plan-A:</a:t>
            </a:r>
            <a:r>
              <a:rPr lang="en-US" dirty="0"/>
              <a:t> M&amp;S launched a sustainable “Plan-A 2025” in 2007 to ensure sustainable environment and ethical challenges. The aim of “Plan-A 2025” are:</a:t>
            </a:r>
          </a:p>
          <a:p>
            <a:r>
              <a:rPr lang="en-US" b="1" dirty="0"/>
              <a:t>Nourishing Well-being: </a:t>
            </a:r>
            <a:r>
              <a:rPr lang="en-US" dirty="0"/>
              <a:t>The goal is to help 10 million people to liver happy and healthier life.</a:t>
            </a:r>
          </a:p>
          <a:p>
            <a:r>
              <a:rPr lang="en-US" b="1" dirty="0"/>
              <a:t>Transforming community lives: </a:t>
            </a:r>
            <a:r>
              <a:rPr lang="en-US" dirty="0"/>
              <a:t>The goal is to transform 1000 communities</a:t>
            </a:r>
          </a:p>
          <a:p>
            <a:r>
              <a:rPr lang="en-US" b="1" dirty="0"/>
              <a:t>Caring the planet: </a:t>
            </a:r>
            <a:r>
              <a:rPr lang="en-US" dirty="0"/>
              <a:t>The goal is to become zero-waste organization. </a:t>
            </a:r>
          </a:p>
        </p:txBody>
      </p:sp>
    </p:spTree>
    <p:extLst>
      <p:ext uri="{BB962C8B-B14F-4D97-AF65-F5344CB8AC3E}">
        <p14:creationId xmlns:p14="http://schemas.microsoft.com/office/powerpoint/2010/main" val="34176946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US" dirty="0"/>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782" y="762000"/>
            <a:ext cx="9067800" cy="5715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37521300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Sustainable Projects of M&amp;S</a:t>
            </a:r>
          </a:p>
        </p:txBody>
      </p:sp>
      <p:sp>
        <p:nvSpPr>
          <p:cNvPr id="3" name="Content Placeholder 2"/>
          <p:cNvSpPr>
            <a:spLocks noGrp="1"/>
          </p:cNvSpPr>
          <p:nvPr>
            <p:ph idx="1"/>
          </p:nvPr>
        </p:nvSpPr>
        <p:spPr/>
        <p:txBody>
          <a:bodyPr/>
          <a:lstStyle/>
          <a:p>
            <a:pPr marL="0" indent="0">
              <a:buNone/>
            </a:pPr>
            <a:r>
              <a:rPr lang="en-US" b="1" dirty="0"/>
              <a:t>Global Community Program (GCP)</a:t>
            </a:r>
          </a:p>
          <a:p>
            <a:pPr algn="just"/>
            <a:r>
              <a:rPr lang="en-US" dirty="0"/>
              <a:t>A partnership program with Accenture</a:t>
            </a:r>
          </a:p>
          <a:p>
            <a:pPr algn="just"/>
            <a:r>
              <a:rPr lang="en-US" dirty="0"/>
              <a:t>Main activities: Training &amp; awareness raising, developing new ideas and provide advocacy services to local partners.</a:t>
            </a:r>
          </a:p>
          <a:p>
            <a:pPr algn="just"/>
            <a:r>
              <a:rPr lang="en-US" dirty="0"/>
              <a:t>Currently working in 14 countries with 26 programs which is directly impacting more than 100,000 people </a:t>
            </a:r>
          </a:p>
        </p:txBody>
      </p:sp>
    </p:spTree>
    <p:extLst>
      <p:ext uri="{BB962C8B-B14F-4D97-AF65-F5344CB8AC3E}">
        <p14:creationId xmlns:p14="http://schemas.microsoft.com/office/powerpoint/2010/main" val="10935479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US"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8600" y="1066800"/>
            <a:ext cx="8915399" cy="51816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16365085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Environmental Sustainability and M&amp;S</a:t>
            </a:r>
          </a:p>
        </p:txBody>
      </p:sp>
      <p:sp>
        <p:nvSpPr>
          <p:cNvPr id="3" name="Content Placeholder 2"/>
          <p:cNvSpPr>
            <a:spLocks noGrp="1"/>
          </p:cNvSpPr>
          <p:nvPr>
            <p:ph idx="1"/>
          </p:nvPr>
        </p:nvSpPr>
        <p:spPr/>
        <p:txBody>
          <a:bodyPr>
            <a:normAutofit/>
          </a:bodyPr>
          <a:lstStyle/>
          <a:p>
            <a:pPr algn="just"/>
            <a:r>
              <a:rPr lang="en-US" dirty="0"/>
              <a:t>Environmental sustainability means responsible interaction with the environment to reduce depletion of natural resources and thus ensure environmental quality.</a:t>
            </a:r>
          </a:p>
          <a:p>
            <a:pPr algn="just"/>
            <a:r>
              <a:rPr lang="en-US" dirty="0"/>
              <a:t>M&amp;S is sourcing sustainable packaging from Sweden to ensure environmental sustainability.</a:t>
            </a:r>
          </a:p>
          <a:p>
            <a:pPr algn="just"/>
            <a:r>
              <a:rPr lang="en-US" dirty="0"/>
              <a:t>To achieve the zero-waste goal, M&amp;S saved 290 tons of waste through their improved system. </a:t>
            </a:r>
          </a:p>
        </p:txBody>
      </p:sp>
    </p:spTree>
    <p:extLst>
      <p:ext uri="{BB962C8B-B14F-4D97-AF65-F5344CB8AC3E}">
        <p14:creationId xmlns:p14="http://schemas.microsoft.com/office/powerpoint/2010/main" val="8387716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Content Placeholder 2"/>
          <p:cNvSpPr>
            <a:spLocks noGrp="1"/>
          </p:cNvSpPr>
          <p:nvPr>
            <p:ph idx="1"/>
          </p:nvPr>
        </p:nvSpPr>
        <p:spPr/>
        <p:txBody>
          <a:bodyPr/>
          <a:lstStyle/>
          <a:p>
            <a:r>
              <a:rPr lang="en-GB" dirty="0"/>
              <a:t>In the presentation we try to cover the following of the M &amp; S.</a:t>
            </a:r>
          </a:p>
          <a:p>
            <a:r>
              <a:rPr lang="en-GB" dirty="0"/>
              <a:t>Global Citizenship</a:t>
            </a:r>
          </a:p>
          <a:p>
            <a:r>
              <a:rPr lang="en-GB" dirty="0"/>
              <a:t>Leader and Leadership</a:t>
            </a:r>
          </a:p>
          <a:p>
            <a:r>
              <a:rPr lang="en-GB" dirty="0"/>
              <a:t>Leadership Skills</a:t>
            </a:r>
          </a:p>
          <a:p>
            <a:r>
              <a:rPr lang="en-GB" dirty="0"/>
              <a:t>M &amp; S Leadership Program</a:t>
            </a:r>
          </a:p>
          <a:p>
            <a:r>
              <a:rPr lang="en-GB" dirty="0"/>
              <a:t>Plan A 2025</a:t>
            </a:r>
          </a:p>
          <a:p>
            <a:r>
              <a:rPr lang="en-GB" dirty="0"/>
              <a:t>Sustainable project</a:t>
            </a:r>
          </a:p>
          <a:p>
            <a:r>
              <a:rPr lang="en-GB" dirty="0"/>
              <a:t>Environmental Sustainability</a:t>
            </a:r>
          </a:p>
          <a:p>
            <a:endParaRPr lang="en-GB" dirty="0"/>
          </a:p>
          <a:p>
            <a:endParaRPr lang="en-GB" dirty="0"/>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fontScale="25000" lnSpcReduction="20000"/>
          </a:bodyPr>
          <a:lstStyle/>
          <a:p>
            <a:pPr algn="just"/>
            <a:r>
              <a:rPr lang="en-US" sz="5800" dirty="0"/>
              <a:t>Corporate.marksandspencer.com. (2018). [online] Available at: https://corporate.marksandspencer.com/documents/plan-a-our-approach/global-community-programme-report-june2015.pdf [Accessed 25 Mar. 2018].</a:t>
            </a:r>
          </a:p>
          <a:p>
            <a:pPr algn="just"/>
            <a:r>
              <a:rPr lang="en-US" sz="5800" dirty="0"/>
              <a:t>Ferhanbulca.com. (2018). </a:t>
            </a:r>
            <a:r>
              <a:rPr lang="en-US" sz="5800" i="1" dirty="0"/>
              <a:t>Similarities and Differences Between Entrepreneurial and </a:t>
            </a:r>
            <a:r>
              <a:rPr lang="en-US" sz="5800" i="1" dirty="0" err="1"/>
              <a:t>Intrapreneurial</a:t>
            </a:r>
            <a:r>
              <a:rPr lang="en-US" sz="5800" i="1" dirty="0"/>
              <a:t> Initiatives</a:t>
            </a:r>
            <a:r>
              <a:rPr lang="en-US" sz="5800" dirty="0"/>
              <a:t>. [online] Available at: https://ferhanbulca.com/2012/08/09/similarities-and-differences-between-entrepreneurial-and-intrapreneurial-initiatives/ [Accessed 25 Mar. 2018].</a:t>
            </a:r>
          </a:p>
          <a:p>
            <a:pPr algn="just"/>
            <a:r>
              <a:rPr lang="en-US" sz="5800" dirty="0"/>
              <a:t>Forbes.com. (2018). </a:t>
            </a:r>
            <a:r>
              <a:rPr lang="en-US" sz="5800" i="1" dirty="0"/>
              <a:t>Forbes Welcome</a:t>
            </a:r>
            <a:r>
              <a:rPr lang="en-US" sz="5800" dirty="0"/>
              <a:t>. [online] Available at: https://www.forbes.com/sites/deniellesachs/2016/06/29/how-companies-can-be-global-citizens/2/#36872e305815 [Accessed 25 Mar. 2018].</a:t>
            </a:r>
          </a:p>
          <a:p>
            <a:pPr algn="just"/>
            <a:r>
              <a:rPr lang="en-US" sz="5800" dirty="0"/>
              <a:t>Marks and Spencer. (2018). </a:t>
            </a:r>
            <a:r>
              <a:rPr lang="en-US" sz="5800" i="1" dirty="0"/>
              <a:t>Product Sustainability</a:t>
            </a:r>
            <a:r>
              <a:rPr lang="en-US" sz="5800" dirty="0"/>
              <a:t>. [online] Available at: https://corporate.marksandspencer.com/plan-a/business-wide/product-sustainability [Accessed 25 Mar. 2018].</a:t>
            </a:r>
          </a:p>
          <a:p>
            <a:pPr algn="just"/>
            <a:r>
              <a:rPr lang="en-US" sz="5800" dirty="0"/>
              <a:t>the Guardian. (2018). </a:t>
            </a:r>
            <a:r>
              <a:rPr lang="en-US" sz="5800" i="1" dirty="0"/>
              <a:t>M&amp;S: doing the right thing leads to change – for the better</a:t>
            </a:r>
            <a:r>
              <a:rPr lang="en-US" sz="5800" dirty="0"/>
              <a:t>. [online] Available at: https://www.theguardian.com/sustainable-business/best-practice-exchange/marks-and-spencer-change-better [Accessed 25 Mar. 2018].</a:t>
            </a:r>
          </a:p>
          <a:p>
            <a:endParaRPr lang="en-US" dirty="0"/>
          </a:p>
        </p:txBody>
      </p:sp>
    </p:spTree>
    <p:extLst>
      <p:ext uri="{BB962C8B-B14F-4D97-AF65-F5344CB8AC3E}">
        <p14:creationId xmlns:p14="http://schemas.microsoft.com/office/powerpoint/2010/main" val="4133699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US" sz="5400" b="1" dirty="0"/>
              <a:t>Thank You</a:t>
            </a:r>
          </a:p>
        </p:txBody>
      </p:sp>
    </p:spTree>
    <p:extLst>
      <p:ext uri="{BB962C8B-B14F-4D97-AF65-F5344CB8AC3E}">
        <p14:creationId xmlns:p14="http://schemas.microsoft.com/office/powerpoint/2010/main" val="22227096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cutiv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cuti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cutiv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179</TotalTime>
  <Words>871</Words>
  <Application>Microsoft Office PowerPoint</Application>
  <PresentationFormat>On-screen Show (4:3)</PresentationFormat>
  <Paragraphs>108</Paragraphs>
  <Slides>18</Slides>
  <Notes>1</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Executive</vt:lpstr>
      <vt:lpstr>PowerPoint Presentation</vt:lpstr>
      <vt:lpstr>Module :EMPL4013 Pathway Project1 :Sustainability and global Citizenship</vt:lpstr>
      <vt:lpstr>Table of Contents</vt:lpstr>
      <vt:lpstr>Introduction</vt:lpstr>
      <vt:lpstr>What is Global Citizen?</vt:lpstr>
      <vt:lpstr>PowerPoint Presentation</vt:lpstr>
      <vt:lpstr>Leader and Leadership</vt:lpstr>
      <vt:lpstr>Leadership Skills:</vt:lpstr>
      <vt:lpstr>M&amp;S Leadership Programme:</vt:lpstr>
      <vt:lpstr>M&amp;S Plan A 2025</vt:lpstr>
      <vt:lpstr>Sustainable Projects of M&amp;S</vt:lpstr>
      <vt:lpstr>PowerPoint Presentation</vt:lpstr>
      <vt:lpstr>Sustainable Projects of M&amp;S</vt:lpstr>
      <vt:lpstr>PowerPoint Presentation</vt:lpstr>
      <vt:lpstr>Environmental Sustainability and M&amp;S</vt:lpstr>
      <vt:lpstr>Conclusion</vt:lpstr>
      <vt:lpstr>References</vt:lpstr>
      <vt:lpstr>PowerPoint Presentation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Mintu</cp:lastModifiedBy>
  <cp:revision>35</cp:revision>
  <dcterms:created xsi:type="dcterms:W3CDTF">2018-03-24T21:22:34Z</dcterms:created>
  <dcterms:modified xsi:type="dcterms:W3CDTF">2018-04-27T09:04:53Z</dcterms:modified>
</cp:coreProperties>
</file>