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15"/>
  </p:notesMasterIdLst>
  <p:handoutMasterIdLst>
    <p:handoutMasterId r:id="rId16"/>
  </p:handoutMasterIdLst>
  <p:sldIdLst>
    <p:sldId id="1519" r:id="rId5"/>
    <p:sldId id="1520" r:id="rId6"/>
    <p:sldId id="1499" r:id="rId7"/>
    <p:sldId id="1521" r:id="rId8"/>
    <p:sldId id="1502" r:id="rId9"/>
    <p:sldId id="1515" r:id="rId10"/>
    <p:sldId id="1524" r:id="rId11"/>
    <p:sldId id="1517" r:id="rId12"/>
    <p:sldId id="1511" r:id="rId13"/>
    <p:sldId id="151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18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3/16/26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1269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816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3/16/26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6F7492-4196-448A-AF9A-BBBFBE73BD6D}"/>
              </a:ext>
            </a:extLst>
          </p:cNvPr>
          <p:cNvSpPr txBox="1"/>
          <p:nvPr/>
        </p:nvSpPr>
        <p:spPr>
          <a:xfrm>
            <a:off x="383458" y="1585451"/>
            <a:ext cx="6172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Name : </a:t>
            </a:r>
            <a:r>
              <a:rPr lang="en-GB" sz="2400" dirty="0" err="1">
                <a:solidFill>
                  <a:schemeClr val="bg1"/>
                </a:solidFill>
                <a:latin typeface="Abadi" panose="020B0604020104020204" pitchFamily="34" charset="0"/>
              </a:rPr>
              <a:t>Mariama</a:t>
            </a:r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Abadi" panose="020B0604020104020204" pitchFamily="34" charset="0"/>
              </a:rPr>
              <a:t>Dalanda</a:t>
            </a:r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Abadi" panose="020B0604020104020204" pitchFamily="34" charset="0"/>
              </a:rPr>
              <a:t>jallow</a:t>
            </a:r>
            <a:endParaRPr lang="en-GB" sz="2400" dirty="0">
              <a:solidFill>
                <a:schemeClr val="bg1"/>
              </a:solidFill>
              <a:latin typeface="Abadi" panose="020B0604020104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Student ID: 2442841</a:t>
            </a:r>
          </a:p>
          <a:p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Module Name: Psychology in Health and Social Care</a:t>
            </a:r>
          </a:p>
          <a:p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Module Code: LCHS4010</a:t>
            </a:r>
          </a:p>
          <a:p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Lecturer Name: Dr Pascal </a:t>
            </a:r>
            <a:r>
              <a:rPr lang="en-GB" sz="2400">
                <a:solidFill>
                  <a:schemeClr val="bg1"/>
                </a:solidFill>
                <a:latin typeface="Abadi" panose="020B0604020104020204" pitchFamily="34" charset="0"/>
              </a:rPr>
              <a:t>Navelle</a:t>
            </a:r>
            <a:endParaRPr lang="en-US" sz="2400" dirty="0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519-237E-F154-0775-DC5A3CDF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536" y="270375"/>
            <a:ext cx="3464787" cy="721122"/>
          </a:xfrm>
        </p:spPr>
        <p:txBody>
          <a:bodyPr/>
          <a:lstStyle/>
          <a:p>
            <a:r>
              <a:rPr lang="en-GB" sz="2800" dirty="0" err="1"/>
              <a:t>iNTRODUCTION</a:t>
            </a:r>
            <a:endParaRPr lang="en-US" sz="2800" dirty="0"/>
          </a:p>
        </p:txBody>
      </p:sp>
      <p:pic>
        <p:nvPicPr>
          <p:cNvPr id="10" name="Picture Placeholder 9" descr="Two people laughing with their eyes closed">
            <a:extLst>
              <a:ext uri="{FF2B5EF4-FFF2-40B4-BE49-F238E27FC236}">
                <a16:creationId xmlns:a16="http://schemas.microsoft.com/office/drawing/2014/main" id="{B252F4F5-0329-8056-5431-FB2A9E334CE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84" b="10484"/>
          <a:stretch/>
        </p:blipFill>
        <p:spPr>
          <a:xfrm>
            <a:off x="6843095" y="630936"/>
            <a:ext cx="4714870" cy="559206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E244BC-4C3C-404E-0257-F85963E6F664}"/>
              </a:ext>
            </a:extLst>
          </p:cNvPr>
          <p:cNvSpPr txBox="1"/>
          <p:nvPr/>
        </p:nvSpPr>
        <p:spPr>
          <a:xfrm>
            <a:off x="589935" y="1356852"/>
            <a:ext cx="572237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Jenny (16) has taken on major caring duties for her mother since her father passed away.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Her mother has mobility issues, low mood, and memory problems, requiring help with daily tasks such as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badi" panose="020B0604020104020204" pitchFamily="34" charset="0"/>
              </a:rPr>
              <a:t>Cooking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badi" panose="020B0604020104020204" pitchFamily="34" charset="0"/>
              </a:rPr>
              <a:t>Cleaning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badi" panose="020B0604020104020204" pitchFamily="34" charset="0"/>
              </a:rPr>
              <a:t>Shopping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badi" panose="020B0604020104020204" pitchFamily="34" charset="0"/>
              </a:rPr>
              <a:t>Paperwork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These responsibilities affect Jenny’s emotional well‑being, social life, and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Research shows young carers often face higher stress and mental health challenges than peers.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Bowlby’s Attachment Theory helps explain how her caring role may influence her development and support needs.</a:t>
            </a:r>
          </a:p>
        </p:txBody>
      </p:sp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86" y="348566"/>
            <a:ext cx="3763961" cy="13144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 kern="1200" cap="all" baseline="0" dirty="0">
                <a:latin typeface="+mj-lt"/>
                <a:ea typeface="+mj-ea"/>
                <a:cs typeface="+mj-cs"/>
              </a:rPr>
              <a:t>Bowlby’s Attachment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916A40-5940-4E5A-7D1A-709F437DFA83}"/>
              </a:ext>
            </a:extLst>
          </p:cNvPr>
          <p:cNvSpPr txBox="1"/>
          <p:nvPr/>
        </p:nvSpPr>
        <p:spPr>
          <a:xfrm>
            <a:off x="394186" y="1750505"/>
            <a:ext cx="5269923" cy="493510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Bowlby suggested that early bonds with caregivers shape emotional development across life.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Children seek close relationships because caregivers provide safety and security.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When caregivers respond consistently and sensitively, children develop secure attachment, supporting confidence and healthy relationships.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A secure base allows children to explore the world while knowing support is available when needed.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The internal working model refers to beliefs formed in childhood about trust, care, and relationships (Flaherty and Sadler, 2011).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In Jenny’s case, her father’s death and her mother’s health challenges may have disrupted her sense of stability and security.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1972C8-D9BE-7B31-8D7C-B26415941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4109" y="1005779"/>
            <a:ext cx="5217221" cy="521722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EC9018-4F9C-FBC0-901D-509080E059AA}"/>
              </a:ext>
            </a:extLst>
          </p:cNvPr>
          <p:cNvSpPr txBox="1"/>
          <p:nvPr/>
        </p:nvSpPr>
        <p:spPr>
          <a:xfrm>
            <a:off x="929148" y="1165122"/>
            <a:ext cx="65630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badi" panose="020B0604020104020204" pitchFamily="34" charset="0"/>
              </a:rPr>
              <a:t>Applying Bowlby’s Theory to Jenny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2EB6CE-2EC0-07B5-7DEB-1EAE99DAB573}"/>
              </a:ext>
            </a:extLst>
          </p:cNvPr>
          <p:cNvSpPr txBox="1"/>
          <p:nvPr/>
        </p:nvSpPr>
        <p:spPr>
          <a:xfrm>
            <a:off x="929148" y="1946787"/>
            <a:ext cx="74184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Jenny’s caring role over the past five years may have influenced her emotional and developmental growth.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Young carers commonly report higher levels of emotional distress than their peers (Lacey, Xue and McMunn,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Her social development may be limited, as caring responsibilities reduce time for friendships and activities outside the home.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Research shows young carers often face social isolation and fewer leisure opportunities (Aldridge and Becker, 2003).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Academic progress may also be affected, as stress, tiredness, and reduced time can impact focus, attendance, and achievement.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Studies indicate young carers may struggle with concentration and school performance (Becker and Becker, 2008).</a:t>
            </a:r>
          </a:p>
        </p:txBody>
      </p:sp>
    </p:spTree>
    <p:extLst>
      <p:ext uri="{BB962C8B-B14F-4D97-AF65-F5344CB8AC3E}">
        <p14:creationId xmlns:p14="http://schemas.microsoft.com/office/powerpoint/2010/main" val="848145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BEA30A7-74A8-CB9D-A692-FE701C9E52EE}"/>
              </a:ext>
            </a:extLst>
          </p:cNvPr>
          <p:cNvSpPr txBox="1"/>
          <p:nvPr/>
        </p:nvSpPr>
        <p:spPr>
          <a:xfrm>
            <a:off x="870155" y="914400"/>
            <a:ext cx="5471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+mj-lt"/>
              </a:rPr>
              <a:t>Evaluation of Bowlby’s Theory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1DC71A-BE7B-5487-B845-4F9AFF92CB45}"/>
              </a:ext>
            </a:extLst>
          </p:cNvPr>
          <p:cNvSpPr txBox="1"/>
          <p:nvPr/>
        </p:nvSpPr>
        <p:spPr>
          <a:xfrm>
            <a:off x="840658" y="1769806"/>
            <a:ext cx="87457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Helps explain how early relationships affect Jenny’s security and emotions (Bowlby, 1969).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Shows how her father’s loss and caring role may impact well‑being.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Overlooks wider factors like finances, community help, and services (Aldridge &amp; Becker, 2003).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Can seem too focused on early experiences, though many young carers show resilience with support (Lacey, Xue &amp; McMunn, 2022).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Useful framework but should be combined with other approaches.</a:t>
            </a:r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DB1D88F-4866-7E28-E879-5E4EC0F91A7B}"/>
              </a:ext>
            </a:extLst>
          </p:cNvPr>
          <p:cNvSpPr txBox="1"/>
          <p:nvPr/>
        </p:nvSpPr>
        <p:spPr>
          <a:xfrm>
            <a:off x="3677264" y="929148"/>
            <a:ext cx="4837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+mj-lt"/>
              </a:rPr>
              <a:t>Nature and Nurture Influences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B07818-CD5F-2C0B-4711-EFB6F41665F8}"/>
              </a:ext>
            </a:extLst>
          </p:cNvPr>
          <p:cNvSpPr txBox="1"/>
          <p:nvPr/>
        </p:nvSpPr>
        <p:spPr>
          <a:xfrm>
            <a:off x="1710813" y="2212258"/>
            <a:ext cx="85245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badi" panose="020B0604020104020204" pitchFamily="34" charset="0"/>
              </a:rPr>
              <a:t>Jenny’s development is shaped by a mix of biological and environmental factors.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Nature: Attachment behaviors have an innate basis, as humans naturally seek safety from caregivers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Stress in adolescence can affect emotional stability and mental‑health outcomes.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Nurture: Life events like her father’s death, her mother’s health issues, and caregiving duties that shape her emotional and social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Support from school, services, and family networks can improve outcomes (Aldridge and Becker, 2003).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Jenny’s psychological development results from both biological tendencies and the environment she is growing up in.</a:t>
            </a:r>
          </a:p>
        </p:txBody>
      </p:sp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5B29-4E45-6F70-804F-B315516D2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5619289" cy="1691943"/>
          </a:xfrm>
        </p:spPr>
        <p:txBody>
          <a:bodyPr/>
          <a:lstStyle/>
          <a:p>
            <a:r>
              <a:rPr lang="en-US" dirty="0"/>
              <a:t>Support Plan for Jenny</a:t>
            </a:r>
          </a:p>
        </p:txBody>
      </p:sp>
      <p:pic>
        <p:nvPicPr>
          <p:cNvPr id="10" name="Picture Placeholder 9" descr="One person stroking the head of another person who is laying down">
            <a:extLst>
              <a:ext uri="{FF2B5EF4-FFF2-40B4-BE49-F238E27FC236}">
                <a16:creationId xmlns:a16="http://schemas.microsoft.com/office/drawing/2014/main" id="{2728C7FB-BD32-E694-D054-B3FD652D142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51" b="31151"/>
          <a:stretch/>
        </p:blipFill>
        <p:spPr>
          <a:xfrm>
            <a:off x="634027" y="630937"/>
            <a:ext cx="5619289" cy="350433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DE6982-F350-7313-6637-D9791A2FBA7C}"/>
              </a:ext>
            </a:extLst>
          </p:cNvPr>
          <p:cNvSpPr txBox="1"/>
          <p:nvPr/>
        </p:nvSpPr>
        <p:spPr>
          <a:xfrm>
            <a:off x="6828503" y="855406"/>
            <a:ext cx="472947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Emotional Support:</a:t>
            </a:r>
          </a:p>
          <a:p>
            <a:r>
              <a:rPr lang="en-US" dirty="0">
                <a:latin typeface="Abadi" panose="020B0604020104020204" pitchFamily="34" charset="0"/>
              </a:rPr>
              <a:t>Counselling or mental‑health services can help Jenny manage grief, stress, and pressure (NHS,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Educational Support:</a:t>
            </a:r>
          </a:p>
          <a:p>
            <a:r>
              <a:rPr lang="en-US" dirty="0">
                <a:latin typeface="Abadi" panose="020B0604020104020204" pitchFamily="34" charset="0"/>
              </a:rPr>
              <a:t>School should offer flexibility, pastoral help, and guidance to balance study and caring duties.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Social Support:</a:t>
            </a:r>
          </a:p>
          <a:p>
            <a:r>
              <a:rPr lang="en-US" dirty="0">
                <a:latin typeface="Abadi" panose="020B0604020104020204" pitchFamily="34" charset="0"/>
              </a:rPr>
              <a:t>Young carer groups can reduce isolation and help Jenny connect with others in similar roles.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Trusted Adult:</a:t>
            </a:r>
          </a:p>
          <a:p>
            <a:r>
              <a:rPr lang="en-US" dirty="0">
                <a:latin typeface="Abadi" panose="020B0604020104020204" pitchFamily="34" charset="0"/>
              </a:rPr>
              <a:t>A consistent supportive adult can strengthen Jenny’s emotional security (Bowlby, 1988).</a:t>
            </a:r>
          </a:p>
        </p:txBody>
      </p:sp>
    </p:spTree>
    <p:extLst>
      <p:ext uri="{BB962C8B-B14F-4D97-AF65-F5344CB8AC3E}">
        <p14:creationId xmlns:p14="http://schemas.microsoft.com/office/powerpoint/2010/main" val="1910891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 kern="1200" cap="all" baseline="0" dirty="0">
                <a:latin typeface="+mj-lt"/>
                <a:ea typeface="+mj-ea"/>
                <a:cs typeface="+mj-cs"/>
              </a:rPr>
              <a:t>Practical Support for Jenny’s Mother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339889-0670-5CD1-652C-33583A854902}"/>
              </a:ext>
            </a:extLst>
          </p:cNvPr>
          <p:cNvSpPr txBox="1"/>
          <p:nvPr/>
        </p:nvSpPr>
        <p:spPr>
          <a:xfrm>
            <a:off x="634028" y="2495234"/>
            <a:ext cx="3763961" cy="37277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0" i="0" kern="1200" dirty="0">
                <a:latin typeface="Abadi" panose="020B0604020104020204" pitchFamily="34" charset="0"/>
              </a:rPr>
              <a:t>Provide extra help to reduce Jenny’s caring load.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0" i="0" kern="1200" dirty="0">
                <a:latin typeface="Abadi" panose="020B0604020104020204" pitchFamily="34" charset="0"/>
              </a:rPr>
              <a:t>Home‑care services for daily tasks.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0" i="0" kern="1200" dirty="0">
                <a:latin typeface="Abadi" panose="020B0604020104020204" pitchFamily="34" charset="0"/>
              </a:rPr>
              <a:t>Support with shopping and errands.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0" i="0" kern="1200" dirty="0">
                <a:latin typeface="Abadi" panose="020B0604020104020204" pitchFamily="34" charset="0"/>
              </a:rPr>
              <a:t>Help with paperwork, appointments, and administrative tasks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011E1F-2DD9-0421-6D77-ADD9A73FC4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0474" y="1335840"/>
            <a:ext cx="6604492" cy="45570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10" y="1533832"/>
            <a:ext cx="3333287" cy="907026"/>
          </a:xfrm>
        </p:spPr>
        <p:txBody>
          <a:bodyPr/>
          <a:lstStyle/>
          <a:p>
            <a:r>
              <a:rPr lang="en-GB" sz="3200" dirty="0"/>
              <a:t>Conclusion</a:t>
            </a: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16E6E2-9E4B-BC8C-7015-EF04AC15DBAA}"/>
              </a:ext>
            </a:extLst>
          </p:cNvPr>
          <p:cNvSpPr txBox="1"/>
          <p:nvPr/>
        </p:nvSpPr>
        <p:spPr>
          <a:xfrm>
            <a:off x="825909" y="2440858"/>
            <a:ext cx="828859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Jenny’s caring role has affected her emotional well‑being, school experience, and social life.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Attachment Theory helps explain how losing her father and taking on caregiving duties may influence her sense of security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Supporting Jenny is essential for healthy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Practical help for her mother can reduce Jenny’s workload.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Emotional support and counselling can help her manage stress.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School support and young carer </a:t>
            </a:r>
            <a:r>
              <a:rPr lang="en-US" dirty="0" err="1">
                <a:solidFill>
                  <a:schemeClr val="bg1"/>
                </a:solidFill>
                <a:latin typeface="Abadi" panose="020B0604020104020204" pitchFamily="34" charset="0"/>
              </a:rPr>
              <a:t>programmes</a:t>
            </a: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 can ease academic pressure.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A coordinated plan addressing both practical and emotional needs can help Jenny maintain well‑being while continuing her development</a:t>
            </a:r>
          </a:p>
        </p:txBody>
      </p:sp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5166" y="635001"/>
            <a:ext cx="3281667" cy="752488"/>
          </a:xfrm>
        </p:spPr>
        <p:txBody>
          <a:bodyPr/>
          <a:lstStyle/>
          <a:p>
            <a:r>
              <a:rPr lang="en-GB" sz="2800" dirty="0"/>
              <a:t>Reference LIST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413" y="1817764"/>
            <a:ext cx="9851922" cy="3726809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Aldridge, J. and Becker, S. (2003) Children caring for parents with mental illness: Perspectives of young carers, parents and professionals. Bristol: Policy Press.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Becker, F. and Becker, S. (2008) Young adult carers in the UK: Experiences, needs and services for carers aged 16–24. London: The Princess Royal Trust for Carers.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Bowlby, J. (1969) Attachment and Loss: Vol. 1 Attachment. London: Hogarth Press.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Bowlby, J. (1988) A Secure Base: Parent-Child Attachment and Healthy Human Development. London: Routledge.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Flaherty, S.C. and Sadler, L.S. (2011) ‘A review of attachment theory in the context of adolescent parenting’, Journal of Pediatric Health Care, 25(2), pp.114–121.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Lacey, R.E., Xue, B. and McMunn, A. (2022) ‘The mental and physical health of young carers’, The Lancet Public Health, 7(11), pp.e963–e972.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NHS (2023) Mental health support for children and young people. Available at: </a:t>
            </a:r>
            <a:r>
              <a:rPr lang="en-US" sz="1800" b="1" dirty="0">
                <a:latin typeface="Abadi" panose="020B0604020104020204" pitchFamily="34" charset="0"/>
                <a:hlinkClick r:id="rId2"/>
              </a:rPr>
              <a:t>https://www.nhs.uk</a:t>
            </a:r>
            <a:endParaRPr lang="en-US" sz="1800" b="1" dirty="0">
              <a:latin typeface="Abadi" panose="020B0604020104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Children and Families Act (2014) Young carers and parent carers. London: UK Government.</a:t>
            </a:r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{046204E5-4874-4EAB-8D75-FA8A06D08B54}e68b7f07-47f1-4c94-a1ca-e7d736a42cf8-TF86f18fb6-1448-4a46-9973-da86b5b4a1df94418399_win32</Template>
  <TotalTime>293</TotalTime>
  <Words>1001</Words>
  <Application>Microsoft Office PowerPoint</Application>
  <PresentationFormat>Widescreen</PresentationFormat>
  <Paragraphs>76</Paragraphs>
  <Slides>10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BoldUnderlinesKeynote</vt:lpstr>
      <vt:lpstr>PowerPoint Presentation</vt:lpstr>
      <vt:lpstr>iNTRODUCTION</vt:lpstr>
      <vt:lpstr>Bowlby’s Attachment Theory</vt:lpstr>
      <vt:lpstr>PowerPoint Presentation</vt:lpstr>
      <vt:lpstr>PowerPoint Presentation</vt:lpstr>
      <vt:lpstr>PowerPoint Presentation</vt:lpstr>
      <vt:lpstr>Support Plan for Jenny</vt:lpstr>
      <vt:lpstr>Practical Support for Jenny’s Mother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Muhammad Adil Nasir Khan (2437481)</dc:creator>
  <cp:lastModifiedBy>Muhammad Adil Nasir Khan (2437481)</cp:lastModifiedBy>
  <cp:revision>3</cp:revision>
  <dcterms:created xsi:type="dcterms:W3CDTF">2026-03-13T17:39:00Z</dcterms:created>
  <dcterms:modified xsi:type="dcterms:W3CDTF">2026-03-16T13:48:24Z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