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62" r:id="rId3"/>
    <p:sldId id="334" r:id="rId4"/>
    <p:sldId id="361" r:id="rId5"/>
    <p:sldId id="349" r:id="rId6"/>
    <p:sldId id="336" r:id="rId7"/>
    <p:sldId id="337" r:id="rId8"/>
    <p:sldId id="354" r:id="rId9"/>
    <p:sldId id="355" r:id="rId10"/>
    <p:sldId id="359" r:id="rId11"/>
    <p:sldId id="363" r:id="rId12"/>
    <p:sldId id="364" r:id="rId13"/>
    <p:sldId id="365" r:id="rId14"/>
    <p:sldId id="358" r:id="rId15"/>
    <p:sldId id="338" r:id="rId16"/>
    <p:sldId id="366" r:id="rId17"/>
    <p:sldId id="353" r:id="rId18"/>
    <p:sldId id="367"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AF7DC"/>
    <a:srgbClr val="0087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C5B011-CF02-7B9C-ECBA-B28984939F30}" v="2" dt="2026-02-24T08:49:50.3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804B3DD-7063-812B-9CAC-FD145F39EB37}"/>
    <pc:docChg chg="addSld delSld modSld sldOrd">
      <pc:chgData name="Naomi Doerge" userId="S::n.doerge@uwtsd.ac.uk::c2ba5b26-9392-4f76-82ca-966719aba79f" providerId="AD" clId="Web-{B804B3DD-7063-812B-9CAC-FD145F39EB37}" dt="2026-02-20T12:04:59.649" v="1096"/>
      <pc:docMkLst>
        <pc:docMk/>
      </pc:docMkLst>
      <pc:sldChg chg="modSp mod setBg addAnim">
        <pc:chgData name="Naomi Doerge" userId="S::n.doerge@uwtsd.ac.uk::c2ba5b26-9392-4f76-82ca-966719aba79f" providerId="AD" clId="Web-{B804B3DD-7063-812B-9CAC-FD145F39EB37}" dt="2026-02-20T10:21:38.467" v="84" actId="20577"/>
        <pc:sldMkLst>
          <pc:docMk/>
          <pc:sldMk cId="1264959711" sldId="334"/>
        </pc:sldMkLst>
        <pc:spChg chg="mod">
          <ac:chgData name="Naomi Doerge" userId="S::n.doerge@uwtsd.ac.uk::c2ba5b26-9392-4f76-82ca-966719aba79f" providerId="AD" clId="Web-{B804B3DD-7063-812B-9CAC-FD145F39EB37}" dt="2026-02-20T10:21:38.467" v="84" actId="20577"/>
          <ac:spMkLst>
            <pc:docMk/>
            <pc:sldMk cId="1264959711" sldId="334"/>
            <ac:spMk id="2" creationId="{BFC7D1A3-DEFD-A2D3-80BA-629427CF22A2}"/>
          </ac:spMkLst>
        </pc:spChg>
        <pc:spChg chg="mod">
          <ac:chgData name="Naomi Doerge" userId="S::n.doerge@uwtsd.ac.uk::c2ba5b26-9392-4f76-82ca-966719aba79f" providerId="AD" clId="Web-{B804B3DD-7063-812B-9CAC-FD145F39EB37}" dt="2026-02-20T10:20:23.340" v="29" actId="20577"/>
          <ac:spMkLst>
            <pc:docMk/>
            <pc:sldMk cId="1264959711" sldId="334"/>
            <ac:spMk id="14338" creationId="{00000000-0000-0000-0000-000000000000}"/>
          </ac:spMkLst>
        </pc:spChg>
      </pc:sldChg>
      <pc:sldChg chg="delSp modSp mod setBg">
        <pc:chgData name="Naomi Doerge" userId="S::n.doerge@uwtsd.ac.uk::c2ba5b26-9392-4f76-82ca-966719aba79f" providerId="AD" clId="Web-{B804B3DD-7063-812B-9CAC-FD145F39EB37}" dt="2026-02-20T10:23:48.927" v="128" actId="20577"/>
        <pc:sldMkLst>
          <pc:docMk/>
          <pc:sldMk cId="2168599352" sldId="336"/>
        </pc:sldMkLst>
        <pc:spChg chg="mod">
          <ac:chgData name="Naomi Doerge" userId="S::n.doerge@uwtsd.ac.uk::c2ba5b26-9392-4f76-82ca-966719aba79f" providerId="AD" clId="Web-{B804B3DD-7063-812B-9CAC-FD145F39EB37}" dt="2026-02-20T10:23:41.535" v="126" actId="20577"/>
          <ac:spMkLst>
            <pc:docMk/>
            <pc:sldMk cId="2168599352" sldId="336"/>
            <ac:spMk id="4" creationId="{9E745CAB-C89C-53AB-91AC-FFDAD49CD8D9}"/>
          </ac:spMkLst>
        </pc:spChg>
        <pc:spChg chg="mod">
          <ac:chgData name="Naomi Doerge" userId="S::n.doerge@uwtsd.ac.uk::c2ba5b26-9392-4f76-82ca-966719aba79f" providerId="AD" clId="Web-{B804B3DD-7063-812B-9CAC-FD145F39EB37}" dt="2026-02-20T10:23:34.581" v="124" actId="20577"/>
          <ac:spMkLst>
            <pc:docMk/>
            <pc:sldMk cId="2168599352" sldId="336"/>
            <ac:spMk id="5" creationId="{381E66D3-619E-EBF7-B81F-307CDD4E516E}"/>
          </ac:spMkLst>
        </pc:spChg>
        <pc:spChg chg="mod">
          <ac:chgData name="Naomi Doerge" userId="S::n.doerge@uwtsd.ac.uk::c2ba5b26-9392-4f76-82ca-966719aba79f" providerId="AD" clId="Web-{B804B3DD-7063-812B-9CAC-FD145F39EB37}" dt="2026-02-20T10:23:48.927" v="128" actId="20577"/>
          <ac:spMkLst>
            <pc:docMk/>
            <pc:sldMk cId="2168599352" sldId="336"/>
            <ac:spMk id="7" creationId="{B096117E-CDF5-96F5-DAEB-E96832784F80}"/>
          </ac:spMkLst>
        </pc:spChg>
        <pc:spChg chg="mod">
          <ac:chgData name="Naomi Doerge" userId="S::n.doerge@uwtsd.ac.uk::c2ba5b26-9392-4f76-82ca-966719aba79f" providerId="AD" clId="Web-{B804B3DD-7063-812B-9CAC-FD145F39EB37}" dt="2026-02-20T10:23:38.191" v="125" actId="20577"/>
          <ac:spMkLst>
            <pc:docMk/>
            <pc:sldMk cId="2168599352" sldId="336"/>
            <ac:spMk id="8" creationId="{7DBE1C44-2DAA-4AC3-63C7-F17055577F9C}"/>
          </ac:spMkLst>
        </pc:spChg>
        <pc:spChg chg="mod">
          <ac:chgData name="Naomi Doerge" userId="S::n.doerge@uwtsd.ac.uk::c2ba5b26-9392-4f76-82ca-966719aba79f" providerId="AD" clId="Web-{B804B3DD-7063-812B-9CAC-FD145F39EB37}" dt="2026-02-20T10:23:45.223" v="127" actId="20577"/>
          <ac:spMkLst>
            <pc:docMk/>
            <pc:sldMk cId="2168599352" sldId="336"/>
            <ac:spMk id="9" creationId="{D9FEE087-E84C-E207-DD9D-1DD3678F333E}"/>
          </ac:spMkLst>
        </pc:spChg>
        <pc:spChg chg="mod">
          <ac:chgData name="Naomi Doerge" userId="S::n.doerge@uwtsd.ac.uk::c2ba5b26-9392-4f76-82ca-966719aba79f" providerId="AD" clId="Web-{B804B3DD-7063-812B-9CAC-FD145F39EB37}" dt="2026-02-20T10:23:22.658" v="123" actId="20577"/>
          <ac:spMkLst>
            <pc:docMk/>
            <pc:sldMk cId="2168599352" sldId="336"/>
            <ac:spMk id="18435" creationId="{00000000-0000-0000-0000-000000000000}"/>
          </ac:spMkLst>
        </pc:spChg>
      </pc:sldChg>
      <pc:sldChg chg="modSp mod setBg">
        <pc:chgData name="Naomi Doerge" userId="S::n.doerge@uwtsd.ac.uk::c2ba5b26-9392-4f76-82ca-966719aba79f" providerId="AD" clId="Web-{B804B3DD-7063-812B-9CAC-FD145F39EB37}" dt="2026-02-20T10:27:41.134" v="142"/>
        <pc:sldMkLst>
          <pc:docMk/>
          <pc:sldMk cId="2533687752" sldId="337"/>
        </pc:sldMkLst>
        <pc:spChg chg="mod">
          <ac:chgData name="Naomi Doerge" userId="S::n.doerge@uwtsd.ac.uk::c2ba5b26-9392-4f76-82ca-966719aba79f" providerId="AD" clId="Web-{B804B3DD-7063-812B-9CAC-FD145F39EB37}" dt="2026-02-20T10:26:40.552" v="130" actId="20577"/>
          <ac:spMkLst>
            <pc:docMk/>
            <pc:sldMk cId="2533687752" sldId="337"/>
            <ac:spMk id="2" creationId="{9C486E24-F7CE-CD71-73CF-F6E6D7776C37}"/>
          </ac:spMkLst>
        </pc:spChg>
        <pc:spChg chg="mod">
          <ac:chgData name="Naomi Doerge" userId="S::n.doerge@uwtsd.ac.uk::c2ba5b26-9392-4f76-82ca-966719aba79f" providerId="AD" clId="Web-{B804B3DD-7063-812B-9CAC-FD145F39EB37}" dt="2026-02-20T10:27:12.273" v="138" actId="20577"/>
          <ac:spMkLst>
            <pc:docMk/>
            <pc:sldMk cId="2533687752" sldId="337"/>
            <ac:spMk id="3" creationId="{8354A62E-C26B-9B2D-A76B-4E4EB5C65E50}"/>
          </ac:spMkLst>
        </pc:spChg>
        <pc:spChg chg="mod">
          <ac:chgData name="Naomi Doerge" userId="S::n.doerge@uwtsd.ac.uk::c2ba5b26-9392-4f76-82ca-966719aba79f" providerId="AD" clId="Web-{B804B3DD-7063-812B-9CAC-FD145F39EB37}" dt="2026-02-20T10:26:49.569" v="132" actId="20577"/>
          <ac:spMkLst>
            <pc:docMk/>
            <pc:sldMk cId="2533687752" sldId="337"/>
            <ac:spMk id="4" creationId="{7C8ACB15-8566-094E-1359-3194572E2B25}"/>
          </ac:spMkLst>
        </pc:spChg>
        <pc:spChg chg="mod">
          <ac:chgData name="Naomi Doerge" userId="S::n.doerge@uwtsd.ac.uk::c2ba5b26-9392-4f76-82ca-966719aba79f" providerId="AD" clId="Web-{B804B3DD-7063-812B-9CAC-FD145F39EB37}" dt="2026-02-20T10:27:00.647" v="135" actId="20577"/>
          <ac:spMkLst>
            <pc:docMk/>
            <pc:sldMk cId="2533687752" sldId="337"/>
            <ac:spMk id="5" creationId="{D54F274F-C667-52E0-8E8B-35BCA7592D4E}"/>
          </ac:spMkLst>
        </pc:spChg>
        <pc:spChg chg="mod">
          <ac:chgData name="Naomi Doerge" userId="S::n.doerge@uwtsd.ac.uk::c2ba5b26-9392-4f76-82ca-966719aba79f" providerId="AD" clId="Web-{B804B3DD-7063-812B-9CAC-FD145F39EB37}" dt="2026-02-20T10:27:41.134" v="142"/>
          <ac:spMkLst>
            <pc:docMk/>
            <pc:sldMk cId="2533687752" sldId="337"/>
            <ac:spMk id="8" creationId="{0C831DD6-7771-7D79-8636-E49EDDC0DC4E}"/>
          </ac:spMkLst>
        </pc:spChg>
      </pc:sldChg>
      <pc:sldChg chg="modSp mod ord setBg">
        <pc:chgData name="Naomi Doerge" userId="S::n.doerge@uwtsd.ac.uk::c2ba5b26-9392-4f76-82ca-966719aba79f" providerId="AD" clId="Web-{B804B3DD-7063-812B-9CAC-FD145F39EB37}" dt="2026-02-20T11:39:53.319" v="1076" actId="20577"/>
        <pc:sldMkLst>
          <pc:docMk/>
          <pc:sldMk cId="1884922650" sldId="338"/>
        </pc:sldMkLst>
        <pc:spChg chg="mod">
          <ac:chgData name="Naomi Doerge" userId="S::n.doerge@uwtsd.ac.uk::c2ba5b26-9392-4f76-82ca-966719aba79f" providerId="AD" clId="Web-{B804B3DD-7063-812B-9CAC-FD145F39EB37}" dt="2026-02-20T11:39:53.319" v="1076" actId="20577"/>
          <ac:spMkLst>
            <pc:docMk/>
            <pc:sldMk cId="1884922650" sldId="338"/>
            <ac:spMk id="16386" creationId="{00000000-0000-0000-0000-000000000000}"/>
          </ac:spMkLst>
        </pc:spChg>
        <pc:spChg chg="mod">
          <ac:chgData name="Naomi Doerge" userId="S::n.doerge@uwtsd.ac.uk::c2ba5b26-9392-4f76-82ca-966719aba79f" providerId="AD" clId="Web-{B804B3DD-7063-812B-9CAC-FD145F39EB37}" dt="2026-02-20T10:49:19.650" v="506" actId="20577"/>
          <ac:spMkLst>
            <pc:docMk/>
            <pc:sldMk cId="1884922650" sldId="338"/>
            <ac:spMk id="16387" creationId="{00000000-0000-0000-0000-000000000000}"/>
          </ac:spMkLst>
        </pc:spChg>
      </pc:sldChg>
      <pc:sldChg chg="modSp mod setBg">
        <pc:chgData name="Naomi Doerge" userId="S::n.doerge@uwtsd.ac.uk::c2ba5b26-9392-4f76-82ca-966719aba79f" providerId="AD" clId="Web-{B804B3DD-7063-812B-9CAC-FD145F39EB37}" dt="2026-02-20T10:22:34.983" v="103" actId="20577"/>
        <pc:sldMkLst>
          <pc:docMk/>
          <pc:sldMk cId="3649636952" sldId="349"/>
        </pc:sldMkLst>
        <pc:spChg chg="mod">
          <ac:chgData name="Naomi Doerge" userId="S::n.doerge@uwtsd.ac.uk::c2ba5b26-9392-4f76-82ca-966719aba79f" providerId="AD" clId="Web-{B804B3DD-7063-812B-9CAC-FD145F39EB37}" dt="2026-02-20T10:21:59.045" v="89" actId="20577"/>
          <ac:spMkLst>
            <pc:docMk/>
            <pc:sldMk cId="3649636952" sldId="349"/>
            <ac:spMk id="2" creationId="{49EE4F63-27F0-E7EC-FBD0-E1D5242BB583}"/>
          </ac:spMkLst>
        </pc:spChg>
        <pc:spChg chg="mod">
          <ac:chgData name="Naomi Doerge" userId="S::n.doerge@uwtsd.ac.uk::c2ba5b26-9392-4f76-82ca-966719aba79f" providerId="AD" clId="Web-{B804B3DD-7063-812B-9CAC-FD145F39EB37}" dt="2026-02-20T10:22:34.983" v="103" actId="20577"/>
          <ac:spMkLst>
            <pc:docMk/>
            <pc:sldMk cId="3649636952" sldId="349"/>
            <ac:spMk id="3" creationId="{8FD03F49-DD71-50A1-B78D-6752A3EC7D43}"/>
          </ac:spMkLst>
        </pc:spChg>
      </pc:sldChg>
      <pc:sldChg chg="modSp mod setBg">
        <pc:chgData name="Naomi Doerge" userId="S::n.doerge@uwtsd.ac.uk::c2ba5b26-9392-4f76-82ca-966719aba79f" providerId="AD" clId="Web-{B804B3DD-7063-812B-9CAC-FD145F39EB37}" dt="2026-02-20T11:40:15.554" v="1086" actId="20577"/>
        <pc:sldMkLst>
          <pc:docMk/>
          <pc:sldMk cId="3130341169" sldId="353"/>
        </pc:sldMkLst>
        <pc:spChg chg="mod">
          <ac:chgData name="Naomi Doerge" userId="S::n.doerge@uwtsd.ac.uk::c2ba5b26-9392-4f76-82ca-966719aba79f" providerId="AD" clId="Web-{B804B3DD-7063-812B-9CAC-FD145F39EB37}" dt="2026-02-20T11:40:10.835" v="1085" actId="20577"/>
          <ac:spMkLst>
            <pc:docMk/>
            <pc:sldMk cId="3130341169" sldId="353"/>
            <ac:spMk id="2" creationId="{E929C940-1946-1502-A149-D093A42032FF}"/>
          </ac:spMkLst>
        </pc:spChg>
        <pc:spChg chg="mod">
          <ac:chgData name="Naomi Doerge" userId="S::n.doerge@uwtsd.ac.uk::c2ba5b26-9392-4f76-82ca-966719aba79f" providerId="AD" clId="Web-{B804B3DD-7063-812B-9CAC-FD145F39EB37}" dt="2026-02-20T11:40:15.554" v="1086" actId="20577"/>
          <ac:spMkLst>
            <pc:docMk/>
            <pc:sldMk cId="3130341169" sldId="353"/>
            <ac:spMk id="3" creationId="{C3F4DDD2-19DE-2531-B9EA-2753058FC853}"/>
          </ac:spMkLst>
        </pc:spChg>
      </pc:sldChg>
      <pc:sldChg chg="modSp mod setBg addAnim">
        <pc:chgData name="Naomi Doerge" userId="S::n.doerge@uwtsd.ac.uk::c2ba5b26-9392-4f76-82ca-966719aba79f" providerId="AD" clId="Web-{B804B3DD-7063-812B-9CAC-FD145F39EB37}" dt="2026-02-20T10:29:18.655" v="185"/>
        <pc:sldMkLst>
          <pc:docMk/>
          <pc:sldMk cId="49221481" sldId="354"/>
        </pc:sldMkLst>
        <pc:spChg chg="mod">
          <ac:chgData name="Naomi Doerge" userId="S::n.doerge@uwtsd.ac.uk::c2ba5b26-9392-4f76-82ca-966719aba79f" providerId="AD" clId="Web-{B804B3DD-7063-812B-9CAC-FD145F39EB37}" dt="2026-02-20T10:27:48.166" v="143" actId="20577"/>
          <ac:spMkLst>
            <pc:docMk/>
            <pc:sldMk cId="49221481" sldId="354"/>
            <ac:spMk id="2" creationId="{870F9812-2DDC-5AF8-AFE4-A3FDCB5B4087}"/>
          </ac:spMkLst>
        </pc:spChg>
        <pc:spChg chg="mod">
          <ac:chgData name="Naomi Doerge" userId="S::n.doerge@uwtsd.ac.uk::c2ba5b26-9392-4f76-82ca-966719aba79f" providerId="AD" clId="Web-{B804B3DD-7063-812B-9CAC-FD145F39EB37}" dt="2026-02-20T10:29:11.999" v="184" actId="20577"/>
          <ac:spMkLst>
            <pc:docMk/>
            <pc:sldMk cId="49221481" sldId="354"/>
            <ac:spMk id="3" creationId="{90F3A07E-60FD-FB67-F46C-9DEEEE1016B5}"/>
          </ac:spMkLst>
        </pc:spChg>
      </pc:sldChg>
      <pc:sldChg chg="addSp modSp mod setBg addAnim">
        <pc:chgData name="Naomi Doerge" userId="S::n.doerge@uwtsd.ac.uk::c2ba5b26-9392-4f76-82ca-966719aba79f" providerId="AD" clId="Web-{B804B3DD-7063-812B-9CAC-FD145F39EB37}" dt="2026-02-20T10:45:32.603" v="406" actId="20577"/>
        <pc:sldMkLst>
          <pc:docMk/>
          <pc:sldMk cId="3106089697" sldId="355"/>
        </pc:sldMkLst>
        <pc:spChg chg="mod">
          <ac:chgData name="Naomi Doerge" userId="S::n.doerge@uwtsd.ac.uk::c2ba5b26-9392-4f76-82ca-966719aba79f" providerId="AD" clId="Web-{B804B3DD-7063-812B-9CAC-FD145F39EB37}" dt="2026-02-20T10:36:47.246" v="190" actId="1076"/>
          <ac:spMkLst>
            <pc:docMk/>
            <pc:sldMk cId="3106089697" sldId="355"/>
            <ac:spMk id="2" creationId="{2B0BEE93-FF0D-80B9-3B13-EB7096EE3605}"/>
          </ac:spMkLst>
        </pc:spChg>
        <pc:spChg chg="mod">
          <ac:chgData name="Naomi Doerge" userId="S::n.doerge@uwtsd.ac.uk::c2ba5b26-9392-4f76-82ca-966719aba79f" providerId="AD" clId="Web-{B804B3DD-7063-812B-9CAC-FD145F39EB37}" dt="2026-02-20T10:41:30.509" v="334" actId="20577"/>
          <ac:spMkLst>
            <pc:docMk/>
            <pc:sldMk cId="3106089697" sldId="355"/>
            <ac:spMk id="3" creationId="{70F45003-CDB9-C614-A536-9AC720181180}"/>
          </ac:spMkLst>
        </pc:spChg>
        <pc:spChg chg="add mod">
          <ac:chgData name="Naomi Doerge" userId="S::n.doerge@uwtsd.ac.uk::c2ba5b26-9392-4f76-82ca-966719aba79f" providerId="AD" clId="Web-{B804B3DD-7063-812B-9CAC-FD145F39EB37}" dt="2026-02-20T10:45:32.603" v="406" actId="20577"/>
          <ac:spMkLst>
            <pc:docMk/>
            <pc:sldMk cId="3106089697" sldId="355"/>
            <ac:spMk id="6" creationId="{6D4ABA78-D8FF-3AE8-91E7-27CFC80B2318}"/>
          </ac:spMkLst>
        </pc:spChg>
        <pc:spChg chg="add mod">
          <ac:chgData name="Naomi Doerge" userId="S::n.doerge@uwtsd.ac.uk::c2ba5b26-9392-4f76-82ca-966719aba79f" providerId="AD" clId="Web-{B804B3DD-7063-812B-9CAC-FD145F39EB37}" dt="2026-02-20T10:43:33.284" v="365" actId="20577"/>
          <ac:spMkLst>
            <pc:docMk/>
            <pc:sldMk cId="3106089697" sldId="355"/>
            <ac:spMk id="7" creationId="{BD10E7E7-1E5A-C818-7BB5-C7B8BEF2EB37}"/>
          </ac:spMkLst>
        </pc:spChg>
      </pc:sldChg>
      <pc:sldChg chg="modSp mod setBg">
        <pc:chgData name="Naomi Doerge" userId="S::n.doerge@uwtsd.ac.uk::c2ba5b26-9392-4f76-82ca-966719aba79f" providerId="AD" clId="Web-{B804B3DD-7063-812B-9CAC-FD145F39EB37}" dt="2026-02-20T12:04:59.649" v="1096"/>
        <pc:sldMkLst>
          <pc:docMk/>
          <pc:sldMk cId="3217747055" sldId="356"/>
        </pc:sldMkLst>
        <pc:graphicFrameChg chg="mod modGraphic">
          <ac:chgData name="Naomi Doerge" userId="S::n.doerge@uwtsd.ac.uk::c2ba5b26-9392-4f76-82ca-966719aba79f" providerId="AD" clId="Web-{B804B3DD-7063-812B-9CAC-FD145F39EB37}" dt="2026-02-20T12:04:59.649" v="1096"/>
          <ac:graphicFrameMkLst>
            <pc:docMk/>
            <pc:sldMk cId="3217747055" sldId="356"/>
            <ac:graphicFrameMk id="6" creationId="{1C98E7A5-3FDB-126C-4958-00BC74322DBB}"/>
          </ac:graphicFrameMkLst>
        </pc:graphicFrameChg>
      </pc:sldChg>
      <pc:sldChg chg="addSp delSp modSp mod setBg">
        <pc:chgData name="Naomi Doerge" userId="S::n.doerge@uwtsd.ac.uk::c2ba5b26-9392-4f76-82ca-966719aba79f" providerId="AD" clId="Web-{B804B3DD-7063-812B-9CAC-FD145F39EB37}" dt="2026-02-20T11:39:47.679" v="1072" actId="1076"/>
        <pc:sldMkLst>
          <pc:docMk/>
          <pc:sldMk cId="3480939605" sldId="358"/>
        </pc:sldMkLst>
        <pc:spChg chg="mod">
          <ac:chgData name="Naomi Doerge" userId="S::n.doerge@uwtsd.ac.uk::c2ba5b26-9392-4f76-82ca-966719aba79f" providerId="AD" clId="Web-{B804B3DD-7063-812B-9CAC-FD145F39EB37}" dt="2026-02-20T11:39:47.679" v="1072" actId="1076"/>
          <ac:spMkLst>
            <pc:docMk/>
            <pc:sldMk cId="3480939605" sldId="358"/>
            <ac:spMk id="2" creationId="{69CE00E8-618D-DDB3-8AA1-0697ADADA51F}"/>
          </ac:spMkLst>
        </pc:spChg>
        <pc:spChg chg="add del mod">
          <ac:chgData name="Naomi Doerge" userId="S::n.doerge@uwtsd.ac.uk::c2ba5b26-9392-4f76-82ca-966719aba79f" providerId="AD" clId="Web-{B804B3DD-7063-812B-9CAC-FD145F39EB37}" dt="2026-02-20T11:39:42.960" v="1071" actId="1076"/>
          <ac:spMkLst>
            <pc:docMk/>
            <pc:sldMk cId="3480939605" sldId="358"/>
            <ac:spMk id="3" creationId="{A5AE46F9-D721-6355-4F5B-54C3ED087AA9}"/>
          </ac:spMkLst>
        </pc:spChg>
      </pc:sldChg>
      <pc:sldChg chg="modSp mod ord setBg">
        <pc:chgData name="Naomi Doerge" userId="S::n.doerge@uwtsd.ac.uk::c2ba5b26-9392-4f76-82ca-966719aba79f" providerId="AD" clId="Web-{B804B3DD-7063-812B-9CAC-FD145F39EB37}" dt="2026-02-20T10:48:49.157" v="502" actId="1076"/>
        <pc:sldMkLst>
          <pc:docMk/>
          <pc:sldMk cId="123416858" sldId="359"/>
        </pc:sldMkLst>
        <pc:spChg chg="mod">
          <ac:chgData name="Naomi Doerge" userId="S::n.doerge@uwtsd.ac.uk::c2ba5b26-9392-4f76-82ca-966719aba79f" providerId="AD" clId="Web-{B804B3DD-7063-812B-9CAC-FD145F39EB37}" dt="2026-02-20T10:47:25.748" v="491" actId="20577"/>
          <ac:spMkLst>
            <pc:docMk/>
            <pc:sldMk cId="123416858" sldId="359"/>
            <ac:spMk id="2" creationId="{A990A9C6-A9BF-5683-A7FF-9B289954DF3C}"/>
          </ac:spMkLst>
        </pc:spChg>
        <pc:spChg chg="mod">
          <ac:chgData name="Naomi Doerge" userId="S::n.doerge@uwtsd.ac.uk::c2ba5b26-9392-4f76-82ca-966719aba79f" providerId="AD" clId="Web-{B804B3DD-7063-812B-9CAC-FD145F39EB37}" dt="2026-02-20T10:48:49.157" v="502" actId="1076"/>
          <ac:spMkLst>
            <pc:docMk/>
            <pc:sldMk cId="123416858" sldId="359"/>
            <ac:spMk id="3" creationId="{84478F04-C4D6-A80B-EE6E-CC335D4B378D}"/>
          </ac:spMkLst>
        </pc:spChg>
      </pc:sldChg>
      <pc:sldChg chg="modSp mod setBg">
        <pc:chgData name="Naomi Doerge" userId="S::n.doerge@uwtsd.ac.uk::c2ba5b26-9392-4f76-82ca-966719aba79f" providerId="AD" clId="Web-{B804B3DD-7063-812B-9CAC-FD145F39EB37}" dt="2026-02-20T10:21:55.967" v="88" actId="20577"/>
        <pc:sldMkLst>
          <pc:docMk/>
          <pc:sldMk cId="3349213027" sldId="361"/>
        </pc:sldMkLst>
        <pc:spChg chg="mod">
          <ac:chgData name="Naomi Doerge" userId="S::n.doerge@uwtsd.ac.uk::c2ba5b26-9392-4f76-82ca-966719aba79f" providerId="AD" clId="Web-{B804B3DD-7063-812B-9CAC-FD145F39EB37}" dt="2026-02-20T10:21:50.920" v="85" actId="20577"/>
          <ac:spMkLst>
            <pc:docMk/>
            <pc:sldMk cId="3349213027" sldId="361"/>
            <ac:spMk id="2" creationId="{18FBCD61-290F-4975-B448-1CA109D77EEB}"/>
          </ac:spMkLst>
        </pc:spChg>
        <pc:spChg chg="mod">
          <ac:chgData name="Naomi Doerge" userId="S::n.doerge@uwtsd.ac.uk::c2ba5b26-9392-4f76-82ca-966719aba79f" providerId="AD" clId="Web-{B804B3DD-7063-812B-9CAC-FD145F39EB37}" dt="2026-02-20T10:21:55.967" v="88" actId="20577"/>
          <ac:spMkLst>
            <pc:docMk/>
            <pc:sldMk cId="3349213027" sldId="361"/>
            <ac:spMk id="3" creationId="{66E28C0A-C0D0-8964-BDC9-EDD410DF06AE}"/>
          </ac:spMkLst>
        </pc:spChg>
      </pc:sldChg>
      <pc:sldChg chg="modSp mod setBg">
        <pc:chgData name="Naomi Doerge" userId="S::n.doerge@uwtsd.ac.uk::c2ba5b26-9392-4f76-82ca-966719aba79f" providerId="AD" clId="Web-{B804B3DD-7063-812B-9CAC-FD145F39EB37}" dt="2026-02-20T10:20:15.121" v="27" actId="20577"/>
        <pc:sldMkLst>
          <pc:docMk/>
          <pc:sldMk cId="1208776039" sldId="362"/>
        </pc:sldMkLst>
        <pc:spChg chg="mod">
          <ac:chgData name="Naomi Doerge" userId="S::n.doerge@uwtsd.ac.uk::c2ba5b26-9392-4f76-82ca-966719aba79f" providerId="AD" clId="Web-{B804B3DD-7063-812B-9CAC-FD145F39EB37}" dt="2026-02-20T10:20:15.121" v="27" actId="20577"/>
          <ac:spMkLst>
            <pc:docMk/>
            <pc:sldMk cId="1208776039" sldId="362"/>
            <ac:spMk id="2" creationId="{06F63B46-6838-53D9-D3F3-18D0C80BD6CF}"/>
          </ac:spMkLst>
        </pc:spChg>
        <pc:spChg chg="mod">
          <ac:chgData name="Naomi Doerge" userId="S::n.doerge@uwtsd.ac.uk::c2ba5b26-9392-4f76-82ca-966719aba79f" providerId="AD" clId="Web-{B804B3DD-7063-812B-9CAC-FD145F39EB37}" dt="2026-02-20T10:19:35.730" v="18" actId="20577"/>
          <ac:spMkLst>
            <pc:docMk/>
            <pc:sldMk cId="1208776039" sldId="362"/>
            <ac:spMk id="13314" creationId="{00000000-0000-0000-0000-000000000000}"/>
          </ac:spMkLst>
        </pc:spChg>
      </pc:sldChg>
      <pc:sldChg chg="modSp mod setBg">
        <pc:chgData name="Naomi Doerge" userId="S::n.doerge@uwtsd.ac.uk::c2ba5b26-9392-4f76-82ca-966719aba79f" providerId="AD" clId="Web-{B804B3DD-7063-812B-9CAC-FD145F39EB37}" dt="2026-02-20T10:49:44.532" v="512" actId="20577"/>
        <pc:sldMkLst>
          <pc:docMk/>
          <pc:sldMk cId="734729318" sldId="363"/>
        </pc:sldMkLst>
        <pc:spChg chg="mod">
          <ac:chgData name="Naomi Doerge" userId="S::n.doerge@uwtsd.ac.uk::c2ba5b26-9392-4f76-82ca-966719aba79f" providerId="AD" clId="Web-{B804B3DD-7063-812B-9CAC-FD145F39EB37}" dt="2026-02-20T10:49:44.532" v="512" actId="20577"/>
          <ac:spMkLst>
            <pc:docMk/>
            <pc:sldMk cId="734729318" sldId="363"/>
            <ac:spMk id="3" creationId="{8E98082D-D7FA-6C2B-01B9-25C430D18CE9}"/>
          </ac:spMkLst>
        </pc:spChg>
      </pc:sldChg>
      <pc:sldChg chg="modSp mod setBg">
        <pc:chgData name="Naomi Doerge" userId="S::n.doerge@uwtsd.ac.uk::c2ba5b26-9392-4f76-82ca-966719aba79f" providerId="AD" clId="Web-{B804B3DD-7063-812B-9CAC-FD145F39EB37}" dt="2026-02-20T10:50:44.177" v="531" actId="20577"/>
        <pc:sldMkLst>
          <pc:docMk/>
          <pc:sldMk cId="2276643957" sldId="364"/>
        </pc:sldMkLst>
        <pc:spChg chg="mod">
          <ac:chgData name="Naomi Doerge" userId="S::n.doerge@uwtsd.ac.uk::c2ba5b26-9392-4f76-82ca-966719aba79f" providerId="AD" clId="Web-{B804B3DD-7063-812B-9CAC-FD145F39EB37}" dt="2026-02-20T10:49:53.705" v="513" actId="20577"/>
          <ac:spMkLst>
            <pc:docMk/>
            <pc:sldMk cId="2276643957" sldId="364"/>
            <ac:spMk id="2" creationId="{2F8AF86B-8A12-7528-3208-69DF294309D1}"/>
          </ac:spMkLst>
        </pc:spChg>
        <pc:spChg chg="mod">
          <ac:chgData name="Naomi Doerge" userId="S::n.doerge@uwtsd.ac.uk::c2ba5b26-9392-4f76-82ca-966719aba79f" providerId="AD" clId="Web-{B804B3DD-7063-812B-9CAC-FD145F39EB37}" dt="2026-02-20T10:50:44.177" v="531" actId="20577"/>
          <ac:spMkLst>
            <pc:docMk/>
            <pc:sldMk cId="2276643957" sldId="364"/>
            <ac:spMk id="3" creationId="{886ACDAD-D0C0-1025-DC58-675DC9914797}"/>
          </ac:spMkLst>
        </pc:spChg>
      </pc:sldChg>
      <pc:sldChg chg="addSp modSp add replId addAnim">
        <pc:chgData name="Naomi Doerge" userId="S::n.doerge@uwtsd.ac.uk::c2ba5b26-9392-4f76-82ca-966719aba79f" providerId="AD" clId="Web-{B804B3DD-7063-812B-9CAC-FD145F39EB37}" dt="2026-02-20T11:02:55.728" v="944" actId="20577"/>
        <pc:sldMkLst>
          <pc:docMk/>
          <pc:sldMk cId="2456402014" sldId="365"/>
        </pc:sldMkLst>
        <pc:spChg chg="mod">
          <ac:chgData name="Naomi Doerge" userId="S::n.doerge@uwtsd.ac.uk::c2ba5b26-9392-4f76-82ca-966719aba79f" providerId="AD" clId="Web-{B804B3DD-7063-812B-9CAC-FD145F39EB37}" dt="2026-02-20T11:00:42.368" v="831" actId="1076"/>
          <ac:spMkLst>
            <pc:docMk/>
            <pc:sldMk cId="2456402014" sldId="365"/>
            <ac:spMk id="2" creationId="{10467D78-1C69-1143-2995-FE0BB252CABF}"/>
          </ac:spMkLst>
        </pc:spChg>
        <pc:spChg chg="mod">
          <ac:chgData name="Naomi Doerge" userId="S::n.doerge@uwtsd.ac.uk::c2ba5b26-9392-4f76-82ca-966719aba79f" providerId="AD" clId="Web-{B804B3DD-7063-812B-9CAC-FD145F39EB37}" dt="2026-02-20T11:02:55.728" v="944" actId="20577"/>
          <ac:spMkLst>
            <pc:docMk/>
            <pc:sldMk cId="2456402014" sldId="365"/>
            <ac:spMk id="3" creationId="{BE518CF7-DAA0-5C17-489F-175A59BCFF97}"/>
          </ac:spMkLst>
        </pc:spChg>
        <pc:picChg chg="add mod">
          <ac:chgData name="Naomi Doerge" userId="S::n.doerge@uwtsd.ac.uk::c2ba5b26-9392-4f76-82ca-966719aba79f" providerId="AD" clId="Web-{B804B3DD-7063-812B-9CAC-FD145F39EB37}" dt="2026-02-20T11:01:59.181" v="858" actId="1076"/>
          <ac:picMkLst>
            <pc:docMk/>
            <pc:sldMk cId="2456402014" sldId="365"/>
            <ac:picMk id="6" creationId="{D9613E32-ABA9-21FB-70C9-5BDDEACEE2BF}"/>
          </ac:picMkLst>
        </pc:picChg>
      </pc:sldChg>
      <pc:sldChg chg="addSp delSp modSp add replId delAnim">
        <pc:chgData name="Naomi Doerge" userId="S::n.doerge@uwtsd.ac.uk::c2ba5b26-9392-4f76-82ca-966719aba79f" providerId="AD" clId="Web-{B804B3DD-7063-812B-9CAC-FD145F39EB37}" dt="2026-02-20T11:39:59.257" v="1080" actId="20577"/>
        <pc:sldMkLst>
          <pc:docMk/>
          <pc:sldMk cId="765773943" sldId="366"/>
        </pc:sldMkLst>
        <pc:spChg chg="add mod">
          <ac:chgData name="Naomi Doerge" userId="S::n.doerge@uwtsd.ac.uk::c2ba5b26-9392-4f76-82ca-966719aba79f" providerId="AD" clId="Web-{B804B3DD-7063-812B-9CAC-FD145F39EB37}" dt="2026-02-20T11:39:07.522" v="1031" actId="14100"/>
          <ac:spMkLst>
            <pc:docMk/>
            <pc:sldMk cId="765773943" sldId="366"/>
            <ac:spMk id="5" creationId="{04F8E3BD-1D07-8830-56D5-49C5876C3758}"/>
          </ac:spMkLst>
        </pc:spChg>
        <pc:spChg chg="mod">
          <ac:chgData name="Naomi Doerge" userId="S::n.doerge@uwtsd.ac.uk::c2ba5b26-9392-4f76-82ca-966719aba79f" providerId="AD" clId="Web-{B804B3DD-7063-812B-9CAC-FD145F39EB37}" dt="2026-02-20T11:39:59.257" v="1080" actId="20577"/>
          <ac:spMkLst>
            <pc:docMk/>
            <pc:sldMk cId="765773943" sldId="366"/>
            <ac:spMk id="16386" creationId="{D5843492-7D27-8877-DFA6-38A465012831}"/>
          </ac:spMkLst>
        </pc:spChg>
      </pc:sldChg>
    </pc:docChg>
  </pc:docChgLst>
  <pc:docChgLst>
    <pc:chgData name="Naomi Doerge" userId="S::n.doerge@uwtsd.ac.uk::c2ba5b26-9392-4f76-82ca-966719aba79f" providerId="AD" clId="Web-{4E6E86AC-7C9F-15C0-0D50-29DBC01C12C0}"/>
    <pc:docChg chg="modSld">
      <pc:chgData name="Naomi Doerge" userId="S::n.doerge@uwtsd.ac.uk::c2ba5b26-9392-4f76-82ca-966719aba79f" providerId="AD" clId="Web-{4E6E86AC-7C9F-15C0-0D50-29DBC01C12C0}" dt="2026-02-20T15:30:33.061" v="13" actId="20577"/>
      <pc:docMkLst>
        <pc:docMk/>
      </pc:docMkLst>
      <pc:sldChg chg="modSp">
        <pc:chgData name="Naomi Doerge" userId="S::n.doerge@uwtsd.ac.uk::c2ba5b26-9392-4f76-82ca-966719aba79f" providerId="AD" clId="Web-{4E6E86AC-7C9F-15C0-0D50-29DBC01C12C0}" dt="2026-02-20T15:26:43.344" v="5" actId="20577"/>
        <pc:sldMkLst>
          <pc:docMk/>
          <pc:sldMk cId="2533687752" sldId="337"/>
        </pc:sldMkLst>
        <pc:spChg chg="mod">
          <ac:chgData name="Naomi Doerge" userId="S::n.doerge@uwtsd.ac.uk::c2ba5b26-9392-4f76-82ca-966719aba79f" providerId="AD" clId="Web-{4E6E86AC-7C9F-15C0-0D50-29DBC01C12C0}" dt="2026-02-20T15:26:43.344" v="5" actId="20577"/>
          <ac:spMkLst>
            <pc:docMk/>
            <pc:sldMk cId="2533687752" sldId="337"/>
            <ac:spMk id="17410" creationId="{00000000-0000-0000-0000-000000000000}"/>
          </ac:spMkLst>
        </pc:spChg>
      </pc:sldChg>
      <pc:sldChg chg="addSp delSp modSp">
        <pc:chgData name="Naomi Doerge" userId="S::n.doerge@uwtsd.ac.uk::c2ba5b26-9392-4f76-82ca-966719aba79f" providerId="AD" clId="Web-{4E6E86AC-7C9F-15C0-0D50-29DBC01C12C0}" dt="2026-02-20T15:28:11.053" v="12" actId="20577"/>
        <pc:sldMkLst>
          <pc:docMk/>
          <pc:sldMk cId="3217747055" sldId="356"/>
        </pc:sldMkLst>
        <pc:spChg chg="add del mod">
          <ac:chgData name="Naomi Doerge" userId="S::n.doerge@uwtsd.ac.uk::c2ba5b26-9392-4f76-82ca-966719aba79f" providerId="AD" clId="Web-{4E6E86AC-7C9F-15C0-0D50-29DBC01C12C0}" dt="2026-02-20T15:28:11.053" v="12" actId="20577"/>
          <ac:spMkLst>
            <pc:docMk/>
            <pc:sldMk cId="3217747055" sldId="356"/>
            <ac:spMk id="2" creationId="{1F23767C-4680-81B0-F887-7982CFC7A673}"/>
          </ac:spMkLst>
        </pc:spChg>
      </pc:sldChg>
      <pc:sldChg chg="modSp">
        <pc:chgData name="Naomi Doerge" userId="S::n.doerge@uwtsd.ac.uk::c2ba5b26-9392-4f76-82ca-966719aba79f" providerId="AD" clId="Web-{4E6E86AC-7C9F-15C0-0D50-29DBC01C12C0}" dt="2026-02-20T15:30:33.061" v="13" actId="20577"/>
        <pc:sldMkLst>
          <pc:docMk/>
          <pc:sldMk cId="2276643957" sldId="364"/>
        </pc:sldMkLst>
        <pc:spChg chg="mod">
          <ac:chgData name="Naomi Doerge" userId="S::n.doerge@uwtsd.ac.uk::c2ba5b26-9392-4f76-82ca-966719aba79f" providerId="AD" clId="Web-{4E6E86AC-7C9F-15C0-0D50-29DBC01C12C0}" dt="2026-02-20T15:30:33.061" v="13" actId="20577"/>
          <ac:spMkLst>
            <pc:docMk/>
            <pc:sldMk cId="2276643957" sldId="364"/>
            <ac:spMk id="3" creationId="{886ACDAD-D0C0-1025-DC58-675DC9914797}"/>
          </ac:spMkLst>
        </pc:spChg>
      </pc:sldChg>
    </pc:docChg>
  </pc:docChgLst>
  <pc:docChgLst>
    <pc:chgData name="Naomi Doerge" userId="S::n.doerge@uwtsd.ac.uk::c2ba5b26-9392-4f76-82ca-966719aba79f" providerId="AD" clId="Web-{21C5B011-CF02-7B9C-ECBA-B28984939F30}"/>
    <pc:docChg chg="addSld delSld">
      <pc:chgData name="Naomi Doerge" userId="S::n.doerge@uwtsd.ac.uk::c2ba5b26-9392-4f76-82ca-966719aba79f" providerId="AD" clId="Web-{21C5B011-CF02-7B9C-ECBA-B28984939F30}" dt="2026-02-24T08:49:50.363" v="1"/>
      <pc:docMkLst>
        <pc:docMk/>
      </pc:docMkLst>
      <pc:sldChg chg="del">
        <pc:chgData name="Naomi Doerge" userId="S::n.doerge@uwtsd.ac.uk::c2ba5b26-9392-4f76-82ca-966719aba79f" providerId="AD" clId="Web-{21C5B011-CF02-7B9C-ECBA-B28984939F30}" dt="2026-02-24T08:49:50.363" v="1"/>
        <pc:sldMkLst>
          <pc:docMk/>
          <pc:sldMk cId="3217747055" sldId="356"/>
        </pc:sldMkLst>
      </pc:sldChg>
      <pc:sldChg chg="add replId">
        <pc:chgData name="Naomi Doerge" userId="S::n.doerge@uwtsd.ac.uk::c2ba5b26-9392-4f76-82ca-966719aba79f" providerId="AD" clId="Web-{21C5B011-CF02-7B9C-ECBA-B28984939F30}" dt="2026-02-24T08:49:46.643" v="0"/>
        <pc:sldMkLst>
          <pc:docMk/>
          <pc:sldMk cId="1022202517" sldId="367"/>
        </pc:sldMkLst>
      </pc:sldChg>
    </pc:docChg>
  </pc:docChgLst>
  <pc:docChgLst>
    <pc:chgData name="Naomi Doerge" userId="S::n.doerge@uwtsd.ac.uk::c2ba5b26-9392-4f76-82ca-966719aba79f" providerId="AD" clId="Web-{B25793C0-114A-F995-FAB8-6FD4FF7DA31B}"/>
    <pc:docChg chg="delSld modSld">
      <pc:chgData name="Naomi Doerge" userId="S::n.doerge@uwtsd.ac.uk::c2ba5b26-9392-4f76-82ca-966719aba79f" providerId="AD" clId="Web-{B25793C0-114A-F995-FAB8-6FD4FF7DA31B}" dt="2026-02-20T14:28:16.159" v="73" actId="1076"/>
      <pc:docMkLst>
        <pc:docMk/>
      </pc:docMkLst>
      <pc:sldChg chg="modSp">
        <pc:chgData name="Naomi Doerge" userId="S::n.doerge@uwtsd.ac.uk::c2ba5b26-9392-4f76-82ca-966719aba79f" providerId="AD" clId="Web-{B25793C0-114A-F995-FAB8-6FD4FF7DA31B}" dt="2026-02-20T14:28:16.159" v="73" actId="1076"/>
        <pc:sldMkLst>
          <pc:docMk/>
          <pc:sldMk cId="2168599352" sldId="336"/>
        </pc:sldMkLst>
        <pc:spChg chg="mod">
          <ac:chgData name="Naomi Doerge" userId="S::n.doerge@uwtsd.ac.uk::c2ba5b26-9392-4f76-82ca-966719aba79f" providerId="AD" clId="Web-{B25793C0-114A-F995-FAB8-6FD4FF7DA31B}" dt="2026-02-20T14:27:43.844" v="67" actId="1076"/>
          <ac:spMkLst>
            <pc:docMk/>
            <pc:sldMk cId="2168599352" sldId="336"/>
            <ac:spMk id="4" creationId="{9E745CAB-C89C-53AB-91AC-FFDAD49CD8D9}"/>
          </ac:spMkLst>
        </pc:spChg>
        <pc:spChg chg="mod">
          <ac:chgData name="Naomi Doerge" userId="S::n.doerge@uwtsd.ac.uk::c2ba5b26-9392-4f76-82ca-966719aba79f" providerId="AD" clId="Web-{B25793C0-114A-F995-FAB8-6FD4FF7DA31B}" dt="2026-02-20T14:27:48.547" v="69" actId="1076"/>
          <ac:spMkLst>
            <pc:docMk/>
            <pc:sldMk cId="2168599352" sldId="336"/>
            <ac:spMk id="5" creationId="{381E66D3-619E-EBF7-B81F-307CDD4E516E}"/>
          </ac:spMkLst>
        </pc:spChg>
        <pc:spChg chg="mod">
          <ac:chgData name="Naomi Doerge" userId="S::n.doerge@uwtsd.ac.uk::c2ba5b26-9392-4f76-82ca-966719aba79f" providerId="AD" clId="Web-{B25793C0-114A-F995-FAB8-6FD4FF7DA31B}" dt="2026-02-20T14:27:46.172" v="68" actId="1076"/>
          <ac:spMkLst>
            <pc:docMk/>
            <pc:sldMk cId="2168599352" sldId="336"/>
            <ac:spMk id="8" creationId="{7DBE1C44-2DAA-4AC3-63C7-F17055577F9C}"/>
          </ac:spMkLst>
        </pc:spChg>
        <pc:spChg chg="mod">
          <ac:chgData name="Naomi Doerge" userId="S::n.doerge@uwtsd.ac.uk::c2ba5b26-9392-4f76-82ca-966719aba79f" providerId="AD" clId="Web-{B25793C0-114A-F995-FAB8-6FD4FF7DA31B}" dt="2026-02-20T14:27:56.783" v="70" actId="1076"/>
          <ac:spMkLst>
            <pc:docMk/>
            <pc:sldMk cId="2168599352" sldId="336"/>
            <ac:spMk id="9" creationId="{D9FEE087-E84C-E207-DD9D-1DD3678F333E}"/>
          </ac:spMkLst>
        </pc:spChg>
        <pc:spChg chg="mod">
          <ac:chgData name="Naomi Doerge" userId="S::n.doerge@uwtsd.ac.uk::c2ba5b26-9392-4f76-82ca-966719aba79f" providerId="AD" clId="Web-{B25793C0-114A-F995-FAB8-6FD4FF7DA31B}" dt="2026-02-20T14:28:16.159" v="73" actId="1076"/>
          <ac:spMkLst>
            <pc:docMk/>
            <pc:sldMk cId="2168599352" sldId="336"/>
            <ac:spMk id="1843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a:solidFill>
                  <a:schemeClr val="bg1"/>
                </a:solidFill>
                <a:effectLst>
                  <a:outerShdw blurRad="38100" dist="38100" dir="2700000" algn="tl">
                    <a:srgbClr val="000000">
                      <a:alpha val="43137"/>
                    </a:srgbClr>
                  </a:outerShdw>
                </a:effectLst>
              </a:rPr>
              <a:t>LCLM4001</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b="1">
                <a:solidFill>
                  <a:schemeClr val="bg1"/>
                </a:solidFill>
                <a:effectLst>
                  <a:outerShdw blurRad="38100" dist="38100" dir="2700000" algn="tl">
                    <a:srgbClr val="000000">
                      <a:alpha val="43137"/>
                    </a:srgbClr>
                  </a:outerShdw>
                </a:effectLst>
              </a:rPr>
              <a:t>Academic Skills</a:t>
            </a:r>
          </a:p>
          <a:p>
            <a:pPr eaLnBrk="1" hangingPunct="1"/>
            <a:endParaRPr lang="en-GB" altLang="en-US">
              <a:solidFill>
                <a:srgbClr val="FFFF00"/>
              </a:solidFill>
              <a:effectLst>
                <a:outerShdw blurRad="38100" dist="38100" dir="2700000" algn="tl">
                  <a:srgbClr val="000000">
                    <a:alpha val="43137"/>
                  </a:srgbClr>
                </a:outerShdw>
              </a:effectLst>
            </a:endParaRPr>
          </a:p>
          <a:p>
            <a:pPr eaLnBrk="1" hangingPunct="1"/>
            <a:endParaRPr lang="en-GB" altLang="en-US">
              <a:solidFill>
                <a:schemeClr val="bg1"/>
              </a:solidFill>
              <a:effectLst>
                <a:outerShdw blurRad="38100" dist="38100" dir="2700000" algn="tl">
                  <a:srgbClr val="000000">
                    <a:alpha val="43137"/>
                  </a:srgbClr>
                </a:outerShdw>
              </a:effectLst>
            </a:endParaRPr>
          </a:p>
          <a:p>
            <a:pPr eaLnBrk="1" hangingPunct="1"/>
            <a:r>
              <a:rPr lang="en-GB" altLang="en-US">
                <a:solidFill>
                  <a:schemeClr val="accent2"/>
                </a:solidFill>
                <a:effectLst>
                  <a:outerShdw blurRad="38100" dist="38100" dir="2700000" algn="tl">
                    <a:srgbClr val="000000">
                      <a:alpha val="43137"/>
                    </a:srgbClr>
                  </a:outerShdw>
                </a:effectLst>
              </a:rPr>
              <a:t>Research Skills</a:t>
            </a:r>
          </a:p>
          <a:p>
            <a:pPr eaLnBrk="1" hangingPunct="1"/>
            <a:r>
              <a:rPr lang="en-GB" altLang="en-US">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36632" y="-99392"/>
            <a:ext cx="8229600" cy="1143000"/>
          </a:xfrm>
        </p:spPr>
        <p:txBody>
          <a:bodyPr/>
          <a:lstStyle/>
          <a:p>
            <a:pPr eaLnBrk="1" hangingPunct="1"/>
            <a:r>
              <a:rPr lang="en-GB" altLang="en-US" b="1">
                <a:solidFill>
                  <a:srgbClr val="002060"/>
                </a:solidFill>
              </a:rPr>
              <a:t>Discuss</a:t>
            </a:r>
          </a:p>
        </p:txBody>
      </p:sp>
      <p:sp>
        <p:nvSpPr>
          <p:cNvPr id="2" name="Content Placeholder 1">
            <a:extLst>
              <a:ext uri="{FF2B5EF4-FFF2-40B4-BE49-F238E27FC236}">
                <a16:creationId xmlns:a16="http://schemas.microsoft.com/office/drawing/2014/main" id="{06F63B46-6838-53D9-D3F3-18D0C80BD6CF}"/>
              </a:ext>
            </a:extLst>
          </p:cNvPr>
          <p:cNvSpPr>
            <a:spLocks noGrp="1"/>
          </p:cNvSpPr>
          <p:nvPr>
            <p:ph idx="1"/>
          </p:nvPr>
        </p:nvSpPr>
        <p:spPr>
          <a:xfrm>
            <a:off x="477768" y="908720"/>
            <a:ext cx="8229600" cy="4536504"/>
          </a:xfrm>
        </p:spPr>
        <p:txBody>
          <a:bodyPr/>
          <a:lstStyle/>
          <a:p>
            <a:pPr marL="0" indent="0">
              <a:buNone/>
            </a:pPr>
            <a:r>
              <a:rPr lang="en-US" sz="2400" dirty="0">
                <a:solidFill>
                  <a:srgbClr val="002060"/>
                </a:solidFill>
              </a:rPr>
              <a:t>Imagine you have to write a report titled </a:t>
            </a:r>
            <a:r>
              <a:rPr lang="en-US" sz="2400" b="1" dirty="0">
                <a:solidFill>
                  <a:srgbClr val="002060"/>
                </a:solidFill>
              </a:rPr>
              <a:t>”Effective Workplace Communication: Managers and Employees”:</a:t>
            </a:r>
          </a:p>
          <a:p>
            <a:pPr marL="0" indent="0">
              <a:buNone/>
            </a:pPr>
            <a:endParaRPr lang="en-US" sz="2400" b="1" dirty="0">
              <a:solidFill>
                <a:srgbClr val="002060"/>
              </a:solidFill>
            </a:endParaRPr>
          </a:p>
          <a:p>
            <a:pPr marL="0" indent="0">
              <a:buNone/>
            </a:pPr>
            <a:r>
              <a:rPr lang="en-US" sz="2400" b="1">
                <a:solidFill>
                  <a:srgbClr val="002060"/>
                </a:solidFill>
              </a:rPr>
              <a:t>With a partner, (and </a:t>
            </a:r>
            <a:r>
              <a:rPr lang="en-US" sz="2400" b="1" i="1">
                <a:solidFill>
                  <a:srgbClr val="002060"/>
                </a:solidFill>
              </a:rPr>
              <a:t>without</a:t>
            </a:r>
            <a:r>
              <a:rPr lang="en-US" sz="2400" b="1">
                <a:solidFill>
                  <a:srgbClr val="002060"/>
                </a:solidFill>
              </a:rPr>
              <a:t> the internet or your phones!) briefly discuss the following questions:</a:t>
            </a:r>
          </a:p>
          <a:p>
            <a:pPr marL="514350" indent="-514350">
              <a:buAutoNum type="arabicPeriod"/>
            </a:pPr>
            <a:r>
              <a:rPr lang="en-US" sz="2800">
                <a:solidFill>
                  <a:srgbClr val="173AFF"/>
                </a:solidFill>
              </a:rPr>
              <a:t>How much do you already know about this topic? </a:t>
            </a:r>
          </a:p>
          <a:p>
            <a:pPr marL="514350" indent="-514350">
              <a:buAutoNum type="arabicPeriod"/>
            </a:pPr>
            <a:r>
              <a:rPr lang="en-US" sz="2800">
                <a:solidFill>
                  <a:srgbClr val="173AFF"/>
                </a:solidFill>
              </a:rPr>
              <a:t>What information do you think you would need to find?</a:t>
            </a:r>
          </a:p>
          <a:p>
            <a:pPr marL="514350" indent="-514350">
              <a:buAutoNum type="arabicPeriod"/>
            </a:pPr>
            <a:r>
              <a:rPr lang="en-US" sz="2800">
                <a:solidFill>
                  <a:srgbClr val="173AFF"/>
                </a:solidFill>
              </a:rPr>
              <a:t>How would you find out more information?</a:t>
            </a:r>
          </a:p>
          <a:p>
            <a:pPr marL="514350" indent="-514350">
              <a:buAutoNum type="arabicPeriod"/>
            </a:pPr>
            <a:r>
              <a:rPr lang="en-US" sz="2800">
                <a:solidFill>
                  <a:srgbClr val="173AFF"/>
                </a:solidFill>
              </a:rPr>
              <a:t>What kind of sources do you think this academic report should include? Are there any sources a student should not use in this report?</a:t>
            </a:r>
          </a:p>
          <a:p>
            <a:pPr>
              <a:buAutoNum type="arabicPeriod"/>
            </a:pPr>
            <a:endParaRPr lang="en-US" sz="2400"/>
          </a:p>
          <a:p>
            <a:pPr>
              <a:buAutoNum type="arabicPeriod"/>
            </a:pPr>
            <a:endParaRPr lang="en-US" sz="2400"/>
          </a:p>
        </p:txBody>
      </p:sp>
    </p:spTree>
    <p:extLst>
      <p:ext uri="{BB962C8B-B14F-4D97-AF65-F5344CB8AC3E}">
        <p14:creationId xmlns:p14="http://schemas.microsoft.com/office/powerpoint/2010/main" val="1208776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1475656" y="0"/>
            <a:ext cx="5721806" cy="1080120"/>
          </a:xfrm>
        </p:spPr>
        <p:txBody>
          <a:bodyPr/>
          <a:lstStyle/>
          <a:p>
            <a:pPr eaLnBrk="1" hangingPunct="1"/>
            <a:r>
              <a:rPr lang="en-GB">
                <a:solidFill>
                  <a:srgbClr val="002060"/>
                </a:solidFill>
                <a:latin typeface="Aptos"/>
              </a:rPr>
              <a:t>Secondary Research</a:t>
            </a:r>
            <a:br>
              <a:rPr lang="en-GB" dirty="0">
                <a:latin typeface="Aptos"/>
              </a:rPr>
            </a:br>
            <a:endParaRPr lang="en-GB" altLang="en-US" sz="2800" b="1">
              <a:solidFill>
                <a:srgbClr val="173AFF"/>
              </a:solidFill>
              <a:latin typeface="Aptos"/>
            </a:endParaRPr>
          </a:p>
        </p:txBody>
      </p:sp>
      <p:sp>
        <p:nvSpPr>
          <p:cNvPr id="2" name="Content Placeholder 1">
            <a:extLst>
              <a:ext uri="{FF2B5EF4-FFF2-40B4-BE49-F238E27FC236}">
                <a16:creationId xmlns:a16="http://schemas.microsoft.com/office/drawing/2014/main" id="{BFC7D1A3-DEFD-A2D3-80BA-629427CF22A2}"/>
              </a:ext>
            </a:extLst>
          </p:cNvPr>
          <p:cNvSpPr>
            <a:spLocks noGrp="1"/>
          </p:cNvSpPr>
          <p:nvPr>
            <p:ph idx="1"/>
          </p:nvPr>
        </p:nvSpPr>
        <p:spPr>
          <a:xfrm>
            <a:off x="312267" y="689484"/>
            <a:ext cx="8374533" cy="3917032"/>
          </a:xfrm>
        </p:spPr>
        <p:txBody>
          <a:bodyPr/>
          <a:lstStyle/>
          <a:p>
            <a:r>
              <a:rPr lang="en-GB" sz="2300" b="1">
                <a:solidFill>
                  <a:srgbClr val="002060"/>
                </a:solidFill>
                <a:highlight>
                  <a:srgbClr val="FFFFFF"/>
                </a:highlight>
                <a:latin typeface="Aptos"/>
                <a:cs typeface="Arial"/>
              </a:rPr>
              <a:t>Secondary research: involves</a:t>
            </a:r>
            <a:r>
              <a:rPr lang="en-GB" sz="2300" b="1" i="0">
                <a:solidFill>
                  <a:srgbClr val="002060"/>
                </a:solidFill>
                <a:effectLst/>
                <a:highlight>
                  <a:srgbClr val="FFFFFF"/>
                </a:highlight>
                <a:latin typeface="Aptos"/>
                <a:cs typeface="Arial"/>
              </a:rPr>
              <a:t> the selection and analysis of existing research (i.e. data that has been produced by somebody else).</a:t>
            </a:r>
          </a:p>
          <a:p>
            <a:pPr marL="0" indent="0">
              <a:buNone/>
            </a:pPr>
            <a:r>
              <a:rPr lang="en-GB" b="1">
                <a:solidFill>
                  <a:srgbClr val="173AFF"/>
                </a:solidFill>
                <a:latin typeface="Aptos"/>
                <a:cs typeface="Arial"/>
              </a:rPr>
              <a:t>What are some sources of secondary research?</a:t>
            </a:r>
            <a:endParaRPr lang="en-GB" b="1" i="0">
              <a:solidFill>
                <a:srgbClr val="173AFF"/>
              </a:solidFill>
              <a:effectLst/>
              <a:latin typeface="Aptos"/>
              <a:cs typeface="Arial"/>
            </a:endParaRPr>
          </a:p>
          <a:p>
            <a:pPr marL="0" indent="0">
              <a:buNone/>
            </a:pPr>
            <a:endParaRPr lang="en-GB" sz="2300" b="1" dirty="0">
              <a:solidFill>
                <a:srgbClr val="173AFF"/>
              </a:solidFill>
              <a:latin typeface="Aptos"/>
              <a:cs typeface="Arial"/>
            </a:endParaRPr>
          </a:p>
          <a:p>
            <a:pPr algn="l"/>
            <a:r>
              <a:rPr lang="en-GB" sz="2300">
                <a:solidFill>
                  <a:srgbClr val="002060"/>
                </a:solidFill>
                <a:latin typeface="Aptos"/>
                <a:cs typeface="Arial"/>
              </a:rPr>
              <a:t>Books</a:t>
            </a:r>
            <a:endParaRPr lang="en-GB" sz="2300" b="0" i="0">
              <a:solidFill>
                <a:srgbClr val="002060"/>
              </a:solidFill>
              <a:effectLst/>
              <a:latin typeface="Aptos"/>
              <a:cs typeface="Arial"/>
            </a:endParaRPr>
          </a:p>
          <a:p>
            <a:pPr algn="l"/>
            <a:r>
              <a:rPr lang="en-GB" sz="2300">
                <a:solidFill>
                  <a:srgbClr val="002060"/>
                </a:solidFill>
                <a:latin typeface="Aptos"/>
                <a:cs typeface="Arial"/>
              </a:rPr>
              <a:t>J</a:t>
            </a:r>
            <a:r>
              <a:rPr lang="en-GB" sz="2300" b="0" i="0">
                <a:solidFill>
                  <a:srgbClr val="002060"/>
                </a:solidFill>
                <a:effectLst/>
                <a:latin typeface="Aptos"/>
                <a:cs typeface="Arial"/>
              </a:rPr>
              <a:t>ournal </a:t>
            </a:r>
            <a:r>
              <a:rPr lang="en-GB" sz="2300">
                <a:solidFill>
                  <a:srgbClr val="002060"/>
                </a:solidFill>
                <a:latin typeface="Aptos"/>
                <a:cs typeface="Arial"/>
              </a:rPr>
              <a:t>articles</a:t>
            </a:r>
            <a:endParaRPr lang="en-GB" sz="2300" b="0" i="0">
              <a:solidFill>
                <a:srgbClr val="002060"/>
              </a:solidFill>
              <a:effectLst/>
              <a:latin typeface="Aptos"/>
              <a:cs typeface="Arial"/>
            </a:endParaRPr>
          </a:p>
          <a:p>
            <a:pPr algn="l"/>
            <a:r>
              <a:rPr lang="en-GB" sz="2300">
                <a:solidFill>
                  <a:srgbClr val="002060"/>
                </a:solidFill>
                <a:latin typeface="Aptos"/>
                <a:cs typeface="Arial"/>
              </a:rPr>
              <a:t>Websites</a:t>
            </a:r>
            <a:endParaRPr lang="en-GB" sz="2300" b="0" i="0">
              <a:solidFill>
                <a:srgbClr val="002060"/>
              </a:solidFill>
              <a:effectLst/>
              <a:latin typeface="Aptos"/>
              <a:cs typeface="Arial"/>
            </a:endParaRPr>
          </a:p>
          <a:p>
            <a:pPr algn="l"/>
            <a:r>
              <a:rPr lang="en-GB" sz="2300">
                <a:solidFill>
                  <a:srgbClr val="002060"/>
                </a:solidFill>
                <a:latin typeface="Aptos"/>
                <a:cs typeface="Arial"/>
              </a:rPr>
              <a:t>Newspapers</a:t>
            </a:r>
            <a:endParaRPr lang="en-GB" sz="2300" b="0" i="0">
              <a:solidFill>
                <a:srgbClr val="002060"/>
              </a:solidFill>
              <a:effectLst/>
              <a:latin typeface="Aptos"/>
              <a:cs typeface="Arial"/>
            </a:endParaRPr>
          </a:p>
          <a:p>
            <a:r>
              <a:rPr lang="en-GB" sz="2300">
                <a:solidFill>
                  <a:srgbClr val="002060"/>
                </a:solidFill>
                <a:latin typeface="Aptos"/>
                <a:cs typeface="Arial"/>
              </a:rPr>
              <a:t>Reports </a:t>
            </a:r>
            <a:r>
              <a:rPr lang="en-GB" sz="2300" b="0" i="0">
                <a:solidFill>
                  <a:srgbClr val="002060"/>
                </a:solidFill>
                <a:effectLst/>
                <a:latin typeface="Aptos"/>
                <a:cs typeface="Arial"/>
              </a:rPr>
              <a:t>(e.g. from the government)</a:t>
            </a:r>
          </a:p>
          <a:p>
            <a:r>
              <a:rPr lang="en-GB" sz="2300">
                <a:solidFill>
                  <a:srgbClr val="002060"/>
                </a:solidFill>
                <a:latin typeface="Aptos"/>
                <a:cs typeface="Arial"/>
              </a:rPr>
              <a:t>Reference material (e.g. encyclopaedias)</a:t>
            </a:r>
            <a:endParaRPr lang="en-GB" sz="2300">
              <a:solidFill>
                <a:srgbClr val="000000"/>
              </a:solidFill>
              <a:latin typeface="Aptos"/>
              <a:cs typeface="Arial"/>
            </a:endParaRPr>
          </a:p>
          <a:p>
            <a:endParaRPr lang="en-GB" sz="2300" dirty="0">
              <a:solidFill>
                <a:srgbClr val="002060"/>
              </a:solidFill>
              <a:latin typeface="Aptos"/>
              <a:cs typeface="Arial"/>
            </a:endParaRPr>
          </a:p>
          <a:p>
            <a:pPr marL="0" indent="0">
              <a:buNone/>
            </a:pPr>
            <a:endParaRPr lang="en-GB" sz="2300" b="1" dirty="0">
              <a:solidFill>
                <a:srgbClr val="173AFF"/>
              </a:solidFill>
              <a:latin typeface="Aptos"/>
              <a:cs typeface="Arial"/>
            </a:endParaRPr>
          </a:p>
          <a:p>
            <a:pPr marL="0" indent="0">
              <a:buNone/>
            </a:pPr>
            <a:endParaRPr lang="en-GB" sz="2300">
              <a:solidFill>
                <a:srgbClr val="000000"/>
              </a:solidFill>
              <a:highlight>
                <a:srgbClr val="FFFFFF"/>
              </a:highlight>
              <a:latin typeface="Aptos"/>
            </a:endParaRPr>
          </a:p>
        </p:txBody>
      </p:sp>
    </p:spTree>
    <p:extLst>
      <p:ext uri="{BB962C8B-B14F-4D97-AF65-F5344CB8AC3E}">
        <p14:creationId xmlns:p14="http://schemas.microsoft.com/office/powerpoint/2010/main" val="126495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BCD61-290F-4975-B448-1CA109D77EEB}"/>
              </a:ext>
            </a:extLst>
          </p:cNvPr>
          <p:cNvSpPr>
            <a:spLocks noGrp="1"/>
          </p:cNvSpPr>
          <p:nvPr>
            <p:ph type="title"/>
          </p:nvPr>
        </p:nvSpPr>
        <p:spPr/>
        <p:txBody>
          <a:bodyPr/>
          <a:lstStyle/>
          <a:p>
            <a:r>
              <a:rPr lang="en-US">
                <a:solidFill>
                  <a:srgbClr val="002060"/>
                </a:solidFill>
                <a:latin typeface="Aptos"/>
              </a:rPr>
              <a:t>The Internet</a:t>
            </a:r>
          </a:p>
        </p:txBody>
      </p:sp>
      <p:sp>
        <p:nvSpPr>
          <p:cNvPr id="3" name="Content Placeholder 2">
            <a:extLst>
              <a:ext uri="{FF2B5EF4-FFF2-40B4-BE49-F238E27FC236}">
                <a16:creationId xmlns:a16="http://schemas.microsoft.com/office/drawing/2014/main" id="{66E28C0A-C0D0-8964-BDC9-EDD410DF06AE}"/>
              </a:ext>
            </a:extLst>
          </p:cNvPr>
          <p:cNvSpPr>
            <a:spLocks noGrp="1"/>
          </p:cNvSpPr>
          <p:nvPr>
            <p:ph idx="1"/>
          </p:nvPr>
        </p:nvSpPr>
        <p:spPr/>
        <p:txBody>
          <a:bodyPr/>
          <a:lstStyle/>
          <a:p>
            <a:r>
              <a:rPr lang="en-US">
                <a:solidFill>
                  <a:srgbClr val="173AFF"/>
                </a:solidFill>
                <a:latin typeface="Aptos"/>
              </a:rPr>
              <a:t>Can you trust everything you read online? Why or why not? </a:t>
            </a:r>
            <a:endParaRPr lang="en-US"/>
          </a:p>
          <a:p>
            <a:pPr marL="0" indent="0">
              <a:buNone/>
            </a:pPr>
            <a:endParaRPr lang="en-US" dirty="0">
              <a:solidFill>
                <a:srgbClr val="173AFF"/>
              </a:solidFill>
              <a:latin typeface="Aptos"/>
            </a:endParaRPr>
          </a:p>
          <a:p>
            <a:r>
              <a:rPr lang="en-US" dirty="0">
                <a:solidFill>
                  <a:srgbClr val="173AFF"/>
                </a:solidFill>
                <a:latin typeface="Aptos"/>
              </a:rPr>
              <a:t>Can you think of an example of something you've read or seen online which you didn't trust?</a:t>
            </a:r>
          </a:p>
        </p:txBody>
      </p:sp>
      <p:sp>
        <p:nvSpPr>
          <p:cNvPr id="4" name="Date Placeholder 3">
            <a:extLst>
              <a:ext uri="{FF2B5EF4-FFF2-40B4-BE49-F238E27FC236}">
                <a16:creationId xmlns:a16="http://schemas.microsoft.com/office/drawing/2014/main" id="{DF8FB44E-9CF1-9C3A-94F0-940AFAB56A3D}"/>
              </a:ext>
            </a:extLst>
          </p:cNvPr>
          <p:cNvSpPr>
            <a:spLocks noGrp="1"/>
          </p:cNvSpPr>
          <p:nvPr>
            <p:ph type="dt" sz="half" idx="10"/>
          </p:nvPr>
        </p:nvSpPr>
        <p:spPr/>
        <p:txBody>
          <a:bodyPr/>
          <a:lstStyle/>
          <a:p>
            <a:pPr>
              <a:defRPr/>
            </a:pPr>
            <a:fld id="{2303D31F-598B-47EE-BA37-93F097A3D676}" type="datetime1">
              <a:rPr lang="en-GB" altLang="en-US"/>
              <a:pPr>
                <a:defRPr/>
              </a:pPr>
              <a:t>24/02/2026</a:t>
            </a:fld>
            <a:endParaRPr lang="en-GB" altLang="en-US"/>
          </a:p>
        </p:txBody>
      </p:sp>
      <p:sp>
        <p:nvSpPr>
          <p:cNvPr id="5" name="Slide Number Placeholder 4">
            <a:extLst>
              <a:ext uri="{FF2B5EF4-FFF2-40B4-BE49-F238E27FC236}">
                <a16:creationId xmlns:a16="http://schemas.microsoft.com/office/drawing/2014/main" id="{DE25F4D1-55D7-D72C-7F32-4CE35AC5E029}"/>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3349213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4F63-27F0-E7EC-FBD0-E1D5242BB583}"/>
              </a:ext>
            </a:extLst>
          </p:cNvPr>
          <p:cNvSpPr>
            <a:spLocks noGrp="1"/>
          </p:cNvSpPr>
          <p:nvPr>
            <p:ph type="title"/>
          </p:nvPr>
        </p:nvSpPr>
        <p:spPr/>
        <p:txBody>
          <a:bodyPr/>
          <a:lstStyle/>
          <a:p>
            <a:r>
              <a:rPr lang="en-GB" altLang="en-US" b="1">
                <a:solidFill>
                  <a:srgbClr val="002060"/>
                </a:solidFill>
                <a:latin typeface="Aptos"/>
              </a:rPr>
              <a:t>The CRAAP Test</a:t>
            </a:r>
            <a:br>
              <a:rPr lang="en-US" dirty="0">
                <a:solidFill>
                  <a:srgbClr val="002060"/>
                </a:solidFill>
                <a:latin typeface="Aptos"/>
              </a:rPr>
            </a:br>
            <a:endParaRPr lang="en-US">
              <a:solidFill>
                <a:srgbClr val="002060"/>
              </a:solidFill>
            </a:endParaRPr>
          </a:p>
        </p:txBody>
      </p:sp>
      <p:sp>
        <p:nvSpPr>
          <p:cNvPr id="3" name="Content Placeholder 2">
            <a:extLst>
              <a:ext uri="{FF2B5EF4-FFF2-40B4-BE49-F238E27FC236}">
                <a16:creationId xmlns:a16="http://schemas.microsoft.com/office/drawing/2014/main" id="{8FD03F49-DD71-50A1-B78D-6752A3EC7D43}"/>
              </a:ext>
            </a:extLst>
          </p:cNvPr>
          <p:cNvSpPr>
            <a:spLocks noGrp="1"/>
          </p:cNvSpPr>
          <p:nvPr>
            <p:ph idx="1"/>
          </p:nvPr>
        </p:nvSpPr>
        <p:spPr>
          <a:xfrm>
            <a:off x="395536" y="908720"/>
            <a:ext cx="8229600" cy="3917032"/>
          </a:xfrm>
        </p:spPr>
        <p:txBody>
          <a:bodyPr/>
          <a:lstStyle/>
          <a:p>
            <a:pPr marL="0" indent="0" algn="ctr">
              <a:buNone/>
            </a:pPr>
            <a:r>
              <a:rPr lang="en-US" sz="2400">
                <a:solidFill>
                  <a:srgbClr val="002060"/>
                </a:solidFill>
                <a:latin typeface="Aptos"/>
              </a:rPr>
              <a:t>A test to check if the source you found is good to use for your particular purpose!</a:t>
            </a:r>
            <a:endParaRPr lang="en-US" sz="3600" b="1">
              <a:solidFill>
                <a:srgbClr val="002060"/>
              </a:solidFill>
              <a:latin typeface="Aptos"/>
            </a:endParaRPr>
          </a:p>
          <a:p>
            <a:pPr marL="0" indent="0">
              <a:buNone/>
            </a:pPr>
            <a:r>
              <a:rPr lang="en-US" b="1">
                <a:solidFill>
                  <a:srgbClr val="00B0F0"/>
                </a:solidFill>
                <a:latin typeface="Aptos"/>
              </a:rPr>
              <a:t>C:</a:t>
            </a:r>
            <a:r>
              <a:rPr lang="en-US" b="1">
                <a:solidFill>
                  <a:srgbClr val="002060"/>
                </a:solidFill>
                <a:latin typeface="Aptos"/>
              </a:rPr>
              <a:t> Currency</a:t>
            </a:r>
            <a:endParaRPr lang="en-US" sz="1200" b="1">
              <a:solidFill>
                <a:srgbClr val="002060"/>
              </a:solidFill>
              <a:latin typeface="Aptos"/>
            </a:endParaRPr>
          </a:p>
          <a:p>
            <a:pPr marL="0" indent="0">
              <a:buNone/>
            </a:pPr>
            <a:endParaRPr lang="en-US" sz="1000" b="1" dirty="0">
              <a:solidFill>
                <a:srgbClr val="002060"/>
              </a:solidFill>
              <a:latin typeface="Aptos"/>
            </a:endParaRPr>
          </a:p>
          <a:p>
            <a:pPr marL="0" indent="0">
              <a:buNone/>
            </a:pPr>
            <a:br>
              <a:rPr lang="en-US" sz="1000" b="1" dirty="0">
                <a:solidFill>
                  <a:srgbClr val="002060"/>
                </a:solidFill>
                <a:latin typeface="Aptos"/>
              </a:rPr>
            </a:br>
            <a:r>
              <a:rPr lang="en-US" b="1">
                <a:solidFill>
                  <a:srgbClr val="00B0F0"/>
                </a:solidFill>
                <a:latin typeface="Aptos"/>
              </a:rPr>
              <a:t>R: </a:t>
            </a:r>
            <a:r>
              <a:rPr lang="en-US" b="1">
                <a:solidFill>
                  <a:srgbClr val="002060"/>
                </a:solidFill>
                <a:latin typeface="Aptos"/>
              </a:rPr>
              <a:t>Relevance</a:t>
            </a:r>
            <a:br>
              <a:rPr lang="en-US" sz="1000" b="1" dirty="0">
                <a:solidFill>
                  <a:srgbClr val="002060"/>
                </a:solidFill>
                <a:latin typeface="Aptos"/>
              </a:rPr>
            </a:br>
            <a:endParaRPr lang="en-US" sz="1000" b="1" dirty="0">
              <a:solidFill>
                <a:srgbClr val="002060"/>
              </a:solidFill>
              <a:latin typeface="Aptos"/>
            </a:endParaRPr>
          </a:p>
          <a:p>
            <a:pPr marL="0" indent="0">
              <a:buNone/>
            </a:pPr>
            <a:br>
              <a:rPr lang="en-US" sz="1000" b="1" dirty="0">
                <a:solidFill>
                  <a:srgbClr val="002060"/>
                </a:solidFill>
                <a:latin typeface="Aptos"/>
              </a:rPr>
            </a:br>
            <a:r>
              <a:rPr lang="en-US" b="1">
                <a:solidFill>
                  <a:srgbClr val="00B0F0"/>
                </a:solidFill>
                <a:latin typeface="Aptos"/>
              </a:rPr>
              <a:t>A: </a:t>
            </a:r>
            <a:r>
              <a:rPr lang="en-US" b="1">
                <a:solidFill>
                  <a:srgbClr val="002060"/>
                </a:solidFill>
                <a:latin typeface="Aptos"/>
              </a:rPr>
              <a:t>Authority</a:t>
            </a:r>
            <a:br>
              <a:rPr lang="en-US" sz="1000" b="1" dirty="0">
                <a:solidFill>
                  <a:srgbClr val="002060"/>
                </a:solidFill>
                <a:latin typeface="Aptos"/>
              </a:rPr>
            </a:br>
            <a:endParaRPr lang="en-US" sz="1000" b="1" dirty="0">
              <a:solidFill>
                <a:srgbClr val="002060"/>
              </a:solidFill>
              <a:latin typeface="Aptos"/>
            </a:endParaRPr>
          </a:p>
          <a:p>
            <a:pPr marL="0" indent="0">
              <a:buNone/>
            </a:pPr>
            <a:br>
              <a:rPr lang="en-US" sz="1000" b="1" dirty="0">
                <a:solidFill>
                  <a:srgbClr val="002060"/>
                </a:solidFill>
                <a:latin typeface="Aptos"/>
              </a:rPr>
            </a:br>
            <a:r>
              <a:rPr lang="en-US" b="1">
                <a:solidFill>
                  <a:srgbClr val="00B0F0"/>
                </a:solidFill>
                <a:latin typeface="Aptos"/>
              </a:rPr>
              <a:t>A: </a:t>
            </a:r>
            <a:r>
              <a:rPr lang="en-US" b="1">
                <a:solidFill>
                  <a:srgbClr val="002060"/>
                </a:solidFill>
                <a:latin typeface="Aptos"/>
              </a:rPr>
              <a:t>Accuracy</a:t>
            </a:r>
            <a:br>
              <a:rPr lang="en-US" sz="1000" b="1" dirty="0">
                <a:solidFill>
                  <a:srgbClr val="002060"/>
                </a:solidFill>
                <a:latin typeface="Aptos"/>
              </a:rPr>
            </a:br>
            <a:endParaRPr lang="en-US" sz="1000" b="1" dirty="0">
              <a:solidFill>
                <a:srgbClr val="002060"/>
              </a:solidFill>
              <a:latin typeface="Aptos"/>
            </a:endParaRPr>
          </a:p>
          <a:p>
            <a:pPr marL="0" indent="0">
              <a:buNone/>
            </a:pPr>
            <a:br>
              <a:rPr lang="en-US" sz="1000" b="1" dirty="0">
                <a:solidFill>
                  <a:srgbClr val="002060"/>
                </a:solidFill>
                <a:latin typeface="Aptos"/>
              </a:rPr>
            </a:br>
            <a:r>
              <a:rPr lang="en-US" b="1">
                <a:solidFill>
                  <a:srgbClr val="00B0F0"/>
                </a:solidFill>
                <a:latin typeface="Aptos"/>
              </a:rPr>
              <a:t>P:</a:t>
            </a:r>
            <a:r>
              <a:rPr lang="en-US" b="1">
                <a:solidFill>
                  <a:srgbClr val="002060"/>
                </a:solidFill>
                <a:latin typeface="Aptos"/>
              </a:rPr>
              <a:t> Purpose</a:t>
            </a:r>
          </a:p>
        </p:txBody>
      </p:sp>
      <p:sp>
        <p:nvSpPr>
          <p:cNvPr id="4" name="Date Placeholder 3">
            <a:extLst>
              <a:ext uri="{FF2B5EF4-FFF2-40B4-BE49-F238E27FC236}">
                <a16:creationId xmlns:a16="http://schemas.microsoft.com/office/drawing/2014/main" id="{C5CC353C-71AC-4275-8644-AE59CE7574CA}"/>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16CF7306-9685-FA66-5051-E412A7549576}"/>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649636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37168" y="3015"/>
            <a:ext cx="9283270" cy="468238"/>
          </a:xfrm>
        </p:spPr>
        <p:txBody>
          <a:bodyPr/>
          <a:lstStyle/>
          <a:p>
            <a:pPr marL="0" indent="0" algn="ctr">
              <a:buNone/>
            </a:pPr>
            <a:r>
              <a:rPr lang="en-US" sz="2400" b="1">
                <a:solidFill>
                  <a:srgbClr val="173AFF"/>
                </a:solidFill>
              </a:rPr>
              <a:t>Activity 1: </a:t>
            </a:r>
            <a:endParaRPr lang="en-US">
              <a:solidFill>
                <a:srgbClr val="000000"/>
              </a:solidFill>
            </a:endParaRPr>
          </a:p>
          <a:p>
            <a:pPr marL="0" indent="0" algn="ctr">
              <a:buNone/>
            </a:pPr>
            <a:r>
              <a:rPr lang="en-US" sz="2800" b="1">
                <a:solidFill>
                  <a:srgbClr val="002060"/>
                </a:solidFill>
              </a:rPr>
              <a:t>Currency Relevance Authority Accuracy </a:t>
            </a:r>
            <a:r>
              <a:rPr lang="en-US" sz="2800" b="1" dirty="0">
                <a:solidFill>
                  <a:srgbClr val="002060"/>
                </a:solidFill>
              </a:rPr>
              <a:t>Purpose</a:t>
            </a:r>
            <a:endParaRPr lang="en-US" sz="2800"/>
          </a:p>
          <a:p>
            <a:pPr marL="0" indent="0" algn="ctr">
              <a:buNone/>
            </a:pPr>
            <a:r>
              <a:rPr lang="en-US" sz="2000" b="1" dirty="0">
                <a:solidFill>
                  <a:srgbClr val="173AFF"/>
                </a:solidFill>
              </a:rPr>
              <a:t>Work with a </a:t>
            </a:r>
            <a:r>
              <a:rPr lang="en-US" sz="2000" b="1">
                <a:solidFill>
                  <a:srgbClr val="173AFF"/>
                </a:solidFill>
              </a:rPr>
              <a:t>partner to match</a:t>
            </a:r>
            <a:r>
              <a:rPr lang="en-US" sz="2000" b="1" dirty="0">
                <a:solidFill>
                  <a:srgbClr val="173AFF"/>
                </a:solidFill>
              </a:rPr>
              <a:t> each word to the relevant questions to ask yourself when considering a source</a:t>
            </a:r>
          </a:p>
          <a:p>
            <a:pPr marL="0" indent="0" eaLnBrk="1" hangingPunct="1">
              <a:buNone/>
            </a:pPr>
            <a:endParaRPr lang="en-GB" altLang="en-US" sz="3600" dirty="0">
              <a:solidFill>
                <a:srgbClr val="002060"/>
              </a:solidFill>
            </a:endParaRPr>
          </a:p>
        </p:txBody>
      </p:sp>
      <p:sp>
        <p:nvSpPr>
          <p:cNvPr id="4" name="TextBox 3">
            <a:extLst>
              <a:ext uri="{FF2B5EF4-FFF2-40B4-BE49-F238E27FC236}">
                <a16:creationId xmlns:a16="http://schemas.microsoft.com/office/drawing/2014/main" id="{9E745CAB-C89C-53AB-91AC-FFDAD49CD8D9}"/>
              </a:ext>
            </a:extLst>
          </p:cNvPr>
          <p:cNvSpPr txBox="1"/>
          <p:nvPr/>
        </p:nvSpPr>
        <p:spPr>
          <a:xfrm>
            <a:off x="5181061" y="4915629"/>
            <a:ext cx="3744416" cy="1815882"/>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sz="1600" b="0" i="0" kern="1200">
                <a:solidFill>
                  <a:srgbClr val="002060"/>
                </a:solidFill>
                <a:effectLst/>
                <a:latin typeface="+mn-lt"/>
                <a:ea typeface="+mn-ea"/>
                <a:cs typeface="+mn-cs"/>
              </a:rPr>
              <a:t>4. ?</a:t>
            </a:r>
            <a:endParaRPr lang="en-GB" sz="1600" b="0" i="0" kern="1200" dirty="0">
              <a:solidFill>
                <a:srgbClr val="002060"/>
              </a:solidFill>
              <a:effectLst/>
              <a:latin typeface="+mn-lt"/>
            </a:endParaRPr>
          </a:p>
          <a:p>
            <a:r>
              <a:rPr lang="en-GB" sz="1600" b="0" i="0" kern="1200" dirty="0">
                <a:solidFill>
                  <a:srgbClr val="002060"/>
                </a:solidFill>
                <a:effectLst/>
                <a:latin typeface="+mn-lt"/>
                <a:ea typeface="+mn-ea"/>
                <a:cs typeface="+mn-cs"/>
              </a:rPr>
              <a:t>When was the information published or posted?</a:t>
            </a:r>
            <a:br>
              <a:rPr lang="en-GB" sz="1600" dirty="0">
                <a:solidFill>
                  <a:srgbClr val="002060"/>
                </a:solidFill>
              </a:rPr>
            </a:br>
            <a:r>
              <a:rPr lang="en-GB" sz="1600" b="0" i="0" kern="1200" dirty="0">
                <a:solidFill>
                  <a:srgbClr val="002060"/>
                </a:solidFill>
                <a:effectLst/>
                <a:latin typeface="+mn-lt"/>
                <a:ea typeface="+mn-ea"/>
                <a:cs typeface="+mn-cs"/>
              </a:rPr>
              <a:t>Is the information current or </a:t>
            </a:r>
            <a:r>
              <a:rPr lang="en-GB" sz="1600" b="0" i="0" kern="1200" dirty="0" err="1">
                <a:solidFill>
                  <a:srgbClr val="002060"/>
                </a:solidFill>
                <a:effectLst/>
                <a:latin typeface="+mn-lt"/>
                <a:ea typeface="+mn-ea"/>
                <a:cs typeface="+mn-cs"/>
              </a:rPr>
              <a:t>out-of</a:t>
            </a:r>
            <a:r>
              <a:rPr lang="en-GB" sz="1600" b="0" i="0" kern="1200" dirty="0">
                <a:solidFill>
                  <a:srgbClr val="002060"/>
                </a:solidFill>
                <a:effectLst/>
                <a:latin typeface="+mn-lt"/>
                <a:ea typeface="+mn-ea"/>
                <a:cs typeface="+mn-cs"/>
              </a:rPr>
              <a:t> date for your topic?</a:t>
            </a:r>
            <a:br>
              <a:rPr lang="en-GB" sz="1600" dirty="0">
                <a:solidFill>
                  <a:srgbClr val="002060"/>
                </a:solidFill>
              </a:rPr>
            </a:br>
            <a:r>
              <a:rPr lang="en-GB" sz="1600" b="0" i="0" kern="1200" dirty="0">
                <a:solidFill>
                  <a:srgbClr val="002060"/>
                </a:solidFill>
                <a:effectLst/>
                <a:latin typeface="+mn-lt"/>
                <a:ea typeface="+mn-ea"/>
                <a:cs typeface="+mn-cs"/>
              </a:rPr>
              <a:t>Has the information been revised or updated?</a:t>
            </a:r>
            <a:endParaRPr lang="en-US" sz="1600" dirty="0">
              <a:solidFill>
                <a:srgbClr val="002060"/>
              </a:solidFill>
            </a:endParaRPr>
          </a:p>
        </p:txBody>
      </p:sp>
      <p:sp>
        <p:nvSpPr>
          <p:cNvPr id="5" name="TextBox 4">
            <a:extLst>
              <a:ext uri="{FF2B5EF4-FFF2-40B4-BE49-F238E27FC236}">
                <a16:creationId xmlns:a16="http://schemas.microsoft.com/office/drawing/2014/main" id="{381E66D3-619E-EBF7-B81F-307CDD4E516E}"/>
              </a:ext>
            </a:extLst>
          </p:cNvPr>
          <p:cNvSpPr txBox="1"/>
          <p:nvPr/>
        </p:nvSpPr>
        <p:spPr>
          <a:xfrm>
            <a:off x="335312" y="1669111"/>
            <a:ext cx="4343338" cy="156966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sz="1600" b="1">
                <a:solidFill>
                  <a:srgbClr val="002060"/>
                </a:solidFill>
              </a:rPr>
              <a:t>EXAMPLE: </a:t>
            </a:r>
            <a:r>
              <a:rPr lang="en-GB" sz="1600" b="1">
                <a:solidFill>
                  <a:srgbClr val="173AFF"/>
                </a:solidFill>
              </a:rPr>
              <a:t>PURPOSE</a:t>
            </a:r>
            <a:endParaRPr lang="en-GB" sz="1600" b="1" i="0" kern="1200">
              <a:solidFill>
                <a:srgbClr val="173AFF"/>
              </a:solidFill>
              <a:effectLst/>
              <a:latin typeface="+mn-lt"/>
            </a:endParaRPr>
          </a:p>
          <a:p>
            <a:r>
              <a:rPr lang="en-GB" sz="1600" b="0" i="0" kern="1200">
                <a:solidFill>
                  <a:srgbClr val="002060"/>
                </a:solidFill>
                <a:effectLst/>
                <a:latin typeface="+mn-lt"/>
                <a:ea typeface="+mn-ea"/>
                <a:cs typeface="+mn-cs"/>
              </a:rPr>
              <a:t>1. What is the purpose of the information? to inform? teach? sell? entertain? persuade?</a:t>
            </a:r>
            <a:br>
              <a:rPr lang="en-GB" sz="1600" dirty="0">
                <a:solidFill>
                  <a:srgbClr val="002060"/>
                </a:solidFill>
              </a:rPr>
            </a:br>
            <a:r>
              <a:rPr lang="en-GB" sz="1600" b="0" i="0" kern="1200">
                <a:solidFill>
                  <a:srgbClr val="002060"/>
                </a:solidFill>
                <a:effectLst/>
                <a:latin typeface="+mn-lt"/>
                <a:ea typeface="+mn-ea"/>
                <a:cs typeface="+mn-cs"/>
              </a:rPr>
              <a:t>Is the information fact? opinion? propaganda?</a:t>
            </a:r>
            <a:br>
              <a:rPr lang="en-GB" sz="1600" dirty="0">
                <a:solidFill>
                  <a:srgbClr val="002060"/>
                </a:solidFill>
              </a:rPr>
            </a:br>
            <a:r>
              <a:rPr lang="en-GB" sz="1600" b="0" i="0" kern="1200">
                <a:solidFill>
                  <a:srgbClr val="002060"/>
                </a:solidFill>
                <a:effectLst/>
                <a:latin typeface="+mn-lt"/>
                <a:ea typeface="+mn-ea"/>
                <a:cs typeface="+mn-cs"/>
              </a:rPr>
              <a:t>Are there political, ideological, cultural, religious, institutional, or personal biases?</a:t>
            </a:r>
            <a:endParaRPr lang="en-US" sz="1600">
              <a:solidFill>
                <a:srgbClr val="002060"/>
              </a:solidFill>
            </a:endParaRPr>
          </a:p>
        </p:txBody>
      </p:sp>
      <p:sp>
        <p:nvSpPr>
          <p:cNvPr id="7" name="TextBox 6">
            <a:extLst>
              <a:ext uri="{FF2B5EF4-FFF2-40B4-BE49-F238E27FC236}">
                <a16:creationId xmlns:a16="http://schemas.microsoft.com/office/drawing/2014/main" id="{B096117E-CDF5-96F5-DAEB-E96832784F80}"/>
              </a:ext>
            </a:extLst>
          </p:cNvPr>
          <p:cNvSpPr txBox="1"/>
          <p:nvPr/>
        </p:nvSpPr>
        <p:spPr>
          <a:xfrm>
            <a:off x="218523" y="4915539"/>
            <a:ext cx="4451795" cy="1815882"/>
          </a:xfrm>
          <a:prstGeom prst="rect">
            <a:avLst/>
          </a:prstGeom>
        </p:spPr>
        <p:style>
          <a:lnRef idx="2">
            <a:schemeClr val="accent3"/>
          </a:lnRef>
          <a:fillRef idx="1">
            <a:schemeClr val="lt1"/>
          </a:fillRef>
          <a:effectRef idx="0">
            <a:schemeClr val="accent3"/>
          </a:effectRef>
          <a:fontRef idx="minor">
            <a:schemeClr val="dk1"/>
          </a:fontRef>
        </p:style>
        <p:txBody>
          <a:bodyPr wrap="square" lIns="91440" tIns="45720" rIns="91440" bIns="45720" anchor="t">
            <a:spAutoFit/>
          </a:bodyPr>
          <a:lstStyle/>
          <a:p>
            <a:r>
              <a:rPr lang="en-GB" sz="1600" b="0" i="0" kern="1200">
                <a:solidFill>
                  <a:srgbClr val="002060"/>
                </a:solidFill>
                <a:effectLst/>
                <a:latin typeface="+mn-lt"/>
                <a:ea typeface="+mn-ea"/>
                <a:cs typeface="+mn-cs"/>
              </a:rPr>
              <a:t>5. ?</a:t>
            </a:r>
            <a:endParaRPr lang="en-GB" sz="1600" b="0" i="0" kern="1200" dirty="0">
              <a:solidFill>
                <a:srgbClr val="002060"/>
              </a:solidFill>
              <a:effectLst/>
              <a:latin typeface="+mn-lt"/>
            </a:endParaRPr>
          </a:p>
          <a:p>
            <a:r>
              <a:rPr lang="en-GB" sz="1600" b="0" i="0" kern="1200" dirty="0">
                <a:solidFill>
                  <a:srgbClr val="002060"/>
                </a:solidFill>
                <a:effectLst/>
                <a:latin typeface="+mn-lt"/>
                <a:ea typeface="+mn-ea"/>
                <a:cs typeface="+mn-cs"/>
              </a:rPr>
              <a:t>Does the information relate to your topic or answer your question?</a:t>
            </a:r>
            <a:br>
              <a:rPr lang="en-GB" sz="1600" dirty="0">
                <a:solidFill>
                  <a:srgbClr val="002060"/>
                </a:solidFill>
              </a:rPr>
            </a:br>
            <a:r>
              <a:rPr lang="en-GB" sz="1600" b="0" i="0" kern="1200" dirty="0">
                <a:solidFill>
                  <a:srgbClr val="002060"/>
                </a:solidFill>
                <a:effectLst/>
                <a:latin typeface="+mn-lt"/>
                <a:ea typeface="+mn-ea"/>
                <a:cs typeface="+mn-cs"/>
              </a:rPr>
              <a:t>Who is the intended audience?</a:t>
            </a:r>
            <a:br>
              <a:rPr lang="en-GB" sz="1600" dirty="0">
                <a:solidFill>
                  <a:srgbClr val="002060"/>
                </a:solidFill>
              </a:rPr>
            </a:br>
            <a:r>
              <a:rPr lang="en-GB" sz="1600" b="0" i="0" kern="1200" dirty="0">
                <a:solidFill>
                  <a:srgbClr val="002060"/>
                </a:solidFill>
                <a:effectLst/>
                <a:latin typeface="+mn-lt"/>
                <a:ea typeface="+mn-ea"/>
                <a:cs typeface="+mn-cs"/>
              </a:rPr>
              <a:t>Is the information at an appropriate level (i.e. not too elementary or advanced for your needs)?</a:t>
            </a:r>
            <a:endParaRPr lang="en-GB" sz="1600" b="0" i="0" kern="1200" dirty="0">
              <a:solidFill>
                <a:srgbClr val="002060"/>
              </a:solidFill>
              <a:effectLst/>
              <a:latin typeface="+mn-lt"/>
            </a:endParaRPr>
          </a:p>
        </p:txBody>
      </p:sp>
      <p:sp>
        <p:nvSpPr>
          <p:cNvPr id="8" name="TextBox 7">
            <a:extLst>
              <a:ext uri="{FF2B5EF4-FFF2-40B4-BE49-F238E27FC236}">
                <a16:creationId xmlns:a16="http://schemas.microsoft.com/office/drawing/2014/main" id="{7DBE1C44-2DAA-4AC3-63C7-F17055577F9C}"/>
              </a:ext>
            </a:extLst>
          </p:cNvPr>
          <p:cNvSpPr txBox="1"/>
          <p:nvPr/>
        </p:nvSpPr>
        <p:spPr>
          <a:xfrm>
            <a:off x="5244165" y="1715277"/>
            <a:ext cx="3681312" cy="3046988"/>
          </a:xfrm>
          <a:prstGeom prst="rect">
            <a:avLst/>
          </a:prstGeom>
        </p:spPr>
        <p:style>
          <a:lnRef idx="2">
            <a:schemeClr val="accent1"/>
          </a:lnRef>
          <a:fillRef idx="1">
            <a:schemeClr val="lt1"/>
          </a:fillRef>
          <a:effectRef idx="0">
            <a:schemeClr val="accent1"/>
          </a:effectRef>
          <a:fontRef idx="minor">
            <a:schemeClr val="dk1"/>
          </a:fontRef>
        </p:style>
        <p:txBody>
          <a:bodyPr wrap="square" lIns="91440" tIns="45720" rIns="91440" bIns="45720" rtlCol="0" anchor="t">
            <a:spAutoFit/>
          </a:bodyPr>
          <a:lstStyle/>
          <a:p>
            <a:r>
              <a:rPr lang="en-GB" sz="1600" b="0" i="0" kern="1200">
                <a:solidFill>
                  <a:srgbClr val="002060"/>
                </a:solidFill>
                <a:effectLst/>
                <a:latin typeface="+mn-lt"/>
                <a:ea typeface="+mn-ea"/>
                <a:cs typeface="+mn-cs"/>
              </a:rPr>
              <a:t>2. ?</a:t>
            </a:r>
            <a:endParaRPr lang="en-GB" sz="1600" b="0" i="0" kern="1200" dirty="0">
              <a:solidFill>
                <a:srgbClr val="002060"/>
              </a:solidFill>
              <a:effectLst/>
              <a:latin typeface="+mn-lt"/>
            </a:endParaRPr>
          </a:p>
          <a:p>
            <a:r>
              <a:rPr lang="en-GB" sz="1600" b="0" i="0" kern="1200" dirty="0">
                <a:solidFill>
                  <a:srgbClr val="002060"/>
                </a:solidFill>
                <a:effectLst/>
                <a:latin typeface="+mn-lt"/>
                <a:ea typeface="+mn-ea"/>
                <a:cs typeface="+mn-cs"/>
              </a:rPr>
              <a:t>What are the author's qualifications to write on the topic?</a:t>
            </a:r>
            <a:br>
              <a:rPr lang="en-GB" sz="1600" dirty="0">
                <a:solidFill>
                  <a:srgbClr val="002060"/>
                </a:solidFill>
              </a:rPr>
            </a:br>
            <a:r>
              <a:rPr lang="en-GB" sz="1600" b="0" i="0" kern="1200" dirty="0">
                <a:solidFill>
                  <a:srgbClr val="002060"/>
                </a:solidFill>
                <a:effectLst/>
                <a:latin typeface="+mn-lt"/>
                <a:ea typeface="+mn-ea"/>
                <a:cs typeface="+mn-cs"/>
              </a:rPr>
              <a:t>Is there contact information, such as a publisher or e-mail address?</a:t>
            </a:r>
            <a:br>
              <a:rPr lang="en-GB" sz="1600" dirty="0">
                <a:solidFill>
                  <a:srgbClr val="002060"/>
                </a:solidFill>
              </a:rPr>
            </a:br>
            <a:r>
              <a:rPr lang="en-GB" sz="1600" b="0" i="0" kern="1200" dirty="0">
                <a:solidFill>
                  <a:srgbClr val="002060"/>
                </a:solidFill>
                <a:effectLst/>
                <a:latin typeface="+mn-lt"/>
                <a:ea typeface="+mn-ea"/>
                <a:cs typeface="+mn-cs"/>
              </a:rPr>
              <a:t>Does the URL reveal anything about the author or source?</a:t>
            </a:r>
            <a:br>
              <a:rPr lang="en-GB" sz="1600" dirty="0">
                <a:solidFill>
                  <a:srgbClr val="002060"/>
                </a:solidFill>
              </a:rPr>
            </a:br>
            <a:r>
              <a:rPr lang="en-GB" sz="1600" b="0" i="0" kern="1200" dirty="0">
                <a:solidFill>
                  <a:srgbClr val="002060"/>
                </a:solidFill>
                <a:effectLst/>
                <a:latin typeface="+mn-lt"/>
                <a:ea typeface="+mn-ea"/>
                <a:cs typeface="+mn-cs"/>
              </a:rPr>
              <a:t>examples:</a:t>
            </a:r>
            <a:br>
              <a:rPr lang="en-GB" sz="1600" dirty="0">
                <a:solidFill>
                  <a:srgbClr val="002060"/>
                </a:solidFill>
              </a:rPr>
            </a:br>
            <a:r>
              <a:rPr lang="en-GB" sz="1600" b="0" i="0" kern="1200" dirty="0">
                <a:solidFill>
                  <a:srgbClr val="002060"/>
                </a:solidFill>
                <a:effectLst/>
                <a:latin typeface="+mn-lt"/>
                <a:ea typeface="+mn-ea"/>
                <a:cs typeface="+mn-cs"/>
              </a:rPr>
              <a:t>.com (commercial), .</a:t>
            </a:r>
            <a:r>
              <a:rPr lang="en-GB" sz="1600" b="0" i="0" kern="1200" dirty="0" err="1">
                <a:solidFill>
                  <a:srgbClr val="002060"/>
                </a:solidFill>
                <a:effectLst/>
                <a:latin typeface="+mn-lt"/>
                <a:ea typeface="+mn-ea"/>
                <a:cs typeface="+mn-cs"/>
              </a:rPr>
              <a:t>edu</a:t>
            </a:r>
            <a:r>
              <a:rPr lang="en-GB" sz="1600" b="0" i="0" kern="1200" dirty="0">
                <a:solidFill>
                  <a:srgbClr val="002060"/>
                </a:solidFill>
                <a:effectLst/>
                <a:latin typeface="+mn-lt"/>
                <a:ea typeface="+mn-ea"/>
                <a:cs typeface="+mn-cs"/>
              </a:rPr>
              <a:t> (educational), .gov (U.S. government)</a:t>
            </a:r>
            <a:br>
              <a:rPr lang="en-GB" sz="1600" dirty="0">
                <a:solidFill>
                  <a:srgbClr val="002060"/>
                </a:solidFill>
              </a:rPr>
            </a:br>
            <a:r>
              <a:rPr lang="en-GB" sz="1600" b="0" i="0" kern="1200" dirty="0">
                <a:solidFill>
                  <a:srgbClr val="002060"/>
                </a:solidFill>
                <a:effectLst/>
                <a:latin typeface="+mn-lt"/>
                <a:ea typeface="+mn-ea"/>
                <a:cs typeface="+mn-cs"/>
              </a:rPr>
              <a:t>.org (nonprofit organization), or</a:t>
            </a:r>
            <a:br>
              <a:rPr lang="en-GB" sz="1600" dirty="0">
                <a:solidFill>
                  <a:srgbClr val="002060"/>
                </a:solidFill>
              </a:rPr>
            </a:br>
            <a:r>
              <a:rPr lang="en-GB" sz="1600" b="0" i="0" kern="1200" dirty="0" err="1">
                <a:solidFill>
                  <a:srgbClr val="002060"/>
                </a:solidFill>
                <a:effectLst/>
                <a:latin typeface="+mn-lt"/>
                <a:ea typeface="+mn-ea"/>
                <a:cs typeface="+mn-cs"/>
              </a:rPr>
              <a:t>.net</a:t>
            </a:r>
            <a:r>
              <a:rPr lang="en-GB" sz="1600" b="0" i="0" kern="1200" dirty="0">
                <a:solidFill>
                  <a:srgbClr val="002060"/>
                </a:solidFill>
                <a:effectLst/>
                <a:latin typeface="+mn-lt"/>
                <a:ea typeface="+mn-ea"/>
                <a:cs typeface="+mn-cs"/>
              </a:rPr>
              <a:t> (network)</a:t>
            </a:r>
            <a:endParaRPr lang="en-GB" sz="1600" b="0" i="0" kern="1200" dirty="0">
              <a:solidFill>
                <a:srgbClr val="002060"/>
              </a:solidFill>
              <a:effectLst/>
              <a:latin typeface="+mn-lt"/>
            </a:endParaRPr>
          </a:p>
        </p:txBody>
      </p:sp>
      <p:sp>
        <p:nvSpPr>
          <p:cNvPr id="9" name="TextBox 8">
            <a:extLst>
              <a:ext uri="{FF2B5EF4-FFF2-40B4-BE49-F238E27FC236}">
                <a16:creationId xmlns:a16="http://schemas.microsoft.com/office/drawing/2014/main" id="{D9FEE087-E84C-E207-DD9D-1DD3678F333E}"/>
              </a:ext>
            </a:extLst>
          </p:cNvPr>
          <p:cNvSpPr txBox="1"/>
          <p:nvPr/>
        </p:nvSpPr>
        <p:spPr>
          <a:xfrm>
            <a:off x="276523" y="3347906"/>
            <a:ext cx="4343338" cy="1569660"/>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rtlCol="0" anchor="t">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a:solidFill>
                  <a:srgbClr val="002060"/>
                </a:solidFill>
              </a:rPr>
              <a:t>3. ?</a:t>
            </a:r>
          </a:p>
          <a:p>
            <a:pPr marL="0" marR="0" indent="0" algn="l" defTabSz="914400" rtl="0" eaLnBrk="1" fontAlgn="auto" latinLnBrk="0" hangingPunct="1">
              <a:lnSpc>
                <a:spcPct val="100000"/>
              </a:lnSpc>
              <a:spcBef>
                <a:spcPts val="0"/>
              </a:spcBef>
              <a:spcAft>
                <a:spcPts val="0"/>
              </a:spcAft>
              <a:buClrTx/>
              <a:buSzTx/>
              <a:buFontTx/>
              <a:buNone/>
              <a:tabLst/>
              <a:defRPr/>
            </a:pPr>
            <a:r>
              <a:rPr lang="en-US" sz="1600">
                <a:solidFill>
                  <a:srgbClr val="002060"/>
                </a:solidFill>
              </a:rPr>
              <a:t> Is the information supported by evidence?</a:t>
            </a:r>
            <a:br>
              <a:rPr lang="en-US" sz="1600" dirty="0">
                <a:solidFill>
                  <a:srgbClr val="002060"/>
                </a:solidFill>
              </a:rPr>
            </a:br>
            <a:r>
              <a:rPr lang="en-US" sz="1600">
                <a:solidFill>
                  <a:srgbClr val="002060"/>
                </a:solidFill>
              </a:rPr>
              <a:t>Can you verify any of the information in another source or from personal knowledge?</a:t>
            </a:r>
            <a:br>
              <a:rPr lang="en-US" sz="1600" dirty="0">
                <a:solidFill>
                  <a:srgbClr val="002060"/>
                </a:solidFill>
              </a:rPr>
            </a:br>
            <a:r>
              <a:rPr lang="en-US" sz="1600">
                <a:solidFill>
                  <a:srgbClr val="002060"/>
                </a:solidFill>
              </a:rPr>
              <a:t>Are there spelling, grammar, or other typographical errors?</a:t>
            </a:r>
          </a:p>
        </p:txBody>
      </p:sp>
    </p:spTree>
    <p:extLst>
      <p:ext uri="{BB962C8B-B14F-4D97-AF65-F5344CB8AC3E}">
        <p14:creationId xmlns:p14="http://schemas.microsoft.com/office/powerpoint/2010/main" val="2168599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a:xfrm>
            <a:off x="457200" y="-243408"/>
            <a:ext cx="8229600" cy="1143000"/>
          </a:xfrm>
        </p:spPr>
        <p:txBody>
          <a:bodyPr/>
          <a:lstStyle/>
          <a:p>
            <a:pPr eaLnBrk="1" hangingPunct="1"/>
            <a:r>
              <a:rPr lang="en-GB" altLang="en-US" sz="3200" b="1" dirty="0">
                <a:solidFill>
                  <a:srgbClr val="FF0000"/>
                </a:solidFill>
              </a:rPr>
              <a:t>CRAAP TEST: </a:t>
            </a:r>
            <a:r>
              <a:rPr lang="en-GB" altLang="en-US" sz="3200" b="1">
                <a:solidFill>
                  <a:srgbClr val="173AFF"/>
                </a:solidFill>
              </a:rPr>
              <a:t>Activity 1 </a:t>
            </a:r>
            <a:r>
              <a:rPr lang="en-GB" altLang="en-US" sz="3200" b="1">
                <a:solidFill>
                  <a:srgbClr val="FF0000"/>
                </a:solidFill>
              </a:rPr>
              <a:t>ANSWERS</a:t>
            </a:r>
            <a:endParaRPr lang="en-GB" altLang="en-US" sz="4800" b="1">
              <a:solidFill>
                <a:srgbClr val="FF0000"/>
              </a:solidFill>
            </a:endParaRPr>
          </a:p>
        </p:txBody>
      </p:sp>
      <p:sp>
        <p:nvSpPr>
          <p:cNvPr id="2" name="Content Placeholder 1">
            <a:extLst>
              <a:ext uri="{FF2B5EF4-FFF2-40B4-BE49-F238E27FC236}">
                <a16:creationId xmlns:a16="http://schemas.microsoft.com/office/drawing/2014/main" id="{9C486E24-F7CE-CD71-73CF-F6E6D7776C37}"/>
              </a:ext>
            </a:extLst>
          </p:cNvPr>
          <p:cNvSpPr>
            <a:spLocks noGrp="1"/>
          </p:cNvSpPr>
          <p:nvPr>
            <p:ph idx="1"/>
          </p:nvPr>
        </p:nvSpPr>
        <p:spPr>
          <a:xfrm>
            <a:off x="213812" y="706458"/>
            <a:ext cx="4355926" cy="1800200"/>
          </a:xfrm>
        </p:spPr>
        <p:txBody>
          <a:bodyPr/>
          <a:lstStyle/>
          <a:p>
            <a:pPr marL="0" indent="0">
              <a:buNone/>
            </a:pPr>
            <a:r>
              <a:rPr lang="en-US" sz="2800" b="1">
                <a:solidFill>
                  <a:srgbClr val="00B0F0"/>
                </a:solidFill>
              </a:rPr>
              <a:t>CURRENCY</a:t>
            </a:r>
            <a:endParaRPr lang="en-US" sz="1800">
              <a:solidFill>
                <a:srgbClr val="00B0F0"/>
              </a:solidFill>
            </a:endParaRPr>
          </a:p>
          <a:p>
            <a:pPr marL="0" indent="0">
              <a:buNone/>
            </a:pPr>
            <a:r>
              <a:rPr lang="en-GB" sz="1800" b="0" i="0" kern="1200" dirty="0">
                <a:solidFill>
                  <a:srgbClr val="002060"/>
                </a:solidFill>
                <a:effectLst/>
                <a:latin typeface="+mn-lt"/>
                <a:ea typeface="+mn-ea"/>
                <a:cs typeface="+mn-cs"/>
              </a:rPr>
              <a:t>When was the information published or posted?</a:t>
            </a:r>
            <a:br>
              <a:rPr lang="en-GB" sz="1800" dirty="0">
                <a:solidFill>
                  <a:srgbClr val="002060"/>
                </a:solidFill>
              </a:rPr>
            </a:br>
            <a:r>
              <a:rPr lang="en-GB" sz="1800" b="0" i="0" kern="1200" dirty="0">
                <a:solidFill>
                  <a:srgbClr val="002060"/>
                </a:solidFill>
                <a:effectLst/>
                <a:latin typeface="+mn-lt"/>
                <a:ea typeface="+mn-ea"/>
                <a:cs typeface="+mn-cs"/>
              </a:rPr>
              <a:t>Is the information current or </a:t>
            </a:r>
            <a:r>
              <a:rPr lang="en-GB" sz="1800" b="0" i="0" kern="1200" dirty="0" err="1">
                <a:solidFill>
                  <a:srgbClr val="002060"/>
                </a:solidFill>
                <a:effectLst/>
                <a:latin typeface="+mn-lt"/>
                <a:ea typeface="+mn-ea"/>
                <a:cs typeface="+mn-cs"/>
              </a:rPr>
              <a:t>out-of</a:t>
            </a:r>
            <a:r>
              <a:rPr lang="en-GB" sz="1800" b="0" i="0" kern="1200" dirty="0">
                <a:solidFill>
                  <a:srgbClr val="002060"/>
                </a:solidFill>
                <a:effectLst/>
                <a:latin typeface="+mn-lt"/>
                <a:ea typeface="+mn-ea"/>
                <a:cs typeface="+mn-cs"/>
              </a:rPr>
              <a:t> date for your topic?</a:t>
            </a:r>
            <a:br>
              <a:rPr lang="en-GB" sz="1800" dirty="0">
                <a:solidFill>
                  <a:srgbClr val="002060"/>
                </a:solidFill>
              </a:rPr>
            </a:br>
            <a:r>
              <a:rPr lang="en-GB" sz="1800" b="0" i="0" kern="1200" dirty="0">
                <a:solidFill>
                  <a:srgbClr val="002060"/>
                </a:solidFill>
                <a:effectLst/>
                <a:latin typeface="+mn-lt"/>
                <a:ea typeface="+mn-ea"/>
                <a:cs typeface="+mn-cs"/>
              </a:rPr>
              <a:t>Has the information been revised or updated?</a:t>
            </a:r>
            <a:endParaRPr lang="en-US" sz="1800" dirty="0">
              <a:solidFill>
                <a:srgbClr val="002060"/>
              </a:solidFill>
            </a:endParaRPr>
          </a:p>
          <a:p>
            <a:pPr marL="0" indent="0">
              <a:buNone/>
            </a:pPr>
            <a:endParaRPr lang="en-US" sz="1800" dirty="0">
              <a:solidFill>
                <a:srgbClr val="002060"/>
              </a:solidFill>
            </a:endParaRPr>
          </a:p>
        </p:txBody>
      </p:sp>
      <p:sp>
        <p:nvSpPr>
          <p:cNvPr id="3" name="Content Placeholder 1">
            <a:extLst>
              <a:ext uri="{FF2B5EF4-FFF2-40B4-BE49-F238E27FC236}">
                <a16:creationId xmlns:a16="http://schemas.microsoft.com/office/drawing/2014/main" id="{8354A62E-C26B-9B2D-A76B-4E4EB5C65E50}"/>
              </a:ext>
            </a:extLst>
          </p:cNvPr>
          <p:cNvSpPr txBox="1">
            <a:spLocks/>
          </p:cNvSpPr>
          <p:nvPr/>
        </p:nvSpPr>
        <p:spPr bwMode="auto">
          <a:xfrm>
            <a:off x="180708" y="2987241"/>
            <a:ext cx="4355926"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sz="2800" b="1">
                <a:solidFill>
                  <a:srgbClr val="00B0F0"/>
                </a:solidFill>
              </a:rPr>
              <a:t>RELEVANCE</a:t>
            </a:r>
          </a:p>
          <a:p>
            <a:pPr marL="0" indent="0">
              <a:buFont typeface="Arial" panose="020B0604020202020204" pitchFamily="34" charset="0"/>
              <a:buNone/>
            </a:pPr>
            <a:r>
              <a:rPr lang="en-GB" sz="1800" b="0" i="0" kern="1200" dirty="0">
                <a:solidFill>
                  <a:srgbClr val="002060"/>
                </a:solidFill>
                <a:effectLst/>
                <a:latin typeface="+mn-lt"/>
                <a:ea typeface="+mn-ea"/>
                <a:cs typeface="+mn-cs"/>
              </a:rPr>
              <a:t>Does the information relate to your topic or answer your question?</a:t>
            </a:r>
            <a:br>
              <a:rPr lang="en-GB" sz="1800" dirty="0">
                <a:solidFill>
                  <a:srgbClr val="002060"/>
                </a:solidFill>
              </a:rPr>
            </a:br>
            <a:r>
              <a:rPr lang="en-GB" sz="1800" b="0" i="0" kern="1200" dirty="0">
                <a:solidFill>
                  <a:srgbClr val="002060"/>
                </a:solidFill>
                <a:effectLst/>
                <a:latin typeface="+mn-lt"/>
                <a:ea typeface="+mn-ea"/>
                <a:cs typeface="+mn-cs"/>
              </a:rPr>
              <a:t>Who is the intended audience?</a:t>
            </a:r>
            <a:br>
              <a:rPr lang="en-GB" sz="1800" dirty="0">
                <a:solidFill>
                  <a:srgbClr val="002060"/>
                </a:solidFill>
              </a:rPr>
            </a:br>
            <a:r>
              <a:rPr lang="en-GB" sz="1800" b="0" i="0" kern="1200" dirty="0">
                <a:solidFill>
                  <a:srgbClr val="002060"/>
                </a:solidFill>
                <a:effectLst/>
                <a:latin typeface="+mn-lt"/>
                <a:ea typeface="+mn-ea"/>
                <a:cs typeface="+mn-cs"/>
              </a:rPr>
              <a:t>Is the information at an appropriate level (i.e. not too elementary or advanced for your needs)?</a:t>
            </a:r>
            <a:endParaRPr lang="en-GB" sz="1800" b="0" i="0" kern="1200" dirty="0">
              <a:solidFill>
                <a:srgbClr val="002060"/>
              </a:solidFill>
              <a:effectLst/>
              <a:latin typeface="+mn-lt"/>
            </a:endParaRPr>
          </a:p>
          <a:p>
            <a:pPr marL="0" indent="0">
              <a:buFont typeface="Arial" panose="020B0604020202020204" pitchFamily="34" charset="0"/>
              <a:buNone/>
            </a:pPr>
            <a:endParaRPr lang="en-US" sz="1800"/>
          </a:p>
        </p:txBody>
      </p:sp>
      <p:sp>
        <p:nvSpPr>
          <p:cNvPr id="4" name="Content Placeholder 1">
            <a:extLst>
              <a:ext uri="{FF2B5EF4-FFF2-40B4-BE49-F238E27FC236}">
                <a16:creationId xmlns:a16="http://schemas.microsoft.com/office/drawing/2014/main" id="{7C8ACB15-8566-094E-1359-3194572E2B25}"/>
              </a:ext>
            </a:extLst>
          </p:cNvPr>
          <p:cNvSpPr txBox="1">
            <a:spLocks/>
          </p:cNvSpPr>
          <p:nvPr/>
        </p:nvSpPr>
        <p:spPr bwMode="auto">
          <a:xfrm>
            <a:off x="4450306" y="706458"/>
            <a:ext cx="4693694"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sz="2800" b="1">
                <a:solidFill>
                  <a:srgbClr val="00B0F0"/>
                </a:solidFill>
              </a:rPr>
              <a:t>AUTHORITY</a:t>
            </a:r>
          </a:p>
          <a:p>
            <a:pPr marL="0" indent="0">
              <a:buNone/>
            </a:pPr>
            <a:r>
              <a:rPr lang="en-GB" sz="1800" b="0" i="0" kern="1200">
                <a:solidFill>
                  <a:schemeClr val="dk1"/>
                </a:solidFill>
                <a:effectLst/>
                <a:latin typeface="+mn-lt"/>
                <a:ea typeface="+mn-ea"/>
                <a:cs typeface="+mn-cs"/>
              </a:rPr>
              <a:t>W</a:t>
            </a:r>
            <a:r>
              <a:rPr lang="en-GB" sz="1800" b="0" i="0" kern="1200">
                <a:solidFill>
                  <a:srgbClr val="002060"/>
                </a:solidFill>
                <a:effectLst/>
                <a:latin typeface="+mn-lt"/>
                <a:ea typeface="+mn-ea"/>
                <a:cs typeface="+mn-cs"/>
              </a:rPr>
              <a:t>hat are the author's qualifications to write on the topic?</a:t>
            </a:r>
            <a:br>
              <a:rPr lang="en-GB" sz="1800" dirty="0">
                <a:solidFill>
                  <a:srgbClr val="002060"/>
                </a:solidFill>
              </a:rPr>
            </a:br>
            <a:r>
              <a:rPr lang="en-GB" sz="1800" b="0" i="0" kern="1200">
                <a:solidFill>
                  <a:srgbClr val="002060"/>
                </a:solidFill>
                <a:effectLst/>
                <a:latin typeface="+mn-lt"/>
                <a:ea typeface="+mn-ea"/>
                <a:cs typeface="+mn-cs"/>
              </a:rPr>
              <a:t>Is there contact information, such as a publisher or e-mail address?</a:t>
            </a:r>
            <a:br>
              <a:rPr lang="en-GB" sz="1800" dirty="0">
                <a:solidFill>
                  <a:srgbClr val="002060"/>
                </a:solidFill>
              </a:rPr>
            </a:br>
            <a:r>
              <a:rPr lang="en-GB" sz="1800" b="0" i="0" kern="1200">
                <a:solidFill>
                  <a:srgbClr val="002060"/>
                </a:solidFill>
                <a:effectLst/>
                <a:latin typeface="+mn-lt"/>
                <a:ea typeface="+mn-ea"/>
                <a:cs typeface="+mn-cs"/>
              </a:rPr>
              <a:t>Does the URL reveal anything about the author or source?</a:t>
            </a:r>
            <a:endParaRPr lang="en-US" sz="1800" b="1">
              <a:solidFill>
                <a:srgbClr val="002060"/>
              </a:solidFill>
            </a:endParaRPr>
          </a:p>
          <a:p>
            <a:pPr marL="0" indent="0">
              <a:buFont typeface="Arial" panose="020B0604020202020204" pitchFamily="34" charset="0"/>
              <a:buNone/>
            </a:pPr>
            <a:endParaRPr lang="en-US" sz="1800"/>
          </a:p>
        </p:txBody>
      </p:sp>
      <p:sp>
        <p:nvSpPr>
          <p:cNvPr id="5" name="Content Placeholder 1">
            <a:extLst>
              <a:ext uri="{FF2B5EF4-FFF2-40B4-BE49-F238E27FC236}">
                <a16:creationId xmlns:a16="http://schemas.microsoft.com/office/drawing/2014/main" id="{D54F274F-C667-52E0-8E8B-35BCA7592D4E}"/>
              </a:ext>
            </a:extLst>
          </p:cNvPr>
          <p:cNvSpPr txBox="1">
            <a:spLocks/>
          </p:cNvSpPr>
          <p:nvPr/>
        </p:nvSpPr>
        <p:spPr bwMode="auto">
          <a:xfrm>
            <a:off x="4569738" y="3048402"/>
            <a:ext cx="4577062"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sz="2800" b="1">
                <a:solidFill>
                  <a:srgbClr val="00B0F0"/>
                </a:solidFill>
              </a:rPr>
              <a:t>ACCURACY</a:t>
            </a:r>
          </a:p>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a:t> </a:t>
            </a:r>
            <a:r>
              <a:rPr lang="en-US" sz="1700">
                <a:solidFill>
                  <a:srgbClr val="002060"/>
                </a:solidFill>
              </a:rPr>
              <a:t>Is the information supported by evidence?</a:t>
            </a:r>
            <a:br>
              <a:rPr lang="en-US" sz="1700" dirty="0">
                <a:solidFill>
                  <a:srgbClr val="002060"/>
                </a:solidFill>
              </a:rPr>
            </a:br>
            <a:r>
              <a:rPr lang="en-US" sz="1700">
                <a:solidFill>
                  <a:srgbClr val="002060"/>
                </a:solidFill>
              </a:rPr>
              <a:t>Can you verify any of the information in another source or from personal knowledge?</a:t>
            </a:r>
            <a:br>
              <a:rPr lang="en-US" sz="1700" dirty="0">
                <a:solidFill>
                  <a:srgbClr val="002060"/>
                </a:solidFill>
              </a:rPr>
            </a:br>
            <a:r>
              <a:rPr lang="en-US" sz="1700">
                <a:solidFill>
                  <a:srgbClr val="002060"/>
                </a:solidFill>
              </a:rPr>
              <a:t>Are there spelling, grammar, or other typographical errors?</a:t>
            </a:r>
          </a:p>
          <a:p>
            <a:pPr marL="0" indent="0">
              <a:buFont typeface="Arial" panose="020B0604020202020204" pitchFamily="34" charset="0"/>
              <a:buNone/>
            </a:pPr>
            <a:endParaRPr lang="en-US" sz="1800"/>
          </a:p>
        </p:txBody>
      </p:sp>
      <p:sp>
        <p:nvSpPr>
          <p:cNvPr id="8" name="TextBox 7">
            <a:extLst>
              <a:ext uri="{FF2B5EF4-FFF2-40B4-BE49-F238E27FC236}">
                <a16:creationId xmlns:a16="http://schemas.microsoft.com/office/drawing/2014/main" id="{0C831DD6-7771-7D79-8636-E49EDDC0DC4E}"/>
              </a:ext>
            </a:extLst>
          </p:cNvPr>
          <p:cNvSpPr txBox="1"/>
          <p:nvPr/>
        </p:nvSpPr>
        <p:spPr>
          <a:xfrm>
            <a:off x="2038193" y="5024716"/>
            <a:ext cx="5400600" cy="1831271"/>
          </a:xfrm>
          <a:prstGeom prst="rect">
            <a:avLst/>
          </a:prstGeom>
          <a:solidFill>
            <a:srgbClr val="FAF7DC"/>
          </a:solidFill>
          <a:ln>
            <a:no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sz="2800" b="1">
                <a:solidFill>
                  <a:srgbClr val="00B0F0"/>
                </a:solidFill>
              </a:rPr>
              <a:t>PURPOSE</a:t>
            </a:r>
            <a:endParaRPr lang="en-GB" sz="2800" b="1" i="0" kern="1200">
              <a:solidFill>
                <a:srgbClr val="00B0F0"/>
              </a:solidFill>
              <a:effectLst/>
              <a:latin typeface="+mn-lt"/>
            </a:endParaRPr>
          </a:p>
          <a:p>
            <a:r>
              <a:rPr lang="en-GB" sz="1700" b="0" i="0" kern="1200">
                <a:solidFill>
                  <a:srgbClr val="002060"/>
                </a:solidFill>
                <a:effectLst/>
                <a:latin typeface="+mn-lt"/>
                <a:ea typeface="+mn-ea"/>
                <a:cs typeface="+mn-cs"/>
              </a:rPr>
              <a:t>What is the purpose of the information? to inform? teach? sell? entertain? persuade?</a:t>
            </a:r>
            <a:br>
              <a:rPr lang="en-GB" sz="1700" dirty="0">
                <a:solidFill>
                  <a:srgbClr val="002060"/>
                </a:solidFill>
              </a:rPr>
            </a:br>
            <a:r>
              <a:rPr lang="en-GB" sz="1700" b="0" i="0" kern="1200">
                <a:solidFill>
                  <a:srgbClr val="002060"/>
                </a:solidFill>
                <a:effectLst/>
                <a:latin typeface="+mn-lt"/>
                <a:ea typeface="+mn-ea"/>
                <a:cs typeface="+mn-cs"/>
              </a:rPr>
              <a:t>Is the information fact? opinion? propaganda?</a:t>
            </a:r>
            <a:br>
              <a:rPr lang="en-GB" sz="1700" dirty="0">
                <a:solidFill>
                  <a:srgbClr val="002060"/>
                </a:solidFill>
              </a:rPr>
            </a:br>
            <a:r>
              <a:rPr lang="en-GB" sz="1700" b="0" i="0" kern="1200">
                <a:solidFill>
                  <a:srgbClr val="002060"/>
                </a:solidFill>
                <a:effectLst/>
                <a:latin typeface="+mn-lt"/>
                <a:ea typeface="+mn-ea"/>
                <a:cs typeface="+mn-cs"/>
              </a:rPr>
              <a:t>Are there political, ideological, cultural, religious, institutional, or personal biases?</a:t>
            </a:r>
            <a:endParaRPr lang="en-US" sz="1700">
              <a:solidFill>
                <a:srgbClr val="002060"/>
              </a:solidFill>
            </a:endParaRPr>
          </a:p>
        </p:txBody>
      </p:sp>
    </p:spTree>
    <p:extLst>
      <p:ext uri="{BB962C8B-B14F-4D97-AF65-F5344CB8AC3E}">
        <p14:creationId xmlns:p14="http://schemas.microsoft.com/office/powerpoint/2010/main" val="253368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P spid="5" grpId="0"/>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F9812-2DDC-5AF8-AFE4-A3FDCB5B4087}"/>
              </a:ext>
            </a:extLst>
          </p:cNvPr>
          <p:cNvSpPr>
            <a:spLocks noGrp="1"/>
          </p:cNvSpPr>
          <p:nvPr>
            <p:ph type="title"/>
          </p:nvPr>
        </p:nvSpPr>
        <p:spPr>
          <a:xfrm>
            <a:off x="894420" y="226766"/>
            <a:ext cx="7355160" cy="508918"/>
          </a:xfrm>
        </p:spPr>
        <p:txBody>
          <a:bodyPr/>
          <a:lstStyle/>
          <a:p>
            <a:r>
              <a:rPr lang="en-US" sz="3600" b="1">
                <a:solidFill>
                  <a:srgbClr val="002060"/>
                </a:solidFill>
                <a:latin typeface="Aptos"/>
              </a:rPr>
              <a:t>Reliable vs Unreliable Sources</a:t>
            </a:r>
          </a:p>
        </p:txBody>
      </p:sp>
      <p:sp>
        <p:nvSpPr>
          <p:cNvPr id="3" name="Content Placeholder 2">
            <a:extLst>
              <a:ext uri="{FF2B5EF4-FFF2-40B4-BE49-F238E27FC236}">
                <a16:creationId xmlns:a16="http://schemas.microsoft.com/office/drawing/2014/main" id="{90F3A07E-60FD-FB67-F46C-9DEEEE1016B5}"/>
              </a:ext>
            </a:extLst>
          </p:cNvPr>
          <p:cNvSpPr>
            <a:spLocks noGrp="1"/>
          </p:cNvSpPr>
          <p:nvPr>
            <p:ph idx="1"/>
          </p:nvPr>
        </p:nvSpPr>
        <p:spPr>
          <a:xfrm>
            <a:off x="457200" y="1124744"/>
            <a:ext cx="8229600" cy="3917032"/>
          </a:xfrm>
        </p:spPr>
        <p:txBody>
          <a:bodyPr/>
          <a:lstStyle/>
          <a:p>
            <a:r>
              <a:rPr lang="en-US" dirty="0">
                <a:solidFill>
                  <a:srgbClr val="002060"/>
                </a:solidFill>
                <a:latin typeface="Aptos"/>
              </a:rPr>
              <a:t>There are many different types of sources you can use for research. </a:t>
            </a:r>
          </a:p>
          <a:p>
            <a:r>
              <a:rPr lang="en-US">
                <a:solidFill>
                  <a:srgbClr val="002060"/>
                </a:solidFill>
                <a:latin typeface="Aptos"/>
              </a:rPr>
              <a:t>Some of these absolutely </a:t>
            </a:r>
            <a:r>
              <a:rPr lang="en-US" b="1" dirty="0">
                <a:solidFill>
                  <a:srgbClr val="002060"/>
                </a:solidFill>
                <a:latin typeface="Aptos"/>
              </a:rPr>
              <a:t>should</a:t>
            </a:r>
            <a:r>
              <a:rPr lang="en-US" dirty="0">
                <a:solidFill>
                  <a:srgbClr val="002060"/>
                </a:solidFill>
                <a:latin typeface="Aptos"/>
              </a:rPr>
              <a:t> be used in </a:t>
            </a:r>
            <a:r>
              <a:rPr lang="en-US">
                <a:solidFill>
                  <a:srgbClr val="002060"/>
                </a:solidFill>
                <a:latin typeface="Aptos"/>
              </a:rPr>
              <a:t>an academic report</a:t>
            </a:r>
            <a:endParaRPr lang="en-US" b="1" dirty="0">
              <a:solidFill>
                <a:srgbClr val="002060"/>
              </a:solidFill>
              <a:latin typeface="Aptos"/>
            </a:endParaRPr>
          </a:p>
          <a:p>
            <a:r>
              <a:rPr lang="en-US" dirty="0">
                <a:solidFill>
                  <a:srgbClr val="002060"/>
                </a:solidFill>
                <a:latin typeface="Aptos"/>
              </a:rPr>
              <a:t>Others can be used for personal reference (but should NOT be cited in an academic </a:t>
            </a:r>
            <a:r>
              <a:rPr lang="en-US">
                <a:solidFill>
                  <a:srgbClr val="002060"/>
                </a:solidFill>
                <a:latin typeface="Aptos"/>
              </a:rPr>
              <a:t>report</a:t>
            </a:r>
            <a:r>
              <a:rPr lang="en-US" dirty="0">
                <a:solidFill>
                  <a:srgbClr val="002060"/>
                </a:solidFill>
                <a:latin typeface="Aptos"/>
              </a:rPr>
              <a:t> !)</a:t>
            </a:r>
          </a:p>
          <a:p>
            <a:r>
              <a:rPr lang="en-US" dirty="0">
                <a:solidFill>
                  <a:srgbClr val="002060"/>
                </a:solidFill>
                <a:latin typeface="Aptos"/>
              </a:rPr>
              <a:t>Some shouldn’t be trusted </a:t>
            </a:r>
            <a:r>
              <a:rPr lang="en-US" b="1" i="1" dirty="0">
                <a:solidFill>
                  <a:srgbClr val="002060"/>
                </a:solidFill>
                <a:latin typeface="Aptos"/>
              </a:rPr>
              <a:t>at all </a:t>
            </a:r>
            <a:r>
              <a:rPr lang="en-US" dirty="0">
                <a:solidFill>
                  <a:srgbClr val="002060"/>
                </a:solidFill>
                <a:latin typeface="Aptos"/>
              </a:rPr>
              <a:t>(whether for your own background knowledge OR citing use)</a:t>
            </a:r>
          </a:p>
        </p:txBody>
      </p:sp>
      <p:sp>
        <p:nvSpPr>
          <p:cNvPr id="4" name="Date Placeholder 3">
            <a:extLst>
              <a:ext uri="{FF2B5EF4-FFF2-40B4-BE49-F238E27FC236}">
                <a16:creationId xmlns:a16="http://schemas.microsoft.com/office/drawing/2014/main" id="{07CC21CA-B18C-B1DB-CA3D-8FEB99F9470B}"/>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88EC8232-4E12-BB2C-737B-E0A0A6BFAA8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9221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EE93-FF0D-80B9-3B13-EB7096EE3605}"/>
              </a:ext>
            </a:extLst>
          </p:cNvPr>
          <p:cNvSpPr>
            <a:spLocks noGrp="1"/>
          </p:cNvSpPr>
          <p:nvPr>
            <p:ph type="title"/>
          </p:nvPr>
        </p:nvSpPr>
        <p:spPr>
          <a:xfrm>
            <a:off x="741259" y="-2658"/>
            <a:ext cx="7668245" cy="453142"/>
          </a:xfrm>
        </p:spPr>
        <p:txBody>
          <a:bodyPr/>
          <a:lstStyle/>
          <a:p>
            <a:r>
              <a:rPr lang="en-US" sz="2400" b="1">
                <a:solidFill>
                  <a:srgbClr val="173AFF"/>
                </a:solidFill>
                <a:latin typeface="Aptos"/>
              </a:rPr>
              <a:t>Activity 2: Unreliable vs Reliable Sources</a:t>
            </a:r>
          </a:p>
        </p:txBody>
      </p:sp>
      <p:sp>
        <p:nvSpPr>
          <p:cNvPr id="3" name="Content Placeholder 2">
            <a:extLst>
              <a:ext uri="{FF2B5EF4-FFF2-40B4-BE49-F238E27FC236}">
                <a16:creationId xmlns:a16="http://schemas.microsoft.com/office/drawing/2014/main" id="{70F45003-CDB9-C614-A536-9AC720181180}"/>
              </a:ext>
            </a:extLst>
          </p:cNvPr>
          <p:cNvSpPr>
            <a:spLocks noGrp="1"/>
          </p:cNvSpPr>
          <p:nvPr>
            <p:ph idx="1"/>
          </p:nvPr>
        </p:nvSpPr>
        <p:spPr>
          <a:xfrm>
            <a:off x="125798" y="452787"/>
            <a:ext cx="8905930" cy="3917032"/>
          </a:xfrm>
        </p:spPr>
        <p:txBody>
          <a:bodyPr/>
          <a:lstStyle/>
          <a:p>
            <a:r>
              <a:rPr lang="en-US" sz="1800" b="1" dirty="0">
                <a:solidFill>
                  <a:srgbClr val="173AFF"/>
                </a:solidFill>
                <a:latin typeface="Aptos"/>
              </a:rPr>
              <a:t>In a group of 3 or 4 use the A3 paper your teacher hands you to race against the </a:t>
            </a:r>
            <a:r>
              <a:rPr lang="en-US" sz="1800" b="1">
                <a:solidFill>
                  <a:srgbClr val="173AFF"/>
                </a:solidFill>
                <a:latin typeface="Aptos"/>
              </a:rPr>
              <a:t>clock and sort these sources into a table with Unreliable; Reliable; Possible to Use but with Caution categories</a:t>
            </a:r>
          </a:p>
          <a:p>
            <a:endParaRPr lang="en-US" sz="1800" b="1" dirty="0">
              <a:solidFill>
                <a:srgbClr val="173AFF"/>
              </a:solidFill>
              <a:latin typeface="Aptos"/>
            </a:endParaRPr>
          </a:p>
        </p:txBody>
      </p:sp>
      <p:sp>
        <p:nvSpPr>
          <p:cNvPr id="4" name="Date Placeholder 3">
            <a:extLst>
              <a:ext uri="{FF2B5EF4-FFF2-40B4-BE49-F238E27FC236}">
                <a16:creationId xmlns:a16="http://schemas.microsoft.com/office/drawing/2014/main" id="{0C58DC7C-E7C0-6D89-B1D9-CC70A7A7720B}"/>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969A61F9-CB29-10B2-98D7-0B1FA91F5E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TextBox 5">
            <a:extLst>
              <a:ext uri="{FF2B5EF4-FFF2-40B4-BE49-F238E27FC236}">
                <a16:creationId xmlns:a16="http://schemas.microsoft.com/office/drawing/2014/main" id="{6D4ABA78-D8FF-3AE8-91E7-27CFC80B2318}"/>
              </a:ext>
            </a:extLst>
          </p:cNvPr>
          <p:cNvSpPr txBox="1"/>
          <p:nvPr/>
        </p:nvSpPr>
        <p:spPr>
          <a:xfrm>
            <a:off x="110837" y="1376146"/>
            <a:ext cx="5197376" cy="5170646"/>
          </a:xfrm>
          <a:prstGeom prst="rect">
            <a:avLst/>
          </a:prstGeom>
          <a:solidFill>
            <a:srgbClr val="FAF7D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US" sz="2500">
                <a:solidFill>
                  <a:srgbClr val="002060"/>
                </a:solidFill>
                <a:latin typeface="Aptos"/>
                <a:cs typeface="Arial"/>
              </a:rPr>
              <a:t>Wikipedia</a:t>
            </a:r>
            <a:r>
              <a:rPr lang="en-US" sz="2500" dirty="0">
                <a:solidFill>
                  <a:srgbClr val="002060"/>
                </a:solidFill>
                <a:latin typeface="Aptos"/>
                <a:ea typeface="Calibri"/>
                <a:cs typeface="Calibri"/>
              </a:rPr>
              <a:t> </a:t>
            </a:r>
            <a:endParaRPr lang="en-US" sz="2500">
              <a:solidFill>
                <a:srgbClr val="002060"/>
              </a:solidFill>
              <a:latin typeface="Aptos"/>
            </a:endParaRPr>
          </a:p>
          <a:p>
            <a:pPr marL="285750" indent="-285750">
              <a:buFont typeface="Symbol"/>
              <a:buChar char="•"/>
            </a:pPr>
            <a:r>
              <a:rPr lang="en-US" sz="2500">
                <a:solidFill>
                  <a:srgbClr val="002060"/>
                </a:solidFill>
                <a:latin typeface="Aptos"/>
                <a:cs typeface="Arial"/>
              </a:rPr>
              <a:t>Blogs</a:t>
            </a:r>
            <a:r>
              <a:rPr lang="en-US" sz="2500" dirty="0">
                <a:solidFill>
                  <a:srgbClr val="002060"/>
                </a:solidFill>
                <a:latin typeface="Aptos"/>
                <a:ea typeface="Calibri"/>
                <a:cs typeface="Calibri"/>
              </a:rPr>
              <a:t> </a:t>
            </a:r>
            <a:endParaRPr lang="en-US" sz="2500">
              <a:solidFill>
                <a:srgbClr val="002060"/>
              </a:solidFill>
              <a:latin typeface="Aptos"/>
            </a:endParaRPr>
          </a:p>
          <a:p>
            <a:pPr marL="285750" indent="-285750">
              <a:buFont typeface="Symbol"/>
              <a:buChar char="•"/>
            </a:pPr>
            <a:r>
              <a:rPr lang="en-US" sz="2500">
                <a:solidFill>
                  <a:srgbClr val="002060"/>
                </a:solidFill>
                <a:latin typeface="Aptos"/>
                <a:cs typeface="Arial"/>
              </a:rPr>
              <a:t>Books</a:t>
            </a:r>
            <a:r>
              <a:rPr lang="en-US" sz="2500" dirty="0">
                <a:solidFill>
                  <a:srgbClr val="002060"/>
                </a:solidFill>
                <a:latin typeface="Aptos"/>
                <a:ea typeface="Calibri"/>
                <a:cs typeface="Calibri"/>
              </a:rPr>
              <a:t> </a:t>
            </a:r>
            <a:endParaRPr lang="en-US" sz="2500">
              <a:solidFill>
                <a:srgbClr val="002060"/>
              </a:solidFill>
              <a:latin typeface="Aptos"/>
            </a:endParaRPr>
          </a:p>
          <a:p>
            <a:pPr marL="285750" indent="-285750">
              <a:buFont typeface="Symbol"/>
              <a:buChar char="•"/>
            </a:pPr>
            <a:r>
              <a:rPr lang="en-US" sz="2500" dirty="0">
                <a:solidFill>
                  <a:srgbClr val="002060"/>
                </a:solidFill>
                <a:latin typeface="Aptos"/>
                <a:cs typeface="Arial"/>
              </a:rPr>
              <a:t>Forums (e.g. Reddit)     </a:t>
            </a:r>
          </a:p>
          <a:p>
            <a:pPr marL="285750" indent="-285750">
              <a:buFont typeface="Symbol"/>
              <a:buChar char="•"/>
            </a:pPr>
            <a:r>
              <a:rPr lang="en-US" sz="2500">
                <a:solidFill>
                  <a:srgbClr val="002060"/>
                </a:solidFill>
                <a:latin typeface="Aptos"/>
                <a:cs typeface="Arial"/>
              </a:rPr>
              <a:t>Peer-reviewed journals/ Peer reviewed and published academic articles          </a:t>
            </a:r>
            <a:endParaRPr lang="en-US" sz="2500" dirty="0">
              <a:solidFill>
                <a:srgbClr val="002060"/>
              </a:solidFill>
              <a:latin typeface="Aptos"/>
              <a:cs typeface="Arial"/>
            </a:endParaRPr>
          </a:p>
          <a:p>
            <a:pPr marL="285750" indent="-285750">
              <a:buFont typeface="Symbol"/>
              <a:buChar char="•"/>
            </a:pPr>
            <a:r>
              <a:rPr lang="en-US" sz="2500">
                <a:solidFill>
                  <a:srgbClr val="002060"/>
                </a:solidFill>
                <a:latin typeface="Aptos"/>
                <a:cs typeface="Arial"/>
              </a:rPr>
              <a:t>Textbooks      </a:t>
            </a:r>
            <a:endParaRPr lang="en-US" sz="2500" dirty="0">
              <a:solidFill>
                <a:srgbClr val="002060"/>
              </a:solidFill>
              <a:latin typeface="Aptos"/>
              <a:cs typeface="Arial"/>
            </a:endParaRPr>
          </a:p>
          <a:p>
            <a:pPr marL="285750" indent="-285750">
              <a:buFont typeface="Symbol"/>
              <a:buChar char="•"/>
            </a:pPr>
            <a:r>
              <a:rPr lang="en-US" sz="2500">
                <a:solidFill>
                  <a:srgbClr val="002060"/>
                </a:solidFill>
                <a:latin typeface="Aptos"/>
                <a:cs typeface="Arial"/>
              </a:rPr>
              <a:t>Personal websites</a:t>
            </a:r>
            <a:endParaRPr lang="en-US" sz="2500" dirty="0">
              <a:solidFill>
                <a:srgbClr val="002060"/>
              </a:solidFill>
              <a:latin typeface="Aptos"/>
              <a:cs typeface="Arial"/>
            </a:endParaRPr>
          </a:p>
          <a:p>
            <a:pPr marL="285750" indent="-285750">
              <a:buFont typeface="Symbol"/>
              <a:buChar char="•"/>
            </a:pPr>
            <a:r>
              <a:rPr lang="en-US" sz="2500" dirty="0">
                <a:solidFill>
                  <a:srgbClr val="002060"/>
                </a:solidFill>
                <a:latin typeface="Aptos"/>
                <a:cs typeface="Arial"/>
              </a:rPr>
              <a:t>Newspapers (</a:t>
            </a:r>
            <a:r>
              <a:rPr lang="en-US" sz="2500" dirty="0" err="1">
                <a:solidFill>
                  <a:srgbClr val="002060"/>
                </a:solidFill>
                <a:latin typeface="Aptos"/>
                <a:cs typeface="Arial"/>
              </a:rPr>
              <a:t>e.g</a:t>
            </a:r>
            <a:r>
              <a:rPr lang="en-US" sz="2500" dirty="0">
                <a:solidFill>
                  <a:srgbClr val="002060"/>
                </a:solidFill>
                <a:latin typeface="Aptos"/>
                <a:cs typeface="Arial"/>
              </a:rPr>
              <a:t> The Times; </a:t>
            </a:r>
            <a:r>
              <a:rPr lang="en-US" sz="2400" dirty="0">
                <a:solidFill>
                  <a:srgbClr val="002060"/>
                </a:solidFill>
                <a:latin typeface="Aptos"/>
                <a:cs typeface="Arial"/>
              </a:rPr>
              <a:t>Guardian)</a:t>
            </a:r>
            <a:r>
              <a:rPr lang="en-US" sz="2400" dirty="0">
                <a:solidFill>
                  <a:srgbClr val="002060"/>
                </a:solidFill>
                <a:latin typeface="Aptos"/>
                <a:ea typeface="Calibri"/>
                <a:cs typeface="Calibri"/>
              </a:rPr>
              <a:t> </a:t>
            </a:r>
            <a:endParaRPr lang="en-US" sz="2400">
              <a:solidFill>
                <a:srgbClr val="002060"/>
              </a:solidFill>
              <a:highlight>
                <a:srgbClr val="FFFFFF"/>
              </a:highlight>
              <a:latin typeface="Aptos"/>
              <a:ea typeface="Calibri"/>
              <a:cs typeface="Calibri"/>
            </a:endParaRPr>
          </a:p>
          <a:p>
            <a:pPr marL="285750" indent="-285750">
              <a:buFont typeface="Symbol"/>
              <a:buChar char="•"/>
            </a:pPr>
            <a:r>
              <a:rPr lang="en-US" sz="2400">
                <a:solidFill>
                  <a:srgbClr val="002060"/>
                </a:solidFill>
                <a:latin typeface="Aptos"/>
                <a:ea typeface="Calibri"/>
                <a:cs typeface="Calibri"/>
              </a:rPr>
              <a:t>Editorials/Opinion pieces</a:t>
            </a:r>
            <a:br>
              <a:rPr lang="en-US" sz="1400" dirty="0">
                <a:highlight>
                  <a:srgbClr val="FFFFFF"/>
                </a:highlight>
                <a:latin typeface="Calibri"/>
                <a:ea typeface="Calibri"/>
                <a:cs typeface="Calibri"/>
              </a:rPr>
            </a:br>
            <a:endParaRPr lang="en-US" sz="1400">
              <a:highlight>
                <a:srgbClr val="FFFFFF"/>
              </a:highlight>
              <a:latin typeface="Calibri"/>
              <a:ea typeface="Calibri"/>
              <a:cs typeface="Calibri"/>
            </a:endParaRPr>
          </a:p>
          <a:p>
            <a:pPr algn="l"/>
            <a:endParaRPr lang="en-US" dirty="0"/>
          </a:p>
        </p:txBody>
      </p:sp>
      <p:sp>
        <p:nvSpPr>
          <p:cNvPr id="7" name="TextBox 6">
            <a:extLst>
              <a:ext uri="{FF2B5EF4-FFF2-40B4-BE49-F238E27FC236}">
                <a16:creationId xmlns:a16="http://schemas.microsoft.com/office/drawing/2014/main" id="{BD10E7E7-1E5A-C818-7BB5-C7B8BEF2EB37}"/>
              </a:ext>
            </a:extLst>
          </p:cNvPr>
          <p:cNvSpPr txBox="1"/>
          <p:nvPr/>
        </p:nvSpPr>
        <p:spPr>
          <a:xfrm>
            <a:off x="4907798" y="1372932"/>
            <a:ext cx="4279145" cy="5755422"/>
          </a:xfrm>
          <a:prstGeom prst="rect">
            <a:avLst/>
          </a:prstGeom>
          <a:solidFill>
            <a:srgbClr val="FAF7D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US" sz="2400" dirty="0">
                <a:solidFill>
                  <a:srgbClr val="002060"/>
                </a:solidFill>
                <a:latin typeface="Aptos"/>
                <a:cs typeface="Arial"/>
              </a:rPr>
              <a:t>Sponsored studies (</a:t>
            </a:r>
            <a:r>
              <a:rPr lang="en-US" sz="2400" dirty="0" err="1">
                <a:solidFill>
                  <a:srgbClr val="002060"/>
                </a:solidFill>
                <a:latin typeface="Aptos"/>
                <a:cs typeface="Arial"/>
              </a:rPr>
              <a:t>e,.g</a:t>
            </a:r>
            <a:r>
              <a:rPr lang="en-US" sz="2400" dirty="0">
                <a:solidFill>
                  <a:srgbClr val="002060"/>
                </a:solidFill>
                <a:latin typeface="Aptos"/>
                <a:cs typeface="Arial"/>
              </a:rPr>
              <a:t> a study on a drug sponsored by Pfizer)          </a:t>
            </a:r>
          </a:p>
          <a:p>
            <a:pPr marL="285750" indent="-285750">
              <a:buFont typeface="Symbol"/>
              <a:buChar char="•"/>
            </a:pPr>
            <a:r>
              <a:rPr lang="en-US" sz="2400">
                <a:solidFill>
                  <a:srgbClr val="002060"/>
                </a:solidFill>
                <a:latin typeface="Aptos"/>
                <a:cs typeface="Arial"/>
              </a:rPr>
              <a:t>Government Websites</a:t>
            </a:r>
            <a:r>
              <a:rPr lang="en-US" sz="2400" dirty="0">
                <a:solidFill>
                  <a:srgbClr val="002060"/>
                </a:solidFill>
                <a:latin typeface="Aptos"/>
                <a:ea typeface="Calibri"/>
                <a:cs typeface="Calibri"/>
              </a:rPr>
              <a:t> </a:t>
            </a:r>
            <a:endParaRPr lang="en-US" sz="2400">
              <a:solidFill>
                <a:srgbClr val="002060"/>
              </a:solidFill>
              <a:latin typeface="Aptos"/>
            </a:endParaRPr>
          </a:p>
          <a:p>
            <a:pPr marL="285750" indent="-285750">
              <a:buFont typeface="Symbol"/>
              <a:buChar char="•"/>
            </a:pPr>
            <a:r>
              <a:rPr lang="en-US" sz="2400">
                <a:solidFill>
                  <a:srgbClr val="002060"/>
                </a:solidFill>
                <a:latin typeface="Aptos"/>
                <a:cs typeface="Arial"/>
              </a:rPr>
              <a:t>Blogs written by academics or experts in the field                </a:t>
            </a:r>
            <a:endParaRPr lang="en-US" sz="2400" dirty="0">
              <a:solidFill>
                <a:srgbClr val="002060"/>
              </a:solidFill>
              <a:latin typeface="Aptos"/>
              <a:cs typeface="Arial"/>
            </a:endParaRPr>
          </a:p>
          <a:p>
            <a:pPr marL="285750" indent="-285750">
              <a:buFont typeface="Symbol"/>
              <a:buChar char="•"/>
            </a:pPr>
            <a:r>
              <a:rPr lang="en-US" sz="2400">
                <a:solidFill>
                  <a:srgbClr val="002060"/>
                </a:solidFill>
                <a:latin typeface="Aptos"/>
                <a:cs typeface="Arial"/>
              </a:rPr>
              <a:t>Company websites</a:t>
            </a:r>
            <a:endParaRPr lang="en-US" sz="2400" dirty="0">
              <a:solidFill>
                <a:srgbClr val="002060"/>
              </a:solidFill>
              <a:latin typeface="Aptos"/>
              <a:cs typeface="Arial"/>
            </a:endParaRPr>
          </a:p>
          <a:p>
            <a:pPr marL="285750" indent="-285750">
              <a:buFont typeface="Symbol"/>
              <a:buChar char="•"/>
            </a:pPr>
            <a:r>
              <a:rPr lang="en-US" sz="2400">
                <a:solidFill>
                  <a:srgbClr val="002060"/>
                </a:solidFill>
                <a:latin typeface="Aptos"/>
                <a:cs typeface="Arial"/>
              </a:rPr>
              <a:t>Academic conferences/lectures</a:t>
            </a:r>
            <a:endParaRPr lang="en-US" sz="2400" dirty="0">
              <a:solidFill>
                <a:srgbClr val="002060"/>
              </a:solidFill>
              <a:latin typeface="Aptos"/>
              <a:cs typeface="Arial"/>
            </a:endParaRPr>
          </a:p>
          <a:p>
            <a:pPr marL="285750" indent="-285750">
              <a:buFont typeface="Symbol"/>
              <a:buChar char="•"/>
            </a:pPr>
            <a:r>
              <a:rPr lang="en-US" sz="2400" dirty="0">
                <a:solidFill>
                  <a:srgbClr val="002060"/>
                </a:solidFill>
                <a:latin typeface="Aptos"/>
                <a:cs typeface="Arial"/>
              </a:rPr>
              <a:t>Tabloids (e.g. Daily Mail; Express)</a:t>
            </a:r>
          </a:p>
          <a:p>
            <a:pPr marL="285750" indent="-285750">
              <a:buFont typeface="Symbol"/>
              <a:buChar char="•"/>
            </a:pPr>
            <a:r>
              <a:rPr lang="en-US" sz="2400">
                <a:solidFill>
                  <a:srgbClr val="002060"/>
                </a:solidFill>
                <a:latin typeface="Aptos"/>
                <a:cs typeface="Arial"/>
              </a:rPr>
              <a:t>Self-published Postgraduate Dissertations/papers</a:t>
            </a:r>
            <a:endParaRPr lang="en-US" sz="2400" dirty="0">
              <a:solidFill>
                <a:srgbClr val="002060"/>
              </a:solidFill>
              <a:latin typeface="Aptos"/>
              <a:cs typeface="Arial"/>
            </a:endParaRPr>
          </a:p>
          <a:p>
            <a:pPr marL="285750" indent="-285750" algn="l">
              <a:buFont typeface="Symbol"/>
              <a:buChar char="•"/>
            </a:pPr>
            <a:r>
              <a:rPr lang="en-US" sz="2400">
                <a:solidFill>
                  <a:srgbClr val="002060"/>
                </a:solidFill>
                <a:latin typeface="Aptos"/>
                <a:cs typeface="Arial"/>
              </a:rPr>
              <a:t>Tweets</a:t>
            </a:r>
            <a:endParaRPr lang="en-US" sz="2400" dirty="0">
              <a:solidFill>
                <a:srgbClr val="002060"/>
              </a:solidFill>
              <a:latin typeface="Aptos"/>
              <a:cs typeface="Arial"/>
            </a:endParaRPr>
          </a:p>
          <a:p>
            <a:endParaRPr lang="en-US" sz="3200" dirty="0">
              <a:latin typeface="Aptos"/>
            </a:endParaRPr>
          </a:p>
        </p:txBody>
      </p:sp>
    </p:spTree>
    <p:extLst>
      <p:ext uri="{BB962C8B-B14F-4D97-AF65-F5344CB8AC3E}">
        <p14:creationId xmlns:p14="http://schemas.microsoft.com/office/powerpoint/2010/main" val="310608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A9C6-A9BF-5683-A7FF-9B289954DF3C}"/>
              </a:ext>
            </a:extLst>
          </p:cNvPr>
          <p:cNvSpPr>
            <a:spLocks noGrp="1"/>
          </p:cNvSpPr>
          <p:nvPr>
            <p:ph type="title"/>
          </p:nvPr>
        </p:nvSpPr>
        <p:spPr>
          <a:xfrm>
            <a:off x="1471735" y="241699"/>
            <a:ext cx="6207117" cy="260222"/>
          </a:xfrm>
        </p:spPr>
        <p:txBody>
          <a:bodyPr/>
          <a:lstStyle/>
          <a:p>
            <a:r>
              <a:rPr lang="en-US" b="1">
                <a:solidFill>
                  <a:srgbClr val="002060"/>
                </a:solidFill>
              </a:rPr>
              <a:t>Peer Review</a:t>
            </a:r>
          </a:p>
        </p:txBody>
      </p:sp>
      <p:sp>
        <p:nvSpPr>
          <p:cNvPr id="3" name="Content Placeholder 2">
            <a:extLst>
              <a:ext uri="{FF2B5EF4-FFF2-40B4-BE49-F238E27FC236}">
                <a16:creationId xmlns:a16="http://schemas.microsoft.com/office/drawing/2014/main" id="{84478F04-C4D6-A80B-EE6E-CC335D4B378D}"/>
              </a:ext>
            </a:extLst>
          </p:cNvPr>
          <p:cNvSpPr>
            <a:spLocks noGrp="1"/>
          </p:cNvSpPr>
          <p:nvPr>
            <p:ph idx="1"/>
          </p:nvPr>
        </p:nvSpPr>
        <p:spPr>
          <a:xfrm>
            <a:off x="286266" y="962130"/>
            <a:ext cx="8572170" cy="3917032"/>
          </a:xfrm>
        </p:spPr>
        <p:txBody>
          <a:bodyPr/>
          <a:lstStyle/>
          <a:p>
            <a:r>
              <a:rPr lang="en-US" sz="2400">
                <a:solidFill>
                  <a:srgbClr val="002060"/>
                </a:solidFill>
                <a:latin typeface="Segoe UI"/>
                <a:ea typeface="+mn-lt"/>
                <a:cs typeface="Segoe UI"/>
              </a:rPr>
              <a:t>Peer review is when experts in a subject check a piece of academic work, such as a research article, before it is published.</a:t>
            </a:r>
            <a:endParaRPr lang="en-US" sz="2400" dirty="0">
              <a:solidFill>
                <a:srgbClr val="002060"/>
              </a:solidFill>
              <a:latin typeface="Segoe UI"/>
              <a:ea typeface="+mn-lt"/>
              <a:cs typeface="Segoe UI"/>
            </a:endParaRPr>
          </a:p>
          <a:p>
            <a:endParaRPr lang="en-US" sz="2400" dirty="0">
              <a:solidFill>
                <a:srgbClr val="002060"/>
              </a:solidFill>
              <a:latin typeface="Segoe UI"/>
              <a:cs typeface="Segoe UI"/>
            </a:endParaRPr>
          </a:p>
          <a:p>
            <a:r>
              <a:rPr lang="en-US" sz="2400" dirty="0">
                <a:solidFill>
                  <a:srgbClr val="002060"/>
                </a:solidFill>
                <a:latin typeface="Segoe UI"/>
                <a:ea typeface="+mn-lt"/>
                <a:cs typeface="Segoe UI"/>
              </a:rPr>
              <a:t>They check that the research is accurate, good quality, and trustworthy.</a:t>
            </a:r>
            <a:endParaRPr lang="en-US" sz="2400">
              <a:solidFill>
                <a:srgbClr val="002060"/>
              </a:solidFill>
              <a:latin typeface="Segoe UI"/>
              <a:ea typeface="+mn-lt"/>
              <a:cs typeface="Segoe UI"/>
            </a:endParaRPr>
          </a:p>
          <a:p>
            <a:endParaRPr lang="en-US" sz="2400" dirty="0">
              <a:solidFill>
                <a:srgbClr val="002060"/>
              </a:solidFill>
              <a:latin typeface="Segoe UI"/>
              <a:cs typeface="Segoe UI"/>
            </a:endParaRPr>
          </a:p>
          <a:p>
            <a:r>
              <a:rPr lang="en-US" sz="2400">
                <a:solidFill>
                  <a:srgbClr val="002060"/>
                </a:solidFill>
                <a:latin typeface="Segoe UI"/>
                <a:ea typeface="+mn-lt"/>
                <a:cs typeface="Segoe UI"/>
              </a:rPr>
              <a:t>When you use peer-reviewed sources in your assignments, you are using information that has been checked and approved by other experts in that subject.</a:t>
            </a:r>
            <a:endParaRPr lang="en-US" sz="2400" dirty="0">
              <a:solidFill>
                <a:srgbClr val="002060"/>
              </a:solidFill>
              <a:latin typeface="Segoe UI"/>
              <a:ea typeface="+mn-lt"/>
              <a:cs typeface="Segoe UI"/>
            </a:endParaRPr>
          </a:p>
          <a:p>
            <a:endParaRPr lang="en-US" sz="2400" dirty="0">
              <a:solidFill>
                <a:srgbClr val="002060"/>
              </a:solidFill>
              <a:latin typeface="Segoe UI"/>
              <a:cs typeface="Segoe UI"/>
            </a:endParaRPr>
          </a:p>
          <a:p>
            <a:r>
              <a:rPr lang="en-US" sz="2400">
                <a:solidFill>
                  <a:srgbClr val="002060"/>
                </a:solidFill>
                <a:latin typeface="Segoe UI"/>
                <a:cs typeface="Segoe UI"/>
              </a:rPr>
              <a:t>It is therefore one of the most </a:t>
            </a:r>
            <a:r>
              <a:rPr lang="en-US" sz="2400" b="1">
                <a:solidFill>
                  <a:srgbClr val="002060"/>
                </a:solidFill>
                <a:latin typeface="Segoe UI"/>
                <a:cs typeface="Segoe UI"/>
              </a:rPr>
              <a:t>credible </a:t>
            </a:r>
            <a:r>
              <a:rPr lang="en-US" sz="2400">
                <a:solidFill>
                  <a:srgbClr val="002060"/>
                </a:solidFill>
                <a:latin typeface="Segoe UI"/>
                <a:cs typeface="Segoe UI"/>
              </a:rPr>
              <a:t>and </a:t>
            </a:r>
            <a:r>
              <a:rPr lang="en-US" sz="2400" b="1">
                <a:solidFill>
                  <a:srgbClr val="002060"/>
                </a:solidFill>
                <a:latin typeface="Segoe UI"/>
                <a:cs typeface="Segoe UI"/>
              </a:rPr>
              <a:t>reliable </a:t>
            </a:r>
            <a:r>
              <a:rPr lang="en-US" sz="2400">
                <a:solidFill>
                  <a:srgbClr val="002060"/>
                </a:solidFill>
                <a:latin typeface="Segoe UI"/>
                <a:cs typeface="Segoe UI"/>
              </a:rPr>
              <a:t>sources a student can use!</a:t>
            </a:r>
          </a:p>
        </p:txBody>
      </p:sp>
      <p:sp>
        <p:nvSpPr>
          <p:cNvPr id="4" name="Date Placeholder 3">
            <a:extLst>
              <a:ext uri="{FF2B5EF4-FFF2-40B4-BE49-F238E27FC236}">
                <a16:creationId xmlns:a16="http://schemas.microsoft.com/office/drawing/2014/main" id="{E3E5644D-22D2-A3F4-0A0D-D88E5186D566}"/>
              </a:ext>
            </a:extLst>
          </p:cNvPr>
          <p:cNvSpPr>
            <a:spLocks noGrp="1"/>
          </p:cNvSpPr>
          <p:nvPr>
            <p:ph type="dt" sz="half" idx="10"/>
          </p:nvPr>
        </p:nvSpPr>
        <p:spPr/>
        <p:txBody>
          <a:bodyPr/>
          <a:lstStyle/>
          <a:p>
            <a:pPr>
              <a:defRPr/>
            </a:pPr>
            <a:fld id="{2303D31F-598B-47EE-BA37-93F097A3D676}" type="datetime1">
              <a:rPr lang="en-GB" altLang="en-US"/>
              <a:pPr>
                <a:defRPr/>
              </a:pPr>
              <a:t>24/02/2026</a:t>
            </a:fld>
            <a:endParaRPr lang="en-GB" altLang="en-US"/>
          </a:p>
        </p:txBody>
      </p:sp>
      <p:sp>
        <p:nvSpPr>
          <p:cNvPr id="5" name="Slide Number Placeholder 4">
            <a:extLst>
              <a:ext uri="{FF2B5EF4-FFF2-40B4-BE49-F238E27FC236}">
                <a16:creationId xmlns:a16="http://schemas.microsoft.com/office/drawing/2014/main" id="{A98A8A43-5FA8-CB87-9A80-80D5106FBE9E}"/>
              </a:ext>
            </a:extLst>
          </p:cNvPr>
          <p:cNvSpPr>
            <a:spLocks noGrp="1"/>
          </p:cNvSpPr>
          <p:nvPr>
            <p:ph type="sldNum" sz="quarter" idx="12"/>
          </p:nvPr>
        </p:nvSpPr>
        <p:spPr/>
        <p:txBody>
          <a:bodyPr/>
          <a:lstStyle/>
          <a:p>
            <a:pPr>
              <a:defRPr/>
            </a:pPr>
            <a:fld id="{6550E941-99E4-4403-A917-B30FF69A9617}" type="slidenum">
              <a:rPr lang="en-GB" altLang="en-US"/>
              <a:pPr>
                <a:defRPr/>
              </a:pPr>
              <a:t>10</a:t>
            </a:fld>
            <a:endParaRPr lang="en-GB" altLang="en-US"/>
          </a:p>
        </p:txBody>
      </p:sp>
    </p:spTree>
    <p:extLst>
      <p:ext uri="{BB962C8B-B14F-4D97-AF65-F5344CB8AC3E}">
        <p14:creationId xmlns:p14="http://schemas.microsoft.com/office/powerpoint/2010/main" val="123416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487F5-1DB4-A272-DE6F-B9F20781422D}"/>
              </a:ext>
            </a:extLst>
          </p:cNvPr>
          <p:cNvSpPr>
            <a:spLocks noGrp="1"/>
          </p:cNvSpPr>
          <p:nvPr>
            <p:ph type="title"/>
          </p:nvPr>
        </p:nvSpPr>
        <p:spPr>
          <a:xfrm>
            <a:off x="457200" y="-171400"/>
            <a:ext cx="8229600" cy="1143000"/>
          </a:xfrm>
        </p:spPr>
        <p:txBody>
          <a:bodyPr/>
          <a:lstStyle/>
          <a:p>
            <a:r>
              <a:rPr lang="en-US" b="1">
                <a:solidFill>
                  <a:srgbClr val="173AFF"/>
                </a:solidFill>
              </a:rPr>
              <a:t>Discuss: Using Search Engines</a:t>
            </a:r>
          </a:p>
        </p:txBody>
      </p:sp>
      <p:sp>
        <p:nvSpPr>
          <p:cNvPr id="3" name="Content Placeholder 2">
            <a:extLst>
              <a:ext uri="{FF2B5EF4-FFF2-40B4-BE49-F238E27FC236}">
                <a16:creationId xmlns:a16="http://schemas.microsoft.com/office/drawing/2014/main" id="{8E98082D-D7FA-6C2B-01B9-25C430D18CE9}"/>
              </a:ext>
            </a:extLst>
          </p:cNvPr>
          <p:cNvSpPr>
            <a:spLocks noGrp="1"/>
          </p:cNvSpPr>
          <p:nvPr>
            <p:ph idx="1"/>
          </p:nvPr>
        </p:nvSpPr>
        <p:spPr>
          <a:xfrm>
            <a:off x="457200" y="908720"/>
            <a:ext cx="8229600" cy="3917032"/>
          </a:xfrm>
        </p:spPr>
        <p:txBody>
          <a:bodyPr/>
          <a:lstStyle/>
          <a:p>
            <a:pPr marL="0" indent="0">
              <a:buNone/>
            </a:pPr>
            <a:r>
              <a:rPr lang="en-US" sz="3200" dirty="0">
                <a:solidFill>
                  <a:srgbClr val="002060"/>
                </a:solidFill>
              </a:rPr>
              <a:t>Imagine you have to write a report which answers the question: </a:t>
            </a:r>
            <a:r>
              <a:rPr lang="en-US" sz="3200" b="1" dirty="0">
                <a:solidFill>
                  <a:srgbClr val="002060"/>
                </a:solidFill>
              </a:rPr>
              <a:t>“</a:t>
            </a:r>
            <a:r>
              <a:rPr lang="en-GB" b="1" dirty="0">
                <a:solidFill>
                  <a:srgbClr val="002060"/>
                </a:solidFill>
              </a:rPr>
              <a:t>How does effective communication impact workplace productivity and collaboration?</a:t>
            </a:r>
            <a:r>
              <a:rPr lang="en-US" b="1" dirty="0">
                <a:solidFill>
                  <a:srgbClr val="002060"/>
                </a:solidFill>
              </a:rPr>
              <a:t>” </a:t>
            </a:r>
            <a:endParaRPr lang="en-US" sz="3200" b="1" dirty="0">
              <a:solidFill>
                <a:srgbClr val="002060"/>
              </a:solidFill>
            </a:endParaRPr>
          </a:p>
          <a:p>
            <a:pPr marL="0" indent="0">
              <a:buNone/>
            </a:pPr>
            <a:endParaRPr lang="en-US" b="1" dirty="0">
              <a:solidFill>
                <a:srgbClr val="173AFF"/>
              </a:solidFill>
            </a:endParaRPr>
          </a:p>
          <a:p>
            <a:pPr marL="0" indent="0">
              <a:buNone/>
            </a:pPr>
            <a:r>
              <a:rPr lang="en-US" b="1">
                <a:solidFill>
                  <a:srgbClr val="173AFF"/>
                </a:solidFill>
              </a:rPr>
              <a:t>With a partner, find a reliable source for this </a:t>
            </a:r>
            <a:r>
              <a:rPr lang="en-US" b="1" dirty="0">
                <a:solidFill>
                  <a:srgbClr val="173AFF"/>
                </a:solidFill>
              </a:rPr>
              <a:t>topic.</a:t>
            </a:r>
            <a:endParaRPr lang="en-US" dirty="0"/>
          </a:p>
        </p:txBody>
      </p:sp>
      <p:sp>
        <p:nvSpPr>
          <p:cNvPr id="4" name="Date Placeholder 3">
            <a:extLst>
              <a:ext uri="{FF2B5EF4-FFF2-40B4-BE49-F238E27FC236}">
                <a16:creationId xmlns:a16="http://schemas.microsoft.com/office/drawing/2014/main" id="{79887571-9B1D-CD57-F3E8-615F4B6BA35B}"/>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C1561CCF-821D-3DE4-59EC-7B22C3316831}"/>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734729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AF86B-8A12-7528-3208-69DF294309D1}"/>
              </a:ext>
            </a:extLst>
          </p:cNvPr>
          <p:cNvSpPr>
            <a:spLocks noGrp="1"/>
          </p:cNvSpPr>
          <p:nvPr>
            <p:ph type="title"/>
          </p:nvPr>
        </p:nvSpPr>
        <p:spPr>
          <a:xfrm>
            <a:off x="225703" y="132854"/>
            <a:ext cx="8795320" cy="706090"/>
          </a:xfrm>
        </p:spPr>
        <p:txBody>
          <a:bodyPr/>
          <a:lstStyle/>
          <a:p>
            <a:r>
              <a:rPr lang="en-US" sz="2800" b="1">
                <a:solidFill>
                  <a:srgbClr val="002060"/>
                </a:solidFill>
              </a:rPr>
              <a:t>Using a Search Engine: Suggested Answers</a:t>
            </a:r>
          </a:p>
        </p:txBody>
      </p:sp>
      <p:sp>
        <p:nvSpPr>
          <p:cNvPr id="3" name="Content Placeholder 2">
            <a:extLst>
              <a:ext uri="{FF2B5EF4-FFF2-40B4-BE49-F238E27FC236}">
                <a16:creationId xmlns:a16="http://schemas.microsoft.com/office/drawing/2014/main" id="{886ACDAD-D0C0-1025-DC58-675DC9914797}"/>
              </a:ext>
            </a:extLst>
          </p:cNvPr>
          <p:cNvSpPr>
            <a:spLocks noGrp="1"/>
          </p:cNvSpPr>
          <p:nvPr>
            <p:ph idx="1"/>
          </p:nvPr>
        </p:nvSpPr>
        <p:spPr>
          <a:xfrm>
            <a:off x="225703" y="838944"/>
            <a:ext cx="8692594" cy="4822304"/>
          </a:xfrm>
        </p:spPr>
        <p:txBody>
          <a:bodyPr/>
          <a:lstStyle/>
          <a:p>
            <a:pPr marL="0" indent="0">
              <a:buNone/>
            </a:pPr>
            <a:r>
              <a:rPr lang="en-US" b="1">
                <a:solidFill>
                  <a:schemeClr val="accent4">
                    <a:lumMod val="49000"/>
                  </a:schemeClr>
                </a:solidFill>
                <a:highlight>
                  <a:srgbClr val="FFFF00"/>
                </a:highlight>
              </a:rPr>
              <a:t>Do not type the whole question into the search engine</a:t>
            </a:r>
          </a:p>
          <a:p>
            <a:pPr algn="just"/>
            <a:r>
              <a:rPr lang="en-US" sz="2000">
                <a:solidFill>
                  <a:srgbClr val="002060"/>
                </a:solidFill>
                <a:latin typeface="Aptos"/>
              </a:rPr>
              <a:t>Choose </a:t>
            </a:r>
            <a:r>
              <a:rPr lang="en-US" b="1">
                <a:solidFill>
                  <a:srgbClr val="002060"/>
                </a:solidFill>
                <a:latin typeface="Aptos"/>
              </a:rPr>
              <a:t>key words</a:t>
            </a:r>
            <a:r>
              <a:rPr lang="en-US" sz="2000" b="1" u="sng" dirty="0">
                <a:solidFill>
                  <a:srgbClr val="002060"/>
                </a:solidFill>
                <a:latin typeface="Aptos"/>
              </a:rPr>
              <a:t> </a:t>
            </a:r>
            <a:r>
              <a:rPr lang="en-US" sz="2200">
                <a:solidFill>
                  <a:srgbClr val="002060"/>
                </a:solidFill>
                <a:latin typeface="Aptos"/>
              </a:rPr>
              <a:t>to search (these are just a FEW examples!): </a:t>
            </a:r>
          </a:p>
          <a:p>
            <a:pPr algn="just">
              <a:buFontTx/>
              <a:buChar char="-"/>
            </a:pPr>
            <a:r>
              <a:rPr lang="en-US" sz="2200" i="1">
                <a:solidFill>
                  <a:srgbClr val="002060"/>
                </a:solidFill>
                <a:latin typeface="Aptos"/>
              </a:rPr>
              <a:t>Effective workplace communication</a:t>
            </a:r>
          </a:p>
          <a:p>
            <a:pPr algn="just">
              <a:buFontTx/>
              <a:buChar char="-"/>
            </a:pPr>
            <a:r>
              <a:rPr lang="en-US" sz="2200" i="1">
                <a:solidFill>
                  <a:srgbClr val="002060"/>
                </a:solidFill>
                <a:latin typeface="Aptos"/>
              </a:rPr>
              <a:t>Communication skills business</a:t>
            </a:r>
          </a:p>
          <a:p>
            <a:pPr algn="just">
              <a:buFontTx/>
              <a:buChar char="-"/>
            </a:pPr>
            <a:r>
              <a:rPr lang="en-US" sz="2200" i="1">
                <a:solidFill>
                  <a:srgbClr val="002060"/>
                </a:solidFill>
                <a:latin typeface="Aptos"/>
              </a:rPr>
              <a:t>Workplace productivity AND communication</a:t>
            </a:r>
          </a:p>
          <a:p>
            <a:pPr algn="just">
              <a:buFontTx/>
              <a:buChar char="-"/>
            </a:pPr>
            <a:r>
              <a:rPr lang="en-US" sz="2200" i="1">
                <a:solidFill>
                  <a:srgbClr val="002060"/>
                </a:solidFill>
                <a:latin typeface="Aptos"/>
              </a:rPr>
              <a:t>Collaboration AND communication in the workplace</a:t>
            </a:r>
          </a:p>
          <a:p>
            <a:pPr algn="just">
              <a:buFontTx/>
              <a:buChar char="-"/>
            </a:pPr>
            <a:r>
              <a:rPr lang="en-US" sz="2200" i="1">
                <a:solidFill>
                  <a:srgbClr val="002060"/>
                </a:solidFill>
                <a:latin typeface="Aptos"/>
              </a:rPr>
              <a:t>Impact communication teamwork</a:t>
            </a:r>
          </a:p>
          <a:p>
            <a:pPr algn="just">
              <a:buFontTx/>
              <a:buChar char="-"/>
            </a:pPr>
            <a:r>
              <a:rPr lang="en-US" sz="2200" i="1">
                <a:solidFill>
                  <a:srgbClr val="002060"/>
                </a:solidFill>
                <a:latin typeface="Aptos"/>
              </a:rPr>
              <a:t>Business communication strategies</a:t>
            </a:r>
          </a:p>
          <a:p>
            <a:pPr algn="just">
              <a:buFontTx/>
              <a:buChar char="-"/>
            </a:pPr>
            <a:r>
              <a:rPr lang="en-US" sz="2200" i="1">
                <a:solidFill>
                  <a:srgbClr val="002060"/>
                </a:solidFill>
                <a:latin typeface="Aptos"/>
              </a:rPr>
              <a:t>Improving workplace communication</a:t>
            </a:r>
          </a:p>
          <a:p>
            <a:pPr algn="just">
              <a:buFontTx/>
              <a:buChar char="-"/>
            </a:pPr>
            <a:r>
              <a:rPr lang="en-US" sz="2200" i="1">
                <a:solidFill>
                  <a:srgbClr val="002060"/>
                </a:solidFill>
                <a:latin typeface="Aptos"/>
              </a:rPr>
              <a:t>Employee engagement AND communication</a:t>
            </a:r>
          </a:p>
          <a:p>
            <a:pPr algn="just">
              <a:buFontTx/>
              <a:buChar char="-"/>
            </a:pPr>
            <a:r>
              <a:rPr lang="en-US" sz="2200" i="1">
                <a:solidFill>
                  <a:srgbClr val="002060"/>
                </a:solidFill>
                <a:latin typeface="Aptos"/>
              </a:rPr>
              <a:t>Communication barriers in the workplace</a:t>
            </a:r>
          </a:p>
        </p:txBody>
      </p:sp>
      <p:sp>
        <p:nvSpPr>
          <p:cNvPr id="4" name="Date Placeholder 3">
            <a:extLst>
              <a:ext uri="{FF2B5EF4-FFF2-40B4-BE49-F238E27FC236}">
                <a16:creationId xmlns:a16="http://schemas.microsoft.com/office/drawing/2014/main" id="{5DBB6234-D24C-30C1-1361-C5C5FAFBD66B}"/>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78E585BA-2188-6379-A7C4-236CD0C2CC5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76643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C86ED7DD-6928-0422-AB28-86863D9A18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467D78-1C69-1143-2995-FE0BB252CABF}"/>
              </a:ext>
            </a:extLst>
          </p:cNvPr>
          <p:cNvSpPr>
            <a:spLocks noGrp="1"/>
          </p:cNvSpPr>
          <p:nvPr>
            <p:ph type="title"/>
          </p:nvPr>
        </p:nvSpPr>
        <p:spPr>
          <a:xfrm>
            <a:off x="225703" y="-103862"/>
            <a:ext cx="8795320" cy="706090"/>
          </a:xfrm>
        </p:spPr>
        <p:txBody>
          <a:bodyPr/>
          <a:lstStyle/>
          <a:p>
            <a:r>
              <a:rPr lang="en-US" sz="2400" b="1" dirty="0">
                <a:solidFill>
                  <a:srgbClr val="002060"/>
                </a:solidFill>
              </a:rPr>
              <a:t>Using a Search </a:t>
            </a:r>
            <a:r>
              <a:rPr lang="en-US" sz="2400" b="1" dirty="0" err="1">
                <a:solidFill>
                  <a:srgbClr val="002060"/>
                </a:solidFill>
              </a:rPr>
              <a:t>Enging</a:t>
            </a:r>
            <a:r>
              <a:rPr lang="en-US" sz="2400" b="1" dirty="0">
                <a:solidFill>
                  <a:srgbClr val="002060"/>
                </a:solidFill>
              </a:rPr>
              <a:t>: AI Overviews</a:t>
            </a:r>
            <a:endParaRPr lang="en-US" sz="2400"/>
          </a:p>
        </p:txBody>
      </p:sp>
      <p:sp>
        <p:nvSpPr>
          <p:cNvPr id="3" name="Content Placeholder 2">
            <a:extLst>
              <a:ext uri="{FF2B5EF4-FFF2-40B4-BE49-F238E27FC236}">
                <a16:creationId xmlns:a16="http://schemas.microsoft.com/office/drawing/2014/main" id="{BE518CF7-DAA0-5C17-489F-175A59BCFF97}"/>
              </a:ext>
            </a:extLst>
          </p:cNvPr>
          <p:cNvSpPr>
            <a:spLocks noGrp="1"/>
          </p:cNvSpPr>
          <p:nvPr>
            <p:ph idx="1"/>
          </p:nvPr>
        </p:nvSpPr>
        <p:spPr>
          <a:xfrm>
            <a:off x="124253" y="3192577"/>
            <a:ext cx="8895494" cy="2752731"/>
          </a:xfrm>
        </p:spPr>
        <p:txBody>
          <a:bodyPr/>
          <a:lstStyle/>
          <a:p>
            <a:pPr marL="0" indent="0">
              <a:buNone/>
            </a:pPr>
            <a:r>
              <a:rPr lang="en-US" sz="1600" b="1">
                <a:solidFill>
                  <a:srgbClr val="002060"/>
                </a:solidFill>
                <a:latin typeface="Aptos"/>
              </a:rPr>
              <a:t>What about those handy AI Overviews when I Google Something?</a:t>
            </a:r>
          </a:p>
          <a:p>
            <a:pPr>
              <a:buFont typeface="Arial"/>
              <a:buChar char="•"/>
            </a:pPr>
            <a:r>
              <a:rPr lang="en-US" sz="1600" dirty="0">
                <a:solidFill>
                  <a:srgbClr val="002060"/>
                </a:solidFill>
                <a:latin typeface="Aptos"/>
                <a:ea typeface="+mn-lt"/>
                <a:cs typeface="+mn-lt"/>
              </a:rPr>
              <a:t>The AI overview is only a summary. It may miss important details or include mistakes, so always check the original sources.</a:t>
            </a:r>
            <a:endParaRPr lang="en-US" sz="1600" dirty="0">
              <a:latin typeface="Aptos"/>
              <a:ea typeface="+mn-lt"/>
              <a:cs typeface="+mn-lt"/>
            </a:endParaRPr>
          </a:p>
          <a:p>
            <a:pPr>
              <a:buFont typeface="Arial"/>
              <a:buChar char="•"/>
            </a:pPr>
            <a:r>
              <a:rPr lang="en-US" sz="1600">
                <a:solidFill>
                  <a:srgbClr val="002060"/>
                </a:solidFill>
                <a:latin typeface="Aptos"/>
                <a:ea typeface="+mn-lt"/>
                <a:cs typeface="+mn-lt"/>
              </a:rPr>
              <a:t>Academic work requires reliable evidence. Open the links and read the full articles yourself. For example, a company website (like Asana) is marketing, not independent evidence.</a:t>
            </a:r>
            <a:endParaRPr lang="en-US" sz="1600">
              <a:latin typeface="Aptos"/>
            </a:endParaRPr>
          </a:p>
          <a:p>
            <a:pPr>
              <a:buFont typeface="Arial"/>
              <a:buChar char="•"/>
            </a:pPr>
            <a:r>
              <a:rPr lang="en-US" sz="1600">
                <a:solidFill>
                  <a:srgbClr val="002060"/>
                </a:solidFill>
                <a:latin typeface="Aptos"/>
                <a:ea typeface="+mn-lt"/>
                <a:cs typeface="+mn-lt"/>
              </a:rPr>
              <a:t>AI does not judge source quality. It pulls information from a range of sources, which may be reliable or unreliable.</a:t>
            </a:r>
            <a:endParaRPr lang="en-US" sz="1600">
              <a:latin typeface="Aptos"/>
            </a:endParaRPr>
          </a:p>
          <a:p>
            <a:pPr>
              <a:buFont typeface="Arial"/>
              <a:buChar char="•"/>
            </a:pPr>
            <a:r>
              <a:rPr lang="en-US" sz="1600">
                <a:solidFill>
                  <a:srgbClr val="002060"/>
                </a:solidFill>
                <a:latin typeface="Aptos"/>
                <a:ea typeface="+mn-lt"/>
                <a:cs typeface="+mn-lt"/>
              </a:rPr>
              <a:t>You cannot properly cite the AI overview because it does not show a clear author or full source details. Cite the original source instead.</a:t>
            </a:r>
            <a:endParaRPr lang="en-US" sz="1600">
              <a:latin typeface="Aptos"/>
              <a:ea typeface="+mn-lt"/>
              <a:cs typeface="+mn-lt"/>
            </a:endParaRPr>
          </a:p>
          <a:p>
            <a:pPr>
              <a:buFont typeface="Arial"/>
              <a:buChar char="•"/>
            </a:pPr>
            <a:r>
              <a:rPr lang="en-US" sz="1600">
                <a:solidFill>
                  <a:srgbClr val="002060"/>
                </a:solidFill>
                <a:latin typeface="Aptos"/>
                <a:ea typeface="+mn-lt"/>
                <a:cs typeface="+mn-lt"/>
              </a:rPr>
              <a:t>You </a:t>
            </a:r>
            <a:r>
              <a:rPr lang="en-US" sz="1600" b="1">
                <a:solidFill>
                  <a:srgbClr val="002060"/>
                </a:solidFill>
                <a:latin typeface="Aptos"/>
                <a:ea typeface="+mn-lt"/>
                <a:cs typeface="+mn-lt"/>
              </a:rPr>
              <a:t>can </a:t>
            </a:r>
            <a:r>
              <a:rPr lang="en-US" sz="1600">
                <a:solidFill>
                  <a:srgbClr val="002060"/>
                </a:solidFill>
                <a:latin typeface="Aptos"/>
                <a:ea typeface="+mn-lt"/>
                <a:cs typeface="+mn-lt"/>
              </a:rPr>
              <a:t>use the AI overview to quickly understand a topic or find keywords and starting points for your research, but it should not replace reading and evaluating real sources.</a:t>
            </a:r>
            <a:endParaRPr lang="en-US" sz="1600">
              <a:latin typeface="Aptos"/>
              <a:ea typeface="+mn-lt"/>
              <a:cs typeface="+mn-lt"/>
            </a:endParaRPr>
          </a:p>
          <a:p>
            <a:pPr>
              <a:buFont typeface="Arial"/>
              <a:buChar char="•"/>
            </a:pPr>
            <a:r>
              <a:rPr lang="en-US" sz="1600">
                <a:solidFill>
                  <a:srgbClr val="002060"/>
                </a:solidFill>
                <a:latin typeface="Aptos"/>
              </a:rPr>
              <a:t>Remember: AI is a great </a:t>
            </a:r>
            <a:r>
              <a:rPr lang="en-US" sz="1600" b="1">
                <a:solidFill>
                  <a:srgbClr val="002060"/>
                </a:solidFill>
                <a:latin typeface="Aptos"/>
              </a:rPr>
              <a:t>TOOL</a:t>
            </a:r>
            <a:r>
              <a:rPr lang="en-US" sz="1600">
                <a:solidFill>
                  <a:srgbClr val="002060"/>
                </a:solidFill>
                <a:latin typeface="Aptos"/>
              </a:rPr>
              <a:t>, but it needs to be used thoughtfully as a </a:t>
            </a:r>
            <a:r>
              <a:rPr lang="en-US" sz="1600" b="1">
                <a:solidFill>
                  <a:srgbClr val="002060"/>
                </a:solidFill>
                <a:latin typeface="Aptos"/>
              </a:rPr>
              <a:t>tool</a:t>
            </a:r>
            <a:r>
              <a:rPr lang="en-US" sz="1600">
                <a:solidFill>
                  <a:srgbClr val="002060"/>
                </a:solidFill>
                <a:latin typeface="Aptos"/>
              </a:rPr>
              <a:t>, not as a replacement for thinking itself!</a:t>
            </a:r>
            <a:endParaRPr lang="en-US" sz="1600" dirty="0">
              <a:solidFill>
                <a:srgbClr val="002060"/>
              </a:solidFill>
              <a:latin typeface="Aptos"/>
            </a:endParaRPr>
          </a:p>
          <a:p>
            <a:pPr>
              <a:buFont typeface="Arial"/>
              <a:buChar char="•"/>
            </a:pPr>
            <a:endParaRPr lang="en-US" sz="1600" dirty="0">
              <a:solidFill>
                <a:srgbClr val="002060"/>
              </a:solidFill>
              <a:latin typeface="Aptos"/>
            </a:endParaRPr>
          </a:p>
        </p:txBody>
      </p:sp>
      <p:sp>
        <p:nvSpPr>
          <p:cNvPr id="4" name="Date Placeholder 3">
            <a:extLst>
              <a:ext uri="{FF2B5EF4-FFF2-40B4-BE49-F238E27FC236}">
                <a16:creationId xmlns:a16="http://schemas.microsoft.com/office/drawing/2014/main" id="{9BD1CFAF-5655-E51A-699E-75EF30F1446D}"/>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E36DD04A-ACB5-D598-D7D5-B93345B1E2B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6" name="Picture 5" descr="A screenshot of a computer&#10;&#10;AI-generated content may be incorrect.">
            <a:extLst>
              <a:ext uri="{FF2B5EF4-FFF2-40B4-BE49-F238E27FC236}">
                <a16:creationId xmlns:a16="http://schemas.microsoft.com/office/drawing/2014/main" id="{D9613E32-ABA9-21FB-70C9-5BDDEACEE2BF}"/>
              </a:ext>
            </a:extLst>
          </p:cNvPr>
          <p:cNvPicPr>
            <a:picLocks noChangeAspect="1"/>
          </p:cNvPicPr>
          <p:nvPr/>
        </p:nvPicPr>
        <p:blipFill>
          <a:blip r:embed="rId2"/>
          <a:stretch>
            <a:fillRect/>
          </a:stretch>
        </p:blipFill>
        <p:spPr>
          <a:xfrm>
            <a:off x="1758461" y="601428"/>
            <a:ext cx="5728527" cy="2591358"/>
          </a:xfrm>
          <a:prstGeom prst="rect">
            <a:avLst/>
          </a:prstGeom>
        </p:spPr>
      </p:pic>
    </p:spTree>
    <p:extLst>
      <p:ext uri="{BB962C8B-B14F-4D97-AF65-F5344CB8AC3E}">
        <p14:creationId xmlns:p14="http://schemas.microsoft.com/office/powerpoint/2010/main" val="245640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E00E8-618D-DDB3-8AA1-0697ADADA51F}"/>
              </a:ext>
            </a:extLst>
          </p:cNvPr>
          <p:cNvSpPr>
            <a:spLocks noGrp="1"/>
          </p:cNvSpPr>
          <p:nvPr>
            <p:ph type="title"/>
          </p:nvPr>
        </p:nvSpPr>
        <p:spPr>
          <a:xfrm>
            <a:off x="1326468" y="596827"/>
            <a:ext cx="6491064" cy="292894"/>
          </a:xfrm>
        </p:spPr>
        <p:txBody>
          <a:bodyPr/>
          <a:lstStyle/>
          <a:p>
            <a:r>
              <a:rPr lang="en-US" sz="3200" b="1">
                <a:solidFill>
                  <a:srgbClr val="173AFF"/>
                </a:solidFill>
                <a:latin typeface="Aptos"/>
              </a:rPr>
              <a:t>Check Your Understanding!</a:t>
            </a:r>
            <a:endParaRPr lang="en-US">
              <a:solidFill>
                <a:srgbClr val="173AFF"/>
              </a:solidFill>
            </a:endParaRPr>
          </a:p>
        </p:txBody>
      </p:sp>
      <p:sp>
        <p:nvSpPr>
          <p:cNvPr id="3" name="Content Placeholder 2">
            <a:extLst>
              <a:ext uri="{FF2B5EF4-FFF2-40B4-BE49-F238E27FC236}">
                <a16:creationId xmlns:a16="http://schemas.microsoft.com/office/drawing/2014/main" id="{A5AE46F9-D721-6355-4F5B-54C3ED087AA9}"/>
              </a:ext>
            </a:extLst>
          </p:cNvPr>
          <p:cNvSpPr>
            <a:spLocks noGrp="1"/>
          </p:cNvSpPr>
          <p:nvPr>
            <p:ph idx="1"/>
          </p:nvPr>
        </p:nvSpPr>
        <p:spPr>
          <a:xfrm>
            <a:off x="186275" y="1130325"/>
            <a:ext cx="8784976" cy="5729600"/>
          </a:xfrm>
        </p:spPr>
        <p:txBody>
          <a:bodyPr/>
          <a:lstStyle/>
          <a:p>
            <a:pPr marL="0" indent="0" algn="ctr">
              <a:buNone/>
            </a:pPr>
            <a:r>
              <a:rPr lang="en-US" sz="2800" i="1" dirty="0">
                <a:solidFill>
                  <a:srgbClr val="002060"/>
                </a:solidFill>
                <a:latin typeface="Aptos"/>
              </a:rPr>
              <a:t>Follow your lecturer's instructions to check your </a:t>
            </a:r>
            <a:r>
              <a:rPr lang="en-US" sz="2800" i="1">
                <a:solidFill>
                  <a:srgbClr val="002060"/>
                </a:solidFill>
                <a:latin typeface="Aptos"/>
              </a:rPr>
              <a:t>understanding of Research Skills</a:t>
            </a:r>
            <a:endParaRPr lang="en-US"/>
          </a:p>
          <a:p>
            <a:endParaRPr lang="en-US" sz="2350" dirty="0">
              <a:solidFill>
                <a:srgbClr val="002060"/>
              </a:solidFill>
            </a:endParaRPr>
          </a:p>
        </p:txBody>
      </p:sp>
      <p:sp>
        <p:nvSpPr>
          <p:cNvPr id="4" name="Date Placeholder 3">
            <a:extLst>
              <a:ext uri="{FF2B5EF4-FFF2-40B4-BE49-F238E27FC236}">
                <a16:creationId xmlns:a16="http://schemas.microsoft.com/office/drawing/2014/main" id="{4899B102-8A38-6900-D9A9-F473CC6017A0}"/>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C433BB48-BBAC-DBD5-4844-EDF98E69050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80939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a:xfrm>
            <a:off x="539750" y="188640"/>
            <a:ext cx="8229600" cy="1024210"/>
          </a:xfrm>
        </p:spPr>
        <p:txBody>
          <a:bodyPr/>
          <a:lstStyle/>
          <a:p>
            <a:pPr eaLnBrk="1" hangingPunct="1"/>
            <a:r>
              <a:rPr lang="en-GB" altLang="en-US" b="1">
                <a:solidFill>
                  <a:srgbClr val="002060"/>
                </a:solidFill>
                <a:latin typeface="Aptos"/>
              </a:rPr>
              <a:t>Review: A Few Rules</a:t>
            </a:r>
          </a:p>
        </p:txBody>
      </p:sp>
      <p:sp>
        <p:nvSpPr>
          <p:cNvPr id="16387" name="Rectangle 3"/>
          <p:cNvSpPr>
            <a:spLocks noGrp="1" noChangeArrowheads="1"/>
          </p:cNvSpPr>
          <p:nvPr>
            <p:ph type="body" idx="1"/>
          </p:nvPr>
        </p:nvSpPr>
        <p:spPr>
          <a:xfrm>
            <a:off x="323528" y="1212850"/>
            <a:ext cx="8445822" cy="4448398"/>
          </a:xfrm>
        </p:spPr>
        <p:txBody>
          <a:bodyPr/>
          <a:lstStyle/>
          <a:p>
            <a:pPr eaLnBrk="1" hangingPunct="1">
              <a:lnSpc>
                <a:spcPct val="90000"/>
              </a:lnSpc>
            </a:pPr>
            <a:r>
              <a:rPr lang="en-GB" altLang="en-US" sz="2800">
                <a:solidFill>
                  <a:srgbClr val="002060"/>
                </a:solidFill>
                <a:latin typeface="Aptos"/>
              </a:rPr>
              <a:t>Be aware of </a:t>
            </a:r>
            <a:r>
              <a:rPr lang="en-GB" altLang="en-US" sz="2800" b="1">
                <a:solidFill>
                  <a:srgbClr val="002060"/>
                </a:solidFill>
                <a:latin typeface="Aptos"/>
              </a:rPr>
              <a:t>bias</a:t>
            </a:r>
            <a:r>
              <a:rPr lang="en-GB" altLang="en-US" sz="2800">
                <a:solidFill>
                  <a:srgbClr val="002060"/>
                </a:solidFill>
                <a:latin typeface="Aptos"/>
              </a:rPr>
              <a:t>, especially in newspaper articles</a:t>
            </a:r>
            <a:endParaRPr lang="en-GB" altLang="en-US" sz="2800" dirty="0">
              <a:solidFill>
                <a:srgbClr val="002060"/>
              </a:solidFill>
              <a:latin typeface="Aptos"/>
            </a:endParaRPr>
          </a:p>
          <a:p>
            <a:pPr marL="0" indent="0" eaLnBrk="1" hangingPunct="1">
              <a:lnSpc>
                <a:spcPct val="90000"/>
              </a:lnSpc>
              <a:buNone/>
            </a:pPr>
            <a:endParaRPr lang="en-GB" altLang="en-US" sz="1200" dirty="0">
              <a:solidFill>
                <a:srgbClr val="002060"/>
              </a:solidFill>
              <a:latin typeface="Aptos"/>
            </a:endParaRPr>
          </a:p>
          <a:p>
            <a:pPr eaLnBrk="1" hangingPunct="1">
              <a:lnSpc>
                <a:spcPct val="90000"/>
              </a:lnSpc>
            </a:pPr>
            <a:r>
              <a:rPr lang="en-GB" altLang="en-US" sz="2800" b="1">
                <a:solidFill>
                  <a:srgbClr val="002060"/>
                </a:solidFill>
                <a:highlight>
                  <a:srgbClr val="FFFF00"/>
                </a:highlight>
                <a:latin typeface="Aptos"/>
              </a:rPr>
              <a:t>NO WIKIPEDIA AS A CITED SOURCE EVER </a:t>
            </a:r>
          </a:p>
          <a:p>
            <a:pPr marL="0" indent="0" eaLnBrk="1" hangingPunct="1">
              <a:lnSpc>
                <a:spcPct val="90000"/>
              </a:lnSpc>
              <a:buNone/>
            </a:pPr>
            <a:endParaRPr lang="en-GB" altLang="en-US" sz="1200" b="1" dirty="0">
              <a:solidFill>
                <a:srgbClr val="002060"/>
              </a:solidFill>
              <a:latin typeface="Aptos"/>
            </a:endParaRPr>
          </a:p>
          <a:p>
            <a:pPr eaLnBrk="1" hangingPunct="1">
              <a:lnSpc>
                <a:spcPct val="90000"/>
              </a:lnSpc>
            </a:pPr>
            <a:r>
              <a:rPr lang="en-GB" altLang="en-US" sz="2800">
                <a:solidFill>
                  <a:srgbClr val="002060"/>
                </a:solidFill>
                <a:latin typeface="Aptos"/>
              </a:rPr>
              <a:t>Avoid/</a:t>
            </a:r>
            <a:r>
              <a:rPr lang="en-GB" altLang="en-US" sz="2800" b="1" u="sng">
                <a:solidFill>
                  <a:srgbClr val="002060"/>
                </a:solidFill>
                <a:latin typeface="Aptos"/>
              </a:rPr>
              <a:t>Do not use </a:t>
            </a:r>
            <a:r>
              <a:rPr lang="en-GB" altLang="en-US" sz="2800">
                <a:solidFill>
                  <a:srgbClr val="002060"/>
                </a:solidFill>
                <a:latin typeface="Aptos"/>
              </a:rPr>
              <a:t>tabloid papers (The Sun; Daily Mail; Daily Express; Mirror; Metro)</a:t>
            </a:r>
            <a:endParaRPr lang="en-GB" altLang="en-US" sz="2800" dirty="0">
              <a:solidFill>
                <a:srgbClr val="002060"/>
              </a:solidFill>
              <a:latin typeface="Aptos"/>
            </a:endParaRPr>
          </a:p>
          <a:p>
            <a:pPr marL="0" indent="0" eaLnBrk="1" hangingPunct="1">
              <a:lnSpc>
                <a:spcPct val="90000"/>
              </a:lnSpc>
              <a:buNone/>
            </a:pPr>
            <a:endParaRPr lang="en-GB" altLang="en-US" sz="1200" dirty="0">
              <a:solidFill>
                <a:srgbClr val="002060"/>
              </a:solidFill>
              <a:latin typeface="Aptos"/>
            </a:endParaRPr>
          </a:p>
          <a:p>
            <a:pPr eaLnBrk="1" hangingPunct="1">
              <a:lnSpc>
                <a:spcPct val="90000"/>
              </a:lnSpc>
            </a:pPr>
            <a:r>
              <a:rPr lang="en-GB" altLang="en-US" sz="2800" dirty="0">
                <a:solidFill>
                  <a:srgbClr val="002060"/>
                </a:solidFill>
                <a:latin typeface="Aptos"/>
              </a:rPr>
              <a:t>No blogs! Even the ones from universities or ‘experts’. They </a:t>
            </a:r>
            <a:r>
              <a:rPr lang="en-GB" altLang="en-US" sz="2800" i="1" dirty="0">
                <a:solidFill>
                  <a:srgbClr val="002060"/>
                </a:solidFill>
                <a:latin typeface="Aptos"/>
              </a:rPr>
              <a:t>can</a:t>
            </a:r>
            <a:r>
              <a:rPr lang="en-GB" altLang="en-US" sz="2800" dirty="0">
                <a:solidFill>
                  <a:srgbClr val="002060"/>
                </a:solidFill>
                <a:latin typeface="Aptos"/>
              </a:rPr>
              <a:t> </a:t>
            </a:r>
            <a:r>
              <a:rPr lang="en-GB" altLang="en-US" sz="2800" b="1" i="1" dirty="0">
                <a:solidFill>
                  <a:srgbClr val="002060"/>
                </a:solidFill>
                <a:latin typeface="Aptos"/>
              </a:rPr>
              <a:t>sometimes </a:t>
            </a:r>
            <a:r>
              <a:rPr lang="en-GB" altLang="en-US" sz="2800" dirty="0">
                <a:solidFill>
                  <a:srgbClr val="002060"/>
                </a:solidFill>
                <a:latin typeface="Aptos"/>
              </a:rPr>
              <a:t>be used for your own knowledge, but should </a:t>
            </a:r>
            <a:r>
              <a:rPr lang="en-GB" altLang="en-US" sz="2800" b="1" dirty="0">
                <a:solidFill>
                  <a:srgbClr val="002060"/>
                </a:solidFill>
                <a:latin typeface="Aptos"/>
              </a:rPr>
              <a:t>almost never</a:t>
            </a:r>
            <a:r>
              <a:rPr lang="en-GB" altLang="en-US" sz="2800" dirty="0">
                <a:solidFill>
                  <a:srgbClr val="002060"/>
                </a:solidFill>
                <a:latin typeface="Aptos"/>
              </a:rPr>
              <a:t> be cited.</a:t>
            </a:r>
            <a:endParaRPr lang="en-GB" altLang="en-US" sz="1200" dirty="0">
              <a:solidFill>
                <a:srgbClr val="002060"/>
              </a:solidFill>
              <a:latin typeface="Aptos"/>
            </a:endParaRPr>
          </a:p>
          <a:p>
            <a:pPr>
              <a:lnSpc>
                <a:spcPct val="90000"/>
              </a:lnSpc>
            </a:pPr>
            <a:endParaRPr lang="en-GB" altLang="en-US" sz="2800" dirty="0">
              <a:solidFill>
                <a:srgbClr val="002060"/>
              </a:solidFill>
              <a:latin typeface="Aptos"/>
            </a:endParaRPr>
          </a:p>
          <a:p>
            <a:pPr eaLnBrk="1" hangingPunct="1">
              <a:lnSpc>
                <a:spcPct val="90000"/>
              </a:lnSpc>
            </a:pPr>
            <a:r>
              <a:rPr lang="en-GB" altLang="en-US" sz="2800">
                <a:solidFill>
                  <a:srgbClr val="002060"/>
                </a:solidFill>
                <a:latin typeface="Aptos"/>
              </a:rPr>
              <a:t>If in doubt, think </a:t>
            </a:r>
            <a:r>
              <a:rPr lang="en-GB" altLang="en-US" sz="2800" b="1" u="sng">
                <a:solidFill>
                  <a:srgbClr val="002060"/>
                </a:solidFill>
                <a:latin typeface="Aptos"/>
              </a:rPr>
              <a:t>CRAAP!</a:t>
            </a:r>
            <a:endParaRPr lang="en-GB" altLang="en-US" sz="2000" b="1" u="sng">
              <a:solidFill>
                <a:srgbClr val="002060"/>
              </a:solidFill>
              <a:latin typeface="Aptos"/>
            </a:endParaRPr>
          </a:p>
          <a:p>
            <a:pPr eaLnBrk="1" hangingPunct="1">
              <a:lnSpc>
                <a:spcPct val="90000"/>
              </a:lnSpc>
              <a:buFont typeface="Wingdings" pitchFamily="2" charset="2"/>
              <a:buNone/>
            </a:pPr>
            <a:endParaRPr lang="en-GB" altLang="en-US" sz="2400" dirty="0">
              <a:solidFill>
                <a:srgbClr val="002060"/>
              </a:solidFill>
            </a:endParaRPr>
          </a:p>
        </p:txBody>
      </p:sp>
    </p:spTree>
    <p:extLst>
      <p:ext uri="{BB962C8B-B14F-4D97-AF65-F5344CB8AC3E}">
        <p14:creationId xmlns:p14="http://schemas.microsoft.com/office/powerpoint/2010/main" val="188492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76A02383-9828-696E-21A7-DE93C8455311}"/>
            </a:ext>
          </a:extLst>
        </p:cNvPr>
        <p:cNvGrpSpPr/>
        <p:nvPr/>
      </p:nvGrpSpPr>
      <p:grpSpPr>
        <a:xfrm>
          <a:off x="0" y="0"/>
          <a:ext cx="0" cy="0"/>
          <a:chOff x="0" y="0"/>
          <a:chExt cx="0" cy="0"/>
        </a:xfrm>
      </p:grpSpPr>
      <p:sp>
        <p:nvSpPr>
          <p:cNvPr id="16386" name="Rectangle 2">
            <a:extLst>
              <a:ext uri="{FF2B5EF4-FFF2-40B4-BE49-F238E27FC236}">
                <a16:creationId xmlns:a16="http://schemas.microsoft.com/office/drawing/2014/main" id="{D5843492-7D27-8877-DFA6-38A465012831}"/>
              </a:ext>
            </a:extLst>
          </p:cNvPr>
          <p:cNvSpPr>
            <a:spLocks noGrp="1" noRot="1" noChangeArrowheads="1"/>
          </p:cNvSpPr>
          <p:nvPr>
            <p:ph type="title"/>
          </p:nvPr>
        </p:nvSpPr>
        <p:spPr>
          <a:xfrm>
            <a:off x="539750" y="188640"/>
            <a:ext cx="8229600" cy="1024210"/>
          </a:xfrm>
        </p:spPr>
        <p:txBody>
          <a:bodyPr/>
          <a:lstStyle/>
          <a:p>
            <a:pPr eaLnBrk="1" hangingPunct="1"/>
            <a:r>
              <a:rPr lang="en-GB" altLang="en-US" b="1">
                <a:solidFill>
                  <a:srgbClr val="002060"/>
                </a:solidFill>
                <a:latin typeface="Aptos"/>
              </a:rPr>
              <a:t>Review: A</a:t>
            </a:r>
            <a:r>
              <a:rPr lang="en-GB" altLang="en-US" b="1" dirty="0">
                <a:solidFill>
                  <a:srgbClr val="002060"/>
                </a:solidFill>
                <a:latin typeface="Aptos"/>
              </a:rPr>
              <a:t> Few Rules</a:t>
            </a:r>
          </a:p>
        </p:txBody>
      </p:sp>
      <p:sp>
        <p:nvSpPr>
          <p:cNvPr id="5" name="Content Placeholder 2">
            <a:extLst>
              <a:ext uri="{FF2B5EF4-FFF2-40B4-BE49-F238E27FC236}">
                <a16:creationId xmlns:a16="http://schemas.microsoft.com/office/drawing/2014/main" id="{04F8E3BD-1D07-8830-56D5-49C5876C3758}"/>
              </a:ext>
            </a:extLst>
          </p:cNvPr>
          <p:cNvSpPr txBox="1">
            <a:spLocks/>
          </p:cNvSpPr>
          <p:nvPr/>
        </p:nvSpPr>
        <p:spPr bwMode="auto">
          <a:xfrm>
            <a:off x="335068" y="1197957"/>
            <a:ext cx="8453573" cy="5661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US" sz="2350">
                <a:solidFill>
                  <a:srgbClr val="002060"/>
                </a:solidFill>
                <a:latin typeface="Aptos"/>
              </a:rPr>
              <a:t>Again, </a:t>
            </a:r>
            <a:r>
              <a:rPr lang="en-US" sz="2350" b="1">
                <a:solidFill>
                  <a:srgbClr val="002060"/>
                </a:solidFill>
                <a:latin typeface="Aptos"/>
              </a:rPr>
              <a:t>DO NOT TYPE THE WHOLE QUESTION OR TOPIC INTO YOUR SEARCH BOX!!!</a:t>
            </a:r>
          </a:p>
          <a:p>
            <a:pPr algn="just"/>
            <a:r>
              <a:rPr lang="en-US" sz="2350">
                <a:solidFill>
                  <a:srgbClr val="002060"/>
                </a:solidFill>
                <a:latin typeface="Aptos"/>
              </a:rPr>
              <a:t>Use </a:t>
            </a:r>
            <a:r>
              <a:rPr lang="en-US" sz="2350" b="1">
                <a:solidFill>
                  <a:srgbClr val="002060"/>
                </a:solidFill>
                <a:latin typeface="Aptos"/>
              </a:rPr>
              <a:t>synonyms</a:t>
            </a:r>
            <a:r>
              <a:rPr lang="en-US" sz="2350">
                <a:solidFill>
                  <a:srgbClr val="002060"/>
                </a:solidFill>
                <a:latin typeface="Aptos"/>
              </a:rPr>
              <a:t> if your first hits are unsuccess</a:t>
            </a:r>
            <a:r>
              <a:rPr lang="en-US" sz="2350">
                <a:latin typeface="Aptos"/>
              </a:rPr>
              <a:t>ful</a:t>
            </a:r>
          </a:p>
          <a:p>
            <a:pPr algn="just"/>
            <a:r>
              <a:rPr lang="en-US" sz="2350" dirty="0">
                <a:solidFill>
                  <a:srgbClr val="002060"/>
                </a:solidFill>
                <a:latin typeface="Aptos"/>
              </a:rPr>
              <a:t>Refine your search with filters (e.g. dates; specific source types)</a:t>
            </a:r>
          </a:p>
          <a:p>
            <a:pPr algn="just"/>
            <a:r>
              <a:rPr lang="en-US" sz="2350" dirty="0">
                <a:solidFill>
                  <a:srgbClr val="002060"/>
                </a:solidFill>
                <a:latin typeface="Aptos"/>
              </a:rPr>
              <a:t>DON’T GIVE UP! Research can be </a:t>
            </a:r>
            <a:r>
              <a:rPr lang="en-US" sz="2350" b="1" dirty="0">
                <a:solidFill>
                  <a:srgbClr val="002060"/>
                </a:solidFill>
                <a:latin typeface="Aptos"/>
              </a:rPr>
              <a:t>tricky</a:t>
            </a:r>
            <a:r>
              <a:rPr lang="en-US" sz="2350" dirty="0">
                <a:solidFill>
                  <a:srgbClr val="002060"/>
                </a:solidFill>
                <a:latin typeface="Aptos"/>
              </a:rPr>
              <a:t>! It’s not always possible to find 10 great sources in 30 minutes. If you can’t find relevant hits, ADJUST your key words and filters and try again!</a:t>
            </a:r>
          </a:p>
          <a:p>
            <a:pPr algn="just"/>
            <a:r>
              <a:rPr lang="en-US" sz="2350" dirty="0">
                <a:solidFill>
                  <a:srgbClr val="002060"/>
                </a:solidFill>
                <a:latin typeface="Aptos"/>
              </a:rPr>
              <a:t>Leave </a:t>
            </a:r>
            <a:r>
              <a:rPr lang="en-US" sz="2350" b="1" dirty="0">
                <a:solidFill>
                  <a:srgbClr val="002060"/>
                </a:solidFill>
                <a:latin typeface="Aptos"/>
              </a:rPr>
              <a:t>TIME</a:t>
            </a:r>
            <a:r>
              <a:rPr lang="en-US" sz="2350" dirty="0">
                <a:solidFill>
                  <a:srgbClr val="002060"/>
                </a:solidFill>
                <a:latin typeface="Aptos"/>
              </a:rPr>
              <a:t> for research! It is almost never possible to find all research, AND understand it, AND take note of it, </a:t>
            </a:r>
            <a:r>
              <a:rPr lang="en-US" sz="2350" b="1" dirty="0">
                <a:solidFill>
                  <a:srgbClr val="002060"/>
                </a:solidFill>
                <a:latin typeface="Aptos"/>
              </a:rPr>
              <a:t>the night before </a:t>
            </a:r>
            <a:r>
              <a:rPr lang="en-US" sz="2350" dirty="0">
                <a:solidFill>
                  <a:srgbClr val="002060"/>
                </a:solidFill>
                <a:latin typeface="Aptos"/>
              </a:rPr>
              <a:t>an assignment is due. You need </a:t>
            </a:r>
            <a:r>
              <a:rPr lang="en-US" sz="2350" b="1" dirty="0">
                <a:solidFill>
                  <a:srgbClr val="002060"/>
                </a:solidFill>
                <a:latin typeface="Aptos"/>
              </a:rPr>
              <a:t>time</a:t>
            </a:r>
            <a:r>
              <a:rPr lang="en-US" sz="2350" dirty="0">
                <a:solidFill>
                  <a:srgbClr val="002060"/>
                </a:solidFill>
                <a:latin typeface="Aptos"/>
              </a:rPr>
              <a:t> to find sources, take notes, </a:t>
            </a:r>
            <a:r>
              <a:rPr lang="en-US" sz="2350" dirty="0" err="1">
                <a:solidFill>
                  <a:srgbClr val="002060"/>
                </a:solidFill>
                <a:latin typeface="Aptos"/>
              </a:rPr>
              <a:t>realise</a:t>
            </a:r>
            <a:r>
              <a:rPr lang="en-US" sz="2350" dirty="0">
                <a:solidFill>
                  <a:srgbClr val="002060"/>
                </a:solidFill>
                <a:latin typeface="Aptos"/>
              </a:rPr>
              <a:t> any gaps you might have, find more research to fill these gaps, and so on!</a:t>
            </a:r>
          </a:p>
          <a:p>
            <a:endParaRPr lang="en-US" sz="2350" dirty="0">
              <a:solidFill>
                <a:srgbClr val="002060"/>
              </a:solidFill>
            </a:endParaRPr>
          </a:p>
        </p:txBody>
      </p:sp>
    </p:spTree>
    <p:extLst>
      <p:ext uri="{BB962C8B-B14F-4D97-AF65-F5344CB8AC3E}">
        <p14:creationId xmlns:p14="http://schemas.microsoft.com/office/powerpoint/2010/main" val="765773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C940-1946-1502-A149-D093A42032FF}"/>
              </a:ext>
            </a:extLst>
          </p:cNvPr>
          <p:cNvSpPr>
            <a:spLocks noGrp="1"/>
          </p:cNvSpPr>
          <p:nvPr>
            <p:ph type="title"/>
          </p:nvPr>
        </p:nvSpPr>
        <p:spPr>
          <a:xfrm>
            <a:off x="750404" y="138847"/>
            <a:ext cx="7643192" cy="580926"/>
          </a:xfrm>
        </p:spPr>
        <p:txBody>
          <a:bodyPr/>
          <a:lstStyle/>
          <a:p>
            <a:r>
              <a:rPr lang="en-US" b="1">
                <a:solidFill>
                  <a:srgbClr val="002060"/>
                </a:solidFill>
                <a:latin typeface="Aptos"/>
              </a:rPr>
              <a:t>Review: A Few Rules</a:t>
            </a:r>
          </a:p>
        </p:txBody>
      </p:sp>
      <p:sp>
        <p:nvSpPr>
          <p:cNvPr id="3" name="Content Placeholder 2">
            <a:extLst>
              <a:ext uri="{FF2B5EF4-FFF2-40B4-BE49-F238E27FC236}">
                <a16:creationId xmlns:a16="http://schemas.microsoft.com/office/drawing/2014/main" id="{C3F4DDD2-19DE-2531-B9EA-2753058FC853}"/>
              </a:ext>
            </a:extLst>
          </p:cNvPr>
          <p:cNvSpPr>
            <a:spLocks noGrp="1"/>
          </p:cNvSpPr>
          <p:nvPr>
            <p:ph idx="1"/>
          </p:nvPr>
        </p:nvSpPr>
        <p:spPr>
          <a:xfrm>
            <a:off x="250825" y="908720"/>
            <a:ext cx="8641655" cy="3917032"/>
          </a:xfrm>
        </p:spPr>
        <p:txBody>
          <a:bodyPr/>
          <a:lstStyle/>
          <a:p>
            <a:pPr algn="just"/>
            <a:r>
              <a:rPr lang="en-US" sz="2600">
                <a:solidFill>
                  <a:srgbClr val="002060"/>
                </a:solidFill>
                <a:latin typeface="Aptos"/>
              </a:rPr>
              <a:t>Think CRAAP when viewing a source before you start to use it!</a:t>
            </a:r>
            <a:endParaRPr lang="en-US" sz="2600" dirty="0">
              <a:solidFill>
                <a:srgbClr val="002060"/>
              </a:solidFill>
              <a:latin typeface="Aptos"/>
            </a:endParaRPr>
          </a:p>
          <a:p>
            <a:pPr algn="just"/>
            <a:r>
              <a:rPr lang="en-US" sz="2600" dirty="0">
                <a:solidFill>
                  <a:srgbClr val="002060"/>
                </a:solidFill>
                <a:latin typeface="Aptos"/>
              </a:rPr>
              <a:t>Vary search terms-don’t try to hit all parts of an essay question in one search</a:t>
            </a:r>
          </a:p>
          <a:p>
            <a:pPr algn="just"/>
            <a:r>
              <a:rPr lang="en-US" sz="2600" dirty="0">
                <a:solidFill>
                  <a:srgbClr val="002060"/>
                </a:solidFill>
                <a:latin typeface="Aptos"/>
              </a:rPr>
              <a:t>If at first you don’t succeed, try, try…a synonym! Don’t keep entering the same terms into the search bar over and over again. Vary the order, vary the word choice, vary the filters!</a:t>
            </a:r>
          </a:p>
          <a:p>
            <a:pPr algn="just"/>
            <a:r>
              <a:rPr lang="en-US" sz="2600">
                <a:solidFill>
                  <a:srgbClr val="002060"/>
                </a:solidFill>
                <a:latin typeface="Aptos"/>
              </a:rPr>
              <a:t>Avoid use of blogs, tabloids, and social media as sources, </a:t>
            </a:r>
            <a:r>
              <a:rPr lang="en-US" sz="2600" b="1">
                <a:solidFill>
                  <a:srgbClr val="002060"/>
                </a:solidFill>
                <a:latin typeface="Aptos"/>
              </a:rPr>
              <a:t>unless</a:t>
            </a:r>
            <a:r>
              <a:rPr lang="en-US" sz="2600">
                <a:solidFill>
                  <a:srgbClr val="002060"/>
                </a:solidFill>
                <a:latin typeface="Aptos"/>
              </a:rPr>
              <a:t> instructed by your teacher to use them for one reason or another (unlikely! But just in case!)</a:t>
            </a:r>
            <a:endParaRPr lang="en-US" sz="2600" dirty="0">
              <a:solidFill>
                <a:srgbClr val="002060"/>
              </a:solidFill>
              <a:latin typeface="Aptos"/>
            </a:endParaRPr>
          </a:p>
        </p:txBody>
      </p:sp>
      <p:sp>
        <p:nvSpPr>
          <p:cNvPr id="4" name="Date Placeholder 3">
            <a:extLst>
              <a:ext uri="{FF2B5EF4-FFF2-40B4-BE49-F238E27FC236}">
                <a16:creationId xmlns:a16="http://schemas.microsoft.com/office/drawing/2014/main" id="{845945CB-7E88-F272-A2B4-BB55F68A3DF1}"/>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9E2642ED-4B35-3E4B-A3F6-E073ADBDD88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130341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FFF2879C-5CE3-F77D-4807-CE90DDC07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B210BB-8F79-4B05-6A6F-D272B72FCEEF}"/>
              </a:ext>
            </a:extLst>
          </p:cNvPr>
          <p:cNvSpPr>
            <a:spLocks noGrp="1"/>
          </p:cNvSpPr>
          <p:nvPr>
            <p:ph type="title"/>
          </p:nvPr>
        </p:nvSpPr>
        <p:spPr>
          <a:xfrm>
            <a:off x="1974540" y="139676"/>
            <a:ext cx="5194920" cy="148878"/>
          </a:xfrm>
        </p:spPr>
        <p:txBody>
          <a:bodyPr/>
          <a:lstStyle/>
          <a:p>
            <a:r>
              <a:rPr lang="en-US" sz="3200" b="1">
                <a:solidFill>
                  <a:srgbClr val="173AFF"/>
                </a:solidFill>
              </a:rPr>
              <a:t>Activity 2 Answers</a:t>
            </a:r>
            <a:endParaRPr lang="en-US" sz="3200" b="1" dirty="0">
              <a:solidFill>
                <a:srgbClr val="173AFF"/>
              </a:solidFill>
            </a:endParaRPr>
          </a:p>
        </p:txBody>
      </p:sp>
      <p:graphicFrame>
        <p:nvGraphicFramePr>
          <p:cNvPr id="6" name="Content Placeholder 5">
            <a:extLst>
              <a:ext uri="{FF2B5EF4-FFF2-40B4-BE49-F238E27FC236}">
                <a16:creationId xmlns:a16="http://schemas.microsoft.com/office/drawing/2014/main" id="{097E723A-9125-AA65-0177-6D5357A4F487}"/>
              </a:ext>
            </a:extLst>
          </p:cNvPr>
          <p:cNvGraphicFramePr>
            <a:graphicFrameLocks noGrp="1"/>
          </p:cNvGraphicFramePr>
          <p:nvPr>
            <p:ph idx="1"/>
          </p:nvPr>
        </p:nvGraphicFramePr>
        <p:xfrm>
          <a:off x="189372" y="764254"/>
          <a:ext cx="8757798" cy="5874570"/>
        </p:xfrm>
        <a:graphic>
          <a:graphicData uri="http://schemas.openxmlformats.org/drawingml/2006/table">
            <a:tbl>
              <a:tblPr firstRow="1" firstCol="1" bandRow="1">
                <a:tableStyleId>{69012ECD-51FC-41F1-AA8D-1B2483CD663E}</a:tableStyleId>
              </a:tblPr>
              <a:tblGrid>
                <a:gridCol w="3128415">
                  <a:extLst>
                    <a:ext uri="{9D8B030D-6E8A-4147-A177-3AD203B41FA5}">
                      <a16:colId xmlns:a16="http://schemas.microsoft.com/office/drawing/2014/main" val="1978942440"/>
                    </a:ext>
                  </a:extLst>
                </a:gridCol>
                <a:gridCol w="2984847">
                  <a:extLst>
                    <a:ext uri="{9D8B030D-6E8A-4147-A177-3AD203B41FA5}">
                      <a16:colId xmlns:a16="http://schemas.microsoft.com/office/drawing/2014/main" val="3471268471"/>
                    </a:ext>
                  </a:extLst>
                </a:gridCol>
                <a:gridCol w="2644536">
                  <a:extLst>
                    <a:ext uri="{9D8B030D-6E8A-4147-A177-3AD203B41FA5}">
                      <a16:colId xmlns:a16="http://schemas.microsoft.com/office/drawing/2014/main" val="330564365"/>
                    </a:ext>
                  </a:extLst>
                </a:gridCol>
              </a:tblGrid>
              <a:tr h="962845">
                <a:tc>
                  <a:txBody>
                    <a:bodyPr/>
                    <a:lstStyle/>
                    <a:p>
                      <a:pPr>
                        <a:lnSpc>
                          <a:spcPct val="107000"/>
                        </a:lnSpc>
                        <a:spcAft>
                          <a:spcPts val="800"/>
                        </a:spcAft>
                      </a:pPr>
                      <a:r>
                        <a:rPr lang="en-GB" sz="1600" kern="100">
                          <a:effectLst/>
                        </a:rPr>
                        <a:t>RELIABLE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63720" marR="63720" marT="0" marB="0"/>
                </a:tc>
                <a:tc>
                  <a:txBody>
                    <a:bodyPr/>
                    <a:lstStyle/>
                    <a:p>
                      <a:pPr>
                        <a:lnSpc>
                          <a:spcPct val="107000"/>
                        </a:lnSpc>
                        <a:spcAft>
                          <a:spcPts val="800"/>
                        </a:spcAft>
                      </a:pPr>
                      <a:r>
                        <a:rPr lang="en-GB" sz="1600" kern="100">
                          <a:effectLst/>
                        </a:rPr>
                        <a:t>UNRELIABLE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63720" marR="63720" marT="0" marB="0"/>
                </a:tc>
                <a:tc>
                  <a:txBody>
                    <a:bodyPr/>
                    <a:lstStyle/>
                    <a:p>
                      <a:pPr>
                        <a:lnSpc>
                          <a:spcPct val="107000"/>
                        </a:lnSpc>
                        <a:spcAft>
                          <a:spcPts val="800"/>
                        </a:spcAft>
                      </a:pPr>
                      <a:r>
                        <a:rPr lang="en-GB" sz="1600" kern="100">
                          <a:effectLst/>
                        </a:rPr>
                        <a:t>POSSIBLE TO USE but with caution for potential bias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63720" marR="63720" marT="0" marB="0"/>
                </a:tc>
                <a:extLst>
                  <a:ext uri="{0D108BD9-81ED-4DB2-BD59-A6C34878D82A}">
                    <a16:rowId xmlns:a16="http://schemas.microsoft.com/office/drawing/2014/main" val="1994565934"/>
                  </a:ext>
                </a:extLst>
              </a:tr>
              <a:tr h="4862368">
                <a:tc>
                  <a:txBody>
                    <a:bodyPr/>
                    <a:lstStyle/>
                    <a:p>
                      <a:pPr>
                        <a:lnSpc>
                          <a:spcPct val="107000"/>
                        </a:lnSpc>
                        <a:spcAft>
                          <a:spcPts val="800"/>
                        </a:spcAft>
                      </a:pPr>
                      <a:r>
                        <a:rPr lang="en-GB" sz="1800" kern="100">
                          <a:solidFill>
                            <a:srgbClr val="002060"/>
                          </a:solidFill>
                          <a:effectLst/>
                          <a:latin typeface="Aptos"/>
                        </a:rPr>
                        <a:t>e.g. Books</a:t>
                      </a:r>
                    </a:p>
                    <a:p>
                      <a:pPr>
                        <a:lnSpc>
                          <a:spcPct val="107000"/>
                        </a:lnSpc>
                        <a:spcAft>
                          <a:spcPts val="800"/>
                        </a:spcAft>
                      </a:pPr>
                      <a:endParaRPr lang="en-GB" sz="1800" kern="100" dirty="0">
                        <a:solidFill>
                          <a:srgbClr val="002060"/>
                        </a:solidFill>
                        <a:effectLst/>
                        <a:latin typeface="Aptos"/>
                      </a:endParaRPr>
                    </a:p>
                    <a:p>
                      <a:pPr>
                        <a:lnSpc>
                          <a:spcPct val="107000"/>
                        </a:lnSpc>
                        <a:spcAft>
                          <a:spcPts val="800"/>
                        </a:spcAft>
                      </a:pPr>
                      <a:r>
                        <a:rPr lang="en-GB" sz="1800" b="0" kern="100">
                          <a:solidFill>
                            <a:srgbClr val="002060"/>
                          </a:solidFill>
                          <a:effectLst/>
                          <a:latin typeface="Aptos"/>
                        </a:rPr>
                        <a:t>Books</a:t>
                      </a:r>
                      <a:endParaRPr lang="en-GB" sz="1800" b="0" kern="100" dirty="0">
                        <a:solidFill>
                          <a:srgbClr val="002060"/>
                        </a:solidFill>
                        <a:effectLst/>
                        <a:latin typeface="Aptos"/>
                      </a:endParaRPr>
                    </a:p>
                    <a:p>
                      <a:pPr>
                        <a:lnSpc>
                          <a:spcPct val="107000"/>
                        </a:lnSpc>
                        <a:spcAft>
                          <a:spcPts val="800"/>
                        </a:spcAft>
                      </a:pPr>
                      <a:r>
                        <a:rPr lang="en-GB" sz="1800" b="0" kern="100">
                          <a:solidFill>
                            <a:srgbClr val="002060"/>
                          </a:solidFill>
                          <a:effectLst/>
                          <a:latin typeface="Aptos"/>
                        </a:rPr>
                        <a:t>Textbooks</a:t>
                      </a:r>
                      <a:endParaRPr lang="en-GB" sz="1800" b="0" kern="100" dirty="0">
                        <a:solidFill>
                          <a:srgbClr val="002060"/>
                        </a:solidFill>
                        <a:effectLst/>
                        <a:latin typeface="Aptos"/>
                      </a:endParaRPr>
                    </a:p>
                    <a:p>
                      <a:pPr>
                        <a:lnSpc>
                          <a:spcPct val="107000"/>
                        </a:lnSpc>
                        <a:spcAft>
                          <a:spcPts val="800"/>
                        </a:spcAft>
                      </a:pPr>
                      <a:r>
                        <a:rPr lang="en-GB" sz="1800" b="0" kern="100">
                          <a:solidFill>
                            <a:srgbClr val="002060"/>
                          </a:solidFill>
                          <a:effectLst/>
                          <a:latin typeface="Aptos"/>
                        </a:rPr>
                        <a:t>Government websites</a:t>
                      </a:r>
                      <a:endParaRPr lang="en-GB" sz="1800" b="0" kern="100" dirty="0">
                        <a:solidFill>
                          <a:srgbClr val="002060"/>
                        </a:solidFill>
                        <a:effectLst/>
                        <a:latin typeface="Aptos"/>
                      </a:endParaRPr>
                    </a:p>
                    <a:p>
                      <a:pPr>
                        <a:lnSpc>
                          <a:spcPct val="107000"/>
                        </a:lnSpc>
                        <a:spcAft>
                          <a:spcPts val="800"/>
                        </a:spcAft>
                      </a:pPr>
                      <a:r>
                        <a:rPr lang="en-GB" sz="1800" b="0" kern="100">
                          <a:solidFill>
                            <a:srgbClr val="002060"/>
                          </a:solidFill>
                          <a:effectLst/>
                          <a:latin typeface="Aptos"/>
                        </a:rPr>
                        <a:t>Academic conferences/lectures</a:t>
                      </a:r>
                      <a:endParaRPr lang="en-GB" sz="1800" b="0" kern="100" dirty="0">
                        <a:solidFill>
                          <a:srgbClr val="002060"/>
                        </a:solidFill>
                        <a:effectLst/>
                        <a:latin typeface="Aptos"/>
                      </a:endParaRPr>
                    </a:p>
                    <a:p>
                      <a:pPr lvl="0">
                        <a:lnSpc>
                          <a:spcPct val="107000"/>
                        </a:lnSpc>
                        <a:spcAft>
                          <a:spcPts val="800"/>
                        </a:spcAft>
                        <a:buNone/>
                      </a:pPr>
                      <a:r>
                        <a:rPr lang="en-US" sz="1800" b="0" i="0" u="none" strike="noStrike" kern="100" noProof="0">
                          <a:solidFill>
                            <a:srgbClr val="002060"/>
                          </a:solidFill>
                          <a:effectLst/>
                          <a:latin typeface="Aptos"/>
                        </a:rPr>
                        <a:t>Peer-reviewed journals/ Peer reviewed and published academic articles     </a:t>
                      </a:r>
                      <a:r>
                        <a:rPr lang="en-GB" sz="1800" b="0" kern="100" dirty="0">
                          <a:solidFill>
                            <a:srgbClr val="002060"/>
                          </a:solidFill>
                          <a:effectLst/>
                          <a:latin typeface="Aptos"/>
                        </a:rPr>
                        <a:t>     </a:t>
                      </a:r>
                      <a:endParaRPr lang="en-GB" sz="1800">
                        <a:solidFill>
                          <a:srgbClr val="002060"/>
                        </a:solidFill>
                        <a:latin typeface="Aptos"/>
                      </a:endParaRPr>
                    </a:p>
                    <a:p>
                      <a:pPr>
                        <a:lnSpc>
                          <a:spcPct val="107000"/>
                        </a:lnSpc>
                        <a:spcAft>
                          <a:spcPts val="800"/>
                        </a:spcAft>
                      </a:pPr>
                      <a:endParaRPr lang="en-GB" sz="1800" kern="100" dirty="0">
                        <a:solidFill>
                          <a:srgbClr val="002060"/>
                        </a:solidFill>
                        <a:effectLst/>
                        <a:latin typeface="Aptos"/>
                      </a:endParaRPr>
                    </a:p>
                    <a:p>
                      <a:pPr>
                        <a:lnSpc>
                          <a:spcPct val="107000"/>
                        </a:lnSpc>
                        <a:spcAft>
                          <a:spcPts val="800"/>
                        </a:spcAft>
                      </a:pPr>
                      <a:endParaRPr lang="en-GB" sz="1800" kern="100" dirty="0">
                        <a:solidFill>
                          <a:srgbClr val="002060"/>
                        </a:solidFill>
                        <a:effectLst/>
                        <a:latin typeface="Aptos"/>
                        <a:ea typeface="DengXian"/>
                        <a:cs typeface="Arial"/>
                      </a:endParaRPr>
                    </a:p>
                  </a:txBody>
                  <a:tcPr marL="63720" marR="63720" marT="0" marB="0"/>
                </a:tc>
                <a:tc>
                  <a:txBody>
                    <a:bodyPr/>
                    <a:lstStyle/>
                    <a:p>
                      <a:pPr>
                        <a:lnSpc>
                          <a:spcPct val="107000"/>
                        </a:lnSpc>
                        <a:spcAft>
                          <a:spcPts val="800"/>
                        </a:spcAft>
                      </a:pPr>
                      <a:r>
                        <a:rPr lang="en-GB" sz="1800" b="1" kern="100">
                          <a:solidFill>
                            <a:srgbClr val="002060"/>
                          </a:solidFill>
                          <a:effectLst/>
                          <a:latin typeface="Aptos"/>
                        </a:rPr>
                        <a:t>e.g. Wikipedia</a:t>
                      </a:r>
                    </a:p>
                    <a:p>
                      <a:pPr>
                        <a:lnSpc>
                          <a:spcPct val="107000"/>
                        </a:lnSpc>
                        <a:spcAft>
                          <a:spcPts val="800"/>
                        </a:spcAft>
                      </a:pPr>
                      <a:r>
                        <a:rPr lang="en-GB" sz="1800" kern="100">
                          <a:solidFill>
                            <a:srgbClr val="002060"/>
                          </a:solidFill>
                          <a:effectLst/>
                          <a:latin typeface="Aptos"/>
                        </a:rPr>
                        <a:t>Blogs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Forums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Personal websites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Tabloids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Blogs </a:t>
                      </a:r>
                      <a:r>
                        <a:rPr lang="en-GB" sz="1800" b="1" kern="100">
                          <a:solidFill>
                            <a:srgbClr val="002060"/>
                          </a:solidFill>
                          <a:effectLst/>
                          <a:latin typeface="Aptos"/>
                        </a:rPr>
                        <a:t>written by academics or experts in the field</a:t>
                      </a:r>
                    </a:p>
                    <a:p>
                      <a:pPr>
                        <a:lnSpc>
                          <a:spcPct val="107000"/>
                        </a:lnSpc>
                        <a:spcAft>
                          <a:spcPts val="800"/>
                        </a:spcAft>
                      </a:pPr>
                      <a:r>
                        <a:rPr lang="en-GB" sz="1800" kern="100">
                          <a:solidFill>
                            <a:srgbClr val="002060"/>
                          </a:solidFill>
                          <a:effectLst/>
                          <a:latin typeface="Aptos"/>
                        </a:rPr>
                        <a:t>Tabloids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Tweets (including from academics or experts)</a:t>
                      </a:r>
                      <a:endParaRPr lang="en-GB" sz="1800" kern="100" dirty="0">
                        <a:solidFill>
                          <a:srgbClr val="002060"/>
                        </a:solidFill>
                        <a:effectLst/>
                        <a:latin typeface="Aptos"/>
                      </a:endParaRPr>
                    </a:p>
                    <a:p>
                      <a:pPr>
                        <a:lnSpc>
                          <a:spcPct val="107000"/>
                        </a:lnSpc>
                        <a:spcAft>
                          <a:spcPts val="800"/>
                        </a:spcAft>
                      </a:pPr>
                      <a:r>
                        <a:rPr lang="en-GB" sz="1800" kern="100" dirty="0">
                          <a:solidFill>
                            <a:srgbClr val="002060"/>
                          </a:solidFill>
                          <a:effectLst/>
                          <a:latin typeface="Aptos"/>
                        </a:rPr>
                        <a:t>Self-published Postgraduate </a:t>
                      </a:r>
                      <a:r>
                        <a:rPr lang="en-GB" sz="1800" kern="100">
                          <a:solidFill>
                            <a:srgbClr val="002060"/>
                          </a:solidFill>
                          <a:effectLst/>
                          <a:latin typeface="Aptos"/>
                        </a:rPr>
                        <a:t>Dissertations/papers (***mine for their reference list though!)</a:t>
                      </a:r>
                      <a:endParaRPr lang="en-GB" sz="1800" kern="100" dirty="0">
                        <a:solidFill>
                          <a:srgbClr val="002060"/>
                        </a:solidFill>
                        <a:effectLst/>
                        <a:latin typeface="Aptos"/>
                        <a:ea typeface="DengXian"/>
                        <a:cs typeface="Arial"/>
                      </a:endParaRPr>
                    </a:p>
                  </a:txBody>
                  <a:tcPr marL="63720" marR="63720" marT="0" marB="0"/>
                </a:tc>
                <a:tc>
                  <a:txBody>
                    <a:bodyPr/>
                    <a:lstStyle/>
                    <a:p>
                      <a:pPr>
                        <a:lnSpc>
                          <a:spcPct val="107000"/>
                        </a:lnSpc>
                        <a:spcAft>
                          <a:spcPts val="800"/>
                        </a:spcAft>
                      </a:pPr>
                      <a:r>
                        <a:rPr lang="en-GB" sz="1800" b="1" kern="100">
                          <a:solidFill>
                            <a:srgbClr val="002060"/>
                          </a:solidFill>
                          <a:effectLst/>
                          <a:latin typeface="Aptos"/>
                        </a:rPr>
                        <a:t>e.g. Opinionated articles (e.g. editorials)</a:t>
                      </a:r>
                    </a:p>
                    <a:p>
                      <a:pPr>
                        <a:lnSpc>
                          <a:spcPct val="107000"/>
                        </a:lnSpc>
                        <a:spcAft>
                          <a:spcPts val="800"/>
                        </a:spcAft>
                      </a:pPr>
                      <a:r>
                        <a:rPr lang="en-GB" sz="1800" kern="100">
                          <a:solidFill>
                            <a:srgbClr val="002060"/>
                          </a:solidFill>
                          <a:effectLst/>
                          <a:latin typeface="Aptos"/>
                        </a:rPr>
                        <a:t>Sponsored studies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Company websites</a:t>
                      </a:r>
                      <a:endParaRPr lang="en-GB" sz="1800" kern="100" dirty="0">
                        <a:solidFill>
                          <a:srgbClr val="002060"/>
                        </a:solidFill>
                        <a:effectLst/>
                        <a:latin typeface="Aptos"/>
                      </a:endParaRPr>
                    </a:p>
                    <a:p>
                      <a:pPr>
                        <a:lnSpc>
                          <a:spcPct val="107000"/>
                        </a:lnSpc>
                        <a:spcAft>
                          <a:spcPts val="800"/>
                        </a:spcAft>
                      </a:pPr>
                      <a:r>
                        <a:rPr lang="en-GB" sz="1800" kern="100">
                          <a:solidFill>
                            <a:srgbClr val="002060"/>
                          </a:solidFill>
                          <a:effectLst/>
                          <a:latin typeface="Aptos"/>
                        </a:rPr>
                        <a:t>Newspapers (e.g. The Times)**** </a:t>
                      </a:r>
                      <a:endParaRPr lang="en-GB" sz="1800" kern="100" dirty="0">
                        <a:solidFill>
                          <a:srgbClr val="002060"/>
                        </a:solidFill>
                        <a:effectLst/>
                        <a:latin typeface="Aptos"/>
                      </a:endParaRPr>
                    </a:p>
                    <a:p>
                      <a:pPr>
                        <a:lnSpc>
                          <a:spcPct val="107000"/>
                        </a:lnSpc>
                        <a:spcAft>
                          <a:spcPts val="800"/>
                        </a:spcAft>
                      </a:pPr>
                      <a:r>
                        <a:rPr lang="en-GB" sz="1800" kern="100" dirty="0">
                          <a:solidFill>
                            <a:srgbClr val="002060"/>
                          </a:solidFill>
                          <a:effectLst/>
                          <a:latin typeface="Aptos"/>
                        </a:rPr>
                        <a:t>***This could also be a reliable source but it is in this category because one must always be careful/aware of bias, even if the paper is a trusted paper</a:t>
                      </a:r>
                    </a:p>
                    <a:p>
                      <a:pPr>
                        <a:lnSpc>
                          <a:spcPct val="107000"/>
                        </a:lnSpc>
                        <a:spcAft>
                          <a:spcPts val="800"/>
                        </a:spcAft>
                      </a:pPr>
                      <a:endParaRPr lang="en-GB" sz="1800" kern="100" dirty="0">
                        <a:solidFill>
                          <a:srgbClr val="002060"/>
                        </a:solidFill>
                        <a:effectLst/>
                        <a:latin typeface="Aptos"/>
                        <a:ea typeface="DengXian"/>
                        <a:cs typeface="Arial"/>
                      </a:endParaRPr>
                    </a:p>
                  </a:txBody>
                  <a:tcPr marL="63720" marR="63720" marT="0" marB="0"/>
                </a:tc>
                <a:extLst>
                  <a:ext uri="{0D108BD9-81ED-4DB2-BD59-A6C34878D82A}">
                    <a16:rowId xmlns:a16="http://schemas.microsoft.com/office/drawing/2014/main" val="3747889652"/>
                  </a:ext>
                </a:extLst>
              </a:tr>
            </a:tbl>
          </a:graphicData>
        </a:graphic>
      </p:graphicFrame>
      <p:sp>
        <p:nvSpPr>
          <p:cNvPr id="4" name="Date Placeholder 3">
            <a:extLst>
              <a:ext uri="{FF2B5EF4-FFF2-40B4-BE49-F238E27FC236}">
                <a16:creationId xmlns:a16="http://schemas.microsoft.com/office/drawing/2014/main" id="{CF972C59-D778-F025-9A89-908D3C859EB6}"/>
              </a:ext>
            </a:extLst>
          </p:cNvPr>
          <p:cNvSpPr>
            <a:spLocks noGrp="1"/>
          </p:cNvSpPr>
          <p:nvPr>
            <p:ph type="dt" sz="half" idx="10"/>
          </p:nvPr>
        </p:nvSpPr>
        <p:spPr/>
        <p:txBody>
          <a:bodyPr/>
          <a:lstStyle/>
          <a:p>
            <a:pPr>
              <a:defRPr/>
            </a:pPr>
            <a:fld id="{2303D31F-598B-47EE-BA37-93F097A3D676}" type="datetime1">
              <a:rPr lang="en-GB" altLang="en-US" smtClean="0"/>
              <a:pPr>
                <a:defRPr/>
              </a:pPr>
              <a:t>24/02/2026</a:t>
            </a:fld>
            <a:endParaRPr lang="en-GB" altLang="en-US"/>
          </a:p>
        </p:txBody>
      </p:sp>
      <p:sp>
        <p:nvSpPr>
          <p:cNvPr id="5" name="Slide Number Placeholder 4">
            <a:extLst>
              <a:ext uri="{FF2B5EF4-FFF2-40B4-BE49-F238E27FC236}">
                <a16:creationId xmlns:a16="http://schemas.microsoft.com/office/drawing/2014/main" id="{DDFAB65E-5D74-940D-3644-32A734283D89}"/>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0222025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LCLM4001</vt:lpstr>
      <vt:lpstr>Discuss</vt:lpstr>
      <vt:lpstr>Secondary Research </vt:lpstr>
      <vt:lpstr>The Internet</vt:lpstr>
      <vt:lpstr>The CRAAP Test </vt:lpstr>
      <vt:lpstr>PowerPoint Presentation</vt:lpstr>
      <vt:lpstr>CRAAP TEST: Activity 1 ANSWERS</vt:lpstr>
      <vt:lpstr>Reliable vs Unreliable Sources</vt:lpstr>
      <vt:lpstr>Activity 2: Unreliable vs Reliable Sources</vt:lpstr>
      <vt:lpstr>Peer Review</vt:lpstr>
      <vt:lpstr>Discuss: Using Search Engines</vt:lpstr>
      <vt:lpstr>Using a Search Engine: Suggested Answers</vt:lpstr>
      <vt:lpstr>Using a Search Enging: AI Overviews</vt:lpstr>
      <vt:lpstr>Check Your Understanding!</vt:lpstr>
      <vt:lpstr>Review: A Few Rules</vt:lpstr>
      <vt:lpstr>Review: A Few Rules</vt:lpstr>
      <vt:lpstr>Review: A Few Rules</vt:lpstr>
      <vt:lpstr>Activity 2 Answers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revision>275</cp:revision>
  <cp:lastPrinted>2018-07-09T15:27:01Z</cp:lastPrinted>
  <dcterms:created xsi:type="dcterms:W3CDTF">2002-10-07T19:43:58Z</dcterms:created>
  <dcterms:modified xsi:type="dcterms:W3CDTF">2026-02-24T08:49:57Z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2024-05-17T13:20:35Z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47fad8da-1e19-44d2-81f0-0a640a7c8360</vt:lpwstr>
  </property>
  <property fmtid="{D5CDD505-2E9C-101B-9397-08002B2CF9AE}" pid="8" name="MSIP_Label_9762d7e7-4474-4a67-9ef6-3d4dc52b0ea7_ContentBits">
    <vt:lpwstr>0</vt:lpwstr>
  </property>
</Properties>
</file>