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8288000" cy="10287000"/>
  <p:notesSz cx="6858000" cy="9144000"/>
  <p:embeddedFontLst>
    <p:embeddedFont>
      <p:font typeface="Canva Sans" panose="020B0604020202020204" charset="0"/>
      <p:regular r:id="rId16"/>
    </p:embeddedFont>
    <p:embeddedFont>
      <p:font typeface="League Spartan" panose="020B0604020202020204" charset="0"/>
      <p:regular r:id="rId1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68235" autoAdjust="0"/>
  </p:normalViewPr>
  <p:slideViewPr>
    <p:cSldViewPr>
      <p:cViewPr>
        <p:scale>
          <a:sx n="33" d="100"/>
          <a:sy n="33" d="100"/>
        </p:scale>
        <p:origin x="1954" y="1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B9072A-952C-4279-A800-9F47A49E0A5D}" type="datetimeFigureOut">
              <a:rPr lang="en-IN" smtClean="0"/>
              <a:t>26-10-2026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713606-6BB0-43E6-B34C-C7666CCC80CB}" type="slidenum">
              <a:rPr lang="en-IN" smtClean="0"/>
              <a:t>‹#›</a:t>
            </a:fld>
            <a:endParaRPr lang="en-IN"/>
          </a:p>
        </p:txBody>
      </p:sp>
    </p:spTree>
    <p:extLst>
      <p:ext uri="{BB962C8B-B14F-4D97-AF65-F5344CB8AC3E}">
        <p14:creationId xmlns:p14="http://schemas.microsoft.com/office/powerpoint/2010/main" val="934044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aim of Breath-Free UK is to stop individuals aged 11-17 from vaping in the UK. The slogan is “Your Future. Your Breath. Your Choice,” and it can reinforce the message of safeguarding the health of young people. The campaign can emphasise awareness and become a critical step in informing people about vaping. It can be education about misconceptions about vaping, strengthening refusal skills, and supporting informed decisions that lead to healthier, vape-free lives.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2</a:t>
            </a:fld>
            <a:endParaRPr lang="en-IN"/>
          </a:p>
        </p:txBody>
      </p:sp>
    </p:spTree>
    <p:extLst>
      <p:ext uri="{BB962C8B-B14F-4D97-AF65-F5344CB8AC3E}">
        <p14:creationId xmlns:p14="http://schemas.microsoft.com/office/powerpoint/2010/main" val="4292385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According to ASH (2026), 19% of the young population aged between 11 to 17 in Great Britain had used vapes at least once, and 7% currently vape. Experimenting is stimulated by curiosity, peers and flavours. Targeted school-based prevention is warranted due to the concern for nicotine dependence during adolescence. It can lead to long-term respiratory and developmental effects that are unknown.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3</a:t>
            </a:fld>
            <a:endParaRPr lang="en-IN"/>
          </a:p>
        </p:txBody>
      </p:sp>
    </p:spTree>
    <p:extLst>
      <p:ext uri="{BB962C8B-B14F-4D97-AF65-F5344CB8AC3E}">
        <p14:creationId xmlns:p14="http://schemas.microsoft.com/office/powerpoint/2010/main" val="1879499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Adolescence is an important time to prevent nicotine dependence. The 2025 survey by ASH has shown that there is significant exposure to vaping amongst young people. Experimentation can be encouraged by curiosity and peer influence and by flavours. Long-term health effects are unknown however nicotine dependency and the potential effects on respiration make early intervention worthwhile. Breath-Free UK will encourage awareness and opposing peer pressure.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4</a:t>
            </a:fld>
            <a:endParaRPr lang="en-IN"/>
          </a:p>
        </p:txBody>
      </p:sp>
    </p:spTree>
    <p:extLst>
      <p:ext uri="{BB962C8B-B14F-4D97-AF65-F5344CB8AC3E}">
        <p14:creationId xmlns:p14="http://schemas.microsoft.com/office/powerpoint/2010/main" val="29753906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campaign has three measurable objectives to determine its effectiveness over 8 weeks. A pre and post-campaign questionnaire will assess knowledge, self-efficacy to refuse, and intentions to vape. It will provide supportive information to the students who already vape on a confidential basis without judgment or stigma.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5</a:t>
            </a:fld>
            <a:endParaRPr lang="en-IN"/>
          </a:p>
        </p:txBody>
      </p:sp>
    </p:spTree>
    <p:extLst>
      <p:ext uri="{BB962C8B-B14F-4D97-AF65-F5344CB8AC3E}">
        <p14:creationId xmlns:p14="http://schemas.microsoft.com/office/powerpoint/2010/main" val="1205032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eight-week course is an educational program with practical behaviour change activities. Vaping workshops can enhance vaping knowledge, and role play can increase students' ability to decline offers. In the quizzes, common misconceptions and misleading online messages are being challenged. Support and signposting will be provided to students who already vape, and will be provided in a confidential manner. It can be developed to avoid stigma or punishment to assist students in seeking help.</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6</a:t>
            </a:fld>
            <a:endParaRPr lang="en-IN"/>
          </a:p>
        </p:txBody>
      </p:sp>
    </p:spTree>
    <p:extLst>
      <p:ext uri="{BB962C8B-B14F-4D97-AF65-F5344CB8AC3E}">
        <p14:creationId xmlns:p14="http://schemas.microsoft.com/office/powerpoint/2010/main" val="1628967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campaign will be promoted in the schools using assemblies, posters and student-led activities. Information and support can be provided in a credible manner through partnerships with NHS professionals, local councils, school nurses and youth organisations. Current public health resources will be modified and adapted to young people. Besides, campaign materials will be consistently branded and logos of partners will be added with permission.</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7</a:t>
            </a:fld>
            <a:endParaRPr lang="en-IN"/>
          </a:p>
        </p:txBody>
      </p:sp>
    </p:spTree>
    <p:extLst>
      <p:ext uri="{BB962C8B-B14F-4D97-AF65-F5344CB8AC3E}">
        <p14:creationId xmlns:p14="http://schemas.microsoft.com/office/powerpoint/2010/main" val="11862291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advantages of a vape free lifestyle might be physical, psychological and social. It means not using e-cigarettes to avoid inhaling the chemicals and nicotine found in the aerosol. Further, reducing nicotine dependence can help young people to be better equipped to make choices for themselves and enjoy their lives. Healthy choices can be supported by positive peer environments. The long-term impacts of vaping and the full extent of the benefits of prevention are still being studied.</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8</a:t>
            </a:fld>
            <a:endParaRPr lang="en-IN"/>
          </a:p>
        </p:txBody>
      </p:sp>
    </p:spTree>
    <p:extLst>
      <p:ext uri="{BB962C8B-B14F-4D97-AF65-F5344CB8AC3E}">
        <p14:creationId xmlns:p14="http://schemas.microsoft.com/office/powerpoint/2010/main" val="27979869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 Belief Model emphasises perceived risks and benefits that will be emphasised during educational activities. The role play is used for social cognitive theory that focussed on peers, modelling and self-efficacy. According to the Theory of Planned Behaviour, attitudes, social norms and perceived control are the factors that affect intentions. These theories can be combined to guide activities that promote informed decisions and resistance to vaping.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9</a:t>
            </a:fld>
            <a:endParaRPr lang="en-IN"/>
          </a:p>
        </p:txBody>
      </p:sp>
    </p:spTree>
    <p:extLst>
      <p:ext uri="{BB962C8B-B14F-4D97-AF65-F5344CB8AC3E}">
        <p14:creationId xmlns:p14="http://schemas.microsoft.com/office/powerpoint/2010/main" val="28315847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evaluation will be based on baseline and final questionnaires against all three SMART objectives. Knowledge scores will evaluate awareness and confidence ratings as well as vaping intentions will evaluate behaviour outcomes. Engagement will be demonstrated by attendance and feedback. The workshops will be used to identify and address peer pressure.  On the other side, confidential and non-judgemental support and referrals will be offered to students who need assistance.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10</a:t>
            </a:fld>
            <a:endParaRPr lang="en-IN"/>
          </a:p>
        </p:txBody>
      </p:sp>
    </p:spTree>
    <p:extLst>
      <p:ext uri="{BB962C8B-B14F-4D97-AF65-F5344CB8AC3E}">
        <p14:creationId xmlns:p14="http://schemas.microsoft.com/office/powerpoint/2010/main" val="7213218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Breath-Free UK offers a structured framework for the prevention of vaping amongst young people aged 11-17 in the UK. Healthy choices might be reinforced through continued school education and by engaging youth in activities along with partnerships with health professionals. Campaign outcomes will be evaluated for improvement and direction for future delivery. The main message is to encourage students to stand up to peer pressure and to safeguard their wellbeing.</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8A713606-6BB0-43E6-B34C-C7666CCC80CB}" type="slidenum">
              <a:rPr lang="en-IN" smtClean="0"/>
              <a:t>11</a:t>
            </a:fld>
            <a:endParaRPr lang="en-IN"/>
          </a:p>
        </p:txBody>
      </p:sp>
    </p:spTree>
    <p:extLst>
      <p:ext uri="{BB962C8B-B14F-4D97-AF65-F5344CB8AC3E}">
        <p14:creationId xmlns:p14="http://schemas.microsoft.com/office/powerpoint/2010/main" val="2251641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6.svg"/><Relationship Id="rId5" Type="http://schemas.openxmlformats.org/officeDocument/2006/relationships/image" Target="../media/image5.sv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3.svg"/><Relationship Id="rId4" Type="http://schemas.openxmlformats.org/officeDocument/2006/relationships/image" Target="../media/image12.sv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4.svg"/><Relationship Id="rId5" Type="http://schemas.openxmlformats.org/officeDocument/2006/relationships/image" Target="../media/image12.svg"/><Relationship Id="rId4" Type="http://schemas.openxmlformats.org/officeDocument/2006/relationships/image" Target="../media/image2.sv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15.svg"/><Relationship Id="rId4" Type="http://schemas.openxmlformats.org/officeDocument/2006/relationships/image" Target="../media/image6.svg"/></Relationships>
</file>

<file path=ppt/slides/_rels/slide12.xml.rels><?xml version="1.0" encoding="UTF-8" standalone="yes"?>
<Relationships xmlns="http://schemas.openxmlformats.org/package/2006/relationships"><Relationship Id="rId8" Type="http://schemas.openxmlformats.org/officeDocument/2006/relationships/hyperlink" Target="https://link.springer.com/content/pdf/10.1186/s12889-025-23124-1.pdf" TargetMode="External"/><Relationship Id="rId3" Type="http://schemas.openxmlformats.org/officeDocument/2006/relationships/hyperlink" Target="https://openpsychologyjournal.com/VOLUME/18/ELOCATOR/e18743501380298/" TargetMode="External"/><Relationship Id="rId7" Type="http://schemas.openxmlformats.org/officeDocument/2006/relationships/hyperlink" Target="https://www.gov.uk/government/calls-for-evidence/youth-vaping-call-for-evidence/outcome/youth-vaping-call-for-evidence-analysis" TargetMode="External"/><Relationship Id="rId2" Type="http://schemas.openxmlformats.org/officeDocument/2006/relationships/hyperlink" Target="https://ash.org.uk/uploads/youth-vaping-fact-sheet-2025-final.pdf" TargetMode="External"/><Relationship Id="rId1" Type="http://schemas.openxmlformats.org/officeDocument/2006/relationships/slideLayout" Target="../slideLayouts/slideLayout7.xml"/><Relationship Id="rId6" Type="http://schemas.openxmlformats.org/officeDocument/2006/relationships/hyperlink" Target="https://www.mdpi.com/2226-4787/11/4/122" TargetMode="External"/><Relationship Id="rId11" Type="http://schemas.openxmlformats.org/officeDocument/2006/relationships/hyperlink" Target="https://news.sky.com/story/doctors-sound-alarm-over-children-vaping-as-studies-find-wide-range-of-health-impacts-13574877" TargetMode="External"/><Relationship Id="rId5" Type="http://schemas.openxmlformats.org/officeDocument/2006/relationships/hyperlink" Target="https://www.bbc.com/news/articles/czxyny0w7wdo" TargetMode="External"/><Relationship Id="rId10" Type="http://schemas.openxmlformats.org/officeDocument/2006/relationships/hyperlink" Target="https://www.nhs.uk/better-health/quit-smoking/help-others-quit/young-people-and-vaping/" TargetMode="External"/><Relationship Id="rId4" Type="http://schemas.openxmlformats.org/officeDocument/2006/relationships/hyperlink" Target="https://www.medrxiv.org/content/10.1101/2024.09.04.24313091.full.pdf" TargetMode="External"/><Relationship Id="rId9" Type="http://schemas.openxmlformats.org/officeDocument/2006/relationships/hyperlink" Target="https://journals.sagepub.com/doi/pdf/10.1177/23821205261443554"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rgbClr val="DA4A49">
                <a:alpha val="100000"/>
              </a:srgbClr>
            </a:gs>
            <a:gs pos="100000">
              <a:srgbClr val="B1353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488576" y="7198372"/>
            <a:ext cx="15564186" cy="4902719"/>
          </a:xfrm>
          <a:custGeom>
            <a:avLst/>
            <a:gdLst/>
            <a:ahLst/>
            <a:cxnLst/>
            <a:rect l="l" t="t" r="r" b="b"/>
            <a:pathLst>
              <a:path w="15564186" h="4902719">
                <a:moveTo>
                  <a:pt x="0" y="0"/>
                </a:moveTo>
                <a:lnTo>
                  <a:pt x="15564186" y="0"/>
                </a:lnTo>
                <a:lnTo>
                  <a:pt x="15564186" y="4902718"/>
                </a:lnTo>
                <a:lnTo>
                  <a:pt x="0" y="4902718"/>
                </a:lnTo>
                <a:lnTo>
                  <a:pt x="0" y="0"/>
                </a:lnTo>
                <a:close/>
              </a:path>
            </a:pathLst>
          </a:custGeom>
          <a:blipFill>
            <a:blip r:embed="rId2">
              <a:alphaModFix amt="37000"/>
            </a:blip>
            <a:stretch>
              <a:fillRect/>
            </a:stretch>
          </a:blipFill>
        </p:spPr>
        <p:txBody>
          <a:bodyPr/>
          <a:lstStyle/>
          <a:p>
            <a:endParaRPr lang="en-IN" dirty="0"/>
          </a:p>
        </p:txBody>
      </p:sp>
      <p:grpSp>
        <p:nvGrpSpPr>
          <p:cNvPr id="4" name="Group 4"/>
          <p:cNvGrpSpPr/>
          <p:nvPr/>
        </p:nvGrpSpPr>
        <p:grpSpPr>
          <a:xfrm>
            <a:off x="1759282" y="6372277"/>
            <a:ext cx="11651463" cy="3293749"/>
            <a:chOff x="0" y="-187599"/>
            <a:chExt cx="1717468" cy="469725"/>
          </a:xfrm>
        </p:grpSpPr>
        <p:sp>
          <p:nvSpPr>
            <p:cNvPr id="5" name="Freeform 5"/>
            <p:cNvSpPr/>
            <p:nvPr/>
          </p:nvSpPr>
          <p:spPr>
            <a:xfrm>
              <a:off x="539489" y="-187599"/>
              <a:ext cx="1177979" cy="320226"/>
            </a:xfrm>
            <a:custGeom>
              <a:avLst/>
              <a:gdLst/>
              <a:ahLst/>
              <a:cxnLst/>
              <a:rect l="l" t="t" r="r" b="b"/>
              <a:pathLst>
                <a:path w="1202253" h="282126">
                  <a:moveTo>
                    <a:pt x="0" y="0"/>
                  </a:moveTo>
                  <a:lnTo>
                    <a:pt x="1202253" y="0"/>
                  </a:lnTo>
                  <a:lnTo>
                    <a:pt x="1202253" y="282126"/>
                  </a:lnTo>
                  <a:lnTo>
                    <a:pt x="0" y="282126"/>
                  </a:lnTo>
                  <a:close/>
                </a:path>
              </a:pathLst>
            </a:custGeom>
            <a:solidFill>
              <a:srgbClr val="FFD3B0"/>
            </a:solidFill>
          </p:spPr>
          <p:txBody>
            <a:bodyPr/>
            <a:lstStyle/>
            <a:p>
              <a:endParaRPr lang="en-IN" dirty="0"/>
            </a:p>
          </p:txBody>
        </p:sp>
        <p:sp>
          <p:nvSpPr>
            <p:cNvPr id="6" name="TextBox 6"/>
            <p:cNvSpPr txBox="1"/>
            <p:nvPr/>
          </p:nvSpPr>
          <p:spPr>
            <a:xfrm>
              <a:off x="0" y="-38100"/>
              <a:ext cx="1202253" cy="320226"/>
            </a:xfrm>
            <a:prstGeom prst="rect">
              <a:avLst/>
            </a:prstGeom>
          </p:spPr>
          <p:txBody>
            <a:bodyPr lIns="50800" tIns="50800" rIns="50800" bIns="50800" rtlCol="0" anchor="ctr"/>
            <a:lstStyle/>
            <a:p>
              <a:pPr algn="ctr">
                <a:lnSpc>
                  <a:spcPts val="2659"/>
                </a:lnSpc>
                <a:spcBef>
                  <a:spcPct val="0"/>
                </a:spcBef>
              </a:pPr>
              <a:endParaRPr/>
            </a:p>
          </p:txBody>
        </p:sp>
      </p:grpSp>
      <p:grpSp>
        <p:nvGrpSpPr>
          <p:cNvPr id="7" name="Group 7"/>
          <p:cNvGrpSpPr/>
          <p:nvPr/>
        </p:nvGrpSpPr>
        <p:grpSpPr>
          <a:xfrm>
            <a:off x="15138448" y="6817678"/>
            <a:ext cx="2678990" cy="2653694"/>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F3F3"/>
            </a:solidFill>
          </p:spPr>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10" name="Freeform 10"/>
          <p:cNvSpPr/>
          <p:nvPr/>
        </p:nvSpPr>
        <p:spPr>
          <a:xfrm>
            <a:off x="15003766" y="6623024"/>
            <a:ext cx="2948355" cy="3043002"/>
          </a:xfrm>
          <a:custGeom>
            <a:avLst/>
            <a:gdLst/>
            <a:ahLst/>
            <a:cxnLst/>
            <a:rect l="l" t="t" r="r" b="b"/>
            <a:pathLst>
              <a:path w="2674209" h="2674209">
                <a:moveTo>
                  <a:pt x="0" y="0"/>
                </a:moveTo>
                <a:lnTo>
                  <a:pt x="2674210" y="0"/>
                </a:lnTo>
                <a:lnTo>
                  <a:pt x="2674210" y="2674209"/>
                </a:lnTo>
                <a:lnTo>
                  <a:pt x="0" y="2674209"/>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IN" dirty="0"/>
          </a:p>
        </p:txBody>
      </p:sp>
      <p:sp>
        <p:nvSpPr>
          <p:cNvPr id="11" name="TextBox 11"/>
          <p:cNvSpPr txBox="1"/>
          <p:nvPr/>
        </p:nvSpPr>
        <p:spPr>
          <a:xfrm>
            <a:off x="838200" y="876300"/>
            <a:ext cx="16687800" cy="4886402"/>
          </a:xfrm>
          <a:prstGeom prst="rect">
            <a:avLst/>
          </a:prstGeom>
        </p:spPr>
        <p:txBody>
          <a:bodyPr wrap="square" lIns="0" tIns="0" rIns="0" bIns="0" rtlCol="0" anchor="t">
            <a:spAutoFit/>
          </a:bodyPr>
          <a:lstStyle/>
          <a:p>
            <a:pPr algn="ctr">
              <a:lnSpc>
                <a:spcPct val="150000"/>
              </a:lnSpc>
            </a:pPr>
            <a:r>
              <a:rPr lang="en-US" sz="3600" b="1" dirty="0">
                <a:latin typeface="Times New Roman" panose="02020603050405020304" pitchFamily="18" charset="0"/>
                <a:ea typeface="League Spartan"/>
                <a:cs typeface="Times New Roman" panose="02020603050405020304" pitchFamily="18" charset="0"/>
                <a:sym typeface="League Spartan"/>
              </a:rPr>
              <a:t>PROGRAMME: MSC</a:t>
            </a:r>
            <a:r>
              <a:rPr lang="en-US" sz="3600" dirty="0">
                <a:latin typeface="Times New Roman" panose="02020603050405020304" pitchFamily="18" charset="0"/>
                <a:ea typeface="League Spartan"/>
                <a:cs typeface="Times New Roman" panose="02020603050405020304" pitchFamily="18" charset="0"/>
                <a:sym typeface="League Spartan"/>
              </a:rPr>
              <a:t> </a:t>
            </a:r>
            <a:r>
              <a:rPr lang="en-US" sz="3600" b="1" dirty="0">
                <a:latin typeface="Times New Roman" panose="02020603050405020304" pitchFamily="18" charset="0"/>
                <a:ea typeface="League Spartan"/>
                <a:cs typeface="Times New Roman" panose="02020603050405020304" pitchFamily="18" charset="0"/>
                <a:sym typeface="League Spartan"/>
              </a:rPr>
              <a:t>PUBLIC HEALTH AND SOCIAL CARE IN PRACTICE</a:t>
            </a:r>
          </a:p>
          <a:p>
            <a:pPr algn="ctr">
              <a:lnSpc>
                <a:spcPct val="150000"/>
              </a:lnSpc>
            </a:pPr>
            <a:r>
              <a:rPr lang="en-US" sz="3600" b="1" dirty="0">
                <a:latin typeface="Times New Roman" panose="02020603050405020304" pitchFamily="18" charset="0"/>
                <a:ea typeface="League Spartan"/>
                <a:cs typeface="Times New Roman" panose="02020603050405020304" pitchFamily="18" charset="0"/>
                <a:sym typeface="League Spartan"/>
              </a:rPr>
              <a:t>          MODULE: Social Epidemiology and public Health Development</a:t>
            </a:r>
          </a:p>
          <a:p>
            <a:pPr algn="ctr">
              <a:lnSpc>
                <a:spcPct val="150000"/>
              </a:lnSpc>
            </a:pPr>
            <a:r>
              <a:rPr lang="en-US" sz="3600" b="1" dirty="0">
                <a:latin typeface="Times New Roman" panose="02020603050405020304" pitchFamily="18" charset="0"/>
                <a:ea typeface="League Spartan"/>
                <a:cs typeface="Times New Roman" panose="02020603050405020304" pitchFamily="18" charset="0"/>
                <a:sym typeface="League Spartan"/>
              </a:rPr>
              <a:t>Module code: LCHS7000</a:t>
            </a:r>
          </a:p>
          <a:p>
            <a:pPr algn="ctr">
              <a:lnSpc>
                <a:spcPct val="150000"/>
              </a:lnSpc>
            </a:pPr>
            <a:r>
              <a:rPr lang="en-US" sz="3600" b="1" dirty="0">
                <a:latin typeface="Times New Roman" panose="02020603050405020304" pitchFamily="18" charset="0"/>
                <a:ea typeface="League Spartan"/>
                <a:cs typeface="Times New Roman" panose="02020603050405020304" pitchFamily="18" charset="0"/>
                <a:sym typeface="League Spartan"/>
              </a:rPr>
              <a:t>Assignment Title: Component 1 – Group Presentation (Practice </a:t>
            </a:r>
          </a:p>
          <a:p>
            <a:pPr algn="ctr">
              <a:lnSpc>
                <a:spcPct val="150000"/>
              </a:lnSpc>
            </a:pPr>
            <a:r>
              <a:rPr lang="en-US" sz="3600" b="1" dirty="0">
                <a:latin typeface="Times New Roman" panose="02020603050405020304" pitchFamily="18" charset="0"/>
                <a:ea typeface="League Spartan"/>
                <a:cs typeface="Times New Roman" panose="02020603050405020304" pitchFamily="18" charset="0"/>
                <a:sym typeface="League Spartan"/>
              </a:rPr>
              <a:t>Intervention)</a:t>
            </a:r>
          </a:p>
          <a:p>
            <a:pPr algn="ctr">
              <a:lnSpc>
                <a:spcPct val="150000"/>
              </a:lnSpc>
            </a:pPr>
            <a:r>
              <a:rPr lang="en-US" sz="3600" b="1" dirty="0">
                <a:latin typeface="Times New Roman" panose="02020603050405020304" pitchFamily="18" charset="0"/>
                <a:ea typeface="League Spartan"/>
                <a:cs typeface="Times New Roman" panose="02020603050405020304" pitchFamily="18" charset="0"/>
                <a:sym typeface="League Spartan"/>
              </a:rPr>
              <a:t>Topic: Vaping</a:t>
            </a:r>
          </a:p>
        </p:txBody>
      </p:sp>
      <p:sp>
        <p:nvSpPr>
          <p:cNvPr id="12" name="TextBox 12"/>
          <p:cNvSpPr txBox="1"/>
          <p:nvPr/>
        </p:nvSpPr>
        <p:spPr>
          <a:xfrm>
            <a:off x="7389387" y="6255609"/>
            <a:ext cx="4051192" cy="2329933"/>
          </a:xfrm>
          <a:prstGeom prst="rect">
            <a:avLst/>
          </a:prstGeom>
        </p:spPr>
        <p:txBody>
          <a:bodyPr lIns="0" tIns="0" rIns="0" bIns="0" rtlCol="0" anchor="t">
            <a:spAutoFit/>
          </a:bodyPr>
          <a:lstStyle/>
          <a:p>
            <a:pPr algn="ctr">
              <a:lnSpc>
                <a:spcPts val="6299"/>
              </a:lnSpc>
            </a:pPr>
            <a:r>
              <a:rPr lang="en-US" sz="3600" dirty="0">
                <a:solidFill>
                  <a:srgbClr val="000000"/>
                </a:solidFill>
                <a:latin typeface="Times New Roman" panose="02020603050405020304" pitchFamily="18" charset="0"/>
                <a:ea typeface="Roboto"/>
                <a:cs typeface="Times New Roman" panose="02020603050405020304" pitchFamily="18" charset="0"/>
                <a:sym typeface="Roboto"/>
              </a:rPr>
              <a:t>Student name:</a:t>
            </a:r>
          </a:p>
          <a:p>
            <a:pPr algn="ctr">
              <a:lnSpc>
                <a:spcPts val="6299"/>
              </a:lnSpc>
            </a:pPr>
            <a:r>
              <a:rPr lang="en-US" sz="3600" dirty="0">
                <a:solidFill>
                  <a:srgbClr val="000000"/>
                </a:solidFill>
                <a:latin typeface="Times New Roman" panose="02020603050405020304" pitchFamily="18" charset="0"/>
                <a:ea typeface="Roboto"/>
                <a:cs typeface="Times New Roman" panose="02020603050405020304" pitchFamily="18" charset="0"/>
                <a:sym typeface="Roboto"/>
              </a:rPr>
              <a:t>DIPANSHA VARMA </a:t>
            </a:r>
          </a:p>
          <a:p>
            <a:pPr algn="ctr">
              <a:lnSpc>
                <a:spcPts val="6299"/>
              </a:lnSpc>
            </a:pPr>
            <a:r>
              <a:rPr lang="en-US" sz="3600" dirty="0">
                <a:solidFill>
                  <a:srgbClr val="000000"/>
                </a:solidFill>
                <a:latin typeface="Times New Roman" panose="02020603050405020304" pitchFamily="18" charset="0"/>
                <a:ea typeface="Roboto"/>
                <a:cs typeface="Times New Roman" panose="02020603050405020304" pitchFamily="18" charset="0"/>
                <a:sym typeface="Roboto"/>
              </a:rPr>
              <a:t>Student ID: 2513710</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rgbClr val="DA4A49">
                <a:alpha val="100000"/>
              </a:srgbClr>
            </a:gs>
            <a:gs pos="100000">
              <a:srgbClr val="B1353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2813521" y="7328722"/>
            <a:ext cx="15564186" cy="4902719"/>
          </a:xfrm>
          <a:custGeom>
            <a:avLst/>
            <a:gdLst/>
            <a:ahLst/>
            <a:cxnLst/>
            <a:rect l="l" t="t" r="r" b="b"/>
            <a:pathLst>
              <a:path w="15564186" h="4902719">
                <a:moveTo>
                  <a:pt x="0" y="0"/>
                </a:moveTo>
                <a:lnTo>
                  <a:pt x="15564186" y="0"/>
                </a:lnTo>
                <a:lnTo>
                  <a:pt x="15564186" y="4902718"/>
                </a:lnTo>
                <a:lnTo>
                  <a:pt x="0" y="4902718"/>
                </a:lnTo>
                <a:lnTo>
                  <a:pt x="0" y="0"/>
                </a:lnTo>
                <a:close/>
              </a:path>
            </a:pathLst>
          </a:custGeom>
          <a:blipFill>
            <a:blip r:embed="rId3">
              <a:alphaModFix amt="37000"/>
            </a:blip>
            <a:stretch>
              <a:fillRect/>
            </a:stretch>
          </a:blipFill>
        </p:spPr>
        <p:txBody>
          <a:bodyPr/>
          <a:lstStyle/>
          <a:p>
            <a:endParaRPr lang="en-IN" dirty="0"/>
          </a:p>
        </p:txBody>
      </p:sp>
      <p:sp>
        <p:nvSpPr>
          <p:cNvPr id="8" name="TextBox 8"/>
          <p:cNvSpPr txBox="1"/>
          <p:nvPr/>
        </p:nvSpPr>
        <p:spPr>
          <a:xfrm>
            <a:off x="1654602" y="1525966"/>
            <a:ext cx="9164384" cy="553998"/>
          </a:xfrm>
          <a:prstGeom prst="rect">
            <a:avLst/>
          </a:prstGeom>
        </p:spPr>
        <p:txBody>
          <a:bodyPr lIns="0" tIns="0" rIns="0" bIns="0" rtlCol="0" anchor="t">
            <a:spAutoFit/>
          </a:bodyPr>
          <a:lstStyle/>
          <a:p>
            <a:pPr algn="ctr"/>
            <a:r>
              <a:rPr lang="en-GB" sz="3600" b="1" dirty="0">
                <a:latin typeface="Times New Roman" panose="02020603050405020304" pitchFamily="18" charset="0"/>
                <a:cs typeface="Times New Roman" panose="02020603050405020304" pitchFamily="18" charset="0"/>
              </a:rPr>
              <a:t>Introduction</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sp>
        <p:nvSpPr>
          <p:cNvPr id="9" name="TextBox 9"/>
          <p:cNvSpPr txBox="1"/>
          <p:nvPr/>
        </p:nvSpPr>
        <p:spPr>
          <a:xfrm>
            <a:off x="304800" y="3080572"/>
            <a:ext cx="7939136" cy="4935262"/>
          </a:xfrm>
          <a:prstGeom prst="rect">
            <a:avLst/>
          </a:prstGeom>
          <a:solidFill>
            <a:schemeClr val="accent6">
              <a:lumMod val="60000"/>
              <a:lumOff val="40000"/>
            </a:schemeClr>
          </a:solidFill>
        </p:spPr>
        <p:txBody>
          <a:bodyPr wrap="square" lIns="0" tIns="0" rIns="0" bIns="0" rtlCol="0" anchor="t">
            <a:spAutoFit/>
          </a:bodyPr>
          <a:lstStyle/>
          <a:p>
            <a:pPr marL="285750" lvl="0" indent="-28575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title of the campaign is ‘Breath free UK’ with a slogan “ Your future. Your breath, your choice”</a:t>
            </a:r>
            <a:endParaRPr lang="en-IN" sz="24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Target population for the campaign were UK school students of age 11-17</a:t>
            </a:r>
            <a:endParaRPr lang="en-IN" sz="24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Purpose of the campaign: preventing vaping and promoting vape free lifestyle </a:t>
            </a:r>
            <a:endParaRPr lang="en-IN" sz="2400" dirty="0">
              <a:latin typeface="Times New Roman" panose="02020603050405020304" pitchFamily="18" charset="0"/>
              <a:cs typeface="Times New Roman" panose="02020603050405020304" pitchFamily="18" charset="0"/>
            </a:endParaRPr>
          </a:p>
          <a:p>
            <a:pPr marL="285750" lvl="0" indent="-28575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Focus is to encourage young people to understand vaping risks, resist peer pressure and make informed choices.</a:t>
            </a:r>
            <a:endParaRPr lang="en-IN" sz="2400" dirty="0">
              <a:latin typeface="Times New Roman" panose="02020603050405020304" pitchFamily="18" charset="0"/>
              <a:cs typeface="Times New Roman" panose="02020603050405020304" pitchFamily="18" charset="0"/>
            </a:endParaRPr>
          </a:p>
          <a:p>
            <a:pPr algn="l">
              <a:lnSpc>
                <a:spcPts val="4200"/>
              </a:lnSpc>
            </a:pPr>
            <a:endParaRPr lang="en-US" sz="3000" dirty="0">
              <a:solidFill>
                <a:srgbClr val="FFFDFD"/>
              </a:solidFill>
              <a:latin typeface="Canva Sans"/>
              <a:ea typeface="Canva Sans"/>
              <a:cs typeface="Canva Sans"/>
              <a:sym typeface="Canva Sans"/>
            </a:endParaRPr>
          </a:p>
        </p:txBody>
      </p:sp>
      <p:pic>
        <p:nvPicPr>
          <p:cNvPr id="11" name="Picture 10">
            <a:extLst>
              <a:ext uri="{FF2B5EF4-FFF2-40B4-BE49-F238E27FC236}">
                <a16:creationId xmlns:a16="http://schemas.microsoft.com/office/drawing/2014/main" id="{C3C40BB8-CD9B-92CA-F80C-5487AB2968BE}"/>
              </a:ext>
            </a:extLst>
          </p:cNvPr>
          <p:cNvPicPr>
            <a:picLocks noChangeAspect="1"/>
          </p:cNvPicPr>
          <p:nvPr/>
        </p:nvPicPr>
        <p:blipFill>
          <a:blip r:embed="rId4"/>
          <a:stretch>
            <a:fillRect/>
          </a:stretch>
        </p:blipFill>
        <p:spPr>
          <a:xfrm>
            <a:off x="10363200" y="3390901"/>
            <a:ext cx="6491334" cy="462493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rgbClr val="B13539">
                <a:alpha val="100000"/>
              </a:srgbClr>
            </a:gs>
            <a:gs pos="100000">
              <a:srgbClr val="DA4A4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4641628" y="7835641"/>
            <a:ext cx="15564186" cy="4902719"/>
          </a:xfrm>
          <a:custGeom>
            <a:avLst/>
            <a:gdLst/>
            <a:ahLst/>
            <a:cxnLst/>
            <a:rect l="l" t="t" r="r" b="b"/>
            <a:pathLst>
              <a:path w="15564186" h="4902719">
                <a:moveTo>
                  <a:pt x="0" y="0"/>
                </a:moveTo>
                <a:lnTo>
                  <a:pt x="15564186" y="0"/>
                </a:lnTo>
                <a:lnTo>
                  <a:pt x="15564186" y="4902718"/>
                </a:lnTo>
                <a:lnTo>
                  <a:pt x="0" y="4902718"/>
                </a:lnTo>
                <a:lnTo>
                  <a:pt x="0" y="0"/>
                </a:lnTo>
                <a:close/>
              </a:path>
            </a:pathLst>
          </a:custGeom>
          <a:blipFill>
            <a:blip r:embed="rId3">
              <a:alphaModFix amt="37000"/>
            </a:blip>
            <a:stretch>
              <a:fillRect/>
            </a:stretch>
          </a:blipFill>
        </p:spPr>
      </p:sp>
      <p:grpSp>
        <p:nvGrpSpPr>
          <p:cNvPr id="3" name="Group 3"/>
          <p:cNvGrpSpPr/>
          <p:nvPr/>
        </p:nvGrpSpPr>
        <p:grpSpPr>
          <a:xfrm>
            <a:off x="7880860" y="3606054"/>
            <a:ext cx="9111740" cy="5183904"/>
            <a:chOff x="0" y="0"/>
            <a:chExt cx="1186426" cy="1057713"/>
          </a:xfrm>
        </p:grpSpPr>
        <p:sp>
          <p:nvSpPr>
            <p:cNvPr id="4" name="Freeform 4"/>
            <p:cNvSpPr/>
            <p:nvPr/>
          </p:nvSpPr>
          <p:spPr>
            <a:xfrm>
              <a:off x="0" y="0"/>
              <a:ext cx="1186426" cy="1057713"/>
            </a:xfrm>
            <a:custGeom>
              <a:avLst/>
              <a:gdLst/>
              <a:ahLst/>
              <a:cxnLst/>
              <a:rect l="l" t="t" r="r" b="b"/>
              <a:pathLst>
                <a:path w="1186426" h="1057713">
                  <a:moveTo>
                    <a:pt x="29217" y="0"/>
                  </a:moveTo>
                  <a:lnTo>
                    <a:pt x="1157210" y="0"/>
                  </a:lnTo>
                  <a:cubicBezTo>
                    <a:pt x="1164958" y="0"/>
                    <a:pt x="1172390" y="3078"/>
                    <a:pt x="1177869" y="8557"/>
                  </a:cubicBezTo>
                  <a:cubicBezTo>
                    <a:pt x="1183348" y="14037"/>
                    <a:pt x="1186426" y="21468"/>
                    <a:pt x="1186426" y="29217"/>
                  </a:cubicBezTo>
                  <a:lnTo>
                    <a:pt x="1186426" y="1028496"/>
                  </a:lnTo>
                  <a:cubicBezTo>
                    <a:pt x="1186426" y="1036245"/>
                    <a:pt x="1183348" y="1043676"/>
                    <a:pt x="1177869" y="1049155"/>
                  </a:cubicBezTo>
                  <a:cubicBezTo>
                    <a:pt x="1172390" y="1054634"/>
                    <a:pt x="1164958" y="1057713"/>
                    <a:pt x="1157210" y="1057713"/>
                  </a:cubicBezTo>
                  <a:lnTo>
                    <a:pt x="29217" y="1057713"/>
                  </a:lnTo>
                  <a:cubicBezTo>
                    <a:pt x="13081" y="1057713"/>
                    <a:pt x="0" y="1044632"/>
                    <a:pt x="0" y="1028496"/>
                  </a:cubicBezTo>
                  <a:lnTo>
                    <a:pt x="0" y="29217"/>
                  </a:lnTo>
                  <a:cubicBezTo>
                    <a:pt x="0" y="13081"/>
                    <a:pt x="13081" y="0"/>
                    <a:pt x="29217" y="0"/>
                  </a:cubicBezTo>
                  <a:close/>
                </a:path>
              </a:pathLst>
            </a:custGeom>
            <a:solidFill>
              <a:srgbClr val="FFD3B0"/>
            </a:solidFill>
          </p:spPr>
        </p:sp>
        <p:sp>
          <p:nvSpPr>
            <p:cNvPr id="5" name="TextBox 5"/>
            <p:cNvSpPr txBox="1"/>
            <p:nvPr/>
          </p:nvSpPr>
          <p:spPr>
            <a:xfrm>
              <a:off x="0" y="-38100"/>
              <a:ext cx="1186426" cy="109581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019367" y="1563415"/>
            <a:ext cx="5604243" cy="6058641"/>
          </a:xfrm>
          <a:custGeom>
            <a:avLst/>
            <a:gdLst/>
            <a:ahLst/>
            <a:cxnLst/>
            <a:rect l="l" t="t" r="r" b="b"/>
            <a:pathLst>
              <a:path w="5604243" h="6058641">
                <a:moveTo>
                  <a:pt x="0" y="0"/>
                </a:moveTo>
                <a:lnTo>
                  <a:pt x="5604242" y="0"/>
                </a:lnTo>
                <a:lnTo>
                  <a:pt x="5604242" y="6058641"/>
                </a:lnTo>
                <a:lnTo>
                  <a:pt x="0" y="6058641"/>
                </a:lnTo>
                <a:lnTo>
                  <a:pt x="0" y="0"/>
                </a:lnTo>
                <a:close/>
              </a:path>
            </a:pathLst>
          </a:custGeom>
          <a:blipFill>
            <a:blip r:embed="rId4"/>
            <a:stretch>
              <a:fillRect/>
            </a:stretch>
          </a:blipFill>
        </p:spPr>
      </p:sp>
      <p:sp>
        <p:nvSpPr>
          <p:cNvPr id="10" name="Freeform 10"/>
          <p:cNvSpPr/>
          <p:nvPr/>
        </p:nvSpPr>
        <p:spPr>
          <a:xfrm>
            <a:off x="5277114" y="6881324"/>
            <a:ext cx="1822745" cy="1908634"/>
          </a:xfrm>
          <a:custGeom>
            <a:avLst/>
            <a:gdLst/>
            <a:ahLst/>
            <a:cxnLst/>
            <a:rect l="l" t="t" r="r" b="b"/>
            <a:pathLst>
              <a:path w="1822745" h="1908634">
                <a:moveTo>
                  <a:pt x="0" y="0"/>
                </a:moveTo>
                <a:lnTo>
                  <a:pt x="1822745" y="0"/>
                </a:lnTo>
                <a:lnTo>
                  <a:pt x="1822745" y="1908633"/>
                </a:lnTo>
                <a:lnTo>
                  <a:pt x="0" y="1908633"/>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p:cNvSpPr/>
          <p:nvPr/>
        </p:nvSpPr>
        <p:spPr>
          <a:xfrm>
            <a:off x="6132417" y="1927881"/>
            <a:ext cx="1536934" cy="2243699"/>
          </a:xfrm>
          <a:custGeom>
            <a:avLst/>
            <a:gdLst/>
            <a:ahLst/>
            <a:cxnLst/>
            <a:rect l="l" t="t" r="r" b="b"/>
            <a:pathLst>
              <a:path w="1536934" h="2243699">
                <a:moveTo>
                  <a:pt x="0" y="0"/>
                </a:moveTo>
                <a:lnTo>
                  <a:pt x="1536934" y="0"/>
                </a:lnTo>
                <a:lnTo>
                  <a:pt x="1536934" y="2243699"/>
                </a:lnTo>
                <a:lnTo>
                  <a:pt x="0" y="224369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TextBox 12"/>
          <p:cNvSpPr txBox="1"/>
          <p:nvPr/>
        </p:nvSpPr>
        <p:spPr>
          <a:xfrm>
            <a:off x="8249876" y="1912509"/>
            <a:ext cx="8933127" cy="553998"/>
          </a:xfrm>
          <a:prstGeom prst="rect">
            <a:avLst/>
          </a:prstGeom>
        </p:spPr>
        <p:txBody>
          <a:bodyPr lIns="0" tIns="0" rIns="0" bIns="0" rtlCol="0" anchor="t">
            <a:spAutoFit/>
          </a:bodyPr>
          <a:lstStyle/>
          <a:p>
            <a:pPr algn="ctr"/>
            <a:r>
              <a:rPr lang="en-GB" sz="3600" b="1" dirty="0">
                <a:latin typeface="Times New Roman" panose="02020603050405020304" pitchFamily="18" charset="0"/>
                <a:cs typeface="Times New Roman" panose="02020603050405020304" pitchFamily="18" charset="0"/>
              </a:rPr>
              <a:t>Vaping: A public concern</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sp>
        <p:nvSpPr>
          <p:cNvPr id="13" name="TextBox 13"/>
          <p:cNvSpPr txBox="1"/>
          <p:nvPr/>
        </p:nvSpPr>
        <p:spPr>
          <a:xfrm>
            <a:off x="8365490" y="3845580"/>
            <a:ext cx="7865109" cy="4851328"/>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As per data, 20% of children aged 11-17 in Great Britain has tried vaping and 7% have currently vaped (BBC, 2025)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reason behind this practice is flavours, attractive packaging, marketing and peer influence (Gov UK, 2025)</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According to records of NHS, most vapes continue nicotine and becomes addicted (NHS UK, 2025)</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It leads to potential respiratory effects and long-term development harms remain the concern </a:t>
            </a:r>
            <a:endParaRPr lang="en-IN" sz="2400" dirty="0">
              <a:latin typeface="Times New Roman" panose="02020603050405020304" pitchFamily="18" charset="0"/>
              <a:cs typeface="Times New Roman" panose="02020603050405020304" pitchFamily="18" charset="0"/>
            </a:endParaRPr>
          </a:p>
          <a:p>
            <a:pPr algn="just">
              <a:lnSpc>
                <a:spcPts val="3499"/>
              </a:lnSpc>
            </a:pPr>
            <a:endParaRPr lang="en-US" sz="2499" dirty="0">
              <a:solidFill>
                <a:srgbClr val="000000"/>
              </a:solidFill>
              <a:latin typeface="Canva Sans"/>
              <a:ea typeface="Canva Sans"/>
              <a:cs typeface="Canva Sans"/>
              <a:sym typeface="Canva Sans"/>
            </a:endParaRPr>
          </a:p>
        </p:txBody>
      </p:sp>
      <p:sp>
        <p:nvSpPr>
          <p:cNvPr id="15" name="Freeform 15"/>
          <p:cNvSpPr/>
          <p:nvPr/>
        </p:nvSpPr>
        <p:spPr>
          <a:xfrm>
            <a:off x="661995" y="6313586"/>
            <a:ext cx="1536934" cy="2243699"/>
          </a:xfrm>
          <a:custGeom>
            <a:avLst/>
            <a:gdLst/>
            <a:ahLst/>
            <a:cxnLst/>
            <a:rect l="l" t="t" r="r" b="b"/>
            <a:pathLst>
              <a:path w="1536934" h="2243699">
                <a:moveTo>
                  <a:pt x="0" y="0"/>
                </a:moveTo>
                <a:lnTo>
                  <a:pt x="1536933" y="0"/>
                </a:lnTo>
                <a:lnTo>
                  <a:pt x="1536933" y="2243699"/>
                </a:lnTo>
                <a:lnTo>
                  <a:pt x="0" y="2243699"/>
                </a:lnTo>
                <a:lnTo>
                  <a:pt x="0" y="0"/>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rgbClr val="DA4A49">
                <a:alpha val="100000"/>
              </a:srgbClr>
            </a:gs>
            <a:gs pos="100000">
              <a:srgbClr val="B13539">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10778701" y="0"/>
            <a:ext cx="12961199" cy="12961199"/>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3B0"/>
            </a:soli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2393813" y="7892098"/>
            <a:ext cx="15564186" cy="4902719"/>
          </a:xfrm>
          <a:custGeom>
            <a:avLst/>
            <a:gdLst/>
            <a:ahLst/>
            <a:cxnLst/>
            <a:rect l="l" t="t" r="r" b="b"/>
            <a:pathLst>
              <a:path w="15564186" h="4902719">
                <a:moveTo>
                  <a:pt x="0" y="0"/>
                </a:moveTo>
                <a:lnTo>
                  <a:pt x="15564186" y="0"/>
                </a:lnTo>
                <a:lnTo>
                  <a:pt x="15564186" y="4902719"/>
                </a:lnTo>
                <a:lnTo>
                  <a:pt x="0" y="4902719"/>
                </a:lnTo>
                <a:lnTo>
                  <a:pt x="0" y="0"/>
                </a:lnTo>
                <a:close/>
              </a:path>
            </a:pathLst>
          </a:custGeom>
          <a:blipFill>
            <a:blip r:embed="rId3">
              <a:alphaModFix amt="37000"/>
            </a:blip>
            <a:stretch>
              <a:fillRect/>
            </a:stretch>
          </a:blipFill>
        </p:spPr>
      </p:sp>
      <p:grpSp>
        <p:nvGrpSpPr>
          <p:cNvPr id="6" name="Group 6"/>
          <p:cNvGrpSpPr/>
          <p:nvPr/>
        </p:nvGrpSpPr>
        <p:grpSpPr>
          <a:xfrm>
            <a:off x="12754588" y="4305584"/>
            <a:ext cx="4504712" cy="4016002"/>
            <a:chOff x="0" y="0"/>
            <a:chExt cx="1186426" cy="1057713"/>
          </a:xfrm>
        </p:grpSpPr>
        <p:sp>
          <p:nvSpPr>
            <p:cNvPr id="7" name="Freeform 7"/>
            <p:cNvSpPr/>
            <p:nvPr/>
          </p:nvSpPr>
          <p:spPr>
            <a:xfrm>
              <a:off x="0" y="0"/>
              <a:ext cx="1186426" cy="1057713"/>
            </a:xfrm>
            <a:custGeom>
              <a:avLst/>
              <a:gdLst/>
              <a:ahLst/>
              <a:cxnLst/>
              <a:rect l="l" t="t" r="r" b="b"/>
              <a:pathLst>
                <a:path w="1186426" h="1057713">
                  <a:moveTo>
                    <a:pt x="29217" y="0"/>
                  </a:moveTo>
                  <a:lnTo>
                    <a:pt x="1157210" y="0"/>
                  </a:lnTo>
                  <a:cubicBezTo>
                    <a:pt x="1164958" y="0"/>
                    <a:pt x="1172390" y="3078"/>
                    <a:pt x="1177869" y="8557"/>
                  </a:cubicBezTo>
                  <a:cubicBezTo>
                    <a:pt x="1183348" y="14037"/>
                    <a:pt x="1186426" y="21468"/>
                    <a:pt x="1186426" y="29217"/>
                  </a:cubicBezTo>
                  <a:lnTo>
                    <a:pt x="1186426" y="1028496"/>
                  </a:lnTo>
                  <a:cubicBezTo>
                    <a:pt x="1186426" y="1036245"/>
                    <a:pt x="1183348" y="1043676"/>
                    <a:pt x="1177869" y="1049155"/>
                  </a:cubicBezTo>
                  <a:cubicBezTo>
                    <a:pt x="1172390" y="1054634"/>
                    <a:pt x="1164958" y="1057713"/>
                    <a:pt x="1157210" y="1057713"/>
                  </a:cubicBezTo>
                  <a:lnTo>
                    <a:pt x="29217" y="1057713"/>
                  </a:lnTo>
                  <a:cubicBezTo>
                    <a:pt x="13081" y="1057713"/>
                    <a:pt x="0" y="1044632"/>
                    <a:pt x="0" y="1028496"/>
                  </a:cubicBezTo>
                  <a:lnTo>
                    <a:pt x="0" y="29217"/>
                  </a:lnTo>
                  <a:cubicBezTo>
                    <a:pt x="0" y="13081"/>
                    <a:pt x="13081" y="0"/>
                    <a:pt x="29217" y="0"/>
                  </a:cubicBezTo>
                  <a:close/>
                </a:path>
              </a:pathLst>
            </a:custGeom>
            <a:solidFill>
              <a:srgbClr val="FFD3B0"/>
            </a:solidFill>
          </p:spPr>
        </p:sp>
        <p:sp>
          <p:nvSpPr>
            <p:cNvPr id="8" name="TextBox 8"/>
            <p:cNvSpPr txBox="1"/>
            <p:nvPr/>
          </p:nvSpPr>
          <p:spPr>
            <a:xfrm>
              <a:off x="0" y="-38100"/>
              <a:ext cx="1186426" cy="109581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9781491" y="3090536"/>
            <a:ext cx="6777763" cy="6167764"/>
          </a:xfrm>
          <a:custGeom>
            <a:avLst/>
            <a:gdLst/>
            <a:ahLst/>
            <a:cxnLst/>
            <a:rect l="l" t="t" r="r" b="b"/>
            <a:pathLst>
              <a:path w="6777763" h="6167764">
                <a:moveTo>
                  <a:pt x="0" y="0"/>
                </a:moveTo>
                <a:lnTo>
                  <a:pt x="6777763" y="0"/>
                </a:lnTo>
                <a:lnTo>
                  <a:pt x="6777763" y="6167764"/>
                </a:lnTo>
                <a:lnTo>
                  <a:pt x="0" y="6167764"/>
                </a:lnTo>
                <a:lnTo>
                  <a:pt x="0" y="0"/>
                </a:lnTo>
                <a:close/>
              </a:path>
            </a:pathLst>
          </a:custGeom>
          <a:blipFill>
            <a:blip r:embed="rId4"/>
            <a:stretch>
              <a:fillRect/>
            </a:stretch>
          </a:blipFill>
        </p:spPr>
      </p:sp>
      <p:sp>
        <p:nvSpPr>
          <p:cNvPr id="10" name="Freeform 10"/>
          <p:cNvSpPr/>
          <p:nvPr/>
        </p:nvSpPr>
        <p:spPr>
          <a:xfrm>
            <a:off x="13170373" y="1790056"/>
            <a:ext cx="3272449" cy="3272449"/>
          </a:xfrm>
          <a:custGeom>
            <a:avLst/>
            <a:gdLst/>
            <a:ahLst/>
            <a:cxnLst/>
            <a:rect l="l" t="t" r="r" b="b"/>
            <a:pathLst>
              <a:path w="3272449" h="3272449">
                <a:moveTo>
                  <a:pt x="0" y="0"/>
                </a:moveTo>
                <a:lnTo>
                  <a:pt x="3272448" y="0"/>
                </a:lnTo>
                <a:lnTo>
                  <a:pt x="3272448" y="3272449"/>
                </a:lnTo>
                <a:lnTo>
                  <a:pt x="0" y="3272449"/>
                </a:lnTo>
                <a:lnTo>
                  <a:pt x="0" y="0"/>
                </a:lnTo>
                <a:close/>
              </a:path>
            </a:pathLst>
          </a:custGeom>
          <a:blipFill>
            <a:blip r:embed="rId5"/>
            <a:stretch>
              <a:fillRect/>
            </a:stretch>
          </a:blipFill>
        </p:spPr>
      </p:sp>
      <p:sp>
        <p:nvSpPr>
          <p:cNvPr id="11" name="TextBox 11"/>
          <p:cNvSpPr txBox="1"/>
          <p:nvPr/>
        </p:nvSpPr>
        <p:spPr>
          <a:xfrm>
            <a:off x="1449180" y="1546770"/>
            <a:ext cx="10307045" cy="553998"/>
          </a:xfrm>
          <a:prstGeom prst="rect">
            <a:avLst/>
          </a:prstGeom>
        </p:spPr>
        <p:txBody>
          <a:bodyPr lIns="0" tIns="0" rIns="0" bIns="0" rtlCol="0" anchor="t">
            <a:spAutoFit/>
          </a:bodyPr>
          <a:lstStyle/>
          <a:p>
            <a:pPr algn="ctr"/>
            <a:r>
              <a:rPr lang="en-GB" sz="3600" dirty="0">
                <a:latin typeface="Times New Roman" panose="02020603050405020304" pitchFamily="18" charset="0"/>
                <a:cs typeface="Times New Roman" panose="02020603050405020304" pitchFamily="18" charset="0"/>
              </a:rPr>
              <a:t>C</a:t>
            </a:r>
            <a:r>
              <a:rPr lang="en-GB" sz="3600" b="1" dirty="0">
                <a:latin typeface="Times New Roman" panose="02020603050405020304" pitchFamily="18" charset="0"/>
                <a:cs typeface="Times New Roman" panose="02020603050405020304" pitchFamily="18" charset="0"/>
              </a:rPr>
              <a:t>ampaign rationale and target population</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sp>
        <p:nvSpPr>
          <p:cNvPr id="12" name="TextBox 12"/>
          <p:cNvSpPr txBox="1"/>
          <p:nvPr/>
        </p:nvSpPr>
        <p:spPr>
          <a:xfrm>
            <a:off x="1028700" y="3369131"/>
            <a:ext cx="8349680" cy="5119928"/>
          </a:xfrm>
          <a:prstGeom prst="rect">
            <a:avLst/>
          </a:prstGeom>
          <a:solidFill>
            <a:schemeClr val="accent3">
              <a:lumMod val="20000"/>
              <a:lumOff val="80000"/>
            </a:schemeClr>
          </a:solidFill>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In comparison to 2023 reports, 2025  have evidenced increase in number of vapes with an intention to try smoking (AHS, 2025)</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Doctors have set alarm on child vaping cases as it has caused tremendous health impact (Sky news, 2026)</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Nicotine is enhancing dependency and might affect adolescent brain development </a:t>
            </a:r>
            <a:endParaRPr lang="en-IN" sz="2400" dirty="0">
              <a:latin typeface="Times New Roman" panose="02020603050405020304" pitchFamily="18" charset="0"/>
              <a:cs typeface="Times New Roman" panose="02020603050405020304" pitchFamily="18" charset="0"/>
            </a:endParaRPr>
          </a:p>
          <a:p>
            <a:pPr marL="342900" indent="-342900" algn="just">
              <a:lnSpc>
                <a:spcPct val="10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target population will be adolescents aged 11–16 years attending secondary schools in the UK</a:t>
            </a:r>
            <a:endParaRPr lang="en-IN" sz="2400" dirty="0">
              <a:latin typeface="Times New Roman" panose="02020603050405020304" pitchFamily="18" charset="0"/>
              <a:cs typeface="Times New Roman" panose="02020603050405020304" pitchFamily="18" charset="0"/>
            </a:endParaRPr>
          </a:p>
          <a:p>
            <a:pPr lvl="0" algn="just">
              <a:lnSpc>
                <a:spcPct val="150000"/>
              </a:lnSpc>
            </a:pPr>
            <a:endParaRPr lang="en-IN" sz="2400" dirty="0">
              <a:latin typeface="Times New Roman" panose="02020603050405020304" pitchFamily="18" charset="0"/>
              <a:cs typeface="Times New Roman" panose="02020603050405020304" pitchFamily="18" charset="0"/>
            </a:endParaRPr>
          </a:p>
          <a:p>
            <a:pPr marL="323850" lvl="1" algn="just">
              <a:lnSpc>
                <a:spcPts val="4200"/>
              </a:lnSpc>
            </a:pPr>
            <a:endParaRPr lang="en-US" sz="3000" dirty="0">
              <a:solidFill>
                <a:srgbClr val="E9EAF6"/>
              </a:solidFill>
              <a:latin typeface="Canva Sans"/>
              <a:ea typeface="Canva Sans"/>
              <a:cs typeface="Canva Sans"/>
              <a:sym typeface="Canva San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rgbClr val="DA4A49">
                <a:alpha val="100000"/>
              </a:srgbClr>
            </a:gs>
            <a:gs pos="100000">
              <a:srgbClr val="B13539">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2393813" y="7892098"/>
            <a:ext cx="15564186" cy="4902719"/>
          </a:xfrm>
          <a:custGeom>
            <a:avLst/>
            <a:gdLst/>
            <a:ahLst/>
            <a:cxnLst/>
            <a:rect l="l" t="t" r="r" b="b"/>
            <a:pathLst>
              <a:path w="15564186" h="4902719">
                <a:moveTo>
                  <a:pt x="0" y="0"/>
                </a:moveTo>
                <a:lnTo>
                  <a:pt x="15564186" y="0"/>
                </a:lnTo>
                <a:lnTo>
                  <a:pt x="15564186" y="4902719"/>
                </a:lnTo>
                <a:lnTo>
                  <a:pt x="0" y="4902719"/>
                </a:lnTo>
                <a:lnTo>
                  <a:pt x="0" y="0"/>
                </a:lnTo>
                <a:close/>
              </a:path>
            </a:pathLst>
          </a:custGeom>
          <a:blipFill>
            <a:blip r:embed="rId3">
              <a:alphaModFix amt="37000"/>
            </a:blip>
            <a:stretch>
              <a:fillRect/>
            </a:stretch>
          </a:blipFill>
        </p:spPr>
      </p:sp>
      <p:sp>
        <p:nvSpPr>
          <p:cNvPr id="3" name="Freeform 3"/>
          <p:cNvSpPr/>
          <p:nvPr/>
        </p:nvSpPr>
        <p:spPr>
          <a:xfrm>
            <a:off x="-838506" y="1944240"/>
            <a:ext cx="7790761" cy="10457398"/>
          </a:xfrm>
          <a:custGeom>
            <a:avLst/>
            <a:gdLst/>
            <a:ahLst/>
            <a:cxnLst/>
            <a:rect l="l" t="t" r="r" b="b"/>
            <a:pathLst>
              <a:path w="7790761" h="10457398">
                <a:moveTo>
                  <a:pt x="0" y="0"/>
                </a:moveTo>
                <a:lnTo>
                  <a:pt x="7790761" y="0"/>
                </a:lnTo>
                <a:lnTo>
                  <a:pt x="7790761" y="10457398"/>
                </a:lnTo>
                <a:lnTo>
                  <a:pt x="0" y="10457398"/>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10" name="Group 10"/>
          <p:cNvGrpSpPr/>
          <p:nvPr/>
        </p:nvGrpSpPr>
        <p:grpSpPr>
          <a:xfrm>
            <a:off x="2685415" y="3704642"/>
            <a:ext cx="493850" cy="493850"/>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3B0"/>
            </a:solidFill>
          </p:spPr>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3537281" y="3610117"/>
            <a:ext cx="341450" cy="34145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3B0"/>
            </a:solidFill>
          </p:spPr>
        </p:sp>
        <p:sp>
          <p:nvSpPr>
            <p:cNvPr id="15" name="TextBox 15"/>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6" name="Freeform 16"/>
          <p:cNvSpPr/>
          <p:nvPr/>
        </p:nvSpPr>
        <p:spPr>
          <a:xfrm>
            <a:off x="2932340" y="6281806"/>
            <a:ext cx="3659756" cy="3220585"/>
          </a:xfrm>
          <a:custGeom>
            <a:avLst/>
            <a:gdLst/>
            <a:ahLst/>
            <a:cxnLst/>
            <a:rect l="l" t="t" r="r" b="b"/>
            <a:pathLst>
              <a:path w="3659756" h="3220585">
                <a:moveTo>
                  <a:pt x="0" y="0"/>
                </a:moveTo>
                <a:lnTo>
                  <a:pt x="3659756" y="0"/>
                </a:lnTo>
                <a:lnTo>
                  <a:pt x="3659756" y="3220585"/>
                </a:lnTo>
                <a:lnTo>
                  <a:pt x="0" y="3220585"/>
                </a:lnTo>
                <a:lnTo>
                  <a:pt x="0" y="0"/>
                </a:lnTo>
                <a:close/>
              </a:path>
            </a:pathLst>
          </a:custGeom>
          <a:blipFill>
            <a:blip r:embed="rId5"/>
            <a:stretch>
              <a:fillRect/>
            </a:stretch>
          </a:blipFill>
        </p:spPr>
      </p:sp>
      <p:sp>
        <p:nvSpPr>
          <p:cNvPr id="17" name="Freeform 17"/>
          <p:cNvSpPr/>
          <p:nvPr/>
        </p:nvSpPr>
        <p:spPr>
          <a:xfrm>
            <a:off x="5388280" y="2227132"/>
            <a:ext cx="1064292" cy="1553710"/>
          </a:xfrm>
          <a:custGeom>
            <a:avLst/>
            <a:gdLst/>
            <a:ahLst/>
            <a:cxnLst/>
            <a:rect l="l" t="t" r="r" b="b"/>
            <a:pathLst>
              <a:path w="1064292" h="1553710">
                <a:moveTo>
                  <a:pt x="0" y="0"/>
                </a:moveTo>
                <a:lnTo>
                  <a:pt x="1064291" y="0"/>
                </a:lnTo>
                <a:lnTo>
                  <a:pt x="1064291" y="1553710"/>
                </a:lnTo>
                <a:lnTo>
                  <a:pt x="0" y="155371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8" name="TextBox 18"/>
          <p:cNvSpPr txBox="1"/>
          <p:nvPr/>
        </p:nvSpPr>
        <p:spPr>
          <a:xfrm>
            <a:off x="6952255" y="1894320"/>
            <a:ext cx="10307045" cy="553998"/>
          </a:xfrm>
          <a:prstGeom prst="rect">
            <a:avLst/>
          </a:prstGeom>
        </p:spPr>
        <p:txBody>
          <a:bodyPr lIns="0" tIns="0" rIns="0" bIns="0" rtlCol="0" anchor="t">
            <a:spAutoFit/>
          </a:bodyPr>
          <a:lstStyle/>
          <a:p>
            <a:pPr algn="ctr"/>
            <a:r>
              <a:rPr lang="en-GB" sz="3600" b="1" dirty="0">
                <a:latin typeface="Times New Roman" panose="02020603050405020304" pitchFamily="18" charset="0"/>
                <a:cs typeface="Times New Roman" panose="02020603050405020304" pitchFamily="18" charset="0"/>
              </a:rPr>
              <a:t>Three smart campaign aims </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graphicFrame>
        <p:nvGraphicFramePr>
          <p:cNvPr id="22" name="Table 21">
            <a:extLst>
              <a:ext uri="{FF2B5EF4-FFF2-40B4-BE49-F238E27FC236}">
                <a16:creationId xmlns:a16="http://schemas.microsoft.com/office/drawing/2014/main" id="{42C961AC-F1E0-DD1A-AD24-B34E80AC442A}"/>
              </a:ext>
            </a:extLst>
          </p:cNvPr>
          <p:cNvGraphicFramePr>
            <a:graphicFrameLocks noGrp="1"/>
          </p:cNvGraphicFramePr>
          <p:nvPr>
            <p:extLst>
              <p:ext uri="{D42A27DB-BD31-4B8C-83A1-F6EECF244321}">
                <p14:modId xmlns:p14="http://schemas.microsoft.com/office/powerpoint/2010/main" val="2353551805"/>
              </p:ext>
            </p:extLst>
          </p:nvPr>
        </p:nvGraphicFramePr>
        <p:xfrm>
          <a:off x="6984266" y="2681514"/>
          <a:ext cx="11185490" cy="7200584"/>
        </p:xfrm>
        <a:graphic>
          <a:graphicData uri="http://schemas.openxmlformats.org/drawingml/2006/table">
            <a:tbl>
              <a:tblPr firstRow="1" bandRow="1">
                <a:tableStyleId>{21E4AEA4-8DFA-4A89-87EB-49C32662AFE0}</a:tableStyleId>
              </a:tblPr>
              <a:tblGrid>
                <a:gridCol w="5592745">
                  <a:extLst>
                    <a:ext uri="{9D8B030D-6E8A-4147-A177-3AD203B41FA5}">
                      <a16:colId xmlns:a16="http://schemas.microsoft.com/office/drawing/2014/main" val="2794319137"/>
                    </a:ext>
                  </a:extLst>
                </a:gridCol>
                <a:gridCol w="5592745">
                  <a:extLst>
                    <a:ext uri="{9D8B030D-6E8A-4147-A177-3AD203B41FA5}">
                      <a16:colId xmlns:a16="http://schemas.microsoft.com/office/drawing/2014/main" val="1551214976"/>
                    </a:ext>
                  </a:extLst>
                </a:gridCol>
              </a:tblGrid>
              <a:tr h="1530350">
                <a:tc>
                  <a:txBody>
                    <a:bodyPr/>
                    <a:lstStyle/>
                    <a:p>
                      <a:pPr algn="l">
                        <a:lnSpc>
                          <a:spcPct val="150000"/>
                        </a:lnSpc>
                        <a:buNone/>
                      </a:pPr>
                      <a:r>
                        <a:rPr lang="en-GB" sz="2400" b="1" dirty="0">
                          <a:effectLst/>
                          <a:latin typeface="Times New Roman" panose="02020603050405020304" pitchFamily="18" charset="0"/>
                          <a:ea typeface="Times New Roman" panose="02020603050405020304" pitchFamily="18" charset="0"/>
                        </a:rPr>
                        <a:t>SMART aims </a:t>
                      </a:r>
                      <a:endParaRPr lang="en-IN" sz="2400" dirty="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buNone/>
                      </a:pPr>
                      <a:r>
                        <a:rPr lang="en-GB" sz="2400" b="1">
                          <a:effectLst/>
                          <a:latin typeface="Times New Roman" panose="02020603050405020304" pitchFamily="18" charset="0"/>
                          <a:ea typeface="Times New Roman" panose="02020603050405020304" pitchFamily="18" charset="0"/>
                        </a:rPr>
                        <a:t>Measurable targets and deadlines </a:t>
                      </a:r>
                      <a:endParaRPr lang="en-IN" sz="24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1436495023"/>
                  </a:ext>
                </a:extLst>
              </a:tr>
              <a:tr h="1530350">
                <a:tc>
                  <a:txBody>
                    <a:bodyPr/>
                    <a:lstStyle/>
                    <a:p>
                      <a:pPr algn="just">
                        <a:lnSpc>
                          <a:spcPct val="150000"/>
                        </a:lnSpc>
                        <a:buNone/>
                      </a:pPr>
                      <a:r>
                        <a:rPr lang="en-GB" sz="2400">
                          <a:effectLst/>
                          <a:latin typeface="Times New Roman" panose="02020603050405020304" pitchFamily="18" charset="0"/>
                          <a:ea typeface="Times New Roman" panose="02020603050405020304" pitchFamily="18" charset="0"/>
                        </a:rPr>
                        <a:t>Increase awareness to improve understanding of vaping-related health risks.</a:t>
                      </a:r>
                      <a:endParaRPr lang="en-IN" sz="24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buNone/>
                      </a:pPr>
                      <a:r>
                        <a:rPr lang="en-GB" sz="2400">
                          <a:effectLst/>
                          <a:latin typeface="Times New Roman" panose="02020603050405020304" pitchFamily="18" charset="0"/>
                          <a:ea typeface="Times New Roman" panose="02020603050405020304" pitchFamily="18" charset="0"/>
                        </a:rPr>
                        <a:t>Achieving a 20% increase in knowledge scores between pre- and post-campaign questionnaires by Week 8.</a:t>
                      </a:r>
                      <a:endParaRPr lang="en-IN" sz="24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931105659"/>
                  </a:ext>
                </a:extLst>
              </a:tr>
              <a:tr h="1530350">
                <a:tc>
                  <a:txBody>
                    <a:bodyPr/>
                    <a:lstStyle/>
                    <a:p>
                      <a:pPr algn="just">
                        <a:lnSpc>
                          <a:spcPct val="150000"/>
                        </a:lnSpc>
                        <a:buNone/>
                      </a:pPr>
                      <a:r>
                        <a:rPr lang="en-GB" sz="2400">
                          <a:effectLst/>
                          <a:latin typeface="Times New Roman" panose="02020603050405020304" pitchFamily="18" charset="0"/>
                          <a:ea typeface="Times New Roman" panose="02020603050405020304" pitchFamily="18" charset="0"/>
                        </a:rPr>
                        <a:t>Build refusal skills by strengthening confidence in resisting peer pressure to vape.</a:t>
                      </a:r>
                      <a:endParaRPr lang="en-IN" sz="24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buNone/>
                      </a:pPr>
                      <a:r>
                        <a:rPr lang="en-GB" sz="2400">
                          <a:effectLst/>
                          <a:latin typeface="Times New Roman" panose="02020603050405020304" pitchFamily="18" charset="0"/>
                          <a:ea typeface="Times New Roman" panose="02020603050405020304" pitchFamily="18" charset="0"/>
                        </a:rPr>
                        <a:t>Ensuring 80% of participants report improved refusal confidence by Week 8.</a:t>
                      </a:r>
                      <a:endParaRPr lang="en-IN" sz="240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046265399"/>
                  </a:ext>
                </a:extLst>
              </a:tr>
              <a:tr h="1530350">
                <a:tc>
                  <a:txBody>
                    <a:bodyPr/>
                    <a:lstStyle/>
                    <a:p>
                      <a:pPr algn="l">
                        <a:lnSpc>
                          <a:spcPct val="150000"/>
                        </a:lnSpc>
                        <a:buNone/>
                      </a:pPr>
                      <a:r>
                        <a:rPr lang="en-GB" sz="2400">
                          <a:effectLst/>
                          <a:latin typeface="Times New Roman" panose="02020603050405020304" pitchFamily="18" charset="0"/>
                          <a:ea typeface="Times New Roman" panose="02020603050405020304" pitchFamily="18" charset="0"/>
                        </a:rPr>
                        <a:t>Preventing uptake and support users. It can reduce intentions to start vaping and signpost current users to support. </a:t>
                      </a:r>
                      <a:endParaRPr lang="en-IN" sz="2400">
                        <a:effectLst/>
                        <a:latin typeface="Times New Roman" panose="02020603050405020304" pitchFamily="18" charset="0"/>
                        <a:ea typeface="Times New Roman" panose="02020603050405020304" pitchFamily="18" charset="0"/>
                      </a:endParaRPr>
                    </a:p>
                  </a:txBody>
                  <a:tcPr marL="63500" marR="63500" marT="63500" marB="63500"/>
                </a:tc>
                <a:tc>
                  <a:txBody>
                    <a:bodyPr/>
                    <a:lstStyle/>
                    <a:p>
                      <a:pPr algn="l">
                        <a:lnSpc>
                          <a:spcPct val="150000"/>
                        </a:lnSpc>
                        <a:buNone/>
                      </a:pPr>
                      <a:r>
                        <a:rPr lang="en-GB" sz="2400" dirty="0">
                          <a:effectLst/>
                          <a:latin typeface="Times New Roman" panose="02020603050405020304" pitchFamily="18" charset="0"/>
                          <a:ea typeface="Times New Roman" panose="02020603050405020304" pitchFamily="18" charset="0"/>
                        </a:rPr>
                        <a:t>Achieving  a 15% reduction in stated intentions to try vaping and offering support information to all identified students by Week 8.</a:t>
                      </a:r>
                      <a:endParaRPr lang="en-IN" sz="2400" dirty="0">
                        <a:effectLst/>
                        <a:latin typeface="Times New Roman" panose="02020603050405020304" pitchFamily="18" charset="0"/>
                        <a:ea typeface="Times New Roman" panose="02020603050405020304" pitchFamily="18" charset="0"/>
                      </a:endParaRPr>
                    </a:p>
                  </a:txBody>
                  <a:tcPr marL="63500" marR="63500" marT="63500" marB="63500"/>
                </a:tc>
                <a:extLst>
                  <a:ext uri="{0D108BD9-81ED-4DB2-BD59-A6C34878D82A}">
                    <a16:rowId xmlns:a16="http://schemas.microsoft.com/office/drawing/2014/main" val="2586347962"/>
                  </a:ext>
                </a:extLst>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rgbClr val="B13539">
                <a:alpha val="100000"/>
              </a:srgbClr>
            </a:gs>
            <a:gs pos="100000">
              <a:srgbClr val="DA4A4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4641628" y="7835641"/>
            <a:ext cx="15564186" cy="4902719"/>
          </a:xfrm>
          <a:custGeom>
            <a:avLst/>
            <a:gdLst/>
            <a:ahLst/>
            <a:cxnLst/>
            <a:rect l="l" t="t" r="r" b="b"/>
            <a:pathLst>
              <a:path w="15564186" h="4902719">
                <a:moveTo>
                  <a:pt x="0" y="0"/>
                </a:moveTo>
                <a:lnTo>
                  <a:pt x="15564186" y="0"/>
                </a:lnTo>
                <a:lnTo>
                  <a:pt x="15564186" y="4902718"/>
                </a:lnTo>
                <a:lnTo>
                  <a:pt x="0" y="4902718"/>
                </a:lnTo>
                <a:lnTo>
                  <a:pt x="0" y="0"/>
                </a:lnTo>
                <a:close/>
              </a:path>
            </a:pathLst>
          </a:custGeom>
          <a:blipFill>
            <a:blip r:embed="rId3">
              <a:alphaModFix amt="37000"/>
            </a:blip>
            <a:stretch>
              <a:fillRect/>
            </a:stretch>
          </a:blipFill>
        </p:spPr>
        <p:txBody>
          <a:bodyPr/>
          <a:lstStyle/>
          <a:p>
            <a:endParaRPr lang="en-IN" dirty="0"/>
          </a:p>
        </p:txBody>
      </p:sp>
      <p:grpSp>
        <p:nvGrpSpPr>
          <p:cNvPr id="6" name="Group 6"/>
          <p:cNvGrpSpPr/>
          <p:nvPr/>
        </p:nvGrpSpPr>
        <p:grpSpPr>
          <a:xfrm>
            <a:off x="8077200" y="4276319"/>
            <a:ext cx="9753600" cy="5618912"/>
            <a:chOff x="0" y="0"/>
            <a:chExt cx="1186426" cy="1057713"/>
          </a:xfrm>
        </p:grpSpPr>
        <p:sp>
          <p:nvSpPr>
            <p:cNvPr id="7" name="Freeform 7"/>
            <p:cNvSpPr/>
            <p:nvPr/>
          </p:nvSpPr>
          <p:spPr>
            <a:xfrm>
              <a:off x="0" y="0"/>
              <a:ext cx="1186426" cy="1057713"/>
            </a:xfrm>
            <a:custGeom>
              <a:avLst/>
              <a:gdLst/>
              <a:ahLst/>
              <a:cxnLst/>
              <a:rect l="l" t="t" r="r" b="b"/>
              <a:pathLst>
                <a:path w="1186426" h="1057713">
                  <a:moveTo>
                    <a:pt x="29217" y="0"/>
                  </a:moveTo>
                  <a:lnTo>
                    <a:pt x="1157210" y="0"/>
                  </a:lnTo>
                  <a:cubicBezTo>
                    <a:pt x="1164958" y="0"/>
                    <a:pt x="1172390" y="3078"/>
                    <a:pt x="1177869" y="8557"/>
                  </a:cubicBezTo>
                  <a:cubicBezTo>
                    <a:pt x="1183348" y="14037"/>
                    <a:pt x="1186426" y="21468"/>
                    <a:pt x="1186426" y="29217"/>
                  </a:cubicBezTo>
                  <a:lnTo>
                    <a:pt x="1186426" y="1028496"/>
                  </a:lnTo>
                  <a:cubicBezTo>
                    <a:pt x="1186426" y="1036245"/>
                    <a:pt x="1183348" y="1043676"/>
                    <a:pt x="1177869" y="1049155"/>
                  </a:cubicBezTo>
                  <a:cubicBezTo>
                    <a:pt x="1172390" y="1054634"/>
                    <a:pt x="1164958" y="1057713"/>
                    <a:pt x="1157210" y="1057713"/>
                  </a:cubicBezTo>
                  <a:lnTo>
                    <a:pt x="29217" y="1057713"/>
                  </a:lnTo>
                  <a:cubicBezTo>
                    <a:pt x="13081" y="1057713"/>
                    <a:pt x="0" y="1044632"/>
                    <a:pt x="0" y="1028496"/>
                  </a:cubicBezTo>
                  <a:lnTo>
                    <a:pt x="0" y="29217"/>
                  </a:lnTo>
                  <a:cubicBezTo>
                    <a:pt x="0" y="13081"/>
                    <a:pt x="13081" y="0"/>
                    <a:pt x="29217" y="0"/>
                  </a:cubicBezTo>
                  <a:close/>
                </a:path>
              </a:pathLst>
            </a:custGeom>
            <a:solidFill>
              <a:srgbClr val="FFD3B0"/>
            </a:solidFill>
          </p:spPr>
        </p:sp>
        <p:sp>
          <p:nvSpPr>
            <p:cNvPr id="8" name="TextBox 8"/>
            <p:cNvSpPr txBox="1"/>
            <p:nvPr/>
          </p:nvSpPr>
          <p:spPr>
            <a:xfrm>
              <a:off x="0" y="-38100"/>
              <a:ext cx="1186426" cy="109581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019367" y="1563415"/>
            <a:ext cx="5604243" cy="6058641"/>
          </a:xfrm>
          <a:custGeom>
            <a:avLst/>
            <a:gdLst/>
            <a:ahLst/>
            <a:cxnLst/>
            <a:rect l="l" t="t" r="r" b="b"/>
            <a:pathLst>
              <a:path w="5604243" h="6058641">
                <a:moveTo>
                  <a:pt x="0" y="0"/>
                </a:moveTo>
                <a:lnTo>
                  <a:pt x="5604242" y="0"/>
                </a:lnTo>
                <a:lnTo>
                  <a:pt x="5604242" y="6058641"/>
                </a:lnTo>
                <a:lnTo>
                  <a:pt x="0" y="6058641"/>
                </a:lnTo>
                <a:lnTo>
                  <a:pt x="0" y="0"/>
                </a:lnTo>
                <a:close/>
              </a:path>
            </a:pathLst>
          </a:custGeom>
          <a:blipFill>
            <a:blip r:embed="rId4"/>
            <a:stretch>
              <a:fillRect/>
            </a:stretch>
          </a:blipFill>
        </p:spPr>
      </p:sp>
      <p:sp>
        <p:nvSpPr>
          <p:cNvPr id="10" name="Freeform 10"/>
          <p:cNvSpPr/>
          <p:nvPr/>
        </p:nvSpPr>
        <p:spPr>
          <a:xfrm>
            <a:off x="5712237" y="6811328"/>
            <a:ext cx="1822745" cy="1908634"/>
          </a:xfrm>
          <a:custGeom>
            <a:avLst/>
            <a:gdLst/>
            <a:ahLst/>
            <a:cxnLst/>
            <a:rect l="l" t="t" r="r" b="b"/>
            <a:pathLst>
              <a:path w="1822745" h="1908634">
                <a:moveTo>
                  <a:pt x="0" y="0"/>
                </a:moveTo>
                <a:lnTo>
                  <a:pt x="1822745" y="0"/>
                </a:lnTo>
                <a:lnTo>
                  <a:pt x="1822745" y="1908633"/>
                </a:lnTo>
                <a:lnTo>
                  <a:pt x="0" y="1908633"/>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Freeform 11"/>
          <p:cNvSpPr/>
          <p:nvPr/>
        </p:nvSpPr>
        <p:spPr>
          <a:xfrm>
            <a:off x="6132417" y="1927881"/>
            <a:ext cx="1536934" cy="2243699"/>
          </a:xfrm>
          <a:custGeom>
            <a:avLst/>
            <a:gdLst/>
            <a:ahLst/>
            <a:cxnLst/>
            <a:rect l="l" t="t" r="r" b="b"/>
            <a:pathLst>
              <a:path w="1536934" h="2243699">
                <a:moveTo>
                  <a:pt x="0" y="0"/>
                </a:moveTo>
                <a:lnTo>
                  <a:pt x="1536934" y="0"/>
                </a:lnTo>
                <a:lnTo>
                  <a:pt x="1536934" y="2243699"/>
                </a:lnTo>
                <a:lnTo>
                  <a:pt x="0" y="224369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TextBox 12"/>
          <p:cNvSpPr txBox="1"/>
          <p:nvPr/>
        </p:nvSpPr>
        <p:spPr>
          <a:xfrm>
            <a:off x="8288024" y="2100854"/>
            <a:ext cx="8933127" cy="1107996"/>
          </a:xfrm>
          <a:prstGeom prst="rect">
            <a:avLst/>
          </a:prstGeom>
        </p:spPr>
        <p:txBody>
          <a:bodyPr lIns="0" tIns="0" rIns="0" bIns="0" rtlCol="0" anchor="t">
            <a:spAutoFit/>
          </a:bodyPr>
          <a:lstStyle/>
          <a:p>
            <a:pPr algn="ctr"/>
            <a:r>
              <a:rPr lang="en-GB" sz="3600" b="1" dirty="0">
                <a:latin typeface="Times New Roman" panose="02020603050405020304" pitchFamily="18" charset="0"/>
                <a:cs typeface="Times New Roman" panose="02020603050405020304" pitchFamily="18" charset="0"/>
              </a:rPr>
              <a:t>Six-to-Eight-Week Breath-Free UK Programme </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sp>
        <p:nvSpPr>
          <p:cNvPr id="14" name="TextBox 14"/>
          <p:cNvSpPr txBox="1"/>
          <p:nvPr/>
        </p:nvSpPr>
        <p:spPr>
          <a:xfrm>
            <a:off x="8605591" y="4276320"/>
            <a:ext cx="8169079" cy="5405326"/>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Designing weekly workshops to deliver interactive sessions on vaping risks, nicotine addiction and healthy choices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Using role play to develop refusal skills and confidence in tackling peer pressure practices (Denvir and Briceland,  2023)</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Conducting quizzes and discussion addressing vaping misinformation and social media influence through myth busting activities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Providing confidential and non-judgemental guidance and referrals to appropriate cessation services for vaped students </a:t>
            </a:r>
            <a:endParaRPr lang="en-IN" sz="2400" dirty="0">
              <a:latin typeface="Times New Roman" panose="02020603050405020304" pitchFamily="18" charset="0"/>
              <a:cs typeface="Times New Roman" panose="02020603050405020304" pitchFamily="18" charset="0"/>
            </a:endParaRPr>
          </a:p>
          <a:p>
            <a:pPr algn="just">
              <a:lnSpc>
                <a:spcPts val="3499"/>
              </a:lnSpc>
            </a:pPr>
            <a:endParaRPr lang="en-US" sz="2499" dirty="0">
              <a:solidFill>
                <a:srgbClr val="000000"/>
              </a:solidFill>
              <a:latin typeface="Canva Sans"/>
              <a:ea typeface="Canva Sans"/>
              <a:cs typeface="Canva Sans"/>
              <a:sym typeface="Canva Sans"/>
            </a:endParaRPr>
          </a:p>
        </p:txBody>
      </p:sp>
      <p:sp>
        <p:nvSpPr>
          <p:cNvPr id="15" name="Freeform 15"/>
          <p:cNvSpPr/>
          <p:nvPr/>
        </p:nvSpPr>
        <p:spPr>
          <a:xfrm>
            <a:off x="661995" y="6313586"/>
            <a:ext cx="1536934" cy="2243699"/>
          </a:xfrm>
          <a:custGeom>
            <a:avLst/>
            <a:gdLst/>
            <a:ahLst/>
            <a:cxnLst/>
            <a:rect l="l" t="t" r="r" b="b"/>
            <a:pathLst>
              <a:path w="1536934" h="2243699">
                <a:moveTo>
                  <a:pt x="0" y="0"/>
                </a:moveTo>
                <a:lnTo>
                  <a:pt x="1536933" y="0"/>
                </a:lnTo>
                <a:lnTo>
                  <a:pt x="1536933" y="2243699"/>
                </a:lnTo>
                <a:lnTo>
                  <a:pt x="0" y="2243699"/>
                </a:lnTo>
                <a:lnTo>
                  <a:pt x="0" y="0"/>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rgbClr val="DA4A49">
                <a:alpha val="100000"/>
              </a:srgbClr>
            </a:gs>
            <a:gs pos="100000">
              <a:srgbClr val="B1353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4166193" y="8094563"/>
            <a:ext cx="15564186" cy="4902719"/>
          </a:xfrm>
          <a:custGeom>
            <a:avLst/>
            <a:gdLst/>
            <a:ahLst/>
            <a:cxnLst/>
            <a:rect l="l" t="t" r="r" b="b"/>
            <a:pathLst>
              <a:path w="15564186" h="4902719">
                <a:moveTo>
                  <a:pt x="0" y="0"/>
                </a:moveTo>
                <a:lnTo>
                  <a:pt x="15564186" y="0"/>
                </a:lnTo>
                <a:lnTo>
                  <a:pt x="15564186" y="4902718"/>
                </a:lnTo>
                <a:lnTo>
                  <a:pt x="0" y="4902718"/>
                </a:lnTo>
                <a:lnTo>
                  <a:pt x="0" y="0"/>
                </a:lnTo>
                <a:close/>
              </a:path>
            </a:pathLst>
          </a:custGeom>
          <a:blipFill>
            <a:blip r:embed="rId3">
              <a:alphaModFix amt="37000"/>
            </a:blip>
            <a:stretch>
              <a:fillRect/>
            </a:stretch>
          </a:blipFill>
        </p:spPr>
      </p:sp>
      <p:sp>
        <p:nvSpPr>
          <p:cNvPr id="3" name="Freeform 3"/>
          <p:cNvSpPr/>
          <p:nvPr/>
        </p:nvSpPr>
        <p:spPr>
          <a:xfrm>
            <a:off x="613833" y="1028700"/>
            <a:ext cx="7104720" cy="20896236"/>
          </a:xfrm>
          <a:custGeom>
            <a:avLst/>
            <a:gdLst/>
            <a:ahLst/>
            <a:cxnLst/>
            <a:rect l="l" t="t" r="r" b="b"/>
            <a:pathLst>
              <a:path w="7104720" h="20896236">
                <a:moveTo>
                  <a:pt x="0" y="0"/>
                </a:moveTo>
                <a:lnTo>
                  <a:pt x="7104720" y="0"/>
                </a:lnTo>
                <a:lnTo>
                  <a:pt x="7104720" y="20896236"/>
                </a:lnTo>
                <a:lnTo>
                  <a:pt x="0" y="20896236"/>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3176287" y="2497391"/>
            <a:ext cx="471938" cy="471938"/>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3B0"/>
            </a:solidFill>
          </p:spPr>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1386349" y="5656163"/>
            <a:ext cx="3579876" cy="4114800"/>
          </a:xfrm>
          <a:custGeom>
            <a:avLst/>
            <a:gdLst/>
            <a:ahLst/>
            <a:cxnLst/>
            <a:rect l="l" t="t" r="r" b="b"/>
            <a:pathLst>
              <a:path w="3579876" h="4114800">
                <a:moveTo>
                  <a:pt x="0" y="0"/>
                </a:moveTo>
                <a:lnTo>
                  <a:pt x="3579876" y="0"/>
                </a:lnTo>
                <a:lnTo>
                  <a:pt x="3579876"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8" name="TextBox 8"/>
          <p:cNvSpPr txBox="1"/>
          <p:nvPr/>
        </p:nvSpPr>
        <p:spPr>
          <a:xfrm>
            <a:off x="7746069" y="3314701"/>
            <a:ext cx="7087201" cy="6597255"/>
          </a:xfrm>
          <a:prstGeom prst="rect">
            <a:avLst/>
          </a:prstGeom>
          <a:solidFill>
            <a:schemeClr val="accent2">
              <a:lumMod val="40000"/>
              <a:lumOff val="60000"/>
            </a:schemeClr>
          </a:solidFill>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Promotions can be conducted using the school assemblies, awareness posters and arranging awareness campaign for students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Collaborative will be expected from NHS services, local council, school nurses and youth organisations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Adapting credible public health materials into age appropriateness quizzes, leaflets  and classroom activities (Hosseini</a:t>
            </a:r>
            <a:r>
              <a:rPr lang="en-GB" sz="2400" i="1" dirty="0">
                <a:latin typeface="Times New Roman" panose="02020603050405020304" pitchFamily="18" charset="0"/>
                <a:cs typeface="Times New Roman" panose="02020603050405020304" pitchFamily="18" charset="0"/>
              </a:rPr>
              <a:t> et al.</a:t>
            </a:r>
            <a:r>
              <a:rPr lang="en-GB" sz="2400" dirty="0">
                <a:latin typeface="Times New Roman" panose="02020603050405020304" pitchFamily="18" charset="0"/>
                <a:cs typeface="Times New Roman" panose="02020603050405020304" pitchFamily="18" charset="0"/>
              </a:rPr>
              <a:t> 2025)</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Displaying the break free UK slogan, reflecting campaign posters and authorised partner logos to encourage participation and consistent messaging </a:t>
            </a:r>
            <a:endParaRPr lang="en-IN" sz="2400" dirty="0">
              <a:latin typeface="Times New Roman" panose="02020603050405020304" pitchFamily="18" charset="0"/>
              <a:cs typeface="Times New Roman" panose="02020603050405020304" pitchFamily="18" charset="0"/>
            </a:endParaRPr>
          </a:p>
          <a:p>
            <a:pPr algn="l">
              <a:lnSpc>
                <a:spcPts val="4200"/>
              </a:lnSpc>
            </a:pPr>
            <a:endParaRPr lang="en-US" sz="3000" dirty="0">
              <a:solidFill>
                <a:srgbClr val="FFFDFD"/>
              </a:solidFill>
              <a:latin typeface="Canva Sans"/>
              <a:ea typeface="Canva Sans"/>
              <a:cs typeface="Canva Sans"/>
              <a:sym typeface="Canva Sans"/>
            </a:endParaRPr>
          </a:p>
        </p:txBody>
      </p:sp>
      <p:sp>
        <p:nvSpPr>
          <p:cNvPr id="9" name="TextBox 9"/>
          <p:cNvSpPr txBox="1"/>
          <p:nvPr/>
        </p:nvSpPr>
        <p:spPr>
          <a:xfrm>
            <a:off x="8094916" y="1917887"/>
            <a:ext cx="9164384" cy="1779333"/>
          </a:xfrm>
          <a:prstGeom prst="rect">
            <a:avLst/>
          </a:prstGeom>
        </p:spPr>
        <p:txBody>
          <a:bodyPr lIns="0" tIns="0" rIns="0" bIns="0" rtlCol="0" anchor="t">
            <a:spAutoFit/>
          </a:bodyPr>
          <a:lstStyle/>
          <a:p>
            <a:pPr algn="ctr">
              <a:lnSpc>
                <a:spcPct val="100000"/>
              </a:lnSpc>
            </a:pPr>
            <a:r>
              <a:rPr lang="en-GB" sz="3600" b="1" dirty="0">
                <a:latin typeface="Times New Roman" panose="02020603050405020304" pitchFamily="18" charset="0"/>
                <a:cs typeface="Times New Roman" panose="02020603050405020304" pitchFamily="18" charset="0"/>
              </a:rPr>
              <a:t>Campaign Promotion, Partners and Resources</a:t>
            </a:r>
            <a:endParaRPr lang="en-IN" sz="3600" b="1" dirty="0">
              <a:latin typeface="Times New Roman" panose="02020603050405020304" pitchFamily="18" charset="0"/>
              <a:cs typeface="Times New Roman" panose="02020603050405020304" pitchFamily="18" charset="0"/>
            </a:endParaRPr>
          </a:p>
          <a:p>
            <a:pPr algn="l">
              <a:lnSpc>
                <a:spcPts val="9940"/>
              </a:lnSpc>
            </a:pPr>
            <a:endParaRPr lang="en-US" sz="7100" dirty="0">
              <a:solidFill>
                <a:srgbClr val="F3F3F3"/>
              </a:solidFill>
              <a:latin typeface="League Spartan"/>
              <a:ea typeface="League Spartan"/>
              <a:cs typeface="League Spartan"/>
              <a:sym typeface="League Spartan"/>
            </a:endParaRPr>
          </a:p>
        </p:txBody>
      </p:sp>
      <p:sp>
        <p:nvSpPr>
          <p:cNvPr id="10" name="Freeform 10"/>
          <p:cNvSpPr/>
          <p:nvPr/>
        </p:nvSpPr>
        <p:spPr>
          <a:xfrm>
            <a:off x="15357146" y="5469864"/>
            <a:ext cx="1536934" cy="2243699"/>
          </a:xfrm>
          <a:custGeom>
            <a:avLst/>
            <a:gdLst/>
            <a:ahLst/>
            <a:cxnLst/>
            <a:rect l="l" t="t" r="r" b="b"/>
            <a:pathLst>
              <a:path w="1536934" h="2243699">
                <a:moveTo>
                  <a:pt x="0" y="0"/>
                </a:moveTo>
                <a:lnTo>
                  <a:pt x="1536933" y="0"/>
                </a:lnTo>
                <a:lnTo>
                  <a:pt x="1536933" y="2243699"/>
                </a:lnTo>
                <a:lnTo>
                  <a:pt x="0" y="224369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1" name="Freeform 11"/>
          <p:cNvSpPr/>
          <p:nvPr/>
        </p:nvSpPr>
        <p:spPr>
          <a:xfrm>
            <a:off x="613833" y="725630"/>
            <a:ext cx="1536934" cy="2243699"/>
          </a:xfrm>
          <a:custGeom>
            <a:avLst/>
            <a:gdLst/>
            <a:ahLst/>
            <a:cxnLst/>
            <a:rect l="l" t="t" r="r" b="b"/>
            <a:pathLst>
              <a:path w="1536934" h="2243699">
                <a:moveTo>
                  <a:pt x="0" y="0"/>
                </a:moveTo>
                <a:lnTo>
                  <a:pt x="1536933" y="0"/>
                </a:lnTo>
                <a:lnTo>
                  <a:pt x="1536933" y="2243699"/>
                </a:lnTo>
                <a:lnTo>
                  <a:pt x="0" y="2243699"/>
                </a:lnTo>
                <a:lnTo>
                  <a:pt x="0" y="0"/>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rgbClr val="DA4A49">
                <a:alpha val="100000"/>
              </a:srgbClr>
            </a:gs>
            <a:gs pos="100000">
              <a:srgbClr val="B13539">
                <a:alpha val="100000"/>
              </a:srgbClr>
            </a:gs>
          </a:gsLst>
          <a:lin ang="5400000"/>
        </a:gradFill>
        <a:effectLst/>
      </p:bgPr>
    </p:bg>
    <p:spTree>
      <p:nvGrpSpPr>
        <p:cNvPr id="1" name=""/>
        <p:cNvGrpSpPr/>
        <p:nvPr/>
      </p:nvGrpSpPr>
      <p:grpSpPr>
        <a:xfrm>
          <a:off x="0" y="0"/>
          <a:ext cx="0" cy="0"/>
          <a:chOff x="0" y="0"/>
          <a:chExt cx="0" cy="0"/>
        </a:xfrm>
      </p:grpSpPr>
      <p:grpSp>
        <p:nvGrpSpPr>
          <p:cNvPr id="2" name="Group 2"/>
          <p:cNvGrpSpPr/>
          <p:nvPr/>
        </p:nvGrpSpPr>
        <p:grpSpPr>
          <a:xfrm>
            <a:off x="10778701" y="0"/>
            <a:ext cx="12961199" cy="12961199"/>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3B0"/>
            </a:solidFill>
          </p:spPr>
        </p:sp>
        <p:sp>
          <p:nvSpPr>
            <p:cNvPr id="4" name="TextBox 4"/>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5" name="Freeform 5"/>
          <p:cNvSpPr/>
          <p:nvPr/>
        </p:nvSpPr>
        <p:spPr>
          <a:xfrm>
            <a:off x="-2393813" y="7892098"/>
            <a:ext cx="15564186" cy="4902719"/>
          </a:xfrm>
          <a:custGeom>
            <a:avLst/>
            <a:gdLst/>
            <a:ahLst/>
            <a:cxnLst/>
            <a:rect l="l" t="t" r="r" b="b"/>
            <a:pathLst>
              <a:path w="15564186" h="4902719">
                <a:moveTo>
                  <a:pt x="0" y="0"/>
                </a:moveTo>
                <a:lnTo>
                  <a:pt x="15564186" y="0"/>
                </a:lnTo>
                <a:lnTo>
                  <a:pt x="15564186" y="4902719"/>
                </a:lnTo>
                <a:lnTo>
                  <a:pt x="0" y="4902719"/>
                </a:lnTo>
                <a:lnTo>
                  <a:pt x="0" y="0"/>
                </a:lnTo>
                <a:close/>
              </a:path>
            </a:pathLst>
          </a:custGeom>
          <a:blipFill>
            <a:blip r:embed="rId3">
              <a:alphaModFix amt="37000"/>
            </a:blip>
            <a:stretch>
              <a:fillRect/>
            </a:stretch>
          </a:blipFill>
        </p:spPr>
      </p:sp>
      <p:grpSp>
        <p:nvGrpSpPr>
          <p:cNvPr id="6" name="Group 6"/>
          <p:cNvGrpSpPr/>
          <p:nvPr/>
        </p:nvGrpSpPr>
        <p:grpSpPr>
          <a:xfrm>
            <a:off x="12754588" y="4305584"/>
            <a:ext cx="4504712" cy="4016002"/>
            <a:chOff x="0" y="0"/>
            <a:chExt cx="1186426" cy="1057713"/>
          </a:xfrm>
        </p:grpSpPr>
        <p:sp>
          <p:nvSpPr>
            <p:cNvPr id="7" name="Freeform 7"/>
            <p:cNvSpPr/>
            <p:nvPr/>
          </p:nvSpPr>
          <p:spPr>
            <a:xfrm>
              <a:off x="0" y="0"/>
              <a:ext cx="1186426" cy="1057713"/>
            </a:xfrm>
            <a:custGeom>
              <a:avLst/>
              <a:gdLst/>
              <a:ahLst/>
              <a:cxnLst/>
              <a:rect l="l" t="t" r="r" b="b"/>
              <a:pathLst>
                <a:path w="1186426" h="1057713">
                  <a:moveTo>
                    <a:pt x="29217" y="0"/>
                  </a:moveTo>
                  <a:lnTo>
                    <a:pt x="1157210" y="0"/>
                  </a:lnTo>
                  <a:cubicBezTo>
                    <a:pt x="1164958" y="0"/>
                    <a:pt x="1172390" y="3078"/>
                    <a:pt x="1177869" y="8557"/>
                  </a:cubicBezTo>
                  <a:cubicBezTo>
                    <a:pt x="1183348" y="14037"/>
                    <a:pt x="1186426" y="21468"/>
                    <a:pt x="1186426" y="29217"/>
                  </a:cubicBezTo>
                  <a:lnTo>
                    <a:pt x="1186426" y="1028496"/>
                  </a:lnTo>
                  <a:cubicBezTo>
                    <a:pt x="1186426" y="1036245"/>
                    <a:pt x="1183348" y="1043676"/>
                    <a:pt x="1177869" y="1049155"/>
                  </a:cubicBezTo>
                  <a:cubicBezTo>
                    <a:pt x="1172390" y="1054634"/>
                    <a:pt x="1164958" y="1057713"/>
                    <a:pt x="1157210" y="1057713"/>
                  </a:cubicBezTo>
                  <a:lnTo>
                    <a:pt x="29217" y="1057713"/>
                  </a:lnTo>
                  <a:cubicBezTo>
                    <a:pt x="13081" y="1057713"/>
                    <a:pt x="0" y="1044632"/>
                    <a:pt x="0" y="1028496"/>
                  </a:cubicBezTo>
                  <a:lnTo>
                    <a:pt x="0" y="29217"/>
                  </a:lnTo>
                  <a:cubicBezTo>
                    <a:pt x="0" y="13081"/>
                    <a:pt x="13081" y="0"/>
                    <a:pt x="29217" y="0"/>
                  </a:cubicBezTo>
                  <a:close/>
                </a:path>
              </a:pathLst>
            </a:custGeom>
            <a:solidFill>
              <a:srgbClr val="FFD3B0"/>
            </a:solidFill>
          </p:spPr>
        </p:sp>
        <p:sp>
          <p:nvSpPr>
            <p:cNvPr id="8" name="TextBox 8"/>
            <p:cNvSpPr txBox="1"/>
            <p:nvPr/>
          </p:nvSpPr>
          <p:spPr>
            <a:xfrm>
              <a:off x="0" y="-38100"/>
              <a:ext cx="1186426" cy="1095813"/>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9781491" y="3090536"/>
            <a:ext cx="6777763" cy="6167764"/>
          </a:xfrm>
          <a:custGeom>
            <a:avLst/>
            <a:gdLst/>
            <a:ahLst/>
            <a:cxnLst/>
            <a:rect l="l" t="t" r="r" b="b"/>
            <a:pathLst>
              <a:path w="6777763" h="6167764">
                <a:moveTo>
                  <a:pt x="0" y="0"/>
                </a:moveTo>
                <a:lnTo>
                  <a:pt x="6777763" y="0"/>
                </a:lnTo>
                <a:lnTo>
                  <a:pt x="6777763" y="6167764"/>
                </a:lnTo>
                <a:lnTo>
                  <a:pt x="0" y="6167764"/>
                </a:lnTo>
                <a:lnTo>
                  <a:pt x="0" y="0"/>
                </a:lnTo>
                <a:close/>
              </a:path>
            </a:pathLst>
          </a:custGeom>
          <a:blipFill>
            <a:blip r:embed="rId4"/>
            <a:stretch>
              <a:fillRect/>
            </a:stretch>
          </a:blipFill>
        </p:spPr>
      </p:sp>
      <p:sp>
        <p:nvSpPr>
          <p:cNvPr id="10" name="Freeform 10"/>
          <p:cNvSpPr/>
          <p:nvPr/>
        </p:nvSpPr>
        <p:spPr>
          <a:xfrm>
            <a:off x="13170373" y="1790056"/>
            <a:ext cx="3272449" cy="3272449"/>
          </a:xfrm>
          <a:custGeom>
            <a:avLst/>
            <a:gdLst/>
            <a:ahLst/>
            <a:cxnLst/>
            <a:rect l="l" t="t" r="r" b="b"/>
            <a:pathLst>
              <a:path w="3272449" h="3272449">
                <a:moveTo>
                  <a:pt x="0" y="0"/>
                </a:moveTo>
                <a:lnTo>
                  <a:pt x="3272448" y="0"/>
                </a:lnTo>
                <a:lnTo>
                  <a:pt x="3272448" y="3272449"/>
                </a:lnTo>
                <a:lnTo>
                  <a:pt x="0" y="3272449"/>
                </a:lnTo>
                <a:lnTo>
                  <a:pt x="0" y="0"/>
                </a:lnTo>
                <a:close/>
              </a:path>
            </a:pathLst>
          </a:custGeom>
          <a:blipFill>
            <a:blip r:embed="rId5"/>
            <a:stretch>
              <a:fillRect/>
            </a:stretch>
          </a:blipFill>
        </p:spPr>
      </p:sp>
      <p:sp>
        <p:nvSpPr>
          <p:cNvPr id="11" name="TextBox 11"/>
          <p:cNvSpPr txBox="1"/>
          <p:nvPr/>
        </p:nvSpPr>
        <p:spPr>
          <a:xfrm>
            <a:off x="1449180" y="1546770"/>
            <a:ext cx="10307045" cy="553998"/>
          </a:xfrm>
          <a:prstGeom prst="rect">
            <a:avLst/>
          </a:prstGeom>
        </p:spPr>
        <p:txBody>
          <a:bodyPr lIns="0" tIns="0" rIns="0" bIns="0" rtlCol="0" anchor="t">
            <a:spAutoFit/>
          </a:bodyPr>
          <a:lstStyle/>
          <a:p>
            <a:pPr algn="ctr"/>
            <a:r>
              <a:rPr lang="en-GB" sz="3600" b="1" dirty="0">
                <a:latin typeface="Times New Roman" panose="02020603050405020304" pitchFamily="18" charset="0"/>
                <a:cs typeface="Times New Roman" panose="02020603050405020304" pitchFamily="18" charset="0"/>
              </a:rPr>
              <a:t>Benefits of vape- free lifestyle </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sp>
        <p:nvSpPr>
          <p:cNvPr id="12" name="TextBox 12"/>
          <p:cNvSpPr txBox="1"/>
          <p:nvPr/>
        </p:nvSpPr>
        <p:spPr>
          <a:xfrm>
            <a:off x="1028700" y="3369131"/>
            <a:ext cx="8349680" cy="5489260"/>
          </a:xfrm>
          <a:prstGeom prst="rect">
            <a:avLst/>
          </a:prstGeom>
          <a:solidFill>
            <a:schemeClr val="accent3">
              <a:lumMod val="60000"/>
              <a:lumOff val="40000"/>
            </a:schemeClr>
          </a:solidFill>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Physiological benefits: avoiding vaping can contribute to prevent nicotine exposures and reduces exposure to potentially harmful substances in short term</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Psychological benefits: it can make the consciousness vape free and support the confidence in resisting the peer pressure as well as making informed decisions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Sociological benefits: Vape free choices can encourage positive peer relationships and contribute to supportive healthier school environment in long term </a:t>
            </a:r>
            <a:endParaRPr lang="en-IN" sz="2400" dirty="0">
              <a:latin typeface="Times New Roman" panose="02020603050405020304" pitchFamily="18" charset="0"/>
              <a:cs typeface="Times New Roman" panose="02020603050405020304" pitchFamily="18" charset="0"/>
            </a:endParaRPr>
          </a:p>
          <a:p>
            <a:pPr marL="323850" lvl="1" algn="just">
              <a:lnSpc>
                <a:spcPts val="4200"/>
              </a:lnSpc>
            </a:pPr>
            <a:endParaRPr lang="en-US" sz="3000" dirty="0">
              <a:solidFill>
                <a:srgbClr val="E9EAF6"/>
              </a:solidFill>
              <a:latin typeface="Canva Sans"/>
              <a:ea typeface="Canva Sans"/>
              <a:cs typeface="Canva Sans"/>
              <a:sym typeface="Canva San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rgbClr val="DA4A49">
                <a:alpha val="100000"/>
              </a:srgbClr>
            </a:gs>
            <a:gs pos="100000">
              <a:srgbClr val="B13539">
                <a:alpha val="100000"/>
              </a:srgbClr>
            </a:gs>
          </a:gsLst>
          <a:lin ang="5400000"/>
        </a:gradFill>
        <a:effectLst/>
      </p:bgPr>
    </p:bg>
    <p:spTree>
      <p:nvGrpSpPr>
        <p:cNvPr id="1" name=""/>
        <p:cNvGrpSpPr/>
        <p:nvPr/>
      </p:nvGrpSpPr>
      <p:grpSpPr>
        <a:xfrm>
          <a:off x="0" y="0"/>
          <a:ext cx="0" cy="0"/>
          <a:chOff x="0" y="0"/>
          <a:chExt cx="0" cy="0"/>
        </a:xfrm>
      </p:grpSpPr>
      <p:sp>
        <p:nvSpPr>
          <p:cNvPr id="2" name="Freeform 2"/>
          <p:cNvSpPr/>
          <p:nvPr/>
        </p:nvSpPr>
        <p:spPr>
          <a:xfrm>
            <a:off x="-2393813" y="7892098"/>
            <a:ext cx="15564186" cy="4902719"/>
          </a:xfrm>
          <a:custGeom>
            <a:avLst/>
            <a:gdLst/>
            <a:ahLst/>
            <a:cxnLst/>
            <a:rect l="l" t="t" r="r" b="b"/>
            <a:pathLst>
              <a:path w="15564186" h="4902719">
                <a:moveTo>
                  <a:pt x="0" y="0"/>
                </a:moveTo>
                <a:lnTo>
                  <a:pt x="15564186" y="0"/>
                </a:lnTo>
                <a:lnTo>
                  <a:pt x="15564186" y="4902719"/>
                </a:lnTo>
                <a:lnTo>
                  <a:pt x="0" y="4902719"/>
                </a:lnTo>
                <a:lnTo>
                  <a:pt x="0" y="0"/>
                </a:lnTo>
                <a:close/>
              </a:path>
            </a:pathLst>
          </a:custGeom>
          <a:blipFill>
            <a:blip r:embed="rId3">
              <a:alphaModFix amt="37000"/>
            </a:blip>
            <a:stretch>
              <a:fillRect/>
            </a:stretch>
          </a:blipFill>
        </p:spPr>
      </p:sp>
      <p:sp>
        <p:nvSpPr>
          <p:cNvPr id="3" name="Freeform 3"/>
          <p:cNvSpPr/>
          <p:nvPr/>
        </p:nvSpPr>
        <p:spPr>
          <a:xfrm flipH="1">
            <a:off x="11159537" y="1110733"/>
            <a:ext cx="7790761" cy="10457398"/>
          </a:xfrm>
          <a:custGeom>
            <a:avLst/>
            <a:gdLst/>
            <a:ahLst/>
            <a:cxnLst/>
            <a:rect l="l" t="t" r="r" b="b"/>
            <a:pathLst>
              <a:path w="7790761" h="10457398">
                <a:moveTo>
                  <a:pt x="7790761" y="0"/>
                </a:moveTo>
                <a:lnTo>
                  <a:pt x="0" y="0"/>
                </a:lnTo>
                <a:lnTo>
                  <a:pt x="0" y="10457397"/>
                </a:lnTo>
                <a:lnTo>
                  <a:pt x="7790761" y="10457397"/>
                </a:lnTo>
                <a:lnTo>
                  <a:pt x="7790761"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14807992" y="2866985"/>
            <a:ext cx="493850" cy="493850"/>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3B0"/>
            </a:solidFill>
          </p:spPr>
        </p:sp>
        <p:sp>
          <p:nvSpPr>
            <p:cNvPr id="6" name="TextBox 6"/>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7" name="Group 7"/>
          <p:cNvGrpSpPr/>
          <p:nvPr/>
        </p:nvGrpSpPr>
        <p:grpSpPr>
          <a:xfrm>
            <a:off x="14265220" y="2756031"/>
            <a:ext cx="341450" cy="341450"/>
            <a:chOff x="0" y="0"/>
            <a:chExt cx="812800" cy="812800"/>
          </a:xfrm>
        </p:grpSpPr>
        <p:sp>
          <p:nvSpPr>
            <p:cNvPr id="8" name="Freeform 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3B0"/>
            </a:solidFill>
          </p:spPr>
        </p:sp>
        <p:sp>
          <p:nvSpPr>
            <p:cNvPr id="9" name="TextBox 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a:off x="11642087" y="6037715"/>
            <a:ext cx="3659756" cy="3220585"/>
          </a:xfrm>
          <a:custGeom>
            <a:avLst/>
            <a:gdLst/>
            <a:ahLst/>
            <a:cxnLst/>
            <a:rect l="l" t="t" r="r" b="b"/>
            <a:pathLst>
              <a:path w="3659756" h="3220585">
                <a:moveTo>
                  <a:pt x="0" y="0"/>
                </a:moveTo>
                <a:lnTo>
                  <a:pt x="3659756" y="0"/>
                </a:lnTo>
                <a:lnTo>
                  <a:pt x="3659756" y="3220585"/>
                </a:lnTo>
                <a:lnTo>
                  <a:pt x="0" y="3220585"/>
                </a:lnTo>
                <a:lnTo>
                  <a:pt x="0" y="0"/>
                </a:lnTo>
                <a:close/>
              </a:path>
            </a:pathLst>
          </a:custGeom>
          <a:blipFill>
            <a:blip r:embed="rId5"/>
            <a:stretch>
              <a:fillRect/>
            </a:stretch>
          </a:blipFill>
        </p:spPr>
      </p:sp>
      <p:sp>
        <p:nvSpPr>
          <p:cNvPr id="11" name="Freeform 11"/>
          <p:cNvSpPr/>
          <p:nvPr/>
        </p:nvSpPr>
        <p:spPr>
          <a:xfrm>
            <a:off x="11160016" y="2473264"/>
            <a:ext cx="1064292" cy="1553710"/>
          </a:xfrm>
          <a:custGeom>
            <a:avLst/>
            <a:gdLst/>
            <a:ahLst/>
            <a:cxnLst/>
            <a:rect l="l" t="t" r="r" b="b"/>
            <a:pathLst>
              <a:path w="1064292" h="1553710">
                <a:moveTo>
                  <a:pt x="0" y="0"/>
                </a:moveTo>
                <a:lnTo>
                  <a:pt x="1064291" y="0"/>
                </a:lnTo>
                <a:lnTo>
                  <a:pt x="1064291" y="1553710"/>
                </a:lnTo>
                <a:lnTo>
                  <a:pt x="0" y="1553710"/>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2" name="TextBox 12"/>
          <p:cNvSpPr txBox="1"/>
          <p:nvPr/>
        </p:nvSpPr>
        <p:spPr>
          <a:xfrm>
            <a:off x="1552926" y="1895500"/>
            <a:ext cx="7456396" cy="553998"/>
          </a:xfrm>
          <a:prstGeom prst="rect">
            <a:avLst/>
          </a:prstGeom>
        </p:spPr>
        <p:txBody>
          <a:bodyPr lIns="0" tIns="0" rIns="0" bIns="0" rtlCol="0" anchor="t">
            <a:spAutoFit/>
          </a:bodyPr>
          <a:lstStyle/>
          <a:p>
            <a:pPr algn="ctr"/>
            <a:r>
              <a:rPr lang="en-GB" sz="3600" b="1" dirty="0">
                <a:latin typeface="Times New Roman" panose="02020603050405020304" pitchFamily="18" charset="0"/>
                <a:cs typeface="Times New Roman" panose="02020603050405020304" pitchFamily="18" charset="0"/>
              </a:rPr>
              <a:t>Theoretical</a:t>
            </a:r>
            <a:r>
              <a:rPr lang="en-GB" sz="3600" dirty="0">
                <a:latin typeface="Times New Roman" panose="02020603050405020304" pitchFamily="18" charset="0"/>
                <a:cs typeface="Times New Roman" panose="02020603050405020304" pitchFamily="18" charset="0"/>
              </a:rPr>
              <a:t> </a:t>
            </a:r>
            <a:r>
              <a:rPr lang="en-GB" sz="3600" b="1" dirty="0">
                <a:latin typeface="Times New Roman" panose="02020603050405020304" pitchFamily="18" charset="0"/>
                <a:cs typeface="Times New Roman" panose="02020603050405020304" pitchFamily="18" charset="0"/>
              </a:rPr>
              <a:t>discussion</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grpSp>
        <p:nvGrpSpPr>
          <p:cNvPr id="13" name="Group 13"/>
          <p:cNvGrpSpPr/>
          <p:nvPr/>
        </p:nvGrpSpPr>
        <p:grpSpPr>
          <a:xfrm>
            <a:off x="762000" y="3065470"/>
            <a:ext cx="10351238" cy="6954830"/>
            <a:chOff x="0" y="0"/>
            <a:chExt cx="1108091" cy="1222579"/>
          </a:xfrm>
        </p:grpSpPr>
        <p:sp>
          <p:nvSpPr>
            <p:cNvPr id="14" name="Freeform 14"/>
            <p:cNvSpPr/>
            <p:nvPr/>
          </p:nvSpPr>
          <p:spPr>
            <a:xfrm>
              <a:off x="0" y="0"/>
              <a:ext cx="1108091" cy="1222579"/>
            </a:xfrm>
            <a:custGeom>
              <a:avLst/>
              <a:gdLst/>
              <a:ahLst/>
              <a:cxnLst/>
              <a:rect l="l" t="t" r="r" b="b"/>
              <a:pathLst>
                <a:path w="1108091" h="1222579">
                  <a:moveTo>
                    <a:pt x="31282" y="0"/>
                  </a:moveTo>
                  <a:lnTo>
                    <a:pt x="1076808" y="0"/>
                  </a:lnTo>
                  <a:cubicBezTo>
                    <a:pt x="1094085" y="0"/>
                    <a:pt x="1108091" y="14005"/>
                    <a:pt x="1108091" y="31282"/>
                  </a:cubicBezTo>
                  <a:lnTo>
                    <a:pt x="1108091" y="1191297"/>
                  </a:lnTo>
                  <a:cubicBezTo>
                    <a:pt x="1108091" y="1208574"/>
                    <a:pt x="1094085" y="1222579"/>
                    <a:pt x="1076808" y="1222579"/>
                  </a:cubicBezTo>
                  <a:lnTo>
                    <a:pt x="31282" y="1222579"/>
                  </a:lnTo>
                  <a:cubicBezTo>
                    <a:pt x="14005" y="1222579"/>
                    <a:pt x="0" y="1208574"/>
                    <a:pt x="0" y="1191297"/>
                  </a:cubicBezTo>
                  <a:lnTo>
                    <a:pt x="0" y="31282"/>
                  </a:lnTo>
                  <a:cubicBezTo>
                    <a:pt x="0" y="14005"/>
                    <a:pt x="14005" y="0"/>
                    <a:pt x="31282" y="0"/>
                  </a:cubicBezTo>
                  <a:close/>
                </a:path>
              </a:pathLst>
            </a:custGeom>
            <a:solidFill>
              <a:srgbClr val="FFD3B0"/>
            </a:solidFill>
          </p:spPr>
          <p:txBody>
            <a:bodyPr/>
            <a:lstStyle/>
            <a:p>
              <a:endParaRPr lang="en-IN" dirty="0"/>
            </a:p>
          </p:txBody>
        </p:sp>
        <p:sp>
          <p:nvSpPr>
            <p:cNvPr id="15" name="TextBox 15"/>
            <p:cNvSpPr txBox="1"/>
            <p:nvPr/>
          </p:nvSpPr>
          <p:spPr>
            <a:xfrm>
              <a:off x="0" y="-38100"/>
              <a:ext cx="1108091" cy="1260679"/>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552926" y="3360835"/>
            <a:ext cx="8488659" cy="6513322"/>
          </a:xfrm>
          <a:prstGeom prst="rect">
            <a:avLst/>
          </a:prstGeom>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Health belief model has contributed in explaining vaping risks through myth busting quizzer and health education (</a:t>
            </a:r>
            <a:r>
              <a:rPr lang="en-GB" sz="2400" dirty="0" err="1">
                <a:latin typeface="Times New Roman" panose="02020603050405020304" pitchFamily="18" charset="0"/>
                <a:cs typeface="Times New Roman" panose="02020603050405020304" pitchFamily="18" charset="0"/>
              </a:rPr>
              <a:t>Alhashem</a:t>
            </a:r>
            <a:r>
              <a:rPr lang="en-GB" sz="2400" dirty="0">
                <a:latin typeface="Times New Roman" panose="02020603050405020304" pitchFamily="18" charset="0"/>
                <a:cs typeface="Times New Roman" panose="02020603050405020304" pitchFamily="18" charset="0"/>
              </a:rPr>
              <a:t>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2025)</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Social cognitive theory can contribute to discussion on peer led influences and role play to develop refusal skills (Ismail and Brown, 2026)</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Theory of planned behaviour has challenged positive vaping attitudes and perceived pressure through interactive workshops (Barakat </a:t>
            </a:r>
            <a:r>
              <a:rPr lang="en-GB" sz="2400" i="1" dirty="0">
                <a:latin typeface="Times New Roman" panose="02020603050405020304" pitchFamily="18" charset="0"/>
                <a:cs typeface="Times New Roman" panose="02020603050405020304" pitchFamily="18" charset="0"/>
              </a:rPr>
              <a:t>et al</a:t>
            </a:r>
            <a:r>
              <a:rPr lang="en-GB" sz="2400" dirty="0">
                <a:latin typeface="Times New Roman" panose="02020603050405020304" pitchFamily="18" charset="0"/>
                <a:cs typeface="Times New Roman" panose="02020603050405020304" pitchFamily="18" charset="0"/>
              </a:rPr>
              <a:t>. 2024)</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 implementation of theories have guided activities that encourage informed decisions and vape free behaviours.</a:t>
            </a:r>
            <a:endParaRPr lang="en-IN" sz="2400" dirty="0">
              <a:latin typeface="Times New Roman" panose="02020603050405020304" pitchFamily="18" charset="0"/>
              <a:cs typeface="Times New Roman" panose="02020603050405020304" pitchFamily="18" charset="0"/>
            </a:endParaRPr>
          </a:p>
          <a:p>
            <a:pPr algn="just">
              <a:lnSpc>
                <a:spcPts val="3499"/>
              </a:lnSpc>
            </a:pPr>
            <a:endParaRPr lang="en-US" sz="2499" dirty="0">
              <a:solidFill>
                <a:srgbClr val="000000"/>
              </a:solidFill>
              <a:latin typeface="Canva Sans"/>
              <a:ea typeface="Canva Sans"/>
              <a:cs typeface="Canva Sans"/>
              <a:sym typeface="Canva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rgbClr val="DA4A49">
                <a:alpha val="100000"/>
              </a:srgbClr>
            </a:gs>
            <a:gs pos="100000">
              <a:srgbClr val="B1353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2813521" y="7328722"/>
            <a:ext cx="15564186" cy="4902719"/>
          </a:xfrm>
          <a:custGeom>
            <a:avLst/>
            <a:gdLst/>
            <a:ahLst/>
            <a:cxnLst/>
            <a:rect l="l" t="t" r="r" b="b"/>
            <a:pathLst>
              <a:path w="15564186" h="4902719">
                <a:moveTo>
                  <a:pt x="0" y="0"/>
                </a:moveTo>
                <a:lnTo>
                  <a:pt x="15564186" y="0"/>
                </a:lnTo>
                <a:lnTo>
                  <a:pt x="15564186" y="4902718"/>
                </a:lnTo>
                <a:lnTo>
                  <a:pt x="0" y="4902718"/>
                </a:lnTo>
                <a:lnTo>
                  <a:pt x="0" y="0"/>
                </a:lnTo>
                <a:close/>
              </a:path>
            </a:pathLst>
          </a:custGeom>
          <a:blipFill>
            <a:blip r:embed="rId3">
              <a:alphaModFix amt="37000"/>
            </a:blip>
            <a:stretch>
              <a:fillRect/>
            </a:stretch>
          </a:blipFill>
        </p:spPr>
      </p:sp>
      <p:grpSp>
        <p:nvGrpSpPr>
          <p:cNvPr id="3" name="Group 3"/>
          <p:cNvGrpSpPr/>
          <p:nvPr/>
        </p:nvGrpSpPr>
        <p:grpSpPr>
          <a:xfrm>
            <a:off x="1241200" y="6895750"/>
            <a:ext cx="2150050" cy="2150050"/>
            <a:chOff x="0" y="0"/>
            <a:chExt cx="812800" cy="812800"/>
          </a:xfrm>
        </p:grpSpPr>
        <p:sp>
          <p:nvSpPr>
            <p:cNvPr id="4" name="Freeform 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3F3F3"/>
            </a:solidFill>
          </p:spPr>
        </p:sp>
        <p:sp>
          <p:nvSpPr>
            <p:cNvPr id="5" name="TextBox 5"/>
            <p:cNvSpPr txBox="1"/>
            <p:nvPr/>
          </p:nvSpPr>
          <p:spPr>
            <a:xfrm>
              <a:off x="76200" y="38100"/>
              <a:ext cx="660400" cy="698500"/>
            </a:xfrm>
            <a:prstGeom prst="rect">
              <a:avLst/>
            </a:prstGeom>
          </p:spPr>
          <p:txBody>
            <a:bodyPr lIns="50800" tIns="50800" rIns="50800" bIns="50800" rtlCol="0" anchor="ctr"/>
            <a:lstStyle/>
            <a:p>
              <a:pPr algn="ctr">
                <a:lnSpc>
                  <a:spcPts val="2659"/>
                </a:lnSpc>
                <a:spcBef>
                  <a:spcPct val="0"/>
                </a:spcBef>
              </a:pPr>
              <a:endParaRPr/>
            </a:p>
          </p:txBody>
        </p:sp>
      </p:grpSp>
      <p:sp>
        <p:nvSpPr>
          <p:cNvPr id="6" name="Freeform 6"/>
          <p:cNvSpPr/>
          <p:nvPr/>
        </p:nvSpPr>
        <p:spPr>
          <a:xfrm>
            <a:off x="1028700" y="6683250"/>
            <a:ext cx="2575050" cy="2575050"/>
          </a:xfrm>
          <a:custGeom>
            <a:avLst/>
            <a:gdLst/>
            <a:ahLst/>
            <a:cxnLst/>
            <a:rect l="l" t="t" r="r" b="b"/>
            <a:pathLst>
              <a:path w="2575050" h="2575050">
                <a:moveTo>
                  <a:pt x="0" y="0"/>
                </a:moveTo>
                <a:lnTo>
                  <a:pt x="2575050" y="0"/>
                </a:lnTo>
                <a:lnTo>
                  <a:pt x="2575050" y="2575050"/>
                </a:lnTo>
                <a:lnTo>
                  <a:pt x="0" y="257505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7" name="TextBox 7"/>
          <p:cNvSpPr txBox="1"/>
          <p:nvPr/>
        </p:nvSpPr>
        <p:spPr>
          <a:xfrm>
            <a:off x="3981787" y="1984083"/>
            <a:ext cx="6589334" cy="1107996"/>
          </a:xfrm>
          <a:prstGeom prst="rect">
            <a:avLst/>
          </a:prstGeom>
        </p:spPr>
        <p:txBody>
          <a:bodyPr lIns="0" tIns="0" rIns="0" bIns="0" rtlCol="0" anchor="t">
            <a:spAutoFit/>
          </a:bodyPr>
          <a:lstStyle/>
          <a:p>
            <a:pPr algn="ctr">
              <a:lnSpc>
                <a:spcPct val="100000"/>
              </a:lnSpc>
            </a:pPr>
            <a:r>
              <a:rPr lang="en-GB" sz="3600" b="1" dirty="0">
                <a:latin typeface="Times New Roman" panose="02020603050405020304" pitchFamily="18" charset="0"/>
                <a:cs typeface="Times New Roman" panose="02020603050405020304" pitchFamily="18" charset="0"/>
              </a:rPr>
              <a:t>Evaluation, Barriers and Solutions</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sp>
        <p:nvSpPr>
          <p:cNvPr id="8" name="TextBox 8"/>
          <p:cNvSpPr txBox="1"/>
          <p:nvPr/>
        </p:nvSpPr>
        <p:spPr>
          <a:xfrm>
            <a:off x="3981787" y="3613972"/>
            <a:ext cx="7508051" cy="6043257"/>
          </a:xfrm>
          <a:prstGeom prst="rect">
            <a:avLst/>
          </a:prstGeom>
          <a:solidFill>
            <a:schemeClr val="accent2">
              <a:lumMod val="60000"/>
              <a:lumOff val="40000"/>
            </a:schemeClr>
          </a:solidFill>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Develop a comparative on pre and post campaign questionnaires to assess the targeted 20% increase in vaping risk awareness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Measuring refusal confidence and vaping intention against 80% campaign and 15% targets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There is requirement to monitoring attendance, engagement and student feedback </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Addressing peer pressure is necessary with misinformation and nicotine dependence through supportive activities</a:t>
            </a:r>
            <a:endParaRPr lang="en-IN" sz="2400" dirty="0">
              <a:latin typeface="Times New Roman" panose="02020603050405020304" pitchFamily="18" charset="0"/>
              <a:cs typeface="Times New Roman" panose="02020603050405020304" pitchFamily="18" charset="0"/>
            </a:endParaRPr>
          </a:p>
          <a:p>
            <a:pPr algn="just">
              <a:lnSpc>
                <a:spcPts val="4200"/>
              </a:lnSpc>
            </a:pPr>
            <a:endParaRPr lang="en-US" sz="3000" dirty="0">
              <a:solidFill>
                <a:srgbClr val="FFFDFD"/>
              </a:solidFill>
              <a:latin typeface="Canva Sans"/>
              <a:ea typeface="Canva Sans"/>
              <a:cs typeface="Canva Sans"/>
              <a:sym typeface="Canva Sans"/>
            </a:endParaRPr>
          </a:p>
        </p:txBody>
      </p:sp>
      <p:sp>
        <p:nvSpPr>
          <p:cNvPr id="9" name="Freeform 9"/>
          <p:cNvSpPr/>
          <p:nvPr/>
        </p:nvSpPr>
        <p:spPr>
          <a:xfrm>
            <a:off x="11183280" y="1028700"/>
            <a:ext cx="7104720" cy="20896236"/>
          </a:xfrm>
          <a:custGeom>
            <a:avLst/>
            <a:gdLst/>
            <a:ahLst/>
            <a:cxnLst/>
            <a:rect l="l" t="t" r="r" b="b"/>
            <a:pathLst>
              <a:path w="7104720" h="20896236">
                <a:moveTo>
                  <a:pt x="0" y="0"/>
                </a:moveTo>
                <a:lnTo>
                  <a:pt x="7104720" y="0"/>
                </a:lnTo>
                <a:lnTo>
                  <a:pt x="7104720" y="20896236"/>
                </a:lnTo>
                <a:lnTo>
                  <a:pt x="0" y="20896236"/>
                </a:lnTo>
                <a:lnTo>
                  <a:pt x="0" y="0"/>
                </a:lnTo>
                <a:close/>
              </a:path>
            </a:pathLst>
          </a:custGeom>
          <a:blipFill>
            <a:blip>
              <a:extLst>
                <a:ext uri="{96DAC541-7B7A-43D3-8B79-37D633B846F1}">
                  <asvg:svgBlip xmlns:asvg="http://schemas.microsoft.com/office/drawing/2016/SVG/main" r:embed="rId5"/>
                </a:ext>
              </a:extLst>
            </a:blip>
            <a:stretch>
              <a:fillRect/>
            </a:stretch>
          </a:blipFill>
        </p:spPr>
      </p:sp>
      <p:grpSp>
        <p:nvGrpSpPr>
          <p:cNvPr id="10" name="Group 10"/>
          <p:cNvGrpSpPr/>
          <p:nvPr/>
        </p:nvGrpSpPr>
        <p:grpSpPr>
          <a:xfrm>
            <a:off x="13745734" y="2497391"/>
            <a:ext cx="471938" cy="471938"/>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D3B0"/>
            </a:solidFill>
          </p:spPr>
        </p:sp>
        <p:sp>
          <p:nvSpPr>
            <p:cNvPr id="12" name="TextBox 12"/>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3" name="Freeform 13"/>
          <p:cNvSpPr/>
          <p:nvPr/>
        </p:nvSpPr>
        <p:spPr>
          <a:xfrm>
            <a:off x="1547758" y="2082068"/>
            <a:ext cx="1536934" cy="2243699"/>
          </a:xfrm>
          <a:custGeom>
            <a:avLst/>
            <a:gdLst/>
            <a:ahLst/>
            <a:cxnLst/>
            <a:rect l="l" t="t" r="r" b="b"/>
            <a:pathLst>
              <a:path w="1536934" h="2243699">
                <a:moveTo>
                  <a:pt x="0" y="0"/>
                </a:moveTo>
                <a:lnTo>
                  <a:pt x="1536934" y="0"/>
                </a:lnTo>
                <a:lnTo>
                  <a:pt x="1536934" y="2243699"/>
                </a:lnTo>
                <a:lnTo>
                  <a:pt x="0" y="224369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4" name="Freeform 14"/>
          <p:cNvSpPr/>
          <p:nvPr/>
        </p:nvSpPr>
        <p:spPr>
          <a:xfrm>
            <a:off x="11026351" y="960219"/>
            <a:ext cx="1536934" cy="2243699"/>
          </a:xfrm>
          <a:custGeom>
            <a:avLst/>
            <a:gdLst/>
            <a:ahLst/>
            <a:cxnLst/>
            <a:rect l="l" t="t" r="r" b="b"/>
            <a:pathLst>
              <a:path w="1536934" h="2243699">
                <a:moveTo>
                  <a:pt x="0" y="0"/>
                </a:moveTo>
                <a:lnTo>
                  <a:pt x="1536933" y="0"/>
                </a:lnTo>
                <a:lnTo>
                  <a:pt x="1536933" y="2243699"/>
                </a:lnTo>
                <a:lnTo>
                  <a:pt x="0" y="2243699"/>
                </a:lnTo>
                <a:lnTo>
                  <a:pt x="0" y="0"/>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rgbClr val="B13539">
                <a:alpha val="100000"/>
              </a:srgbClr>
            </a:gs>
            <a:gs pos="100000">
              <a:srgbClr val="DA4A49">
                <a:alpha val="100000"/>
              </a:srgbClr>
            </a:gs>
          </a:gsLst>
          <a:lin ang="0"/>
        </a:gradFill>
        <a:effectLst/>
      </p:bgPr>
    </p:bg>
    <p:spTree>
      <p:nvGrpSpPr>
        <p:cNvPr id="1" name=""/>
        <p:cNvGrpSpPr/>
        <p:nvPr/>
      </p:nvGrpSpPr>
      <p:grpSpPr>
        <a:xfrm>
          <a:off x="0" y="0"/>
          <a:ext cx="0" cy="0"/>
          <a:chOff x="0" y="0"/>
          <a:chExt cx="0" cy="0"/>
        </a:xfrm>
      </p:grpSpPr>
      <p:sp>
        <p:nvSpPr>
          <p:cNvPr id="2" name="Freeform 2"/>
          <p:cNvSpPr/>
          <p:nvPr/>
        </p:nvSpPr>
        <p:spPr>
          <a:xfrm>
            <a:off x="2112575" y="8202586"/>
            <a:ext cx="15564186" cy="4902719"/>
          </a:xfrm>
          <a:custGeom>
            <a:avLst/>
            <a:gdLst/>
            <a:ahLst/>
            <a:cxnLst/>
            <a:rect l="l" t="t" r="r" b="b"/>
            <a:pathLst>
              <a:path w="15564186" h="4902719">
                <a:moveTo>
                  <a:pt x="0" y="0"/>
                </a:moveTo>
                <a:lnTo>
                  <a:pt x="15564186" y="0"/>
                </a:lnTo>
                <a:lnTo>
                  <a:pt x="15564186" y="4902718"/>
                </a:lnTo>
                <a:lnTo>
                  <a:pt x="0" y="4902718"/>
                </a:lnTo>
                <a:lnTo>
                  <a:pt x="0" y="0"/>
                </a:lnTo>
                <a:close/>
              </a:path>
            </a:pathLst>
          </a:custGeom>
          <a:blipFill>
            <a:blip r:embed="rId3">
              <a:alphaModFix amt="37000"/>
            </a:blip>
            <a:stretch>
              <a:fillRect/>
            </a:stretch>
          </a:blipFill>
        </p:spPr>
        <p:txBody>
          <a:bodyPr/>
          <a:lstStyle/>
          <a:p>
            <a:endParaRPr lang="en-IN" dirty="0"/>
          </a:p>
        </p:txBody>
      </p:sp>
      <p:sp>
        <p:nvSpPr>
          <p:cNvPr id="3" name="Freeform 3"/>
          <p:cNvSpPr/>
          <p:nvPr/>
        </p:nvSpPr>
        <p:spPr>
          <a:xfrm>
            <a:off x="4348629" y="1087590"/>
            <a:ext cx="1536934" cy="2243699"/>
          </a:xfrm>
          <a:custGeom>
            <a:avLst/>
            <a:gdLst/>
            <a:ahLst/>
            <a:cxnLst/>
            <a:rect l="l" t="t" r="r" b="b"/>
            <a:pathLst>
              <a:path w="1536934" h="2243699">
                <a:moveTo>
                  <a:pt x="0" y="0"/>
                </a:moveTo>
                <a:lnTo>
                  <a:pt x="1536934" y="0"/>
                </a:lnTo>
                <a:lnTo>
                  <a:pt x="1536934" y="2243699"/>
                </a:lnTo>
                <a:lnTo>
                  <a:pt x="0" y="2243699"/>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 name="Group 4"/>
          <p:cNvGrpSpPr/>
          <p:nvPr/>
        </p:nvGrpSpPr>
        <p:grpSpPr>
          <a:xfrm>
            <a:off x="6302653" y="4822522"/>
            <a:ext cx="9002252" cy="5273978"/>
            <a:chOff x="0" y="0"/>
            <a:chExt cx="2367007" cy="722144"/>
          </a:xfrm>
        </p:grpSpPr>
        <p:sp>
          <p:nvSpPr>
            <p:cNvPr id="5" name="Freeform 5"/>
            <p:cNvSpPr/>
            <p:nvPr/>
          </p:nvSpPr>
          <p:spPr>
            <a:xfrm>
              <a:off x="0" y="0"/>
              <a:ext cx="2367007" cy="722144"/>
            </a:xfrm>
            <a:custGeom>
              <a:avLst/>
              <a:gdLst/>
              <a:ahLst/>
              <a:cxnLst/>
              <a:rect l="l" t="t" r="r" b="b"/>
              <a:pathLst>
                <a:path w="2367007" h="722144">
                  <a:moveTo>
                    <a:pt x="14644" y="0"/>
                  </a:moveTo>
                  <a:lnTo>
                    <a:pt x="2352362" y="0"/>
                  </a:lnTo>
                  <a:cubicBezTo>
                    <a:pt x="2360450" y="0"/>
                    <a:pt x="2367007" y="6557"/>
                    <a:pt x="2367007" y="14644"/>
                  </a:cubicBezTo>
                  <a:lnTo>
                    <a:pt x="2367007" y="707499"/>
                  </a:lnTo>
                  <a:cubicBezTo>
                    <a:pt x="2367007" y="715587"/>
                    <a:pt x="2360450" y="722144"/>
                    <a:pt x="2352362" y="722144"/>
                  </a:cubicBezTo>
                  <a:lnTo>
                    <a:pt x="14644" y="722144"/>
                  </a:lnTo>
                  <a:cubicBezTo>
                    <a:pt x="6557" y="722144"/>
                    <a:pt x="0" y="715587"/>
                    <a:pt x="0" y="707499"/>
                  </a:cubicBezTo>
                  <a:lnTo>
                    <a:pt x="0" y="14644"/>
                  </a:lnTo>
                  <a:cubicBezTo>
                    <a:pt x="0" y="6557"/>
                    <a:pt x="6557" y="0"/>
                    <a:pt x="14644" y="0"/>
                  </a:cubicBezTo>
                  <a:close/>
                </a:path>
              </a:pathLst>
            </a:custGeom>
            <a:solidFill>
              <a:srgbClr val="FFD3B0"/>
            </a:solidFill>
          </p:spPr>
        </p:sp>
        <p:sp>
          <p:nvSpPr>
            <p:cNvPr id="6" name="TextBox 6"/>
            <p:cNvSpPr txBox="1"/>
            <p:nvPr/>
          </p:nvSpPr>
          <p:spPr>
            <a:xfrm>
              <a:off x="0" y="-38100"/>
              <a:ext cx="2367007" cy="760244"/>
            </a:xfrm>
            <a:prstGeom prst="rect">
              <a:avLst/>
            </a:prstGeom>
          </p:spPr>
          <p:txBody>
            <a:bodyPr lIns="50800" tIns="50800" rIns="50800" bIns="50800" rtlCol="0" anchor="ctr"/>
            <a:lstStyle/>
            <a:p>
              <a:pPr algn="ctr">
                <a:lnSpc>
                  <a:spcPts val="2659"/>
                </a:lnSpc>
              </a:pPr>
              <a:endParaRPr/>
            </a:p>
          </p:txBody>
        </p:sp>
      </p:grpSp>
      <p:sp>
        <p:nvSpPr>
          <p:cNvPr id="7" name="TextBox 7"/>
          <p:cNvSpPr txBox="1"/>
          <p:nvPr/>
        </p:nvSpPr>
        <p:spPr>
          <a:xfrm>
            <a:off x="7301081" y="5144447"/>
            <a:ext cx="6990374" cy="4368312"/>
          </a:xfrm>
          <a:prstGeom prst="rect">
            <a:avLst/>
          </a:prstGeom>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Break free UK aimed at improving vaping awareness, strengthening refusal skills and discouraging vaping initiation</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Recommendation is to continue school-based prevention and regular awareness workshops</a:t>
            </a:r>
            <a:endParaRPr lang="en-IN" sz="2400" dirty="0">
              <a:latin typeface="Times New Roman" panose="02020603050405020304" pitchFamily="18"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Recommendation has involved students, school nurses and youth organisations in the campaign </a:t>
            </a:r>
            <a:endParaRPr lang="en-IN" sz="2400" dirty="0">
              <a:latin typeface="Times New Roman" panose="02020603050405020304" pitchFamily="18" charset="0"/>
              <a:cs typeface="Times New Roman" panose="02020603050405020304" pitchFamily="18" charset="0"/>
            </a:endParaRPr>
          </a:p>
          <a:p>
            <a:pPr algn="just">
              <a:lnSpc>
                <a:spcPts val="4060"/>
              </a:lnSpc>
            </a:pPr>
            <a:endParaRPr lang="en-US" sz="2900" dirty="0">
              <a:solidFill>
                <a:srgbClr val="000000"/>
              </a:solidFill>
              <a:latin typeface="Canva Sans"/>
              <a:ea typeface="Canva Sans"/>
              <a:cs typeface="Canva Sans"/>
              <a:sym typeface="Canva Sans"/>
            </a:endParaRPr>
          </a:p>
        </p:txBody>
      </p:sp>
      <p:sp>
        <p:nvSpPr>
          <p:cNvPr id="8" name="Freeform 8"/>
          <p:cNvSpPr/>
          <p:nvPr/>
        </p:nvSpPr>
        <p:spPr>
          <a:xfrm>
            <a:off x="15722366" y="6193467"/>
            <a:ext cx="1536934" cy="2243699"/>
          </a:xfrm>
          <a:custGeom>
            <a:avLst/>
            <a:gdLst/>
            <a:ahLst/>
            <a:cxnLst/>
            <a:rect l="l" t="t" r="r" b="b"/>
            <a:pathLst>
              <a:path w="1536934" h="2243699">
                <a:moveTo>
                  <a:pt x="0" y="0"/>
                </a:moveTo>
                <a:lnTo>
                  <a:pt x="1536934" y="0"/>
                </a:lnTo>
                <a:lnTo>
                  <a:pt x="1536934" y="2243698"/>
                </a:lnTo>
                <a:lnTo>
                  <a:pt x="0" y="2243698"/>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9" name="Freeform 9"/>
          <p:cNvSpPr/>
          <p:nvPr/>
        </p:nvSpPr>
        <p:spPr>
          <a:xfrm>
            <a:off x="768467" y="3331289"/>
            <a:ext cx="5117096" cy="5881720"/>
          </a:xfrm>
          <a:custGeom>
            <a:avLst/>
            <a:gdLst/>
            <a:ahLst/>
            <a:cxnLst/>
            <a:rect l="l" t="t" r="r" b="b"/>
            <a:pathLst>
              <a:path w="5117096" h="5881720">
                <a:moveTo>
                  <a:pt x="0" y="0"/>
                </a:moveTo>
                <a:lnTo>
                  <a:pt x="5117096" y="0"/>
                </a:lnTo>
                <a:lnTo>
                  <a:pt x="5117096" y="5881720"/>
                </a:lnTo>
                <a:lnTo>
                  <a:pt x="0" y="588172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0" name="TextBox 10"/>
          <p:cNvSpPr txBox="1"/>
          <p:nvPr/>
        </p:nvSpPr>
        <p:spPr>
          <a:xfrm>
            <a:off x="5117096" y="2268680"/>
            <a:ext cx="11358343" cy="553998"/>
          </a:xfrm>
          <a:prstGeom prst="rect">
            <a:avLst/>
          </a:prstGeom>
        </p:spPr>
        <p:txBody>
          <a:bodyPr lIns="0" tIns="0" rIns="0" bIns="0" rtlCol="0" anchor="t">
            <a:spAutoFit/>
          </a:bodyPr>
          <a:lstStyle/>
          <a:p>
            <a:pPr algn="ctr">
              <a:lnSpc>
                <a:spcPct val="100000"/>
              </a:lnSpc>
            </a:pPr>
            <a:r>
              <a:rPr lang="en-GB" sz="3600" b="1" dirty="0">
                <a:latin typeface="Times New Roman" panose="02020603050405020304" pitchFamily="18" charset="0"/>
                <a:cs typeface="Times New Roman" panose="02020603050405020304" pitchFamily="18" charset="0"/>
              </a:rPr>
              <a:t>Conclusion and recommendation</a:t>
            </a:r>
            <a:endParaRPr lang="en-US" sz="3600" b="1" dirty="0">
              <a:solidFill>
                <a:srgbClr val="F3F3F3"/>
              </a:solidFill>
              <a:latin typeface="Times New Roman" panose="02020603050405020304" pitchFamily="18" charset="0"/>
              <a:ea typeface="League Spartan"/>
              <a:cs typeface="Times New Roman" panose="02020603050405020304" pitchFamily="18" charset="0"/>
              <a:sym typeface="League Spartan"/>
            </a:endParaRPr>
          </a:p>
        </p:txBody>
      </p:sp>
      <p:sp>
        <p:nvSpPr>
          <p:cNvPr id="11" name="Freeform 11"/>
          <p:cNvSpPr/>
          <p:nvPr/>
        </p:nvSpPr>
        <p:spPr>
          <a:xfrm>
            <a:off x="15289883" y="2209439"/>
            <a:ext cx="1822745" cy="1908634"/>
          </a:xfrm>
          <a:custGeom>
            <a:avLst/>
            <a:gdLst/>
            <a:ahLst/>
            <a:cxnLst/>
            <a:rect l="l" t="t" r="r" b="b"/>
            <a:pathLst>
              <a:path w="1822745" h="1908634">
                <a:moveTo>
                  <a:pt x="0" y="0"/>
                </a:moveTo>
                <a:lnTo>
                  <a:pt x="1822745" y="0"/>
                </a:lnTo>
                <a:lnTo>
                  <a:pt x="1822745" y="1908634"/>
                </a:lnTo>
                <a:lnTo>
                  <a:pt x="0" y="1908634"/>
                </a:lnTo>
                <a:lnTo>
                  <a:pt x="0" y="0"/>
                </a:lnTo>
                <a:close/>
              </a:path>
            </a:pathLst>
          </a:custGeom>
          <a:blipFill>
            <a:blip>
              <a:extLst>
                <a:ext uri="{96DAC541-7B7A-43D3-8B79-37D633B846F1}">
                  <asvg:svgBlip xmlns:asvg="http://schemas.microsoft.com/office/drawing/2016/SVG/main" r:embed="rId6"/>
                </a:ext>
              </a:extLst>
            </a:blip>
            <a:stretch>
              <a:fillRect/>
            </a:stretch>
          </a:blipFill>
        </p:spPr>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808282-5E89-6121-1A27-731E6256C9C0}"/>
              </a:ext>
            </a:extLst>
          </p:cNvPr>
          <p:cNvSpPr txBox="1"/>
          <p:nvPr/>
        </p:nvSpPr>
        <p:spPr>
          <a:xfrm>
            <a:off x="1066800" y="1562100"/>
            <a:ext cx="16542327" cy="8586966"/>
          </a:xfrm>
          <a:prstGeom prst="rect">
            <a:avLst/>
          </a:prstGeom>
          <a:noFill/>
        </p:spPr>
        <p:txBody>
          <a:bodyPr wrap="square" rtlCol="0">
            <a:spAutoFit/>
          </a:bodyPr>
          <a:lstStyle/>
          <a:p>
            <a:r>
              <a:rPr lang="en-GB" b="1" dirty="0"/>
              <a:t> </a:t>
            </a:r>
            <a:endParaRPr lang="en-IN" b="1" dirty="0"/>
          </a:p>
          <a:p>
            <a:pPr marL="342900" indent="-342900" algn="just">
              <a:lnSpc>
                <a:spcPct val="150000"/>
              </a:lnSpc>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AHS (2025) Use of vapes among young people in Great Britain. Available at: </a:t>
            </a:r>
            <a:r>
              <a:rPr lang="en-GB" sz="2000" u="sng" dirty="0">
                <a:latin typeface="Times New Roman" panose="02020603050405020304" pitchFamily="18" charset="0"/>
                <a:cs typeface="Times New Roman" panose="02020603050405020304" pitchFamily="18" charset="0"/>
                <a:hlinkClick r:id="rId2"/>
              </a:rPr>
              <a:t>https://ash.org.uk/uploads/youth-vaping-fact-sheet-2025-final.pdf</a:t>
            </a:r>
            <a:r>
              <a:rPr lang="en-GB" sz="2000" dirty="0">
                <a:latin typeface="Times New Roman" panose="02020603050405020304" pitchFamily="18" charset="0"/>
                <a:cs typeface="Times New Roman" panose="02020603050405020304" pitchFamily="18" charset="0"/>
              </a:rPr>
              <a:t> (Accessed 24</a:t>
            </a:r>
            <a:r>
              <a:rPr lang="en-GB" sz="2000" baseline="30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October 2026)</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err="1">
                <a:latin typeface="Times New Roman" panose="02020603050405020304" pitchFamily="18" charset="0"/>
                <a:cs typeface="Times New Roman" panose="02020603050405020304" pitchFamily="18" charset="0"/>
              </a:rPr>
              <a:t>Alhashem</a:t>
            </a:r>
            <a:r>
              <a:rPr lang="en-GB" sz="2000" dirty="0">
                <a:latin typeface="Times New Roman" panose="02020603050405020304" pitchFamily="18" charset="0"/>
                <a:cs typeface="Times New Roman" panose="02020603050405020304" pitchFamily="18" charset="0"/>
              </a:rPr>
              <a:t>, A.M., Alrasheed, S.O., </a:t>
            </a:r>
            <a:r>
              <a:rPr lang="en-GB" sz="2000" dirty="0" err="1">
                <a:latin typeface="Times New Roman" panose="02020603050405020304" pitchFamily="18" charset="0"/>
                <a:cs typeface="Times New Roman" panose="02020603050405020304" pitchFamily="18" charset="0"/>
              </a:rPr>
              <a:t>Alaidarous</a:t>
            </a:r>
            <a:r>
              <a:rPr lang="en-GB" sz="2000" dirty="0">
                <a:latin typeface="Times New Roman" panose="02020603050405020304" pitchFamily="18" charset="0"/>
                <a:cs typeface="Times New Roman" panose="02020603050405020304" pitchFamily="18" charset="0"/>
              </a:rPr>
              <a:t>, T.M., </a:t>
            </a:r>
            <a:r>
              <a:rPr lang="en-GB" sz="2000" dirty="0" err="1">
                <a:latin typeface="Times New Roman" panose="02020603050405020304" pitchFamily="18" charset="0"/>
                <a:cs typeface="Times New Roman" panose="02020603050405020304" pitchFamily="18" charset="0"/>
              </a:rPr>
              <a:t>Motashesh</a:t>
            </a:r>
            <a:r>
              <a:rPr lang="en-GB" sz="2000" dirty="0">
                <a:latin typeface="Times New Roman" panose="02020603050405020304" pitchFamily="18" charset="0"/>
                <a:cs typeface="Times New Roman" panose="02020603050405020304" pitchFamily="18" charset="0"/>
              </a:rPr>
              <a:t>, N.Y., Alshammari, F.A. and Zaidi, U. (2025) Self-efficacy and Vaping Behavior among Female Health Students: An Assessment of Health Belief Components. </a:t>
            </a:r>
            <a:r>
              <a:rPr lang="en-GB" sz="2000" i="1" dirty="0">
                <a:latin typeface="Times New Roman" panose="02020603050405020304" pitchFamily="18" charset="0"/>
                <a:cs typeface="Times New Roman" panose="02020603050405020304" pitchFamily="18" charset="0"/>
              </a:rPr>
              <a:t>The Open Psychology Journal</a:t>
            </a:r>
            <a:r>
              <a:rPr lang="en-GB" sz="2000" dirty="0">
                <a:latin typeface="Times New Roman" panose="02020603050405020304" pitchFamily="18" charset="0"/>
                <a:cs typeface="Times New Roman" panose="02020603050405020304" pitchFamily="18" charset="0"/>
              </a:rPr>
              <a:t>, 18(1).</a:t>
            </a:r>
            <a:r>
              <a:rPr lang="en-GB" sz="2000" u="sng" dirty="0">
                <a:latin typeface="Times New Roman" panose="02020603050405020304" pitchFamily="18" charset="0"/>
                <a:cs typeface="Times New Roman" panose="02020603050405020304" pitchFamily="18" charset="0"/>
                <a:hlinkClick r:id="rId3"/>
              </a:rPr>
              <a:t>https://openpsychologyjournal.com/VOLUME/18/ELOCATOR/e18743501380298/</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Barakat, M., </a:t>
            </a:r>
            <a:r>
              <a:rPr lang="en-GB" sz="2000" dirty="0" err="1">
                <a:latin typeface="Times New Roman" panose="02020603050405020304" pitchFamily="18" charset="0"/>
                <a:cs typeface="Times New Roman" panose="02020603050405020304" pitchFamily="18" charset="0"/>
              </a:rPr>
              <a:t>Abuarab</a:t>
            </a:r>
            <a:r>
              <a:rPr lang="en-GB" sz="2000" dirty="0">
                <a:latin typeface="Times New Roman" panose="02020603050405020304" pitchFamily="18" charset="0"/>
                <a:cs typeface="Times New Roman" panose="02020603050405020304" pitchFamily="18" charset="0"/>
              </a:rPr>
              <a:t>, R.A., </a:t>
            </a:r>
            <a:r>
              <a:rPr lang="en-GB" sz="2000" dirty="0" err="1">
                <a:latin typeface="Times New Roman" panose="02020603050405020304" pitchFamily="18" charset="0"/>
                <a:cs typeface="Times New Roman" panose="02020603050405020304" pitchFamily="18" charset="0"/>
              </a:rPr>
              <a:t>Alkharabsheh</a:t>
            </a:r>
            <a:r>
              <a:rPr lang="en-GB" sz="2000" dirty="0">
                <a:latin typeface="Times New Roman" panose="02020603050405020304" pitchFamily="18" charset="0"/>
                <a:cs typeface="Times New Roman" panose="02020603050405020304" pitchFamily="18" charset="0"/>
              </a:rPr>
              <a:t>, B., Budair, N., Fareed, M., </a:t>
            </a:r>
            <a:r>
              <a:rPr lang="en-GB" sz="2000" dirty="0" err="1">
                <a:latin typeface="Times New Roman" panose="02020603050405020304" pitchFamily="18" charset="0"/>
                <a:cs typeface="Times New Roman" panose="02020603050405020304" pitchFamily="18" charset="0"/>
              </a:rPr>
              <a:t>Kharabsheh</a:t>
            </a:r>
            <a:r>
              <a:rPr lang="en-GB" sz="2000" dirty="0">
                <a:latin typeface="Times New Roman" panose="02020603050405020304" pitchFamily="18" charset="0"/>
                <a:cs typeface="Times New Roman" panose="02020603050405020304" pitchFamily="18" charset="0"/>
              </a:rPr>
              <a:t>, R., Laban, D.O. and Sallam, M. (2024) Exploratory validation of a survey instrument based on the theory of planned behavior to assess vaping attitude and perceptions. </a:t>
            </a:r>
            <a:r>
              <a:rPr lang="en-GB" sz="2000" dirty="0" err="1">
                <a:latin typeface="Times New Roman" panose="02020603050405020304" pitchFamily="18" charset="0"/>
                <a:cs typeface="Times New Roman" panose="02020603050405020304" pitchFamily="18" charset="0"/>
              </a:rPr>
              <a:t>MedRxiv</a:t>
            </a:r>
            <a:r>
              <a:rPr lang="en-GB" sz="2000" dirty="0">
                <a:latin typeface="Times New Roman" panose="02020603050405020304" pitchFamily="18" charset="0"/>
                <a:cs typeface="Times New Roman" panose="02020603050405020304" pitchFamily="18" charset="0"/>
              </a:rPr>
              <a:t>, pp.2024-09.</a:t>
            </a:r>
            <a:r>
              <a:rPr lang="en-GB" sz="2000" u="sng" dirty="0">
                <a:latin typeface="Times New Roman" panose="02020603050405020304" pitchFamily="18" charset="0"/>
                <a:cs typeface="Times New Roman" panose="02020603050405020304" pitchFamily="18" charset="0"/>
                <a:hlinkClick r:id="rId4"/>
              </a:rPr>
              <a:t>https://www.medrxiv.org/content/10.1101/2024.09.04.24313091.full.pdf</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BBC (2025) </a:t>
            </a:r>
            <a:r>
              <a:rPr lang="en-GB" sz="2000" i="1" dirty="0">
                <a:latin typeface="Times New Roman" panose="02020603050405020304" pitchFamily="18" charset="0"/>
                <a:cs typeface="Times New Roman" panose="02020603050405020304" pitchFamily="18" charset="0"/>
              </a:rPr>
              <a:t>How does the disposable vape ban work, and how harmful is vaping?.</a:t>
            </a:r>
            <a:r>
              <a:rPr lang="en-GB" sz="2000" dirty="0">
                <a:latin typeface="Times New Roman" panose="02020603050405020304" pitchFamily="18" charset="0"/>
                <a:cs typeface="Times New Roman" panose="02020603050405020304" pitchFamily="18" charset="0"/>
              </a:rPr>
              <a:t> Available at: </a:t>
            </a:r>
            <a:r>
              <a:rPr lang="en-GB" sz="2000" u="sng" dirty="0">
                <a:latin typeface="Times New Roman" panose="02020603050405020304" pitchFamily="18" charset="0"/>
                <a:cs typeface="Times New Roman" panose="02020603050405020304" pitchFamily="18" charset="0"/>
                <a:hlinkClick r:id="rId5"/>
              </a:rPr>
              <a:t>https://www.bbc.com/news/articles/czxyny0w7wdo</a:t>
            </a:r>
            <a:r>
              <a:rPr lang="en-GB" sz="2000" dirty="0">
                <a:latin typeface="Times New Roman" panose="02020603050405020304" pitchFamily="18" charset="0"/>
                <a:cs typeface="Times New Roman" panose="02020603050405020304" pitchFamily="18" charset="0"/>
              </a:rPr>
              <a:t> (Accessed 24</a:t>
            </a:r>
            <a:r>
              <a:rPr lang="en-GB" sz="2000" baseline="30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October 2026)</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Denvir, P. and Briceland, L.L. (2023) Exploring the impact of an innovative peer role-play simulation to cultivate student pharmacists’ motivational interviewing skills. </a:t>
            </a:r>
            <a:r>
              <a:rPr lang="en-GB" sz="2000" i="1" dirty="0">
                <a:latin typeface="Times New Roman" panose="02020603050405020304" pitchFamily="18" charset="0"/>
                <a:cs typeface="Times New Roman" panose="02020603050405020304" pitchFamily="18" charset="0"/>
              </a:rPr>
              <a:t>Pharmacy</a:t>
            </a:r>
            <a:r>
              <a:rPr lang="en-GB" sz="2000" dirty="0">
                <a:latin typeface="Times New Roman" panose="02020603050405020304" pitchFamily="18" charset="0"/>
                <a:cs typeface="Times New Roman" panose="02020603050405020304" pitchFamily="18" charset="0"/>
              </a:rPr>
              <a:t>, 11(4), p.122.</a:t>
            </a:r>
            <a:r>
              <a:rPr lang="en-GB" sz="2000" u="sng" dirty="0">
                <a:latin typeface="Times New Roman" panose="02020603050405020304" pitchFamily="18" charset="0"/>
                <a:cs typeface="Times New Roman" panose="02020603050405020304" pitchFamily="18" charset="0"/>
                <a:hlinkClick r:id="rId6"/>
              </a:rPr>
              <a:t>https://www.mdpi.com/2226-4787/11/4/122</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Gov UK (2025) </a:t>
            </a:r>
            <a:r>
              <a:rPr lang="en-GB" sz="2000" i="1" dirty="0">
                <a:latin typeface="Times New Roman" panose="02020603050405020304" pitchFamily="18" charset="0"/>
                <a:cs typeface="Times New Roman" panose="02020603050405020304" pitchFamily="18" charset="0"/>
              </a:rPr>
              <a:t>Youth vaping call for evidence analysis.</a:t>
            </a:r>
            <a:r>
              <a:rPr lang="en-GB" sz="2000" dirty="0">
                <a:latin typeface="Times New Roman" panose="02020603050405020304" pitchFamily="18" charset="0"/>
                <a:cs typeface="Times New Roman" panose="02020603050405020304" pitchFamily="18" charset="0"/>
              </a:rPr>
              <a:t> Available at: </a:t>
            </a:r>
            <a:r>
              <a:rPr lang="en-GB" sz="2000" u="sng" dirty="0">
                <a:latin typeface="Times New Roman" panose="02020603050405020304" pitchFamily="18" charset="0"/>
                <a:cs typeface="Times New Roman" panose="02020603050405020304" pitchFamily="18" charset="0"/>
                <a:hlinkClick r:id="rId7"/>
              </a:rPr>
              <a:t>https://www.gov.uk/government/calls-for-evidence/youth-vaping-call-for-evidence/outcome/youth-vaping-call-for-evidence-analysis</a:t>
            </a:r>
            <a:r>
              <a:rPr lang="en-GB" sz="2000" dirty="0">
                <a:latin typeface="Times New Roman" panose="02020603050405020304" pitchFamily="18" charset="0"/>
                <a:cs typeface="Times New Roman" panose="02020603050405020304" pitchFamily="18" charset="0"/>
              </a:rPr>
              <a:t> (Accessed 24</a:t>
            </a:r>
            <a:r>
              <a:rPr lang="en-GB" sz="2000" baseline="30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October 2026)</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Hosseini, M.S., </a:t>
            </a:r>
            <a:r>
              <a:rPr lang="en-GB" sz="2000" dirty="0" err="1">
                <a:latin typeface="Times New Roman" panose="02020603050405020304" pitchFamily="18" charset="0"/>
                <a:cs typeface="Times New Roman" panose="02020603050405020304" pitchFamily="18" charset="0"/>
              </a:rPr>
              <a:t>Rakhshanderou</a:t>
            </a:r>
            <a:r>
              <a:rPr lang="en-GB" sz="2000" dirty="0">
                <a:latin typeface="Times New Roman" panose="02020603050405020304" pitchFamily="18" charset="0"/>
                <a:cs typeface="Times New Roman" panose="02020603050405020304" pitchFamily="18" charset="0"/>
              </a:rPr>
              <a:t>, S., Safari-Moradabadi, A., Ghaffari, M. and </a:t>
            </a:r>
            <a:r>
              <a:rPr lang="en-GB" sz="2000" dirty="0" err="1">
                <a:latin typeface="Times New Roman" panose="02020603050405020304" pitchFamily="18" charset="0"/>
                <a:cs typeface="Times New Roman" panose="02020603050405020304" pitchFamily="18" charset="0"/>
              </a:rPr>
              <a:t>Pakkhesal</a:t>
            </a:r>
            <a:r>
              <a:rPr lang="en-GB" sz="2000" dirty="0">
                <a:latin typeface="Times New Roman" panose="02020603050405020304" pitchFamily="18" charset="0"/>
                <a:cs typeface="Times New Roman" panose="02020603050405020304" pitchFamily="18" charset="0"/>
              </a:rPr>
              <a:t>, M., (2025) Effectiveness of a school-based oral health literacy promotion intervention: a randomized controlled trial (RCT) among adolescents. </a:t>
            </a:r>
            <a:r>
              <a:rPr lang="en-GB" sz="2000" i="1" dirty="0">
                <a:latin typeface="Times New Roman" panose="02020603050405020304" pitchFamily="18" charset="0"/>
                <a:cs typeface="Times New Roman" panose="02020603050405020304" pitchFamily="18" charset="0"/>
              </a:rPr>
              <a:t>BMC Public Health</a:t>
            </a:r>
            <a:r>
              <a:rPr lang="en-GB" sz="2000" dirty="0">
                <a:latin typeface="Times New Roman" panose="02020603050405020304" pitchFamily="18" charset="0"/>
                <a:cs typeface="Times New Roman" panose="02020603050405020304" pitchFamily="18" charset="0"/>
              </a:rPr>
              <a:t>, 25(1), p.1982.</a:t>
            </a:r>
            <a:r>
              <a:rPr lang="en-GB" sz="2000" u="sng" dirty="0">
                <a:latin typeface="Times New Roman" panose="02020603050405020304" pitchFamily="18" charset="0"/>
                <a:cs typeface="Times New Roman" panose="02020603050405020304" pitchFamily="18" charset="0"/>
                <a:hlinkClick r:id="rId8"/>
              </a:rPr>
              <a:t>https://link.springer.com/content/pdf/10.1186/s12889-025-23124-1.pdf</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Ismail, F.W. and Brown, M. (2026) Social Learning Theory and Social Cognitive Theory in Healthcare Simulation–A Narrative Review. </a:t>
            </a:r>
            <a:r>
              <a:rPr lang="en-GB" sz="2000" i="1" dirty="0">
                <a:latin typeface="Times New Roman" panose="02020603050405020304" pitchFamily="18" charset="0"/>
                <a:cs typeface="Times New Roman" panose="02020603050405020304" pitchFamily="18" charset="0"/>
              </a:rPr>
              <a:t>Journal of Medical Education and Curricular Development,</a:t>
            </a:r>
            <a:r>
              <a:rPr lang="en-GB" sz="2000" dirty="0">
                <a:latin typeface="Times New Roman" panose="02020603050405020304" pitchFamily="18" charset="0"/>
                <a:cs typeface="Times New Roman" panose="02020603050405020304" pitchFamily="18" charset="0"/>
              </a:rPr>
              <a:t> 13, p.23821205261443554.</a:t>
            </a:r>
            <a:r>
              <a:rPr lang="en-GB" sz="2000" u="sng" dirty="0">
                <a:latin typeface="Times New Roman" panose="02020603050405020304" pitchFamily="18" charset="0"/>
                <a:cs typeface="Times New Roman" panose="02020603050405020304" pitchFamily="18" charset="0"/>
                <a:hlinkClick r:id="rId9"/>
              </a:rPr>
              <a:t>https://journals.sagepub.com/</a:t>
            </a:r>
            <a:r>
              <a:rPr lang="en-GB" sz="2000" u="sng" dirty="0" err="1">
                <a:latin typeface="Times New Roman" panose="02020603050405020304" pitchFamily="18" charset="0"/>
                <a:cs typeface="Times New Roman" panose="02020603050405020304" pitchFamily="18" charset="0"/>
                <a:hlinkClick r:id="rId9"/>
              </a:rPr>
              <a:t>doi</a:t>
            </a:r>
            <a:r>
              <a:rPr lang="en-GB" sz="2000" u="sng" dirty="0">
                <a:latin typeface="Times New Roman" panose="02020603050405020304" pitchFamily="18" charset="0"/>
                <a:cs typeface="Times New Roman" panose="02020603050405020304" pitchFamily="18" charset="0"/>
                <a:hlinkClick r:id="rId9"/>
              </a:rPr>
              <a:t>/pdf/10.1177/23821205261443554</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NHS UK (2025) </a:t>
            </a:r>
            <a:r>
              <a:rPr lang="en-GB" sz="2000" i="1" dirty="0">
                <a:latin typeface="Times New Roman" panose="02020603050405020304" pitchFamily="18" charset="0"/>
                <a:cs typeface="Times New Roman" panose="02020603050405020304" pitchFamily="18" charset="0"/>
              </a:rPr>
              <a:t>Young people and vaping.</a:t>
            </a:r>
            <a:r>
              <a:rPr lang="en-GB" sz="2000" dirty="0">
                <a:latin typeface="Times New Roman" panose="02020603050405020304" pitchFamily="18" charset="0"/>
                <a:cs typeface="Times New Roman" panose="02020603050405020304" pitchFamily="18" charset="0"/>
              </a:rPr>
              <a:t> </a:t>
            </a:r>
            <a:r>
              <a:rPr lang="en-GB" sz="2000" u="sng" dirty="0">
                <a:latin typeface="Times New Roman" panose="02020603050405020304" pitchFamily="18" charset="0"/>
                <a:cs typeface="Times New Roman" panose="02020603050405020304" pitchFamily="18" charset="0"/>
                <a:hlinkClick r:id="rId10"/>
              </a:rPr>
              <a:t>https://www.nhs.uk/better-health/quit-smoking/help-others-quit/young-people-and-vaping/</a:t>
            </a:r>
            <a:r>
              <a:rPr lang="en-GB" sz="2000" dirty="0">
                <a:latin typeface="Times New Roman" panose="02020603050405020304" pitchFamily="18" charset="0"/>
                <a:cs typeface="Times New Roman" panose="02020603050405020304" pitchFamily="18" charset="0"/>
              </a:rPr>
              <a:t> (Accessed 24</a:t>
            </a:r>
            <a:r>
              <a:rPr lang="en-GB" sz="2000" baseline="30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October 2026)</a:t>
            </a:r>
            <a:endParaRPr lang="en-IN" sz="2000" dirty="0">
              <a:latin typeface="Times New Roman" panose="02020603050405020304" pitchFamily="18" charset="0"/>
              <a:cs typeface="Times New Roman" panose="02020603050405020304" pitchFamily="18" charset="0"/>
            </a:endParaRPr>
          </a:p>
          <a:p>
            <a:pPr marL="342900" indent="-342900" algn="just">
              <a:buFont typeface="Arial" panose="020B0604020202020204" pitchFamily="34" charset="0"/>
              <a:buChar char="•"/>
            </a:pPr>
            <a:r>
              <a:rPr lang="en-GB" sz="2000" dirty="0">
                <a:latin typeface="Times New Roman" panose="02020603050405020304" pitchFamily="18" charset="0"/>
                <a:cs typeface="Times New Roman" panose="02020603050405020304" pitchFamily="18" charset="0"/>
              </a:rPr>
              <a:t>Sky news (2026) </a:t>
            </a:r>
            <a:r>
              <a:rPr lang="en-GB" sz="2000" i="1" dirty="0">
                <a:latin typeface="Times New Roman" panose="02020603050405020304" pitchFamily="18" charset="0"/>
                <a:cs typeface="Times New Roman" panose="02020603050405020304" pitchFamily="18" charset="0"/>
              </a:rPr>
              <a:t>Doctors sound alarm over children vaping as studies find wide range of health impacts</a:t>
            </a:r>
            <a:r>
              <a:rPr lang="en-GB" sz="2000" dirty="0">
                <a:latin typeface="Times New Roman" panose="02020603050405020304" pitchFamily="18" charset="0"/>
                <a:cs typeface="Times New Roman" panose="02020603050405020304" pitchFamily="18" charset="0"/>
              </a:rPr>
              <a:t>. Available at: </a:t>
            </a:r>
            <a:r>
              <a:rPr lang="en-GB" sz="2000" u="sng" dirty="0">
                <a:latin typeface="Times New Roman" panose="02020603050405020304" pitchFamily="18" charset="0"/>
                <a:cs typeface="Times New Roman" panose="02020603050405020304" pitchFamily="18" charset="0"/>
                <a:hlinkClick r:id="rId11"/>
              </a:rPr>
              <a:t>https://news.sky.com/story/doctors-sound-alarm-over-children-vaping-as-studies-find-wide-range-of-health-impacts-13574877</a:t>
            </a:r>
            <a:r>
              <a:rPr lang="en-GB" sz="2000" u="sng"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(Accessed 24</a:t>
            </a:r>
            <a:r>
              <a:rPr lang="en-GB" sz="2000" baseline="30000" dirty="0">
                <a:latin typeface="Times New Roman" panose="02020603050405020304" pitchFamily="18" charset="0"/>
                <a:cs typeface="Times New Roman" panose="02020603050405020304" pitchFamily="18" charset="0"/>
              </a:rPr>
              <a:t> </a:t>
            </a:r>
            <a:r>
              <a:rPr lang="en-GB" sz="2000" dirty="0">
                <a:latin typeface="Times New Roman" panose="02020603050405020304" pitchFamily="18" charset="0"/>
                <a:cs typeface="Times New Roman" panose="02020603050405020304" pitchFamily="18" charset="0"/>
              </a:rPr>
              <a:t>October 2026)</a:t>
            </a:r>
            <a:endParaRPr lang="en-IN" sz="2000" dirty="0">
              <a:latin typeface="Times New Roman" panose="02020603050405020304" pitchFamily="18" charset="0"/>
              <a:cs typeface="Times New Roman" panose="02020603050405020304" pitchFamily="18" charset="0"/>
            </a:endParaRPr>
          </a:p>
          <a:p>
            <a:r>
              <a:rPr lang="en-GB" dirty="0"/>
              <a:t> </a:t>
            </a:r>
            <a:endParaRPr lang="en-IN" dirty="0"/>
          </a:p>
          <a:p>
            <a:r>
              <a:rPr lang="en-GB" dirty="0"/>
              <a:t> </a:t>
            </a:r>
            <a:endParaRPr lang="en-IN" dirty="0"/>
          </a:p>
          <a:p>
            <a:r>
              <a:rPr lang="en-GB" dirty="0"/>
              <a:t> </a:t>
            </a:r>
            <a:endParaRPr lang="en-IN" dirty="0"/>
          </a:p>
        </p:txBody>
      </p:sp>
      <p:sp>
        <p:nvSpPr>
          <p:cNvPr id="5" name="TextBox 4">
            <a:extLst>
              <a:ext uri="{FF2B5EF4-FFF2-40B4-BE49-F238E27FC236}">
                <a16:creationId xmlns:a16="http://schemas.microsoft.com/office/drawing/2014/main" id="{2F9EB89B-B6C2-F7EE-5B38-42BB86B300D3}"/>
              </a:ext>
            </a:extLst>
          </p:cNvPr>
          <p:cNvSpPr txBox="1"/>
          <p:nvPr/>
        </p:nvSpPr>
        <p:spPr>
          <a:xfrm>
            <a:off x="1676400" y="419100"/>
            <a:ext cx="15773400" cy="646331"/>
          </a:xfrm>
          <a:prstGeom prst="rect">
            <a:avLst/>
          </a:prstGeom>
          <a:solidFill>
            <a:schemeClr val="accent2">
              <a:lumMod val="40000"/>
              <a:lumOff val="60000"/>
            </a:schemeClr>
          </a:solidFill>
        </p:spPr>
        <p:txBody>
          <a:bodyPr wrap="square" rtlCol="0">
            <a:spAutoFit/>
          </a:bodyPr>
          <a:lstStyle/>
          <a:p>
            <a:pPr algn="ctr"/>
            <a:r>
              <a:rPr lang="en-US" sz="3600" b="1" dirty="0">
                <a:latin typeface="Times New Roman" panose="02020603050405020304" pitchFamily="18" charset="0"/>
                <a:cs typeface="Times New Roman" panose="02020603050405020304" pitchFamily="18" charset="0"/>
              </a:rPr>
              <a:t>References </a:t>
            </a:r>
            <a:endParaRPr lang="en-IN" sz="36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09751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How to Write a Thank-You Note: Thank-You Note Examples &amp; Tips">
            <a:extLst>
              <a:ext uri="{FF2B5EF4-FFF2-40B4-BE49-F238E27FC236}">
                <a16:creationId xmlns:a16="http://schemas.microsoft.com/office/drawing/2014/main" id="{1073CDE2-A31B-431F-E34A-B8634C9EEC16}"/>
              </a:ext>
            </a:extLst>
          </p:cNvPr>
          <p:cNvPicPr>
            <a:picLocks noChangeAspect="1"/>
          </p:cNvPicPr>
          <p:nvPr/>
        </p:nvPicPr>
        <p:blipFill>
          <a:blip r:embed="rId2"/>
          <a:stretch>
            <a:fillRect/>
          </a:stretch>
        </p:blipFill>
        <p:spPr>
          <a:xfrm>
            <a:off x="0" y="0"/>
            <a:ext cx="18288000" cy="10172700"/>
          </a:xfrm>
          <a:prstGeom prst="rect">
            <a:avLst/>
          </a:prstGeom>
        </p:spPr>
      </p:pic>
    </p:spTree>
    <p:extLst>
      <p:ext uri="{BB962C8B-B14F-4D97-AF65-F5344CB8AC3E}">
        <p14:creationId xmlns:p14="http://schemas.microsoft.com/office/powerpoint/2010/main" val="40767196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2072</Words>
  <Application>Microsoft Office PowerPoint</Application>
  <PresentationFormat>Custom</PresentationFormat>
  <Paragraphs>96</Paragraphs>
  <Slides>13</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Times New Roman</vt:lpstr>
      <vt:lpstr>Calibri</vt:lpstr>
      <vt:lpstr>League Spartan</vt:lpstr>
      <vt:lpstr>Arial</vt:lpstr>
      <vt:lpstr>Canva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2026-10-25T14:15:34Z</dcterms:created>
  <dcterms:modified xsi:type="dcterms:W3CDTF">2026-10-26T19:36:24Z</dcterms:modified>
  <dc:identifier/>
</cp:coreProperties>
</file>