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9144000" cy="5143500" type="screen16x9"/>
  <p:notesSz cx="6858000" cy="9144000"/>
  <p:embeddedFontLst>
    <p:embeddedFont>
      <p:font typeface="Lato" panose="020F0502020204030203" pitchFamily="34" charset="0"/>
      <p:regular r:id="rId36"/>
      <p:bold r:id="rId37"/>
      <p:italic r:id="rId38"/>
      <p:boldItalic r:id="rId39"/>
    </p:embeddedFont>
    <p:embeddedFont>
      <p:font typeface="Montserrat" pitchFamily="2" charset="77"/>
      <p:regular r:id="rId40"/>
      <p:bold r:id="rId41"/>
      <p:italic r:id="rId42"/>
      <p:boldItalic r:id="rId4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7.fntdata"/><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font" Target="fonts/font8.fntdata"/><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font" Target="fonts/font6.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25adfaf204_2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25adfaf204_2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g125adfaf204_2_16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 name="Google Shape;144;g125adfaf204_2_1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125adfaf204_2_17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125adfaf204_2_1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125adfaf204_2_17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125adfaf204_2_1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125adfaf204_2_18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125adfaf204_2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125adfaf204_2_1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125adfaf204_2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125adfaf204_2_1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125adfaf204_2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g125adfaf204_2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 name="Google Shape;179;g125adfaf204_2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125adfaf204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125adfaf204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Google Shape;191;g125adfaf204_2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 name="Google Shape;192;g125adfaf204_2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Google Shape;196;g125adfaf204_2_2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 name="Google Shape;197;g125adfaf204_2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g125adfaf204_2_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3" name="Google Shape;203;g125adfaf204_2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125adfaf204_2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125adfaf204_2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125adfaf204_2_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 name="Google Shape;224;g125adfaf204_2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g125adfaf204_2_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 name="Google Shape;230;g125adfaf204_2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25adfaf204_2_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25adfaf204_2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125adfaf204_2_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125adfaf204_2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125adfaf204_2_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125adfaf204_2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125adfaf204_2_8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125adfaf204_2_8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g125adfaf204_2_12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0" name="Google Shape;260;g125adfaf204_2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g125adfaf204_2_1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5" name="Google Shape;265;g125adfaf204_2_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
        <p:cNvGrpSpPr/>
        <p:nvPr/>
      </p:nvGrpSpPr>
      <p:grpSpPr>
        <a:xfrm>
          <a:off x="0" y="0"/>
          <a:ext cx="0" cy="0"/>
          <a:chOff x="0" y="0"/>
          <a:chExt cx="0" cy="0"/>
        </a:xfrm>
      </p:grpSpPr>
      <p:sp>
        <p:nvSpPr>
          <p:cNvPr id="270" name="Google Shape;270;g125adfaf204_2_1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1" name="Google Shape;271;g125adfaf204_2_1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5"/>
        <p:cNvGrpSpPr/>
        <p:nvPr/>
      </p:nvGrpSpPr>
      <p:grpSpPr>
        <a:xfrm>
          <a:off x="0" y="0"/>
          <a:ext cx="0" cy="0"/>
          <a:chOff x="0" y="0"/>
          <a:chExt cx="0" cy="0"/>
        </a:xfrm>
      </p:grpSpPr>
      <p:sp>
        <p:nvSpPr>
          <p:cNvPr id="276" name="Google Shape;276;g125adfaf204_2_14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7" name="Google Shape;277;g125adfaf204_2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1"/>
        <p:cNvGrpSpPr/>
        <p:nvPr/>
      </p:nvGrpSpPr>
      <p:grpSpPr>
        <a:xfrm>
          <a:off x="0" y="0"/>
          <a:ext cx="0" cy="0"/>
          <a:chOff x="0" y="0"/>
          <a:chExt cx="0" cy="0"/>
        </a:xfrm>
      </p:grpSpPr>
      <p:sp>
        <p:nvSpPr>
          <p:cNvPr id="282" name="Google Shape;282;g125adfaf204_2_15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3" name="Google Shape;283;g125adfaf204_2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g125adfaf204_2_1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9" name="Google Shape;289;g125adfaf204_2_1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3"/>
        <p:cNvGrpSpPr/>
        <p:nvPr/>
      </p:nvGrpSpPr>
      <p:grpSpPr>
        <a:xfrm>
          <a:off x="0" y="0"/>
          <a:ext cx="0" cy="0"/>
          <a:chOff x="0" y="0"/>
          <a:chExt cx="0" cy="0"/>
        </a:xfrm>
      </p:grpSpPr>
      <p:sp>
        <p:nvSpPr>
          <p:cNvPr id="294" name="Google Shape;294;g125adfaf204_2_9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5" name="Google Shape;295;g125adfaf204_2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9"/>
        <p:cNvGrpSpPr/>
        <p:nvPr/>
      </p:nvGrpSpPr>
      <p:grpSpPr>
        <a:xfrm>
          <a:off x="0" y="0"/>
          <a:ext cx="0" cy="0"/>
          <a:chOff x="0" y="0"/>
          <a:chExt cx="0" cy="0"/>
        </a:xfrm>
      </p:grpSpPr>
      <p:sp>
        <p:nvSpPr>
          <p:cNvPr id="300" name="Google Shape;300;g125adfaf204_2_1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 name="Google Shape;301;g125adfaf204_2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125adfaf204_2_10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125adfaf204_2_10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g125adfaf204_2_1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125adfaf204_2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g125adfaf204_2_1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9" name="Google Shape;319;g125adfaf204_2_1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3"/>
        <p:cNvGrpSpPr/>
        <p:nvPr/>
      </p:nvGrpSpPr>
      <p:grpSpPr>
        <a:xfrm>
          <a:off x="0" y="0"/>
          <a:ext cx="0" cy="0"/>
          <a:chOff x="0" y="0"/>
          <a:chExt cx="0" cy="0"/>
        </a:xfrm>
      </p:grpSpPr>
      <p:sp>
        <p:nvSpPr>
          <p:cNvPr id="324" name="Google Shape;324;g125adfaf204_2_1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5" name="Google Shape;325;g125adfaf204_2_1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9"/>
        <p:cNvGrpSpPr/>
        <p:nvPr/>
      </p:nvGrpSpPr>
      <p:grpSpPr>
        <a:xfrm>
          <a:off x="0" y="0"/>
          <a:ext cx="0" cy="0"/>
          <a:chOff x="0" y="0"/>
          <a:chExt cx="0" cy="0"/>
        </a:xfrm>
      </p:grpSpPr>
      <p:sp>
        <p:nvSpPr>
          <p:cNvPr id="330" name="Google Shape;330;g125adfaf204_2_19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1" name="Google Shape;331;g125adfaf204_2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Effective teamwork and communication </a:t>
            </a:r>
            <a:endParaRPr/>
          </a:p>
        </p:txBody>
      </p:sp>
      <p:sp>
        <p:nvSpPr>
          <p:cNvPr id="135" name="Google Shape;135;p13"/>
          <p:cNvSpPr txBox="1">
            <a:spLocks noGrp="1"/>
          </p:cNvSpPr>
          <p:nvPr>
            <p:ph type="subTitle" idx="1"/>
          </p:nvPr>
        </p:nvSpPr>
        <p:spPr>
          <a:xfrm>
            <a:off x="3628475" y="3095975"/>
            <a:ext cx="3470700" cy="18804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By:</a:t>
            </a:r>
            <a:endParaRPr/>
          </a:p>
          <a:p>
            <a:pPr marL="0" lvl="0" indent="0" algn="l" rtl="0">
              <a:spcBef>
                <a:spcPts val="0"/>
              </a:spcBef>
              <a:spcAft>
                <a:spcPts val="0"/>
              </a:spcAft>
              <a:buNone/>
            </a:pPr>
            <a:r>
              <a:rPr lang="en-GB"/>
              <a:t>Zainab bhari </a:t>
            </a:r>
            <a:endParaRPr/>
          </a:p>
          <a:p>
            <a:pPr marL="0" lvl="0" indent="0" algn="l" rtl="0">
              <a:spcBef>
                <a:spcPts val="0"/>
              </a:spcBef>
              <a:spcAft>
                <a:spcPts val="0"/>
              </a:spcAft>
              <a:buNone/>
            </a:pPr>
            <a:r>
              <a:rPr lang="en-GB">
                <a:latin typeface="Arial"/>
                <a:ea typeface="Arial"/>
                <a:cs typeface="Arial"/>
                <a:sym typeface="Arial"/>
              </a:rPr>
              <a:t>Precious Omorotiowan </a:t>
            </a:r>
            <a:endParaRPr>
              <a:latin typeface="Arial"/>
              <a:ea typeface="Arial"/>
              <a:cs typeface="Arial"/>
              <a:sym typeface="Arial"/>
            </a:endParaRPr>
          </a:p>
          <a:p>
            <a:pPr marL="0" lvl="0" indent="0" algn="l" rtl="0">
              <a:spcBef>
                <a:spcPts val="0"/>
              </a:spcBef>
              <a:spcAft>
                <a:spcPts val="0"/>
              </a:spcAft>
              <a:buNone/>
            </a:pPr>
            <a:r>
              <a:rPr lang="en-GB">
                <a:latin typeface="Arial"/>
                <a:ea typeface="Arial"/>
                <a:cs typeface="Arial"/>
                <a:sym typeface="Arial"/>
              </a:rPr>
              <a:t>Shumairai muregi</a:t>
            </a:r>
            <a:endParaRPr>
              <a:latin typeface="Arial"/>
              <a:ea typeface="Arial"/>
              <a:cs typeface="Arial"/>
              <a:sym typeface="Arial"/>
            </a:endParaRPr>
          </a:p>
          <a:p>
            <a:pPr marL="0" lvl="0" indent="0" algn="l" rtl="0">
              <a:spcBef>
                <a:spcPts val="0"/>
              </a:spcBef>
              <a:spcAft>
                <a:spcPts val="0"/>
              </a:spcAft>
              <a:buNone/>
            </a:pPr>
            <a:r>
              <a:rPr lang="en-GB">
                <a:latin typeface="Arial"/>
                <a:ea typeface="Arial"/>
                <a:cs typeface="Arial"/>
                <a:sym typeface="Arial"/>
              </a:rPr>
              <a:t>Raul ventura pedro </a:t>
            </a:r>
            <a:endParaRPr>
              <a:latin typeface="Arial"/>
              <a:ea typeface="Arial"/>
              <a:cs typeface="Arial"/>
              <a:sym typeface="Arial"/>
            </a:endParaRPr>
          </a:p>
          <a:p>
            <a:pPr marL="0" lvl="0" indent="0" algn="l" rtl="0">
              <a:spcBef>
                <a:spcPts val="0"/>
              </a:spcBef>
              <a:spcAft>
                <a:spcPts val="0"/>
              </a:spcAft>
              <a:buNone/>
            </a:pPr>
            <a:r>
              <a:rPr lang="en-GB"/>
              <a:t>Lecturer: Joy Botu </a:t>
            </a:r>
            <a:endParaRPr/>
          </a:p>
          <a:p>
            <a:pPr marL="0" lvl="0" indent="0" algn="l" rtl="0">
              <a:spcBef>
                <a:spcPts val="0"/>
              </a:spcBef>
              <a:spcAft>
                <a:spcPts val="0"/>
              </a:spcAft>
              <a:buNone/>
            </a:pPr>
            <a:endParaRPr>
              <a:latin typeface="Arial"/>
              <a:ea typeface="Arial"/>
              <a:cs typeface="Arial"/>
              <a:sym typeface="Arial"/>
            </a:endParaRPr>
          </a:p>
          <a:p>
            <a:pPr marL="0" lvl="0" indent="0" algn="l" rtl="0">
              <a:spcBef>
                <a:spcPts val="0"/>
              </a:spcBef>
              <a:spcAft>
                <a:spcPts val="0"/>
              </a:spcAft>
              <a:buNone/>
            </a:pP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1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Introduction </a:t>
            </a:r>
            <a:endParaRPr/>
          </a:p>
        </p:txBody>
      </p:sp>
      <p:sp>
        <p:nvSpPr>
          <p:cNvPr id="141" name="Google Shape;141;p1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400"/>
              <a:t>We have put this presentation together to  show you all the benefits the follow with teamwork and how it could help impact your business if you include this within your workplace. </a:t>
            </a:r>
            <a:endParaRPr sz="1400"/>
          </a:p>
          <a:p>
            <a:pPr marL="0" lvl="0" indent="0" algn="ctr" rtl="0">
              <a:spcBef>
                <a:spcPts val="1200"/>
              </a:spcBef>
              <a:spcAft>
                <a:spcPts val="0"/>
              </a:spcAft>
              <a:buNone/>
            </a:pPr>
            <a:r>
              <a:rPr lang="en-GB" sz="1400"/>
              <a:t>We hope to share our thoughts on teamwork and how we believe it could improve and help grow the business. </a:t>
            </a:r>
            <a:endParaRPr sz="1400"/>
          </a:p>
          <a:p>
            <a:pPr marL="0" lvl="0" indent="0" algn="l" rtl="0">
              <a:spcBef>
                <a:spcPts val="1200"/>
              </a:spcBef>
              <a:spcAft>
                <a:spcPts val="1200"/>
              </a:spcAft>
              <a:buNone/>
            </a:pP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15"/>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The Benefits of team working</a:t>
            </a:r>
            <a:endParaRPr/>
          </a:p>
        </p:txBody>
      </p:sp>
      <p:sp>
        <p:nvSpPr>
          <p:cNvPr id="147" name="Google Shape;147;p15"/>
          <p:cNvSpPr txBox="1">
            <a:spLocks noGrp="1"/>
          </p:cNvSpPr>
          <p:nvPr>
            <p:ph type="subTitle" idx="1"/>
          </p:nvPr>
        </p:nvSpPr>
        <p:spPr>
          <a:xfrm>
            <a:off x="3702025" y="3157300"/>
            <a:ext cx="3470700" cy="1874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By: Zainab Bhari </a:t>
            </a:r>
            <a:endParaRPr/>
          </a:p>
          <a:p>
            <a:pPr marL="0" lvl="0" indent="0" algn="l" rtl="0">
              <a:spcBef>
                <a:spcPts val="0"/>
              </a:spcBef>
              <a:spcAft>
                <a:spcPts val="0"/>
              </a:spcAft>
              <a:buNone/>
            </a:pPr>
            <a:r>
              <a:rPr lang="en-GB"/>
              <a:t>Student ID: 2030766</a:t>
            </a:r>
            <a:endParaRPr/>
          </a:p>
          <a:p>
            <a:pPr marL="0" lvl="0" indent="0" algn="l" rtl="0">
              <a:spcBef>
                <a:spcPts val="0"/>
              </a:spcBef>
              <a:spcAft>
                <a:spcPts val="0"/>
              </a:spcAft>
              <a:buNone/>
            </a:pPr>
            <a:r>
              <a:rPr lang="en-GB"/>
              <a:t>Lecturer: Joy Botu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1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How can Teamwork Benefit a business? </a:t>
            </a:r>
            <a:endParaRPr/>
          </a:p>
        </p:txBody>
      </p:sp>
      <p:sp>
        <p:nvSpPr>
          <p:cNvPr id="153" name="Google Shape;153;p1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The main benefit teamwork has on any business is the productivity boost.  this is because the workload would be equally shared by all memebers of the team and each employee would have their own individual task which they concentrate on and put there full attention on. </a:t>
            </a:r>
            <a:endParaRPr/>
          </a:p>
          <a:p>
            <a:pPr marL="0" lvl="0" indent="0" algn="l" rtl="0">
              <a:spcBef>
                <a:spcPts val="1200"/>
              </a:spcBef>
              <a:spcAft>
                <a:spcPts val="0"/>
              </a:spcAft>
              <a:buNone/>
            </a:pPr>
            <a:r>
              <a:rPr lang="en-GB"/>
              <a:t>The tasks would be allocated according to each individuals skills and strengths. this way the tasks will be done quicker and more efficient because the role would be handed to the correct person.</a:t>
            </a:r>
            <a:endParaRPr/>
          </a:p>
          <a:p>
            <a:pPr marL="0" lvl="0" indent="0" algn="l" rtl="0">
              <a:spcBef>
                <a:spcPts val="1200"/>
              </a:spcBef>
              <a:spcAft>
                <a:spcPts val="1200"/>
              </a:spcAft>
              <a:buNone/>
            </a:pPr>
            <a:r>
              <a:rPr lang="en-GB"/>
              <a:t>This is what would help increase productivity as everyone would be working together which could even help boost motivation within the business.  </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p1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Too much stress within a business?</a:t>
            </a:r>
            <a:endParaRPr/>
          </a:p>
        </p:txBody>
      </p:sp>
      <p:sp>
        <p:nvSpPr>
          <p:cNvPr id="159" name="Google Shape;159;p1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putting a high workload on employees can cause stress for them and then lead to slow production and not great results as they won't be putting in there full 100%</a:t>
            </a:r>
            <a:endParaRPr/>
          </a:p>
          <a:p>
            <a:pPr marL="0" lvl="0" indent="0" algn="l" rtl="0">
              <a:spcBef>
                <a:spcPts val="1200"/>
              </a:spcBef>
              <a:spcAft>
                <a:spcPts val="0"/>
              </a:spcAft>
              <a:buNone/>
            </a:pPr>
            <a:r>
              <a:rPr lang="en-GB"/>
              <a:t>Team working will help prevent stress although some employees may think that working alongside in a team would not be suited for them research shows that many employees who work together in the long run have experienced less levels of stress because the workload is shared between them.</a:t>
            </a:r>
            <a:endParaRPr/>
          </a:p>
          <a:p>
            <a:pPr marL="0" lvl="0" indent="0" algn="l" rtl="0">
              <a:spcBef>
                <a:spcPts val="1200"/>
              </a:spcBef>
              <a:spcAft>
                <a:spcPts val="1200"/>
              </a:spcAft>
              <a:buNone/>
            </a:pPr>
            <a:r>
              <a:rPr lang="en-GB"/>
              <a:t>This would be most beneficial for the business and help keep employees in a better work environment.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Innovation increase </a:t>
            </a:r>
            <a:endParaRPr/>
          </a:p>
        </p:txBody>
      </p:sp>
      <p:sp>
        <p:nvSpPr>
          <p:cNvPr id="165" name="Google Shape;165;p18"/>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Usually within a workplace most employees are very open-minded and usually share their ideas  and always have suggestions to make things better. Also if they have any concerns and things they may want to change. Teamwork will help motivate that as the employees would want the whole team to succeed in the tasks they carry out instead of it being a competition. they will carry out more brainstorming and share more of these ideas together to help push them all forwards together. </a:t>
            </a:r>
            <a:endParaRPr/>
          </a:p>
          <a:p>
            <a:pPr marL="0" lvl="0" indent="0" algn="l" rtl="0">
              <a:spcBef>
                <a:spcPts val="1200"/>
              </a:spcBef>
              <a:spcAft>
                <a:spcPts val="1200"/>
              </a:spcAft>
              <a:buNone/>
            </a:pPr>
            <a:r>
              <a:rPr lang="en-GB"/>
              <a:t>This can help bring up new ideas for the business which would not have been thought of before.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19"/>
          <p:cNvSpPr txBox="1">
            <a:spLocks noGrp="1"/>
          </p:cNvSpPr>
          <p:nvPr>
            <p:ph type="title"/>
          </p:nvPr>
        </p:nvSpPr>
        <p:spPr>
          <a:xfrm>
            <a:off x="1297500" y="3328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Faster learning</a:t>
            </a:r>
            <a:endParaRPr/>
          </a:p>
        </p:txBody>
      </p:sp>
      <p:sp>
        <p:nvSpPr>
          <p:cNvPr id="171" name="Google Shape;171;p1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Working within a team helps employees learn faster. this could either be the task there doing or the role which they play within the business. </a:t>
            </a:r>
            <a:endParaRPr/>
          </a:p>
          <a:p>
            <a:pPr marL="0" lvl="0" indent="0" algn="l" rtl="0">
              <a:spcBef>
                <a:spcPts val="1200"/>
              </a:spcBef>
              <a:spcAft>
                <a:spcPts val="1200"/>
              </a:spcAft>
              <a:buNone/>
            </a:pPr>
            <a:r>
              <a:rPr lang="en-GB"/>
              <a:t>new team memebers or even new employees can learn twice as faster within a team as there would be team members helping them out if there stuck. This can help them learn without needing a lot of training which benefits the business and also it would push to faster productivity.This is because they wouldnt just have one mentor but the whole group would be mentoring the individual and helping him along the way instead of figuring it out alone.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76" name="Google Shape;176;p20"/>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fontScale="90000"/>
          </a:bodyPr>
          <a:lstStyle/>
          <a:p>
            <a:pPr marL="0" lvl="0" indent="0" algn="l" rtl="0">
              <a:spcBef>
                <a:spcPts val="0"/>
              </a:spcBef>
              <a:spcAft>
                <a:spcPts val="0"/>
              </a:spcAft>
              <a:buNone/>
            </a:pPr>
            <a:r>
              <a:rPr lang="en-GB"/>
              <a:t>These were some of the main benefits of team working and why you should introduce it to the business. There are many more benefits  but we would be here all day. Hope this gave you a quick insight on the benefits it would have on your business and also on your employees.</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1"/>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t>Stages Of Team Development </a:t>
            </a:r>
            <a:endParaRPr b="1"/>
          </a:p>
        </p:txBody>
      </p:sp>
      <p:sp>
        <p:nvSpPr>
          <p:cNvPr id="182" name="Google Shape;182;p21"/>
          <p:cNvSpPr txBox="1">
            <a:spLocks noGrp="1"/>
          </p:cNvSpPr>
          <p:nvPr>
            <p:ph type="subTitle" idx="1"/>
          </p:nvPr>
        </p:nvSpPr>
        <p:spPr>
          <a:xfrm>
            <a:off x="3357125" y="3369875"/>
            <a:ext cx="3470700" cy="1169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By Precious Omorotiowan</a:t>
            </a:r>
            <a:endParaRPr/>
          </a:p>
          <a:p>
            <a:pPr marL="0" lvl="0" indent="0" algn="l" rtl="0">
              <a:spcBef>
                <a:spcPts val="0"/>
              </a:spcBef>
              <a:spcAft>
                <a:spcPts val="0"/>
              </a:spcAft>
              <a:buNone/>
            </a:pPr>
            <a:r>
              <a:rPr lang="en-GB"/>
              <a:t>student no:  2030735</a:t>
            </a:r>
            <a:endParaRPr/>
          </a:p>
          <a:p>
            <a:pPr marL="0" lvl="0" indent="0" algn="l" rtl="0">
              <a:spcBef>
                <a:spcPts val="0"/>
              </a:spcBef>
              <a:spcAft>
                <a:spcPts val="0"/>
              </a:spcAft>
              <a:buNone/>
            </a:pPr>
            <a:r>
              <a:rPr lang="en-GB"/>
              <a:t>Lecturer: Joy Botu </a:t>
            </a:r>
            <a:endParaRPr/>
          </a:p>
          <a:p>
            <a:pPr marL="0" lvl="0" indent="0" algn="l" rtl="0">
              <a:spcBef>
                <a:spcPts val="0"/>
              </a:spcBef>
              <a:spcAft>
                <a:spcPts val="0"/>
              </a:spcAft>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What Is A Team?</a:t>
            </a:r>
            <a:endParaRPr/>
          </a:p>
        </p:txBody>
      </p:sp>
      <p:sp>
        <p:nvSpPr>
          <p:cNvPr id="188" name="Google Shape;188;p22"/>
          <p:cNvSpPr txBox="1">
            <a:spLocks noGrp="1"/>
          </p:cNvSpPr>
          <p:nvPr>
            <p:ph type="body" idx="1"/>
          </p:nvPr>
        </p:nvSpPr>
        <p:spPr>
          <a:xfrm>
            <a:off x="4946150" y="1375175"/>
            <a:ext cx="3538200" cy="2911200"/>
          </a:xfrm>
          <a:prstGeom prst="rect">
            <a:avLst/>
          </a:prstGeom>
        </p:spPr>
        <p:txBody>
          <a:bodyPr spcFirstLastPara="1" wrap="square" lIns="91425" tIns="91425" rIns="91425" bIns="91425" anchor="t" anchorCtr="0">
            <a:normAutofit/>
          </a:bodyPr>
          <a:lstStyle/>
          <a:p>
            <a:pPr marL="457200" lvl="0" indent="-311150" algn="l" rtl="0">
              <a:spcBef>
                <a:spcPts val="0"/>
              </a:spcBef>
              <a:spcAft>
                <a:spcPts val="0"/>
              </a:spcAft>
              <a:buSzPts val="1300"/>
              <a:buChar char="●"/>
            </a:pPr>
            <a:r>
              <a:rPr lang="en-GB"/>
              <a:t>A group of people with a full set of skills, required to complete a task job or project. </a:t>
            </a:r>
            <a:endParaRPr/>
          </a:p>
          <a:p>
            <a:pPr marL="0" lvl="0" indent="0" algn="l" rtl="0">
              <a:spcBef>
                <a:spcPts val="1200"/>
              </a:spcBef>
              <a:spcAft>
                <a:spcPts val="0"/>
              </a:spcAft>
              <a:buNone/>
            </a:pPr>
            <a:endParaRPr/>
          </a:p>
          <a:p>
            <a:pPr marL="457200" lvl="0" indent="-311150" algn="l" rtl="0">
              <a:spcBef>
                <a:spcPts val="1200"/>
              </a:spcBef>
              <a:spcAft>
                <a:spcPts val="0"/>
              </a:spcAft>
              <a:buSzPts val="1300"/>
              <a:buChar char="●"/>
            </a:pPr>
            <a:r>
              <a:rPr lang="en-GB"/>
              <a:t>Teams are a group of people who work together to  perform interdependent tasks to work towards accomplishing a mission </a:t>
            </a:r>
            <a:endParaRPr/>
          </a:p>
          <a:p>
            <a:pPr marL="0" lvl="0" indent="0" algn="l" rtl="0">
              <a:spcBef>
                <a:spcPts val="1200"/>
              </a:spcBef>
              <a:spcAft>
                <a:spcPts val="1200"/>
              </a:spcAft>
              <a:buNone/>
            </a:pPr>
            <a:endParaRPr/>
          </a:p>
        </p:txBody>
      </p:sp>
      <p:pic>
        <p:nvPicPr>
          <p:cNvPr id="189" name="Google Shape;189;p22"/>
          <p:cNvPicPr preferRelativeResize="0"/>
          <p:nvPr/>
        </p:nvPicPr>
        <p:blipFill>
          <a:blip r:embed="rId3">
            <a:alphaModFix/>
          </a:blip>
          <a:stretch>
            <a:fillRect/>
          </a:stretch>
        </p:blipFill>
        <p:spPr>
          <a:xfrm>
            <a:off x="304800" y="1497250"/>
            <a:ext cx="4641343" cy="315099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3"/>
          <p:cNvSpPr txBox="1">
            <a:spLocks noGrp="1"/>
          </p:cNvSpPr>
          <p:nvPr>
            <p:ph type="body" idx="1"/>
          </p:nvPr>
        </p:nvSpPr>
        <p:spPr>
          <a:xfrm>
            <a:off x="925100" y="715400"/>
            <a:ext cx="5154000" cy="39594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3008"/>
              <a:t>The team development scheme was advanced by Bruce Tuckman in 1965.</a:t>
            </a:r>
            <a:br>
              <a:rPr lang="en-GB" sz="1500"/>
            </a:br>
            <a:endParaRPr sz="1500"/>
          </a:p>
          <a:p>
            <a:pPr marL="0" lvl="0" indent="0" algn="ctr" rtl="0">
              <a:spcBef>
                <a:spcPts val="1200"/>
              </a:spcBef>
              <a:spcAft>
                <a:spcPts val="1200"/>
              </a:spcAft>
              <a:buNone/>
            </a:pPr>
            <a:br>
              <a:rPr lang="en-GB" sz="1500"/>
            </a:br>
            <a:r>
              <a:rPr lang="en-GB" sz="1700"/>
              <a:t>He identified four stages of team development </a:t>
            </a:r>
            <a:endParaRPr sz="19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pic>
        <p:nvPicPr>
          <p:cNvPr id="199" name="Google Shape;199;p24"/>
          <p:cNvPicPr preferRelativeResize="0"/>
          <p:nvPr/>
        </p:nvPicPr>
        <p:blipFill>
          <a:blip r:embed="rId3">
            <a:alphaModFix/>
          </a:blip>
          <a:stretch>
            <a:fillRect/>
          </a:stretch>
        </p:blipFill>
        <p:spPr>
          <a:xfrm>
            <a:off x="414875" y="1322900"/>
            <a:ext cx="4157124" cy="3400499"/>
          </a:xfrm>
          <a:prstGeom prst="rect">
            <a:avLst/>
          </a:prstGeom>
          <a:noFill/>
          <a:ln>
            <a:noFill/>
          </a:ln>
        </p:spPr>
      </p:pic>
      <p:pic>
        <p:nvPicPr>
          <p:cNvPr id="200" name="Google Shape;200;p24"/>
          <p:cNvPicPr preferRelativeResize="0"/>
          <p:nvPr/>
        </p:nvPicPr>
        <p:blipFill>
          <a:blip r:embed="rId4">
            <a:alphaModFix/>
          </a:blip>
          <a:stretch>
            <a:fillRect/>
          </a:stretch>
        </p:blipFill>
        <p:spPr>
          <a:xfrm>
            <a:off x="4571999" y="693163"/>
            <a:ext cx="4267202" cy="375717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pic>
        <p:nvPicPr>
          <p:cNvPr id="205" name="Google Shape;205;p25"/>
          <p:cNvPicPr preferRelativeResize="0"/>
          <p:nvPr/>
        </p:nvPicPr>
        <p:blipFill>
          <a:blip r:embed="rId3">
            <a:alphaModFix/>
          </a:blip>
          <a:stretch>
            <a:fillRect/>
          </a:stretch>
        </p:blipFill>
        <p:spPr>
          <a:xfrm rot="-647555">
            <a:off x="465680" y="620075"/>
            <a:ext cx="3056477" cy="1680367"/>
          </a:xfrm>
          <a:prstGeom prst="rect">
            <a:avLst/>
          </a:prstGeom>
          <a:noFill/>
          <a:ln>
            <a:noFill/>
          </a:ln>
        </p:spPr>
      </p:pic>
      <p:pic>
        <p:nvPicPr>
          <p:cNvPr id="206" name="Google Shape;206;p25"/>
          <p:cNvPicPr preferRelativeResize="0"/>
          <p:nvPr/>
        </p:nvPicPr>
        <p:blipFill>
          <a:blip r:embed="rId4">
            <a:alphaModFix/>
          </a:blip>
          <a:stretch>
            <a:fillRect/>
          </a:stretch>
        </p:blipFill>
        <p:spPr>
          <a:xfrm>
            <a:off x="0" y="2842683"/>
            <a:ext cx="2371075" cy="2093376"/>
          </a:xfrm>
          <a:prstGeom prst="rect">
            <a:avLst/>
          </a:prstGeom>
          <a:noFill/>
          <a:ln>
            <a:noFill/>
          </a:ln>
        </p:spPr>
      </p:pic>
      <p:pic>
        <p:nvPicPr>
          <p:cNvPr id="207" name="Google Shape;207;p25"/>
          <p:cNvPicPr preferRelativeResize="0"/>
          <p:nvPr/>
        </p:nvPicPr>
        <p:blipFill>
          <a:blip r:embed="rId5">
            <a:alphaModFix/>
          </a:blip>
          <a:stretch>
            <a:fillRect/>
          </a:stretch>
        </p:blipFill>
        <p:spPr>
          <a:xfrm>
            <a:off x="2371075" y="2795985"/>
            <a:ext cx="2057150" cy="2130940"/>
          </a:xfrm>
          <a:prstGeom prst="rect">
            <a:avLst/>
          </a:prstGeom>
          <a:noFill/>
          <a:ln>
            <a:noFill/>
          </a:ln>
        </p:spPr>
      </p:pic>
      <p:pic>
        <p:nvPicPr>
          <p:cNvPr id="208" name="Google Shape;208;p25"/>
          <p:cNvPicPr preferRelativeResize="0"/>
          <p:nvPr/>
        </p:nvPicPr>
        <p:blipFill>
          <a:blip r:embed="rId6">
            <a:alphaModFix/>
          </a:blip>
          <a:stretch>
            <a:fillRect/>
          </a:stretch>
        </p:blipFill>
        <p:spPr>
          <a:xfrm>
            <a:off x="4572000" y="2571750"/>
            <a:ext cx="2371076" cy="2246276"/>
          </a:xfrm>
          <a:prstGeom prst="rect">
            <a:avLst/>
          </a:prstGeom>
          <a:noFill/>
          <a:ln>
            <a:noFill/>
          </a:ln>
        </p:spPr>
      </p:pic>
      <p:pic>
        <p:nvPicPr>
          <p:cNvPr id="209" name="Google Shape;209;p25"/>
          <p:cNvPicPr preferRelativeResize="0"/>
          <p:nvPr/>
        </p:nvPicPr>
        <p:blipFill>
          <a:blip r:embed="rId7">
            <a:alphaModFix/>
          </a:blip>
          <a:stretch>
            <a:fillRect/>
          </a:stretch>
        </p:blipFill>
        <p:spPr>
          <a:xfrm>
            <a:off x="6943075" y="1303850"/>
            <a:ext cx="2371074" cy="3380501"/>
          </a:xfrm>
          <a:prstGeom prst="rect">
            <a:avLst/>
          </a:prstGeom>
          <a:noFill/>
          <a:ln>
            <a:noFill/>
          </a:ln>
        </p:spPr>
      </p:pic>
      <p:pic>
        <p:nvPicPr>
          <p:cNvPr id="210" name="Google Shape;210;p25"/>
          <p:cNvPicPr preferRelativeResize="0"/>
          <p:nvPr/>
        </p:nvPicPr>
        <p:blipFill>
          <a:blip r:embed="rId8">
            <a:alphaModFix/>
          </a:blip>
          <a:stretch>
            <a:fillRect/>
          </a:stretch>
        </p:blipFill>
        <p:spPr>
          <a:xfrm>
            <a:off x="3129673" y="0"/>
            <a:ext cx="3317075" cy="1855067"/>
          </a:xfrm>
          <a:prstGeom prst="rect">
            <a:avLst/>
          </a:prstGeom>
          <a:noFill/>
          <a:ln>
            <a:noFill/>
          </a:ln>
        </p:spPr>
      </p:pic>
      <p:pic>
        <p:nvPicPr>
          <p:cNvPr id="211" name="Google Shape;211;p25"/>
          <p:cNvPicPr preferRelativeResize="0"/>
          <p:nvPr/>
        </p:nvPicPr>
        <p:blipFill>
          <a:blip r:embed="rId9">
            <a:alphaModFix/>
          </a:blip>
          <a:stretch>
            <a:fillRect/>
          </a:stretch>
        </p:blipFill>
        <p:spPr>
          <a:xfrm>
            <a:off x="5" y="1957317"/>
            <a:ext cx="2371076" cy="1228867"/>
          </a:xfrm>
          <a:prstGeom prst="rect">
            <a:avLst/>
          </a:prstGeom>
          <a:noFill/>
          <a:ln>
            <a:noFill/>
          </a:ln>
        </p:spPr>
      </p:pic>
      <p:pic>
        <p:nvPicPr>
          <p:cNvPr id="212" name="Google Shape;212;p25"/>
          <p:cNvPicPr preferRelativeResize="0"/>
          <p:nvPr/>
        </p:nvPicPr>
        <p:blipFill>
          <a:blip r:embed="rId10">
            <a:alphaModFix/>
          </a:blip>
          <a:stretch>
            <a:fillRect/>
          </a:stretch>
        </p:blipFill>
        <p:spPr>
          <a:xfrm>
            <a:off x="2057162" y="2246275"/>
            <a:ext cx="2371075" cy="739775"/>
          </a:xfrm>
          <a:prstGeom prst="rect">
            <a:avLst/>
          </a:prstGeom>
          <a:noFill/>
          <a:ln>
            <a:noFill/>
          </a:ln>
        </p:spPr>
      </p:pic>
      <p:pic>
        <p:nvPicPr>
          <p:cNvPr id="213" name="Google Shape;213;p25"/>
          <p:cNvPicPr preferRelativeResize="0"/>
          <p:nvPr/>
        </p:nvPicPr>
        <p:blipFill>
          <a:blip r:embed="rId11">
            <a:alphaModFix/>
          </a:blip>
          <a:stretch>
            <a:fillRect/>
          </a:stretch>
        </p:blipFill>
        <p:spPr>
          <a:xfrm>
            <a:off x="4629375" y="1855075"/>
            <a:ext cx="2256325" cy="1228850"/>
          </a:xfrm>
          <a:prstGeom prst="rect">
            <a:avLst/>
          </a:prstGeom>
          <a:noFill/>
          <a:ln>
            <a:noFill/>
          </a:ln>
        </p:spPr>
      </p:pic>
      <p:pic>
        <p:nvPicPr>
          <p:cNvPr id="214" name="Google Shape;214;p25"/>
          <p:cNvPicPr preferRelativeResize="0"/>
          <p:nvPr/>
        </p:nvPicPr>
        <p:blipFill>
          <a:blip r:embed="rId12">
            <a:alphaModFix/>
          </a:blip>
          <a:stretch>
            <a:fillRect/>
          </a:stretch>
        </p:blipFill>
        <p:spPr>
          <a:xfrm>
            <a:off x="7100038" y="643192"/>
            <a:ext cx="2057150" cy="992025"/>
          </a:xfrm>
          <a:prstGeom prst="rect">
            <a:avLst/>
          </a:prstGeom>
          <a:noFill/>
          <a:ln>
            <a:noFill/>
          </a:ln>
        </p:spPr>
      </p:pic>
      <p:pic>
        <p:nvPicPr>
          <p:cNvPr id="215" name="Google Shape;215;p25"/>
          <p:cNvPicPr preferRelativeResize="0"/>
          <p:nvPr/>
        </p:nvPicPr>
        <p:blipFill>
          <a:blip r:embed="rId13">
            <a:alphaModFix/>
          </a:blip>
          <a:stretch>
            <a:fillRect/>
          </a:stretch>
        </p:blipFill>
        <p:spPr>
          <a:xfrm>
            <a:off x="5244075" y="252250"/>
            <a:ext cx="2057125" cy="122885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0" name="Google Shape;220;p26"/>
          <p:cNvPicPr preferRelativeResize="0"/>
          <p:nvPr/>
        </p:nvPicPr>
        <p:blipFill>
          <a:blip r:embed="rId3">
            <a:alphaModFix/>
          </a:blip>
          <a:stretch>
            <a:fillRect/>
          </a:stretch>
        </p:blipFill>
        <p:spPr>
          <a:xfrm>
            <a:off x="3945466" y="0"/>
            <a:ext cx="2632899" cy="1752600"/>
          </a:xfrm>
          <a:prstGeom prst="rect">
            <a:avLst/>
          </a:prstGeom>
          <a:noFill/>
          <a:ln>
            <a:noFill/>
          </a:ln>
        </p:spPr>
      </p:pic>
      <p:pic>
        <p:nvPicPr>
          <p:cNvPr id="221" name="Google Shape;221;p26"/>
          <p:cNvPicPr preferRelativeResize="0"/>
          <p:nvPr/>
        </p:nvPicPr>
        <p:blipFill>
          <a:blip r:embed="rId4">
            <a:alphaModFix/>
          </a:blip>
          <a:stretch>
            <a:fillRect/>
          </a:stretch>
        </p:blipFill>
        <p:spPr>
          <a:xfrm>
            <a:off x="497050" y="1984942"/>
            <a:ext cx="6411522" cy="266325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6" name="Google Shape;226;p2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Summery </a:t>
            </a:r>
            <a:endParaRPr/>
          </a:p>
        </p:txBody>
      </p:sp>
      <p:sp>
        <p:nvSpPr>
          <p:cNvPr id="227" name="Google Shape;227;p27"/>
          <p:cNvSpPr txBox="1">
            <a:spLocks noGrp="1"/>
          </p:cNvSpPr>
          <p:nvPr>
            <p:ph type="body" idx="1"/>
          </p:nvPr>
        </p:nvSpPr>
        <p:spPr>
          <a:xfrm>
            <a:off x="604400" y="1184125"/>
            <a:ext cx="7731900" cy="329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Knowing these stages helps the company and their leader especially to know what stage of team development and instruction the leaders team is in. </a:t>
            </a:r>
            <a:endParaRPr/>
          </a:p>
          <a:p>
            <a:pPr marL="0" lvl="0" indent="0" algn="l" rtl="0">
              <a:spcBef>
                <a:spcPts val="1200"/>
              </a:spcBef>
              <a:spcAft>
                <a:spcPts val="0"/>
              </a:spcAft>
              <a:buNone/>
            </a:pPr>
            <a:r>
              <a:rPr lang="en-GB"/>
              <a:t>ROLES OF THE PROJECT LEADER IN TEAM MANAGEMENT (INTERNAL AND EXTERNAL)</a:t>
            </a:r>
            <a:endParaRPr/>
          </a:p>
          <a:p>
            <a:pPr marL="0" lvl="0" indent="0" algn="l" rtl="0">
              <a:spcBef>
                <a:spcPts val="1200"/>
              </a:spcBef>
              <a:spcAft>
                <a:spcPts val="0"/>
              </a:spcAft>
              <a:buNone/>
            </a:pPr>
            <a:r>
              <a:rPr lang="en-GB"/>
              <a:t>• Internal Project Managers know the company’s goals and objectives• Theyhaveampleknowledgeofthecompany’soperations</a:t>
            </a:r>
            <a:endParaRPr/>
          </a:p>
          <a:p>
            <a:pPr marL="0" lvl="0" indent="0" algn="l" rtl="0">
              <a:spcBef>
                <a:spcPts val="1200"/>
              </a:spcBef>
              <a:spcAft>
                <a:spcPts val="0"/>
              </a:spcAft>
              <a:buNone/>
            </a:pPr>
            <a:r>
              <a:rPr lang="en-GB"/>
              <a:t>• They try to ensure that things are done without jeopardizing the company’s bottom line</a:t>
            </a:r>
            <a:endParaRPr/>
          </a:p>
          <a:p>
            <a:pPr marL="0" lvl="0" indent="0" algn="l" rtl="0">
              <a:spcBef>
                <a:spcPts val="1200"/>
              </a:spcBef>
              <a:spcAft>
                <a:spcPts val="1200"/>
              </a:spcAft>
              <a:buNone/>
            </a:pPr>
            <a:r>
              <a:rPr lang="en-GB"/>
              <a:t>••••External Project Managers are more experienced and have the skillset that company’s look for in a project manager.</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28"/>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Team Roles </a:t>
            </a:r>
            <a:endParaRPr/>
          </a:p>
        </p:txBody>
      </p:sp>
      <p:sp>
        <p:nvSpPr>
          <p:cNvPr id="233" name="Google Shape;233;p28"/>
          <p:cNvSpPr txBox="1">
            <a:spLocks noGrp="1"/>
          </p:cNvSpPr>
          <p:nvPr>
            <p:ph type="subTitle" idx="1"/>
          </p:nvPr>
        </p:nvSpPr>
        <p:spPr>
          <a:xfrm>
            <a:off x="3537150" y="2651200"/>
            <a:ext cx="3470700" cy="1683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By : Raul ventura pedro</a:t>
            </a:r>
            <a:endParaRPr/>
          </a:p>
          <a:p>
            <a:pPr marL="0" lvl="0" indent="0" algn="l" rtl="0">
              <a:spcBef>
                <a:spcPts val="0"/>
              </a:spcBef>
              <a:spcAft>
                <a:spcPts val="0"/>
              </a:spcAft>
              <a:buNone/>
            </a:pPr>
            <a:r>
              <a:rPr lang="en-GB"/>
              <a:t>student no: 2030976</a:t>
            </a:r>
            <a:endParaRPr/>
          </a:p>
          <a:p>
            <a:pPr marL="0" lvl="0" indent="0" algn="l" rtl="0">
              <a:spcBef>
                <a:spcPts val="0"/>
              </a:spcBef>
              <a:spcAft>
                <a:spcPts val="0"/>
              </a:spcAft>
              <a:buNone/>
            </a:pPr>
            <a:r>
              <a:rPr lang="en-GB"/>
              <a:t>Lecturer: Joy Botu </a:t>
            </a:r>
            <a:endParaRPr/>
          </a:p>
          <a:p>
            <a:pPr marL="0" lvl="0" indent="0" algn="l" rtl="0">
              <a:spcBef>
                <a:spcPts val="0"/>
              </a:spcBef>
              <a:spcAft>
                <a:spcPts val="0"/>
              </a:spcAft>
              <a:buNone/>
            </a:pPr>
            <a:r>
              <a:rPr lang="en-GB"/>
              <a:t>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29"/>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what is a team role? </a:t>
            </a:r>
            <a:endParaRPr/>
          </a:p>
        </p:txBody>
      </p:sp>
      <p:sp>
        <p:nvSpPr>
          <p:cNvPr id="239" name="Google Shape;239;p29"/>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1600"/>
              <a:t>A team role is a role an individual which is part of the group takes reposiblity of .</a:t>
            </a:r>
            <a:endParaRPr sz="1600"/>
          </a:p>
          <a:p>
            <a:pPr marL="0" lvl="0" indent="0" algn="ctr" rtl="0">
              <a:spcBef>
                <a:spcPts val="1200"/>
              </a:spcBef>
              <a:spcAft>
                <a:spcPts val="1200"/>
              </a:spcAft>
              <a:buNone/>
            </a:pPr>
            <a:r>
              <a:rPr lang="en-GB" sz="1600"/>
              <a:t>Team roles can be grouped into three distinct orientations such as action-oriented roles, thinking oriented and social-oriented </a:t>
            </a:r>
            <a:endParaRPr sz="16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p3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100">
                <a:latin typeface="Arial"/>
                <a:ea typeface="Arial"/>
                <a:cs typeface="Arial"/>
                <a:sym typeface="Arial"/>
              </a:rPr>
              <a:t>Action oriented roles </a:t>
            </a:r>
            <a:endParaRPr sz="2900"/>
          </a:p>
        </p:txBody>
      </p:sp>
      <p:sp>
        <p:nvSpPr>
          <p:cNvPr id="245" name="Google Shape;245;p3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lnSpcReduction="10000"/>
          </a:bodyPr>
          <a:lstStyle/>
          <a:p>
            <a:pPr marL="457200" lvl="0" indent="-330200" algn="l" rtl="0">
              <a:spcBef>
                <a:spcPts val="0"/>
              </a:spcBef>
              <a:spcAft>
                <a:spcPts val="0"/>
              </a:spcAft>
              <a:buSzPts val="1600"/>
              <a:buFont typeface="Arial"/>
              <a:buChar char="●"/>
            </a:pPr>
            <a:r>
              <a:rPr lang="en-GB" sz="1600">
                <a:latin typeface="Arial"/>
                <a:ea typeface="Arial"/>
                <a:cs typeface="Arial"/>
                <a:sym typeface="Arial"/>
              </a:rPr>
              <a:t>Focus on team improvement putting ideas into action and completing tasks. Shapers implementers and completer finishers fit into this orientation.</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Sharper normally are challenging dynamic and thrives on pressure. Has the impetus and courage to overcome obstacles </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Implementers are practical reliable and efficient (puts the idea into action)</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Completer finisher conscientious and diligent the person who see if the tasks are completed carefully </a:t>
            </a:r>
            <a:endParaRPr sz="1600">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a:latin typeface="Arial"/>
                <a:ea typeface="Arial"/>
                <a:cs typeface="Arial"/>
                <a:sym typeface="Arial"/>
              </a:rPr>
              <a:t>Thinking oriented roles </a:t>
            </a:r>
            <a:endParaRPr sz="3000"/>
          </a:p>
        </p:txBody>
      </p:sp>
      <p:sp>
        <p:nvSpPr>
          <p:cNvPr id="251" name="Google Shape;251;p3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Font typeface="Arial"/>
              <a:buChar char="●"/>
            </a:pPr>
            <a:r>
              <a:rPr lang="en-GB" sz="1600">
                <a:latin typeface="Arial"/>
                <a:ea typeface="Arial"/>
                <a:cs typeface="Arial"/>
                <a:sym typeface="Arial"/>
              </a:rPr>
              <a:t>Focus on providing technical expertise and analysis plant, monitor evaluator and specialists fit into this orientation.</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Plant is the creative innovator who comes up with new ideas and approaches </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Monitor evaluators analyse and evaluate the ideas that others (frequently plants) come up with </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Specialists have specialized knowledge that is necessary to get the job done </a:t>
            </a:r>
            <a:endParaRPr sz="1600">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3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300">
                <a:latin typeface="Arial"/>
                <a:ea typeface="Arial"/>
                <a:cs typeface="Arial"/>
                <a:sym typeface="Arial"/>
              </a:rPr>
              <a:t>Social oriented roles </a:t>
            </a:r>
            <a:endParaRPr sz="3100" b="1"/>
          </a:p>
        </p:txBody>
      </p:sp>
      <p:sp>
        <p:nvSpPr>
          <p:cNvPr id="257" name="Google Shape;257;p32"/>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457200" lvl="0" indent="-330200" algn="l" rtl="0">
              <a:spcBef>
                <a:spcPts val="0"/>
              </a:spcBef>
              <a:spcAft>
                <a:spcPts val="0"/>
              </a:spcAft>
              <a:buSzPts val="1600"/>
              <a:buFont typeface="Arial"/>
              <a:buChar char="●"/>
            </a:pPr>
            <a:r>
              <a:rPr lang="en-GB" sz="1600">
                <a:latin typeface="Arial"/>
                <a:ea typeface="Arial"/>
                <a:cs typeface="Arial"/>
                <a:sym typeface="Arial"/>
              </a:rPr>
              <a:t>Social roles bring ideas and people together coordinators, team workers and resource investigator fit into this orientation. </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Coordenator is the one who take traditional team leader role (acts as a chairperson).</a:t>
            </a:r>
            <a:endParaRPr sz="1600">
              <a:latin typeface="Arial"/>
              <a:ea typeface="Arial"/>
              <a:cs typeface="Arial"/>
              <a:sym typeface="Arial"/>
            </a:endParaRPr>
          </a:p>
          <a:p>
            <a:pPr marL="457200" lvl="0" indent="-330200" algn="l" rtl="0">
              <a:spcBef>
                <a:spcPts val="0"/>
              </a:spcBef>
              <a:spcAft>
                <a:spcPts val="0"/>
              </a:spcAft>
              <a:buSzPts val="1600"/>
              <a:buFont typeface="Arial"/>
              <a:buChar char="●"/>
            </a:pPr>
            <a:r>
              <a:rPr lang="en-GB" sz="1600">
                <a:latin typeface="Arial"/>
                <a:ea typeface="Arial"/>
                <a:cs typeface="Arial"/>
                <a:sym typeface="Arial"/>
              </a:rPr>
              <a:t>Resouce investigator are innovative and curious they explore available options.</a:t>
            </a:r>
            <a:endParaRPr sz="1600">
              <a:latin typeface="Arial"/>
              <a:ea typeface="Arial"/>
              <a:cs typeface="Arial"/>
              <a:sym typeface="Arial"/>
            </a:endParaRPr>
          </a:p>
          <a:p>
            <a:pPr marL="0" lvl="0" indent="0" algn="l" rtl="0">
              <a:spcBef>
                <a:spcPts val="1200"/>
              </a:spcBef>
              <a:spcAft>
                <a:spcPts val="1200"/>
              </a:spcAft>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33"/>
          <p:cNvSpPr txBox="1">
            <a:spLocks noGrp="1"/>
          </p:cNvSpPr>
          <p:nvPr>
            <p:ph type="ctrTitle"/>
          </p:nvPr>
        </p:nvSpPr>
        <p:spPr>
          <a:xfrm>
            <a:off x="3411700" y="1285675"/>
            <a:ext cx="5017500" cy="2923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Successful team development </a:t>
            </a:r>
            <a:endParaRPr/>
          </a:p>
          <a:p>
            <a:pPr marL="0" lvl="0" indent="0" algn="l" rtl="0">
              <a:spcBef>
                <a:spcPts val="0"/>
              </a:spcBef>
              <a:spcAft>
                <a:spcPts val="0"/>
              </a:spcAft>
              <a:buNone/>
            </a:pPr>
            <a:endParaRPr/>
          </a:p>
          <a:p>
            <a:pPr marL="0" lvl="0" indent="0" algn="l" rtl="0">
              <a:spcBef>
                <a:spcPts val="0"/>
              </a:spcBef>
              <a:spcAft>
                <a:spcPts val="0"/>
              </a:spcAft>
              <a:buNone/>
            </a:pPr>
            <a:r>
              <a:rPr lang="en-GB" sz="1300">
                <a:latin typeface="Lato"/>
                <a:ea typeface="Lato"/>
                <a:cs typeface="Lato"/>
                <a:sym typeface="Lato"/>
              </a:rPr>
              <a:t>by : Raul ventura pedro</a:t>
            </a:r>
            <a:endParaRPr sz="1300">
              <a:latin typeface="Lato"/>
              <a:ea typeface="Lato"/>
              <a:cs typeface="Lato"/>
              <a:sym typeface="Lato"/>
            </a:endParaRPr>
          </a:p>
          <a:p>
            <a:pPr marL="0" lvl="0" indent="0" algn="l" rtl="0">
              <a:spcBef>
                <a:spcPts val="0"/>
              </a:spcBef>
              <a:spcAft>
                <a:spcPts val="0"/>
              </a:spcAft>
              <a:buNone/>
            </a:pPr>
            <a:r>
              <a:rPr lang="en-GB" sz="1300">
                <a:latin typeface="Lato"/>
                <a:ea typeface="Lato"/>
                <a:cs typeface="Lato"/>
                <a:sym typeface="Lato"/>
              </a:rPr>
              <a:t>student no: 2030976</a:t>
            </a:r>
            <a:endParaRPr sz="1300">
              <a:latin typeface="Lato"/>
              <a:ea typeface="Lato"/>
              <a:cs typeface="Lato"/>
              <a:sym typeface="Lato"/>
            </a:endParaRPr>
          </a:p>
          <a:p>
            <a:pPr marL="0" lvl="0" indent="0" algn="l" rtl="0">
              <a:spcBef>
                <a:spcPts val="0"/>
              </a:spcBef>
              <a:spcAft>
                <a:spcPts val="0"/>
              </a:spcAft>
              <a:buNone/>
            </a:pPr>
            <a:r>
              <a:rPr lang="en-GB" sz="1300">
                <a:latin typeface="Lato"/>
                <a:ea typeface="Lato"/>
                <a:cs typeface="Lato"/>
                <a:sym typeface="Lato"/>
              </a:rPr>
              <a:t>Lecturer: Joy Botu </a:t>
            </a:r>
            <a:endParaRPr sz="1300">
              <a:latin typeface="Lato"/>
              <a:ea typeface="Lato"/>
              <a:cs typeface="Lato"/>
              <a:sym typeface="Lato"/>
            </a:endParaRPr>
          </a:p>
          <a:p>
            <a:pPr marL="0" lvl="0" indent="0" algn="l" rtl="0">
              <a:spcBef>
                <a:spcPts val="0"/>
              </a:spcBef>
              <a:spcAft>
                <a:spcPts val="0"/>
              </a:spcAft>
              <a:buNone/>
            </a:pPr>
            <a:r>
              <a:rPr lang="en-GB" sz="1300">
                <a:latin typeface="Lato"/>
                <a:ea typeface="Lato"/>
                <a:cs typeface="Lato"/>
                <a:sym typeface="Lato"/>
              </a:rPr>
              <a:t> </a:t>
            </a:r>
            <a:endParaRPr sz="1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Google Shape;267;p3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What is a Successful team development </a:t>
            </a:r>
            <a:endParaRPr/>
          </a:p>
        </p:txBody>
      </p:sp>
      <p:sp>
        <p:nvSpPr>
          <p:cNvPr id="268" name="Google Shape;268;p3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2100"/>
              <a:t>A successful team is a team that works well together to achieve a goal quickly and easily. Building a successful team starts with understanding how leadership affects the performance of the team and the result of the project.  </a:t>
            </a:r>
            <a:endParaRPr sz="21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3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What makes a team effective? </a:t>
            </a:r>
            <a:endParaRPr/>
          </a:p>
        </p:txBody>
      </p:sp>
      <p:sp>
        <p:nvSpPr>
          <p:cNvPr id="274" name="Google Shape;274;p35"/>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1700"/>
              <a:t>For the team to be truly effective, its members must unite with the same concept and be interested to bring that concept to life. They must share clear ideas and targets and be committed to each playing their part in the overall success of the group.  </a:t>
            </a:r>
            <a:endParaRPr sz="17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78"/>
        <p:cNvGrpSpPr/>
        <p:nvPr/>
      </p:nvGrpSpPr>
      <p:grpSpPr>
        <a:xfrm>
          <a:off x="0" y="0"/>
          <a:ext cx="0" cy="0"/>
          <a:chOff x="0" y="0"/>
          <a:chExt cx="0" cy="0"/>
        </a:xfrm>
      </p:grpSpPr>
      <p:sp>
        <p:nvSpPr>
          <p:cNvPr id="279" name="Google Shape;279;p3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Factors that improve teamwork and progress</a:t>
            </a:r>
            <a:endParaRPr/>
          </a:p>
        </p:txBody>
      </p:sp>
      <p:sp>
        <p:nvSpPr>
          <p:cNvPr id="280" name="Google Shape;280;p36"/>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457200" lvl="0" indent="-349250" algn="l" rtl="0">
              <a:spcBef>
                <a:spcPts val="0"/>
              </a:spcBef>
              <a:spcAft>
                <a:spcPts val="0"/>
              </a:spcAft>
              <a:buSzPts val="1900"/>
              <a:buChar char="●"/>
            </a:pPr>
            <a:r>
              <a:rPr lang="en-GB" sz="1900"/>
              <a:t>Collaboration</a:t>
            </a:r>
            <a:endParaRPr sz="1900"/>
          </a:p>
          <a:p>
            <a:pPr marL="457200" lvl="0" indent="-349250" algn="l" rtl="0">
              <a:spcBef>
                <a:spcPts val="0"/>
              </a:spcBef>
              <a:spcAft>
                <a:spcPts val="0"/>
              </a:spcAft>
              <a:buSzPts val="1900"/>
              <a:buChar char="●"/>
            </a:pPr>
            <a:r>
              <a:rPr lang="en-GB" sz="1900"/>
              <a:t>Cooperation </a:t>
            </a:r>
            <a:endParaRPr sz="1900"/>
          </a:p>
          <a:p>
            <a:pPr marL="457200" lvl="0" indent="-349250" algn="l" rtl="0">
              <a:spcBef>
                <a:spcPts val="0"/>
              </a:spcBef>
              <a:spcAft>
                <a:spcPts val="0"/>
              </a:spcAft>
              <a:buSzPts val="1900"/>
              <a:buChar char="●"/>
            </a:pPr>
            <a:r>
              <a:rPr lang="en-GB" sz="1900"/>
              <a:t>Competition </a:t>
            </a:r>
            <a:endParaRPr sz="1900"/>
          </a:p>
          <a:p>
            <a:pPr marL="0" lvl="0" indent="0" algn="l" rtl="0">
              <a:spcBef>
                <a:spcPts val="1200"/>
              </a:spcBef>
              <a:spcAft>
                <a:spcPts val="1200"/>
              </a:spcAft>
              <a:buNone/>
            </a:pPr>
            <a:r>
              <a:rPr lang="en-GB" sz="1900"/>
              <a:t>are the factors that work together to improve teamwork and as we improve in one area, it can lead to benefits in another. </a:t>
            </a:r>
            <a:endParaRPr sz="19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84"/>
        <p:cNvGrpSpPr/>
        <p:nvPr/>
      </p:nvGrpSpPr>
      <p:grpSpPr>
        <a:xfrm>
          <a:off x="0" y="0"/>
          <a:ext cx="0" cy="0"/>
          <a:chOff x="0" y="0"/>
          <a:chExt cx="0" cy="0"/>
        </a:xfrm>
      </p:grpSpPr>
      <p:sp>
        <p:nvSpPr>
          <p:cNvPr id="285" name="Google Shape;285;p37"/>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The key to a successful teamwork</a:t>
            </a:r>
            <a:endParaRPr/>
          </a:p>
        </p:txBody>
      </p:sp>
      <p:sp>
        <p:nvSpPr>
          <p:cNvPr id="286" name="Google Shape;286;p37"/>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1900"/>
              <a:t>The key elements to successful teamwork are trust, communication and effective leadership; a focus on common goals with a collective responsibility for the success or failure.</a:t>
            </a:r>
            <a:endParaRPr sz="19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90"/>
        <p:cNvGrpSpPr/>
        <p:nvPr/>
      </p:nvGrpSpPr>
      <p:grpSpPr>
        <a:xfrm>
          <a:off x="0" y="0"/>
          <a:ext cx="0" cy="0"/>
          <a:chOff x="0" y="0"/>
          <a:chExt cx="0" cy="0"/>
        </a:xfrm>
      </p:grpSpPr>
      <p:sp>
        <p:nvSpPr>
          <p:cNvPr id="291" name="Google Shape;291;p38"/>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Qualities that a successful team should possess -</a:t>
            </a:r>
            <a:endParaRPr/>
          </a:p>
        </p:txBody>
      </p:sp>
      <p:sp>
        <p:nvSpPr>
          <p:cNvPr id="292" name="Google Shape;292;p38"/>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1-Communicate well with each other </a:t>
            </a:r>
            <a:endParaRPr/>
          </a:p>
          <a:p>
            <a:pPr marL="0" lvl="0" indent="0" algn="l" rtl="0">
              <a:spcBef>
                <a:spcPts val="1200"/>
              </a:spcBef>
              <a:spcAft>
                <a:spcPts val="0"/>
              </a:spcAft>
              <a:buNone/>
            </a:pPr>
            <a:r>
              <a:rPr lang="en-GB"/>
              <a:t>2-Focus on goals and result </a:t>
            </a:r>
            <a:endParaRPr/>
          </a:p>
          <a:p>
            <a:pPr marL="0" lvl="0" indent="0" algn="l" rtl="0">
              <a:spcBef>
                <a:spcPts val="1200"/>
              </a:spcBef>
              <a:spcAft>
                <a:spcPts val="0"/>
              </a:spcAft>
              <a:buNone/>
            </a:pPr>
            <a:r>
              <a:rPr lang="en-GB"/>
              <a:t>3-Offer each other support </a:t>
            </a:r>
            <a:endParaRPr/>
          </a:p>
          <a:p>
            <a:pPr marL="0" lvl="0" indent="0" algn="l" rtl="0">
              <a:spcBef>
                <a:spcPts val="1200"/>
              </a:spcBef>
              <a:spcAft>
                <a:spcPts val="0"/>
              </a:spcAft>
              <a:buNone/>
            </a:pPr>
            <a:r>
              <a:rPr lang="en-GB"/>
              <a:t>4-Good leadership</a:t>
            </a:r>
            <a:endParaRPr/>
          </a:p>
          <a:p>
            <a:pPr marL="0" lvl="0" indent="0" algn="l" rtl="0">
              <a:spcBef>
                <a:spcPts val="1200"/>
              </a:spcBef>
              <a:spcAft>
                <a:spcPts val="0"/>
              </a:spcAft>
              <a:buNone/>
            </a:pPr>
            <a:r>
              <a:rPr lang="en-GB"/>
              <a:t>5-Well organized team </a:t>
            </a:r>
            <a:endParaRPr/>
          </a:p>
          <a:p>
            <a:pPr marL="0" lvl="0" indent="0" algn="l" rtl="0">
              <a:spcBef>
                <a:spcPts val="1200"/>
              </a:spcBef>
              <a:spcAft>
                <a:spcPts val="0"/>
              </a:spcAft>
              <a:buNone/>
            </a:pPr>
            <a:r>
              <a:rPr lang="en-GB"/>
              <a:t>6-Everyone contributes their fair shares</a:t>
            </a:r>
            <a:endParaRPr/>
          </a:p>
          <a:p>
            <a:pPr marL="0" lvl="0" indent="0" algn="l" rtl="0">
              <a:spcBef>
                <a:spcPts val="1200"/>
              </a:spcBef>
              <a:spcAft>
                <a:spcPts val="1200"/>
              </a:spcAft>
              <a:buNone/>
            </a:pPr>
            <a:r>
              <a:rPr lang="en-GB"/>
              <a:t>7-Have fun  </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96"/>
        <p:cNvGrpSpPr/>
        <p:nvPr/>
      </p:nvGrpSpPr>
      <p:grpSpPr>
        <a:xfrm>
          <a:off x="0" y="0"/>
          <a:ext cx="0" cy="0"/>
          <a:chOff x="0" y="0"/>
          <a:chExt cx="0" cy="0"/>
        </a:xfrm>
      </p:grpSpPr>
      <p:sp>
        <p:nvSpPr>
          <p:cNvPr id="297" name="Google Shape;297;p39"/>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Managing conflict</a:t>
            </a:r>
            <a:endParaRPr/>
          </a:p>
        </p:txBody>
      </p:sp>
      <p:sp>
        <p:nvSpPr>
          <p:cNvPr id="298" name="Google Shape;298;p39"/>
          <p:cNvSpPr txBox="1">
            <a:spLocks noGrp="1"/>
          </p:cNvSpPr>
          <p:nvPr>
            <p:ph type="subTitle" idx="1"/>
          </p:nvPr>
        </p:nvSpPr>
        <p:spPr>
          <a:xfrm>
            <a:off x="3986175" y="2802500"/>
            <a:ext cx="3470700" cy="15789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By shumirai muregi</a:t>
            </a:r>
            <a:endParaRPr/>
          </a:p>
          <a:p>
            <a:pPr marL="0" lvl="0" indent="0" algn="l" rtl="0">
              <a:spcBef>
                <a:spcPts val="0"/>
              </a:spcBef>
              <a:spcAft>
                <a:spcPts val="0"/>
              </a:spcAft>
              <a:buNone/>
            </a:pPr>
            <a:r>
              <a:rPr lang="en-GB"/>
              <a:t>student no : 2109220</a:t>
            </a:r>
            <a:endParaRPr/>
          </a:p>
          <a:p>
            <a:pPr marL="0" lvl="0" indent="0" algn="l" rtl="0">
              <a:spcBef>
                <a:spcPts val="0"/>
              </a:spcBef>
              <a:spcAft>
                <a:spcPts val="0"/>
              </a:spcAft>
              <a:buNone/>
            </a:pPr>
            <a:r>
              <a:rPr lang="en-GB"/>
              <a:t>Lecturer: Joy Botu </a:t>
            </a:r>
            <a:endParaRPr/>
          </a:p>
          <a:p>
            <a:pPr marL="0" lvl="0" indent="0" algn="l" rtl="0">
              <a:spcBef>
                <a:spcPts val="0"/>
              </a:spcBef>
              <a:spcAft>
                <a:spcPts val="0"/>
              </a:spcAft>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02"/>
        <p:cNvGrpSpPr/>
        <p:nvPr/>
      </p:nvGrpSpPr>
      <p:grpSpPr>
        <a:xfrm>
          <a:off x="0" y="0"/>
          <a:ext cx="0" cy="0"/>
          <a:chOff x="0" y="0"/>
          <a:chExt cx="0" cy="0"/>
        </a:xfrm>
      </p:grpSpPr>
      <p:sp>
        <p:nvSpPr>
          <p:cNvPr id="303" name="Google Shape;303;p40"/>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a:latin typeface="Arial"/>
                <a:ea typeface="Arial"/>
                <a:cs typeface="Arial"/>
                <a:sym typeface="Arial"/>
              </a:rPr>
              <a:t>What is conflict management</a:t>
            </a:r>
            <a:endParaRPr sz="3100"/>
          </a:p>
        </p:txBody>
      </p:sp>
      <p:sp>
        <p:nvSpPr>
          <p:cNvPr id="304" name="Google Shape;304;p40"/>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2500">
                <a:latin typeface="Arial"/>
                <a:ea typeface="Arial"/>
                <a:cs typeface="Arial"/>
                <a:sym typeface="Arial"/>
              </a:rPr>
              <a:t>Conflict management is a skill that involves handling confronations tactfully </a:t>
            </a:r>
            <a:endParaRPr sz="25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41"/>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Latent stage </a:t>
            </a:r>
            <a:endParaRPr/>
          </a:p>
        </p:txBody>
      </p:sp>
      <p:sp>
        <p:nvSpPr>
          <p:cNvPr id="310" name="Google Shape;310;p41"/>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2300"/>
              <a:t>The people who are in conflict are not yet aware that a conflict may exsit,for example people a project may have turned in late to client but the manager is not aware of this yet.</a:t>
            </a:r>
            <a:endParaRPr sz="23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14"/>
        <p:cNvGrpSpPr/>
        <p:nvPr/>
      </p:nvGrpSpPr>
      <p:grpSpPr>
        <a:xfrm>
          <a:off x="0" y="0"/>
          <a:ext cx="0" cy="0"/>
          <a:chOff x="0" y="0"/>
          <a:chExt cx="0" cy="0"/>
        </a:xfrm>
      </p:grpSpPr>
      <p:sp>
        <p:nvSpPr>
          <p:cNvPr id="315" name="Google Shape;315;p42"/>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What is the perceived stage of conflict manager management </a:t>
            </a:r>
            <a:endParaRPr/>
          </a:p>
        </p:txBody>
      </p:sp>
      <p:sp>
        <p:nvSpPr>
          <p:cNvPr id="316" name="Google Shape;316;p42"/>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1900"/>
              <a:t>The perceived stage is when the people involved in a conflict become fully aware that there is a conflict , so the tables has now been made aware and complained to management , management will now go over speak with the employeee about it.</a:t>
            </a:r>
            <a:endParaRPr sz="19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3"/>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Effective management conflict</a:t>
            </a:r>
            <a:endParaRPr/>
          </a:p>
        </p:txBody>
      </p:sp>
      <p:sp>
        <p:nvSpPr>
          <p:cNvPr id="322" name="Google Shape;322;p43"/>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r>
              <a:rPr lang="en-GB" sz="1600"/>
              <a:t>Three examples of effective conflict management Managers and employees. Sometimes, despite the best of intentions, managers and their employees can clash. For example,... Conflicts with customers. Resolve disputes with customers by involving managers who can offer refunds</a:t>
            </a:r>
            <a:endParaRPr sz="16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26"/>
        <p:cNvGrpSpPr/>
        <p:nvPr/>
      </p:nvGrpSpPr>
      <p:grpSpPr>
        <a:xfrm>
          <a:off x="0" y="0"/>
          <a:ext cx="0" cy="0"/>
          <a:chOff x="0" y="0"/>
          <a:chExt cx="0" cy="0"/>
        </a:xfrm>
      </p:grpSpPr>
      <p:sp>
        <p:nvSpPr>
          <p:cNvPr id="327" name="Google Shape;327;p4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Summery </a:t>
            </a:r>
            <a:endParaRPr/>
          </a:p>
        </p:txBody>
      </p:sp>
      <p:sp>
        <p:nvSpPr>
          <p:cNvPr id="328" name="Google Shape;328;p4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we hope all the points that we have made within this presentation have helped you to consider if team working would be effective to you and towards your business. </a:t>
            </a:r>
            <a:endParaRPr/>
          </a:p>
          <a:p>
            <a:pPr marL="0" lvl="0" indent="0" algn="l" rtl="0">
              <a:spcBef>
                <a:spcPts val="1200"/>
              </a:spcBef>
              <a:spcAft>
                <a:spcPts val="0"/>
              </a:spcAft>
              <a:buNone/>
            </a:pPr>
            <a:r>
              <a:rPr lang="en-GB"/>
              <a:t>We have concluded after all the research that team work should be introduced within most businesses due to all the benefits. </a:t>
            </a:r>
            <a:endParaRPr/>
          </a:p>
          <a:p>
            <a:pPr marL="0" lvl="0" indent="0" algn="l" rtl="0">
              <a:spcBef>
                <a:spcPts val="1200"/>
              </a:spcBef>
              <a:spcAft>
                <a:spcPts val="1200"/>
              </a:spcAft>
              <a:buNone/>
            </a:pP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32"/>
        <p:cNvGrpSpPr/>
        <p:nvPr/>
      </p:nvGrpSpPr>
      <p:grpSpPr>
        <a:xfrm>
          <a:off x="0" y="0"/>
          <a:ext cx="0" cy="0"/>
          <a:chOff x="0" y="0"/>
          <a:chExt cx="0" cy="0"/>
        </a:xfrm>
      </p:grpSpPr>
      <p:sp>
        <p:nvSpPr>
          <p:cNvPr id="333" name="Google Shape;333;p45"/>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p>
            <a:pPr marL="0" lvl="0" indent="0" algn="l" rtl="0">
              <a:spcBef>
                <a:spcPts val="0"/>
              </a:spcBef>
              <a:spcAft>
                <a:spcPts val="0"/>
              </a:spcAft>
              <a:buNone/>
            </a:pPr>
            <a:r>
              <a:rPr lang="en-GB"/>
              <a:t>Thankyou for listening!</a:t>
            </a:r>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33</Slides>
  <Notes>33</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Focus</vt:lpstr>
      <vt:lpstr>Effective teamwork and communication </vt:lpstr>
      <vt:lpstr>Introduction </vt:lpstr>
      <vt:lpstr>The Benefits of team working</vt:lpstr>
      <vt:lpstr>How can Teamwork Benefit a business? </vt:lpstr>
      <vt:lpstr>Too much stress within a business?</vt:lpstr>
      <vt:lpstr>Innovation increase </vt:lpstr>
      <vt:lpstr>Faster learning</vt:lpstr>
      <vt:lpstr>These were some of the main benefits of team working and why you should introduce it to the business. There are many more benefits  but we would be here all day. Hope this gave you a quick insight on the benefits it would have on your business and also on your employees.</vt:lpstr>
      <vt:lpstr>Stages Of Team Development </vt:lpstr>
      <vt:lpstr>What Is A Team?</vt:lpstr>
      <vt:lpstr>PowerPoint Presentation</vt:lpstr>
      <vt:lpstr>PowerPoint Presentation</vt:lpstr>
      <vt:lpstr>PowerPoint Presentation</vt:lpstr>
      <vt:lpstr>PowerPoint Presentation</vt:lpstr>
      <vt:lpstr>Summery </vt:lpstr>
      <vt:lpstr>Team Roles </vt:lpstr>
      <vt:lpstr>what is a team role? </vt:lpstr>
      <vt:lpstr>Action oriented roles </vt:lpstr>
      <vt:lpstr>Thinking oriented roles </vt:lpstr>
      <vt:lpstr>Social oriented roles </vt:lpstr>
      <vt:lpstr>Successful team development   by : Raul ventura pedro student no: 2030976 Lecturer: Joy Botu   </vt:lpstr>
      <vt:lpstr>What is a Successful team development </vt:lpstr>
      <vt:lpstr>What makes a team effective? </vt:lpstr>
      <vt:lpstr>Factors that improve teamwork and progress</vt:lpstr>
      <vt:lpstr>The key to a successful teamwork</vt:lpstr>
      <vt:lpstr>Qualities that a successful team should possess -</vt:lpstr>
      <vt:lpstr>Managing conflict</vt:lpstr>
      <vt:lpstr>What is conflict management</vt:lpstr>
      <vt:lpstr>Latent stage </vt:lpstr>
      <vt:lpstr>What is the perceived stage of conflict manager management </vt:lpstr>
      <vt:lpstr>Effective management conflict</vt:lpstr>
      <vt:lpstr>Summery </vt:lpstr>
      <vt:lpstr>Thankyou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 </dc:title>
  <cp:lastModifiedBy>Precious Omorotiowan (2030735)</cp:lastModifiedBy>
  <cp:revision>1</cp:revision>
  <dcterms:modified xsi:type="dcterms:W3CDTF">2022-04-26T18:18:00Z</dcterms:modified>
</cp:coreProperties>
</file>