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48" r:id="rId4"/>
  </p:sldMasterIdLst>
  <p:notesMasterIdLst>
    <p:notesMasterId r:id="rId16"/>
  </p:notesMasterIdLst>
  <p:sldIdLst>
    <p:sldId id="2146846640" r:id="rId5"/>
    <p:sldId id="2146846673" r:id="rId6"/>
    <p:sldId id="2146846674" r:id="rId7"/>
    <p:sldId id="2146846676" r:id="rId8"/>
    <p:sldId id="2146846677" r:id="rId9"/>
    <p:sldId id="2146846680" r:id="rId10"/>
    <p:sldId id="2146846672" r:id="rId11"/>
    <p:sldId id="2146846675" r:id="rId12"/>
    <p:sldId id="2146846678" r:id="rId13"/>
    <p:sldId id="2146846679" r:id="rId14"/>
    <p:sldId id="21468466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F12B152-5825-F15B-0ECC-0F00DA96E20D}" name="Sam Bradon" initials="SB" userId="S::Sam.Bradon@ai4process.com::b1bc4bb1-3ede-4853-951b-fbef77322d94" providerId="AD"/>
  <p188:author id="{BC998BB6-6909-8493-CFB7-8439991CB37C}" name="Marco Rondelli" initials="MR" userId="S::marco.rondelli@ai4process.com::cfa4b1cb-64ad-4aae-a8eb-0b9d2373a5c4" providerId="AD"/>
  <p188:author id="{21DE0FBC-1FEB-F66A-AEB2-57187EA9C48D}" name="Marco Rondelli" initials="" userId="S::Marco.Rondelli@ai4process.com::cfa4b1cb-64ad-4aae-a8eb-0b9d2373a5c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1F60"/>
    <a:srgbClr val="227A83"/>
    <a:srgbClr val="99244D"/>
    <a:srgbClr val="98254D"/>
    <a:srgbClr val="3D2949"/>
    <a:srgbClr val="99254D"/>
    <a:srgbClr val="FF0080"/>
    <a:srgbClr val="3D294A"/>
    <a:srgbClr val="2F263C"/>
    <a:srgbClr val="1421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445"/>
    <p:restoredTop sz="96336" autoAdjust="0"/>
  </p:normalViewPr>
  <p:slideViewPr>
    <p:cSldViewPr snapToGrid="0">
      <p:cViewPr varScale="1">
        <p:scale>
          <a:sx n="105" d="100"/>
          <a:sy n="105" d="100"/>
        </p:scale>
        <p:origin x="38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F0AEDA-4552-CB45-993C-A0FBB3E8309B}" type="datetimeFigureOut">
              <a:rPr lang="en-GB" smtClean="0"/>
              <a:t>18/07/2024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A66A7-AFB9-BE43-9A3C-2651C8FB4C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62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5A66A7-AFB9-BE43-9A3C-2651C8FB4C9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155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emf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emf"/><Relationship Id="rId4" Type="http://schemas.openxmlformats.org/officeDocument/2006/relationships/image" Target="../media/image3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emf"/><Relationship Id="rId4" Type="http://schemas.openxmlformats.org/officeDocument/2006/relationships/image" Target="../media/image3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emf"/><Relationship Id="rId4" Type="http://schemas.openxmlformats.org/officeDocument/2006/relationships/image" Target="../media/image3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emf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emf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emf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emf"/><Relationship Id="rId4" Type="http://schemas.openxmlformats.org/officeDocument/2006/relationships/image" Target="../media/image13.sv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emf"/><Relationship Id="rId4" Type="http://schemas.openxmlformats.org/officeDocument/2006/relationships/image" Target="../media/image13.sv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emf"/><Relationship Id="rId4" Type="http://schemas.openxmlformats.org/officeDocument/2006/relationships/image" Target="../media/image13.sv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emf"/><Relationship Id="rId4" Type="http://schemas.openxmlformats.org/officeDocument/2006/relationships/image" Target="../media/image13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emf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emf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emf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emf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emf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emf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emf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emf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emf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emf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emf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emf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emf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5.emf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16.emf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17.emf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8.emf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process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4F5A81B-44C1-1742-9726-BAF8717FC5A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CADD16B-F027-A747-9584-2801928E1A29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14212B">
              <a:alpha val="6121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599" y="3780000"/>
            <a:ext cx="10005391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AC70710-47B9-AD43-92D8-C3FE2C1977D3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181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consulting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73986DD-8A1F-074C-9446-1BDC8656DC1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CADD16B-F027-A747-9584-2801928E1A2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4212B">
              <a:alpha val="6121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2950" y="3780000"/>
            <a:ext cx="1000404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5E93144-8C34-6D48-9DB6-DC435847838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2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talent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73986DD-8A1F-074C-9446-1BDC8656DC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CADD16B-F027-A747-9584-2801928E1A2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4212B">
              <a:alpha val="6121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2950" y="3780000"/>
            <a:ext cx="1000404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169CA20-241F-E54A-8E82-912142CF5F59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763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innovatio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73986DD-8A1F-074C-9446-1BDC8656DC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CADD16B-F027-A747-9584-2801928E1A29}"/>
              </a:ext>
            </a:extLst>
          </p:cNvPr>
          <p:cNvSpPr/>
          <p:nvPr userDrawn="1"/>
        </p:nvSpPr>
        <p:spPr>
          <a:xfrm>
            <a:off x="-24589" y="0"/>
            <a:ext cx="12192000" cy="6858000"/>
          </a:xfrm>
          <a:prstGeom prst="rect">
            <a:avLst/>
          </a:prstGeom>
          <a:solidFill>
            <a:srgbClr val="14212B">
              <a:alpha val="6121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2950" y="3780000"/>
            <a:ext cx="1000404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CFCB3F0-CAC1-EC45-921C-3136408953E6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118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process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29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6AFEE8E-8B28-6D43-9D0F-4C0DF5A49DB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378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consulting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2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EBC857-6876-B84C-A973-6B13502AE5B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890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talent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925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2A3FA3-E3E3-6E42-9CA5-4BBBD535A74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69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innovation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D7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1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599" y="3780000"/>
            <a:ext cx="10005391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C029D8D-04C0-5D42-A794-8CC7B8792A2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758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process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4F5A81B-44C1-1742-9726-BAF8717FC5A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CADD16B-F027-A747-9584-2801928E1A29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14212B">
              <a:alpha val="6121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599" y="3780000"/>
            <a:ext cx="10005391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AC70710-47B9-AD43-92D8-C3FE2C1977D3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181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consulting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73986DD-8A1F-074C-9446-1BDC8656DC1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CADD16B-F027-A747-9584-2801928E1A2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4212B">
              <a:alpha val="6121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2950" y="3780000"/>
            <a:ext cx="1000404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5E93144-8C34-6D48-9DB6-DC435847838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2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talent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73986DD-8A1F-074C-9446-1BDC8656DC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CADD16B-F027-A747-9584-2801928E1A2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4212B">
              <a:alpha val="6121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2950" y="3780000"/>
            <a:ext cx="1000404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169CA20-241F-E54A-8E82-912142CF5F59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763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innovatio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73986DD-8A1F-074C-9446-1BDC8656DC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CADD16B-F027-A747-9584-2801928E1A29}"/>
              </a:ext>
            </a:extLst>
          </p:cNvPr>
          <p:cNvSpPr/>
          <p:nvPr userDrawn="1"/>
        </p:nvSpPr>
        <p:spPr>
          <a:xfrm>
            <a:off x="-24589" y="0"/>
            <a:ext cx="12192000" cy="6858000"/>
          </a:xfrm>
          <a:prstGeom prst="rect">
            <a:avLst/>
          </a:prstGeom>
          <a:solidFill>
            <a:srgbClr val="14212B">
              <a:alpha val="6121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2950" y="3780000"/>
            <a:ext cx="1000404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CFCB3F0-CAC1-EC45-921C-3136408953E6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118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process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29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6AFEE8E-8B28-6D43-9D0F-4C0DF5A49DB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378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consulting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2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EBC857-6876-B84C-A973-6B13502AE5B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890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talent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925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2A3FA3-E3E3-6E42-9CA5-4BBBD535A74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69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innovation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D7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1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599" y="3780000"/>
            <a:ext cx="10005391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C029D8D-04C0-5D42-A794-8CC7B8792A2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758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process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29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6AFEE8E-8B28-6D43-9D0F-4C0DF5A49DB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378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consulting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2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EBC857-6876-B84C-A973-6B13502AE5B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890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talent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925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2A3FA3-E3E3-6E42-9CA5-4BBBD535A74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69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innovation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D7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1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599" y="3780000"/>
            <a:ext cx="10005391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C029D8D-04C0-5D42-A794-8CC7B8792A2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758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process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29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6AFEE8E-8B28-6D43-9D0F-4C0DF5A49DB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378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consulting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2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EBC857-6876-B84C-A973-6B13502AE5B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890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talent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925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2A3FA3-E3E3-6E42-9CA5-4BBBD535A74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69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innovation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D7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1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599" y="3780000"/>
            <a:ext cx="10005391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C029D8D-04C0-5D42-A794-8CC7B8792A2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758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process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29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6AFEE8E-8B28-6D43-9D0F-4C0DF5A49DB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3780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consulting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2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EBC857-6876-B84C-A973-6B13502AE5B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890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talent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925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600" y="3780000"/>
            <a:ext cx="10005392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2A3FA3-E3E3-6E42-9CA5-4BBBD535A74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69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i4innovation pl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142CB9-D411-B54E-A367-A34D3BA6DB4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D7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4DD3C4-75A8-A442-9A16-828BE477963C}"/>
              </a:ext>
            </a:extLst>
          </p:cNvPr>
          <p:cNvSpPr/>
          <p:nvPr userDrawn="1"/>
        </p:nvSpPr>
        <p:spPr>
          <a:xfrm>
            <a:off x="0" y="-14068"/>
            <a:ext cx="2897945" cy="1645920"/>
          </a:xfrm>
          <a:custGeom>
            <a:avLst/>
            <a:gdLst>
              <a:gd name="connsiteX0" fmla="*/ 42203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42203 w 2897945"/>
              <a:gd name="connsiteY4" fmla="*/ 0 h 1645920"/>
              <a:gd name="connsiteX0" fmla="*/ 0 w 2897945"/>
              <a:gd name="connsiteY0" fmla="*/ 0 h 1645920"/>
              <a:gd name="connsiteX1" fmla="*/ 2897945 w 2897945"/>
              <a:gd name="connsiteY1" fmla="*/ 0 h 1645920"/>
              <a:gd name="connsiteX2" fmla="*/ 2152357 w 2897945"/>
              <a:gd name="connsiteY2" fmla="*/ 1645920 h 1645920"/>
              <a:gd name="connsiteX3" fmla="*/ 0 w 2897945"/>
              <a:gd name="connsiteY3" fmla="*/ 1645920 h 1645920"/>
              <a:gd name="connsiteX4" fmla="*/ 0 w 2897945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7945" h="1645920">
                <a:moveTo>
                  <a:pt x="0" y="0"/>
                </a:moveTo>
                <a:lnTo>
                  <a:pt x="2897945" y="0"/>
                </a:lnTo>
                <a:lnTo>
                  <a:pt x="2152357" y="1645920"/>
                </a:lnTo>
                <a:lnTo>
                  <a:pt x="0" y="16459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A9B-A5F6-0449-945D-4A1E7C36F2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41600" y="2856213"/>
            <a:ext cx="10005392" cy="701179"/>
          </a:xfrm>
        </p:spPr>
        <p:txBody>
          <a:bodyPr anchor="t" anchorCtr="0">
            <a:noAutofit/>
          </a:bodyPr>
          <a:lstStyle>
            <a:lvl1pPr algn="l">
              <a:defRPr sz="6000" b="1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lowercase title / </a:t>
            </a:r>
            <a:r>
              <a:rPr lang="en-GB" err="1"/>
              <a:t>nexa</a:t>
            </a:r>
            <a:r>
              <a:rPr lang="en-GB"/>
              <a:t> bold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59E25-14CD-CD4C-AFF9-EBC79EE370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1599" y="3780000"/>
            <a:ext cx="10005391" cy="460332"/>
          </a:xfrm>
        </p:spPr>
        <p:txBody>
          <a:bodyPr/>
          <a:lstStyle>
            <a:lvl1pPr marL="0" indent="0" algn="l">
              <a:buNone/>
              <a:defRPr sz="2400" b="0" i="0">
                <a:solidFill>
                  <a:schemeClr val="bg1"/>
                </a:solidFill>
                <a:latin typeface="Nexa Book" pitchFamily="2" charset="7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Date here / </a:t>
            </a:r>
            <a:r>
              <a:rPr lang="en-GB" err="1"/>
              <a:t>nexa</a:t>
            </a:r>
            <a:r>
              <a:rPr lang="en-GB"/>
              <a:t> book</a:t>
            </a:r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F1D6637-8C18-4B47-918F-BC91CED56B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0000" y="4816800"/>
            <a:ext cx="1905106" cy="2160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AE05278-A80A-4F44-B03C-1C7A21E6DE24}"/>
              </a:ext>
            </a:extLst>
          </p:cNvPr>
          <p:cNvSpPr txBox="1"/>
          <p:nvPr userDrawn="1"/>
        </p:nvSpPr>
        <p:spPr>
          <a:xfrm>
            <a:off x="9781460" y="233881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info@ai4process. com</a:t>
            </a:r>
            <a:endParaRPr lang="en-US" b="0">
              <a:latin typeface="Nexa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BDEB65-5098-8E48-B68D-406AE8AE03EB}"/>
              </a:ext>
            </a:extLst>
          </p:cNvPr>
          <p:cNvSpPr txBox="1"/>
          <p:nvPr userDrawn="1"/>
        </p:nvSpPr>
        <p:spPr>
          <a:xfrm>
            <a:off x="7589244" y="233882"/>
            <a:ext cx="206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>
                <a:solidFill>
                  <a:schemeClr val="bg1"/>
                </a:solidFill>
                <a:latin typeface="Nexa Bold" panose="02000000000000000000" pitchFamily="2" charset="0"/>
                <a:cs typeface="Times New Roman" panose="02020603050405020304" pitchFamily="18" charset="0"/>
              </a:rPr>
              <a:t>www.ai4process.com</a:t>
            </a:r>
            <a:endParaRPr lang="en-US" b="0">
              <a:latin typeface="Nexa Light" panose="02000000000000000000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C029D8D-04C0-5D42-A794-8CC7B8792A29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758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process 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1878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3D294A"/>
          </a:solidFill>
          <a:ln w="25400">
            <a:solidFill>
              <a:srgbClr val="3D294A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3" y="2246243"/>
            <a:ext cx="3352477" cy="2872409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solidFill>
                  <a:srgbClr val="14212B"/>
                </a:solidFill>
                <a:latin typeface="Nexa Book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agenda</a:t>
            </a:r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F066E34C-FD77-2044-ABF8-EE819F3B965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20000" y="4816575"/>
            <a:ext cx="1889590" cy="21600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0AFDBB8-DF2A-3244-B716-5BFD0F239E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CA1F8FB-9B22-7744-8C34-E06E38359E15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600056" y="2246243"/>
            <a:ext cx="3352477" cy="2872409"/>
          </a:xfrm>
        </p:spPr>
        <p:txBody>
          <a:bodyPr>
            <a:normAutofit/>
          </a:bodyPr>
          <a:lstStyle>
            <a:lvl1pPr marL="0" indent="0">
              <a:buNone/>
              <a:defRPr sz="1800" b="0" i="0">
                <a:solidFill>
                  <a:srgbClr val="14212B"/>
                </a:solidFill>
                <a:latin typeface="Nexa Book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65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process intro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1878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3D294A"/>
          </a:solidFill>
          <a:ln w="25400">
            <a:solidFill>
              <a:srgbClr val="3D294A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2" y="2246243"/>
            <a:ext cx="8362627" cy="2872409"/>
          </a:xfrm>
        </p:spPr>
        <p:txBody>
          <a:bodyPr/>
          <a:lstStyle>
            <a:lvl1pPr>
              <a:defRPr b="0" i="0">
                <a:solidFill>
                  <a:srgbClr val="14212B"/>
                </a:solidFill>
                <a:latin typeface="Nexa Bold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F066E34C-FD77-2044-ABF8-EE819F3B965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16238" y="5592242"/>
            <a:ext cx="1034688" cy="118275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0AFDBB8-DF2A-3244-B716-5BFD0F239E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4DB198-9FFF-C0A4-081A-C353EE3F5718}"/>
              </a:ext>
            </a:extLst>
          </p:cNvPr>
          <p:cNvSpPr txBox="1"/>
          <p:nvPr userDrawn="1"/>
        </p:nvSpPr>
        <p:spPr>
          <a:xfrm>
            <a:off x="62218" y="6498000"/>
            <a:ext cx="6918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7438A93A-4407-4ACD-A12F-C5AE74C33C0B}" type="slidenum">
              <a:rPr lang="en-GB" sz="1200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7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consulting intro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665A6EA-0BA7-0F42-B238-8C18CB19915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20000" y="4816800"/>
            <a:ext cx="1889590" cy="2160000"/>
          </a:xfrm>
          <a:prstGeom prst="rect">
            <a:avLst/>
          </a:prstGeom>
        </p:spPr>
      </p:pic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1878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227A83"/>
          </a:solidFill>
          <a:ln w="25400">
            <a:solidFill>
              <a:srgbClr val="227A83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2" y="2246243"/>
            <a:ext cx="8362627" cy="2872409"/>
          </a:xfrm>
        </p:spPr>
        <p:txBody>
          <a:bodyPr/>
          <a:lstStyle>
            <a:lvl1pPr>
              <a:defRPr b="0" i="0">
                <a:latin typeface="Nexa Bold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92F18A3D-2167-6A4F-8CDD-1839326DACD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930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talent intro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BBAF489-4E92-BB4B-A481-6BC33087F91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20000" y="4816800"/>
            <a:ext cx="1889590" cy="2160000"/>
          </a:xfrm>
          <a:prstGeom prst="rect">
            <a:avLst/>
          </a:prstGeom>
        </p:spPr>
      </p:pic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1878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99254D"/>
          </a:solidFill>
          <a:ln w="25400">
            <a:solidFill>
              <a:srgbClr val="99254D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2" y="2246243"/>
            <a:ext cx="8362627" cy="2872409"/>
          </a:xfrm>
        </p:spPr>
        <p:txBody>
          <a:bodyPr/>
          <a:lstStyle>
            <a:lvl1pPr>
              <a:defRPr b="0" i="0">
                <a:latin typeface="Nexa Bold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EE8748CD-9B81-0440-A5E8-388DFB02EC7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8428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innovation intro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B2ABF8B-ACC3-1C4C-919F-74728D4AB2A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20000" y="4816800"/>
            <a:ext cx="1890000" cy="2160469"/>
          </a:xfrm>
          <a:prstGeom prst="rect">
            <a:avLst/>
          </a:prstGeom>
        </p:spPr>
      </p:pic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2000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6D7A31"/>
          </a:solidFill>
          <a:ln w="25400">
            <a:solidFill>
              <a:srgbClr val="6D7A3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2" y="2246243"/>
            <a:ext cx="8362627" cy="2872409"/>
          </a:xfrm>
        </p:spPr>
        <p:txBody>
          <a:bodyPr/>
          <a:lstStyle>
            <a:lvl1pPr>
              <a:defRPr b="0" i="0">
                <a:latin typeface="Nexa Bold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474CA52-91F5-364C-B994-FA70179FF42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3489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process text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1878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3D294A"/>
          </a:solidFill>
          <a:ln w="25400">
            <a:solidFill>
              <a:srgbClr val="3D294A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2" y="2246243"/>
            <a:ext cx="8362627" cy="2872409"/>
          </a:xfrm>
        </p:spPr>
        <p:txBody>
          <a:bodyPr/>
          <a:lstStyle>
            <a:lvl1pPr>
              <a:defRPr b="0" i="0">
                <a:solidFill>
                  <a:srgbClr val="14212B"/>
                </a:solidFill>
                <a:latin typeface="Nexa Bold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0AFDBB8-DF2A-3244-B716-5BFD0F239ED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276439" cy="1087200"/>
          </a:xfrm>
          <a:prstGeom prst="rect">
            <a:avLst/>
          </a:prstGeom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2B615DD2-4F85-2F45-B5D3-4EFBA27B0E7B}"/>
              </a:ext>
            </a:extLst>
          </p:cNvPr>
          <p:cNvSpPr/>
          <p:nvPr userDrawn="1"/>
        </p:nvSpPr>
        <p:spPr>
          <a:xfrm>
            <a:off x="11342190" y="4932230"/>
            <a:ext cx="868664" cy="1944624"/>
          </a:xfrm>
          <a:custGeom>
            <a:avLst/>
            <a:gdLst>
              <a:gd name="connsiteX0" fmla="*/ 0 w 1257300"/>
              <a:gd name="connsiteY0" fmla="*/ 2814638 h 2814638"/>
              <a:gd name="connsiteX1" fmla="*/ 1257300 w 1257300"/>
              <a:gd name="connsiteY1" fmla="*/ 0 h 2814638"/>
              <a:gd name="connsiteX2" fmla="*/ 1257300 w 1257300"/>
              <a:gd name="connsiteY2" fmla="*/ 2814638 h 2814638"/>
              <a:gd name="connsiteX3" fmla="*/ 0 w 1257300"/>
              <a:gd name="connsiteY3" fmla="*/ 2814638 h 281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57300" h="2814638">
                <a:moveTo>
                  <a:pt x="0" y="2814638"/>
                </a:moveTo>
                <a:lnTo>
                  <a:pt x="1257300" y="0"/>
                </a:lnTo>
                <a:lnTo>
                  <a:pt x="1257300" y="2814638"/>
                </a:lnTo>
                <a:lnTo>
                  <a:pt x="0" y="2814638"/>
                </a:lnTo>
                <a:close/>
              </a:path>
            </a:pathLst>
          </a:custGeom>
          <a:solidFill>
            <a:srgbClr val="3D29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526890-FB75-02CB-1C6D-41D818B997E0}"/>
              </a:ext>
            </a:extLst>
          </p:cNvPr>
          <p:cNvSpPr txBox="1"/>
          <p:nvPr userDrawn="1"/>
        </p:nvSpPr>
        <p:spPr>
          <a:xfrm>
            <a:off x="49631" y="6498000"/>
            <a:ext cx="62353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fld id="{7438A93A-4407-4ACD-A12F-C5AE74C33C0B}" type="slidenum">
              <a:rPr lang="en-GB" sz="1200" smtClean="0"/>
              <a:pPr/>
              <a:t>‹#›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44833305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consulting text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1878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227A83"/>
          </a:solidFill>
          <a:ln w="25400">
            <a:noFill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2" y="2246243"/>
            <a:ext cx="8362627" cy="2872409"/>
          </a:xfrm>
        </p:spPr>
        <p:txBody>
          <a:bodyPr/>
          <a:lstStyle>
            <a:lvl1pPr>
              <a:defRPr b="0" i="0">
                <a:latin typeface="Nexa Bold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92F18A3D-2167-6A4F-8CDD-1839326DACD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515491" cy="1087200"/>
          </a:xfrm>
          <a:prstGeom prst="rect">
            <a:avLst/>
          </a:prstGeom>
        </p:spPr>
      </p:pic>
      <p:sp>
        <p:nvSpPr>
          <p:cNvPr id="10" name="Freeform 9">
            <a:extLst>
              <a:ext uri="{FF2B5EF4-FFF2-40B4-BE49-F238E27FC236}">
                <a16:creationId xmlns:a16="http://schemas.microsoft.com/office/drawing/2014/main" id="{8A8B8C10-FD80-9B45-B848-E6831C681F02}"/>
              </a:ext>
            </a:extLst>
          </p:cNvPr>
          <p:cNvSpPr/>
          <p:nvPr userDrawn="1"/>
        </p:nvSpPr>
        <p:spPr>
          <a:xfrm>
            <a:off x="11342190" y="4932230"/>
            <a:ext cx="868664" cy="1944624"/>
          </a:xfrm>
          <a:custGeom>
            <a:avLst/>
            <a:gdLst>
              <a:gd name="connsiteX0" fmla="*/ 0 w 1257300"/>
              <a:gd name="connsiteY0" fmla="*/ 2814638 h 2814638"/>
              <a:gd name="connsiteX1" fmla="*/ 1257300 w 1257300"/>
              <a:gd name="connsiteY1" fmla="*/ 0 h 2814638"/>
              <a:gd name="connsiteX2" fmla="*/ 1257300 w 1257300"/>
              <a:gd name="connsiteY2" fmla="*/ 2814638 h 2814638"/>
              <a:gd name="connsiteX3" fmla="*/ 0 w 1257300"/>
              <a:gd name="connsiteY3" fmla="*/ 2814638 h 281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57300" h="2814638">
                <a:moveTo>
                  <a:pt x="0" y="2814638"/>
                </a:moveTo>
                <a:lnTo>
                  <a:pt x="1257300" y="0"/>
                </a:lnTo>
                <a:lnTo>
                  <a:pt x="1257300" y="2814638"/>
                </a:lnTo>
                <a:lnTo>
                  <a:pt x="0" y="2814638"/>
                </a:lnTo>
                <a:close/>
              </a:path>
            </a:pathLst>
          </a:custGeom>
          <a:solidFill>
            <a:srgbClr val="22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80038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talent text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1878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99254D"/>
          </a:solidFill>
          <a:ln w="25400">
            <a:solidFill>
              <a:srgbClr val="99254D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2" y="2246243"/>
            <a:ext cx="8362627" cy="2872409"/>
          </a:xfrm>
        </p:spPr>
        <p:txBody>
          <a:bodyPr/>
          <a:lstStyle>
            <a:lvl1pPr>
              <a:defRPr b="0" i="0">
                <a:latin typeface="Nexa Bold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EE8748CD-9B81-0440-A5E8-388DFB02EC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120690" cy="1085850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247ACCBF-126E-8B49-8B67-16DA760A3C5B}"/>
              </a:ext>
            </a:extLst>
          </p:cNvPr>
          <p:cNvSpPr/>
          <p:nvPr userDrawn="1"/>
        </p:nvSpPr>
        <p:spPr>
          <a:xfrm>
            <a:off x="11342190" y="4932230"/>
            <a:ext cx="868664" cy="1944624"/>
          </a:xfrm>
          <a:custGeom>
            <a:avLst/>
            <a:gdLst>
              <a:gd name="connsiteX0" fmla="*/ 0 w 1257300"/>
              <a:gd name="connsiteY0" fmla="*/ 2814638 h 2814638"/>
              <a:gd name="connsiteX1" fmla="*/ 1257300 w 1257300"/>
              <a:gd name="connsiteY1" fmla="*/ 0 h 2814638"/>
              <a:gd name="connsiteX2" fmla="*/ 1257300 w 1257300"/>
              <a:gd name="connsiteY2" fmla="*/ 2814638 h 2814638"/>
              <a:gd name="connsiteX3" fmla="*/ 0 w 1257300"/>
              <a:gd name="connsiteY3" fmla="*/ 2814638 h 281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57300" h="2814638">
                <a:moveTo>
                  <a:pt x="0" y="2814638"/>
                </a:moveTo>
                <a:lnTo>
                  <a:pt x="1257300" y="0"/>
                </a:lnTo>
                <a:lnTo>
                  <a:pt x="1257300" y="2814638"/>
                </a:lnTo>
                <a:lnTo>
                  <a:pt x="0" y="2814638"/>
                </a:lnTo>
                <a:close/>
              </a:path>
            </a:pathLst>
          </a:custGeom>
          <a:solidFill>
            <a:srgbClr val="9925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7870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i4innovation text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23">
            <a:extLst>
              <a:ext uri="{FF2B5EF4-FFF2-40B4-BE49-F238E27FC236}">
                <a16:creationId xmlns:a16="http://schemas.microsoft.com/office/drawing/2014/main" id="{A22F9F0D-5738-F74B-B97B-AFED9FF8B954}"/>
              </a:ext>
            </a:extLst>
          </p:cNvPr>
          <p:cNvSpPr/>
          <p:nvPr userDrawn="1"/>
        </p:nvSpPr>
        <p:spPr>
          <a:xfrm>
            <a:off x="2231878" y="-72000"/>
            <a:ext cx="10228882" cy="1627199"/>
          </a:xfrm>
          <a:custGeom>
            <a:avLst/>
            <a:gdLst>
              <a:gd name="connsiteX0" fmla="*/ 681926 w 10135892"/>
              <a:gd name="connsiteY0" fmla="*/ 0 h 1642820"/>
              <a:gd name="connsiteX1" fmla="*/ 0 w 10135892"/>
              <a:gd name="connsiteY1" fmla="*/ 1642820 h 1642820"/>
              <a:gd name="connsiteX2" fmla="*/ 10135892 w 10135892"/>
              <a:gd name="connsiteY2" fmla="*/ 1611824 h 1642820"/>
              <a:gd name="connsiteX3" fmla="*/ 10135892 w 10135892"/>
              <a:gd name="connsiteY3" fmla="*/ 15498 h 1642820"/>
              <a:gd name="connsiteX4" fmla="*/ 681926 w 10135892"/>
              <a:gd name="connsiteY4" fmla="*/ 0 h 1642820"/>
              <a:gd name="connsiteX0" fmla="*/ 759417 w 10213383"/>
              <a:gd name="connsiteY0" fmla="*/ 0 h 1642820"/>
              <a:gd name="connsiteX1" fmla="*/ 0 w 10213383"/>
              <a:gd name="connsiteY1" fmla="*/ 1642820 h 1642820"/>
              <a:gd name="connsiteX2" fmla="*/ 10213383 w 10213383"/>
              <a:gd name="connsiteY2" fmla="*/ 1611824 h 1642820"/>
              <a:gd name="connsiteX3" fmla="*/ 10213383 w 10213383"/>
              <a:gd name="connsiteY3" fmla="*/ 15498 h 1642820"/>
              <a:gd name="connsiteX4" fmla="*/ 759417 w 10213383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213383 w 10228882"/>
              <a:gd name="connsiteY2" fmla="*/ 1611824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  <a:gd name="connsiteX0" fmla="*/ 759417 w 10228882"/>
              <a:gd name="connsiteY0" fmla="*/ 0 h 1642820"/>
              <a:gd name="connsiteX1" fmla="*/ 0 w 10228882"/>
              <a:gd name="connsiteY1" fmla="*/ 1642820 h 1642820"/>
              <a:gd name="connsiteX2" fmla="*/ 10197884 w 10228882"/>
              <a:gd name="connsiteY2" fmla="*/ 1627323 h 1642820"/>
              <a:gd name="connsiteX3" fmla="*/ 10228882 w 10228882"/>
              <a:gd name="connsiteY3" fmla="*/ 15498 h 1642820"/>
              <a:gd name="connsiteX4" fmla="*/ 759417 w 10228882"/>
              <a:gd name="connsiteY4" fmla="*/ 0 h 1642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28882" h="1642820">
                <a:moveTo>
                  <a:pt x="759417" y="0"/>
                </a:moveTo>
                <a:lnTo>
                  <a:pt x="0" y="1642820"/>
                </a:lnTo>
                <a:lnTo>
                  <a:pt x="10197884" y="1627323"/>
                </a:lnTo>
                <a:lnTo>
                  <a:pt x="10228882" y="15498"/>
                </a:lnTo>
                <a:lnTo>
                  <a:pt x="759417" y="0"/>
                </a:lnTo>
                <a:close/>
              </a:path>
            </a:pathLst>
          </a:custGeom>
          <a:solidFill>
            <a:srgbClr val="6D7A31"/>
          </a:solidFill>
          <a:ln w="25400">
            <a:solidFill>
              <a:srgbClr val="6D7A3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1A68-EF01-A543-9748-4B693C747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172" y="2246243"/>
            <a:ext cx="8362627" cy="2872409"/>
          </a:xfrm>
        </p:spPr>
        <p:txBody>
          <a:bodyPr/>
          <a:lstStyle>
            <a:lvl1pPr>
              <a:defRPr b="0" i="0">
                <a:latin typeface="Nexa Bold" pitchFamily="2" charset="77"/>
              </a:defRPr>
            </a:lvl1pPr>
            <a:lvl2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2pPr>
            <a:lvl3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3pPr>
            <a:lvl4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Book" pitchFamily="2" charset="77"/>
              </a:defRPr>
            </a:lvl4pPr>
            <a:lvl5pPr>
              <a:defRPr b="0" i="0">
                <a:solidFill>
                  <a:schemeClr val="tx1">
                    <a:lumMod val="65000"/>
                    <a:lumOff val="35000"/>
                  </a:schemeClr>
                </a:solidFill>
                <a:latin typeface="Nexa Light" pitchFamily="2" charset="77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C3451-A61B-924C-8378-121EB03C8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170" y="385003"/>
            <a:ext cx="8692134" cy="1325563"/>
          </a:xfrm>
        </p:spPr>
        <p:txBody>
          <a:bodyPr>
            <a:normAutofit/>
          </a:bodyPr>
          <a:lstStyle>
            <a:lvl1pPr>
              <a:defRPr sz="3000" b="0" i="0">
                <a:solidFill>
                  <a:schemeClr val="bg1"/>
                </a:solidFill>
                <a:latin typeface="Nexa Bold" pitchFamily="2" charset="77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474CA52-91F5-364C-B994-FA70179FF42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0000" y="360000"/>
            <a:ext cx="1646164" cy="1085850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A5A27C23-42B7-5D4F-B059-95584BE67260}"/>
              </a:ext>
            </a:extLst>
          </p:cNvPr>
          <p:cNvSpPr/>
          <p:nvPr userDrawn="1"/>
        </p:nvSpPr>
        <p:spPr>
          <a:xfrm>
            <a:off x="11342190" y="4932230"/>
            <a:ext cx="868664" cy="1944624"/>
          </a:xfrm>
          <a:custGeom>
            <a:avLst/>
            <a:gdLst>
              <a:gd name="connsiteX0" fmla="*/ 0 w 1257300"/>
              <a:gd name="connsiteY0" fmla="*/ 2814638 h 2814638"/>
              <a:gd name="connsiteX1" fmla="*/ 1257300 w 1257300"/>
              <a:gd name="connsiteY1" fmla="*/ 0 h 2814638"/>
              <a:gd name="connsiteX2" fmla="*/ 1257300 w 1257300"/>
              <a:gd name="connsiteY2" fmla="*/ 2814638 h 2814638"/>
              <a:gd name="connsiteX3" fmla="*/ 0 w 1257300"/>
              <a:gd name="connsiteY3" fmla="*/ 2814638 h 281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57300" h="2814638">
                <a:moveTo>
                  <a:pt x="0" y="2814638"/>
                </a:moveTo>
                <a:lnTo>
                  <a:pt x="1257300" y="0"/>
                </a:lnTo>
                <a:lnTo>
                  <a:pt x="1257300" y="2814638"/>
                </a:lnTo>
                <a:lnTo>
                  <a:pt x="0" y="2814638"/>
                </a:lnTo>
                <a:close/>
              </a:path>
            </a:pathLst>
          </a:custGeom>
          <a:solidFill>
            <a:srgbClr val="6D7A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0428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FD56-AE86-D044-A76D-9F0E43663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E88B0E-AB9B-9F49-9EB8-CF19FBA3E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8DA7C-DA59-2D47-A738-C03C286D9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4640A-D7C2-A643-BFAF-BED92244C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FA015-9C6C-8840-BAC7-793DEE013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2758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C1ACE-BB49-5B46-B46C-6554107BD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B364B-5511-FD4C-91B8-86EE9614CB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BA4FF-36FF-4446-A5AE-010D6AFF2F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878DF8-0DDD-2149-99B1-0F89C50C2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236C8E-D6C4-E443-9CA7-36297949C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0055EC-FB8D-554F-A104-CD1EBCA9F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8001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0431-4F3B-5A4A-813E-C25D37163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A40D-B1A7-C94F-96EF-D5410293DC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99EEA3-1A83-5447-A838-AC8CC99D2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F7DB2D-5147-0A45-A174-147F0C7426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0EABE1-C832-FD45-92CD-1A6E6A0E7F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EF4E2B-C4CC-3D46-9D87-1D79EBF7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0F88E2-A943-684C-BCB7-D047EBC47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FB6CA8-CF98-4340-AF6C-C3A3AE0D3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27579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8A29A-CBE6-6A41-B2F6-FD9C11C35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583F7-10F6-9C48-BCB5-563BE1A02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79CE1C-3D7A-6B44-874D-1E0BCD576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4826F-D876-1343-B353-84E835F46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6872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6D2A4F-02A6-EE42-AFC6-3F5E4CDD4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BDE930-2F44-CD40-9AEF-10832FEBA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B55DE-74A9-5849-8AA8-0247489E1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38737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2CF0A-3B1A-7F4F-B10F-BA6C63406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7A87F-4C58-8C46-A495-370ED049F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996C27-2228-3441-913F-AC448F9CD6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3BD347-4674-6241-A822-98197380C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ED9E3B-B60D-F047-B31C-D8364BE3F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94F5FF-F65D-6440-B6ED-FA51A2FF9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60061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57E2A-D0C3-7645-A8E3-A5FD58406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DD4F71-DF67-A849-8AEB-79A2BC0B4A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AA32C2-BF20-EC46-9EAB-348DFCD7ED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4E848D-B277-044B-9464-A603633E9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14953-D5A9-F446-91C8-BD9023169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C69D2D-016D-1742-9E17-C3B9814BC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06597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13891-E794-7F4E-B846-B011D5374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CB76DA-5E62-5244-BF35-4E8BDF707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D38EF-CD57-C440-A41E-BFC5E8264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1525A-C27D-BC4E-98E2-BD48C3FEA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BEE6A-6C13-3F41-BFB5-3FBF73BA7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74154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93EB8A-C025-FD4F-A483-EA02EE1CBC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E4C464-028B-4E4A-A721-BED2B1A258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8D32B-B307-B649-95BE-DD4F88D3C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5498D-D578-7B42-ABB0-76B5B67F1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E7B18-D49F-A947-9020-56C6AEFFF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534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847885-D059-1344-A5EF-AD811CA8E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7DA2AE-EF97-C340-9F90-191CF0EE05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1E3E5-96C0-CB40-AEBF-57DCC01660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C20A4-4B1D-4343-A766-7AE6EE48B8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8A35F-4F0A-0A4C-838A-417C984A88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654FB-D29E-7146-A817-9E644A154F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56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49" r:id="rId9"/>
    <p:sldLayoutId id="2147483664" r:id="rId10"/>
    <p:sldLayoutId id="2147483672" r:id="rId11"/>
    <p:sldLayoutId id="2147483675" r:id="rId12"/>
    <p:sldLayoutId id="2147483684" r:id="rId13"/>
    <p:sldLayoutId id="2147483685" r:id="rId14"/>
    <p:sldLayoutId id="2147483686" r:id="rId15"/>
    <p:sldLayoutId id="2147483687" r:id="rId16"/>
    <p:sldLayoutId id="2147483680" r:id="rId17"/>
    <p:sldLayoutId id="2147483681" r:id="rId18"/>
    <p:sldLayoutId id="2147483682" r:id="rId19"/>
    <p:sldLayoutId id="2147483683" r:id="rId20"/>
    <p:sldLayoutId id="2147483676" r:id="rId21"/>
    <p:sldLayoutId id="2147483677" r:id="rId22"/>
    <p:sldLayoutId id="2147483678" r:id="rId23"/>
    <p:sldLayoutId id="2147483679" r:id="rId24"/>
    <p:sldLayoutId id="2147483665" r:id="rId25"/>
    <p:sldLayoutId id="2147483673" r:id="rId26"/>
    <p:sldLayoutId id="2147483674" r:id="rId27"/>
    <p:sldLayoutId id="2147483663" r:id="rId28"/>
    <p:sldLayoutId id="2147483666" r:id="rId29"/>
    <p:sldLayoutId id="2147483650" r:id="rId30"/>
    <p:sldLayoutId id="2147483660" r:id="rId31"/>
    <p:sldLayoutId id="2147483662" r:id="rId32"/>
    <p:sldLayoutId id="2147483661" r:id="rId33"/>
    <p:sldLayoutId id="2147483668" r:id="rId34"/>
    <p:sldLayoutId id="2147483667" r:id="rId35"/>
    <p:sldLayoutId id="2147483669" r:id="rId36"/>
    <p:sldLayoutId id="2147483670" r:id="rId37"/>
    <p:sldLayoutId id="2147483651" r:id="rId38"/>
    <p:sldLayoutId id="2147483652" r:id="rId39"/>
    <p:sldLayoutId id="2147483653" r:id="rId40"/>
    <p:sldLayoutId id="2147483654" r:id="rId41"/>
    <p:sldLayoutId id="2147483655" r:id="rId42"/>
    <p:sldLayoutId id="2147483656" r:id="rId43"/>
    <p:sldLayoutId id="2147483657" r:id="rId44"/>
    <p:sldLayoutId id="2147483658" r:id="rId45"/>
    <p:sldLayoutId id="2147483659" r:id="rId4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academy.pega.com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4.xml"/><Relationship Id="rId4" Type="http://schemas.openxmlformats.org/officeDocument/2006/relationships/hyperlink" Target="https://academy.pega.com/mission/system-architect/v6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y.pega.com/exam/certified-pega-system-architect-4" TargetMode="External"/><Relationship Id="rId2" Type="http://schemas.openxmlformats.org/officeDocument/2006/relationships/hyperlink" Target="https://home.pearsonvue.com/pegasystems" TargetMode="Externa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y.pega.com/" TargetMode="External"/><Relationship Id="rId2" Type="http://schemas.openxmlformats.org/officeDocument/2006/relationships/hyperlink" Target="https://accounts.pega.com/register" TargetMode="External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academy.pega.com/mission/system-architect/v6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D90B762-C049-B8CF-B0B9-9BF5F5FB28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153" y="2422460"/>
            <a:ext cx="10137415" cy="701179"/>
          </a:xfrm>
        </p:spPr>
        <p:txBody>
          <a:bodyPr/>
          <a:lstStyle/>
          <a:p>
            <a:r>
              <a:rPr lang="en-GB" sz="4800" dirty="0" err="1"/>
              <a:t>Pega</a:t>
            </a:r>
            <a:r>
              <a:rPr lang="en-GB" sz="4800" dirty="0"/>
              <a:t> System Architect Program</a:t>
            </a:r>
            <a:endParaRPr lang="en-AU" sz="4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6E90AB6-901E-EDDF-A832-D07367DFEF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737" y="4944979"/>
            <a:ext cx="4105220" cy="143682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5796DC-108B-AE12-CCA7-7B8CD05F6ED0}"/>
              </a:ext>
            </a:extLst>
          </p:cNvPr>
          <p:cNvSpPr txBox="1"/>
          <p:nvPr/>
        </p:nvSpPr>
        <p:spPr>
          <a:xfrm>
            <a:off x="718153" y="3257308"/>
            <a:ext cx="637129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Kick Off Session – Friday 19</a:t>
            </a:r>
            <a:r>
              <a:rPr lang="en-GB" sz="2800" baseline="30000" dirty="0">
                <a:solidFill>
                  <a:schemeClr val="bg1"/>
                </a:solidFill>
              </a:rPr>
              <a:t>th</a:t>
            </a:r>
            <a:r>
              <a:rPr lang="en-GB" sz="2800" dirty="0">
                <a:solidFill>
                  <a:schemeClr val="bg1"/>
                </a:solidFill>
              </a:rPr>
              <a:t> July 2024</a:t>
            </a:r>
          </a:p>
          <a:p>
            <a:r>
              <a:rPr lang="en-GB" sz="2800" dirty="0">
                <a:solidFill>
                  <a:schemeClr val="bg1"/>
                </a:solidFill>
              </a:rPr>
              <a:t>Marco Rondelli – VP Talent, AI4Process Ltd</a:t>
            </a:r>
          </a:p>
        </p:txBody>
      </p:sp>
    </p:spTree>
    <p:extLst>
      <p:ext uri="{BB962C8B-B14F-4D97-AF65-F5344CB8AC3E}">
        <p14:creationId xmlns:p14="http://schemas.microsoft.com/office/powerpoint/2010/main" val="3337594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C7295-9C6B-7630-FBAA-33751D8E4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FE1D8D5-0E9B-16E4-63BE-A09F31C97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 err="1"/>
              <a:t>Pega</a:t>
            </a:r>
            <a:r>
              <a:rPr lang="en-US" b="0" dirty="0"/>
              <a:t> System Architect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E8FADA2-FF23-DEEC-EBDA-93C4CF21C9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662" y="2162680"/>
            <a:ext cx="2999591" cy="15935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8311E8-051E-9980-DE07-855A977E88D5}"/>
              </a:ext>
            </a:extLst>
          </p:cNvPr>
          <p:cNvSpPr txBox="1"/>
          <p:nvPr/>
        </p:nvSpPr>
        <p:spPr>
          <a:xfrm>
            <a:off x="3833006" y="1882404"/>
            <a:ext cx="6709489" cy="1969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System Architect</a:t>
            </a:r>
          </a:p>
          <a:p>
            <a:pPr algn="l"/>
            <a:endParaRPr lang="en-GB" b="1" i="0" dirty="0">
              <a:effectLst/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pPr algn="l"/>
            <a:r>
              <a:rPr lang="en-GB" sz="20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System Architects create robust, adaptable </a:t>
            </a:r>
            <a:r>
              <a:rPr lang="en-GB" sz="2000" b="0" i="0" dirty="0" err="1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Pega</a:t>
            </a:r>
            <a:r>
              <a:rPr lang="en-GB" sz="20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 Platform applications that advance the digital transformation of organizations. The System Architect role is the starting point of your </a:t>
            </a:r>
            <a:r>
              <a:rPr lang="en-GB" sz="2000" b="0" i="0" dirty="0" err="1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Pega</a:t>
            </a:r>
            <a:r>
              <a:rPr lang="en-GB" sz="2000" b="0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 career path.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3066FC-4ECC-65B3-DEAE-2D52F9DDEA98}"/>
              </a:ext>
            </a:extLst>
          </p:cNvPr>
          <p:cNvSpPr txBox="1"/>
          <p:nvPr/>
        </p:nvSpPr>
        <p:spPr>
          <a:xfrm>
            <a:off x="742079" y="4718671"/>
            <a:ext cx="287033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Digital process automation</a:t>
            </a:r>
          </a:p>
          <a:p>
            <a:pPr algn="ctr"/>
            <a:r>
              <a:rPr lang="en-GB" b="0" i="0" dirty="0">
                <a:solidFill>
                  <a:srgbClr val="151619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Deep knowledge of automating business processes and optimizing workflows.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9CAA20-DE8D-B4CD-A070-38C503F94163}"/>
              </a:ext>
            </a:extLst>
          </p:cNvPr>
          <p:cNvSpPr txBox="1"/>
          <p:nvPr/>
        </p:nvSpPr>
        <p:spPr>
          <a:xfrm>
            <a:off x="3696554" y="4718671"/>
            <a:ext cx="313316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Data management</a:t>
            </a:r>
          </a:p>
          <a:p>
            <a:pPr algn="ctr"/>
            <a:r>
              <a:rPr lang="en-GB" b="0" i="0" dirty="0">
                <a:solidFill>
                  <a:srgbClr val="151619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Working knowledge of collecting, storing, and protecting data for business decisions.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9B792C0-6D7C-0FF4-C7D0-1A0485471CAF}"/>
              </a:ext>
            </a:extLst>
          </p:cNvPr>
          <p:cNvSpPr txBox="1"/>
          <p:nvPr/>
        </p:nvSpPr>
        <p:spPr>
          <a:xfrm>
            <a:off x="7021440" y="4718671"/>
            <a:ext cx="275726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User experience design</a:t>
            </a:r>
          </a:p>
          <a:p>
            <a:pPr algn="ctr"/>
            <a:r>
              <a:rPr lang="en-GB" b="0" i="0" dirty="0">
                <a:solidFill>
                  <a:srgbClr val="151619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Broad understanding of creating intent-driven product interactions and interfaces.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2C738A-C19A-4AB0-6536-B6767FA8DBEC}"/>
              </a:ext>
            </a:extLst>
          </p:cNvPr>
          <p:cNvSpPr txBox="1"/>
          <p:nvPr/>
        </p:nvSpPr>
        <p:spPr>
          <a:xfrm>
            <a:off x="2363993" y="4208328"/>
            <a:ext cx="62340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i="0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Key Knowledge areas</a:t>
            </a:r>
          </a:p>
        </p:txBody>
      </p:sp>
    </p:spTree>
    <p:extLst>
      <p:ext uri="{BB962C8B-B14F-4D97-AF65-F5344CB8AC3E}">
        <p14:creationId xmlns:p14="http://schemas.microsoft.com/office/powerpoint/2010/main" val="383635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7E9FD52-683F-7143-BC32-A8D53233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Pega</a:t>
            </a:r>
            <a:r>
              <a:rPr lang="en-US" dirty="0"/>
              <a:t> System Architect Program Overview</a:t>
            </a:r>
          </a:p>
        </p:txBody>
      </p:sp>
      <p:sp>
        <p:nvSpPr>
          <p:cNvPr id="16" name="Chevron 46">
            <a:extLst>
              <a:ext uri="{FF2B5EF4-FFF2-40B4-BE49-F238E27FC236}">
                <a16:creationId xmlns:a16="http://schemas.microsoft.com/office/drawing/2014/main" id="{5E948CB6-E3EA-E962-F141-3A6E9DC995DB}"/>
              </a:ext>
            </a:extLst>
          </p:cNvPr>
          <p:cNvSpPr/>
          <p:nvPr/>
        </p:nvSpPr>
        <p:spPr>
          <a:xfrm>
            <a:off x="1459080" y="2951396"/>
            <a:ext cx="6392382" cy="1414405"/>
          </a:xfrm>
          <a:prstGeom prst="chevron">
            <a:avLst>
              <a:gd name="adj" fmla="val 27626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9170"/>
            <a:endParaRPr lang="en-US" sz="1600" dirty="0">
              <a:solidFill>
                <a:srgbClr val="FFFFFF"/>
              </a:solidFill>
              <a:latin typeface="Open San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98B98DF-A5EB-AE6F-4424-557D7AEDC6D4}"/>
              </a:ext>
            </a:extLst>
          </p:cNvPr>
          <p:cNvSpPr txBox="1"/>
          <p:nvPr/>
        </p:nvSpPr>
        <p:spPr>
          <a:xfrm>
            <a:off x="2474432" y="4506291"/>
            <a:ext cx="4499560" cy="63777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ctr" defTabSz="1219170">
              <a:spcBef>
                <a:spcPts val="1200"/>
              </a:spcBef>
              <a:buClr>
                <a:srgbClr val="00A6A7"/>
              </a:buClr>
            </a:pPr>
            <a:r>
              <a:rPr lang="en-US" sz="2400" b="1" dirty="0">
                <a:solidFill>
                  <a:srgbClr val="ED7D31"/>
                </a:solidFill>
                <a:latin typeface="Open Sans"/>
              </a:rPr>
              <a:t>Self-Study Training + Instructor-led Mentoring</a:t>
            </a:r>
          </a:p>
        </p:txBody>
      </p:sp>
      <p:pic>
        <p:nvPicPr>
          <p:cNvPr id="26" name="Graphic 25" descr="Classroom outline">
            <a:extLst>
              <a:ext uri="{FF2B5EF4-FFF2-40B4-BE49-F238E27FC236}">
                <a16:creationId xmlns:a16="http://schemas.microsoft.com/office/drawing/2014/main" id="{C72DA203-18E8-BC88-4514-73EFBA77B2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64672" y="3148949"/>
            <a:ext cx="1111432" cy="111143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00A61C49-D21D-DF35-E57E-CDD1A457EBAF}"/>
              </a:ext>
            </a:extLst>
          </p:cNvPr>
          <p:cNvSpPr txBox="1"/>
          <p:nvPr/>
        </p:nvSpPr>
        <p:spPr>
          <a:xfrm>
            <a:off x="1459080" y="5453971"/>
            <a:ext cx="8474378" cy="92608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defTabSz="1219170">
              <a:spcBef>
                <a:spcPts val="1200"/>
              </a:spcBef>
              <a:buClr>
                <a:srgbClr val="00A6A7"/>
              </a:buClr>
            </a:pPr>
            <a:r>
              <a:rPr lang="en-GB" sz="2400" dirty="0">
                <a:latin typeface="Open Sans"/>
              </a:rPr>
              <a:t>Self-Study using </a:t>
            </a:r>
            <a:r>
              <a:rPr lang="en-GB" sz="2400" dirty="0" err="1">
                <a:latin typeface="Open Sans"/>
              </a:rPr>
              <a:t>Pega</a:t>
            </a:r>
            <a:r>
              <a:rPr lang="en-GB" sz="2400" dirty="0">
                <a:latin typeface="Open Sans"/>
              </a:rPr>
              <a:t> Academy online training</a:t>
            </a:r>
          </a:p>
          <a:p>
            <a:pPr defTabSz="1219170">
              <a:spcBef>
                <a:spcPts val="1200"/>
              </a:spcBef>
              <a:buClr>
                <a:srgbClr val="00A6A7"/>
              </a:buClr>
            </a:pPr>
            <a:r>
              <a:rPr lang="en-GB" sz="2400" dirty="0">
                <a:latin typeface="Open Sans"/>
              </a:rPr>
              <a:t>Instructor-led mentoring from AI4Process</a:t>
            </a:r>
            <a:endParaRPr lang="en-GB" sz="2400" dirty="0"/>
          </a:p>
        </p:txBody>
      </p:sp>
      <p:sp>
        <p:nvSpPr>
          <p:cNvPr id="33" name="Chevron 49">
            <a:extLst>
              <a:ext uri="{FF2B5EF4-FFF2-40B4-BE49-F238E27FC236}">
                <a16:creationId xmlns:a16="http://schemas.microsoft.com/office/drawing/2014/main" id="{35A2D572-44C2-2B6F-F9C1-0DAE96721F2C}"/>
              </a:ext>
            </a:extLst>
          </p:cNvPr>
          <p:cNvSpPr/>
          <p:nvPr/>
        </p:nvSpPr>
        <p:spPr>
          <a:xfrm>
            <a:off x="7872199" y="2949343"/>
            <a:ext cx="1736773" cy="1403612"/>
          </a:xfrm>
          <a:prstGeom prst="chevron">
            <a:avLst>
              <a:gd name="adj" fmla="val 27626"/>
            </a:avLst>
          </a:prstGeom>
          <a:solidFill>
            <a:schemeClr val="accent6"/>
          </a:solidFill>
          <a:ln>
            <a:noFill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9170"/>
            <a:endParaRPr lang="en-US" sz="1600">
              <a:solidFill>
                <a:srgbClr val="001F5F"/>
              </a:solidFill>
              <a:latin typeface="Open San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169EFF9-62FD-61FE-D674-F2F00F1D7C4E}"/>
              </a:ext>
            </a:extLst>
          </p:cNvPr>
          <p:cNvSpPr txBox="1"/>
          <p:nvPr/>
        </p:nvSpPr>
        <p:spPr>
          <a:xfrm>
            <a:off x="7561263" y="4504238"/>
            <a:ext cx="2047709" cy="64651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ctr" defTabSz="1219170">
              <a:spcBef>
                <a:spcPts val="1200"/>
              </a:spcBef>
              <a:buClr>
                <a:srgbClr val="00A6A7"/>
              </a:buClr>
            </a:pPr>
            <a:r>
              <a:rPr lang="en-US" sz="2400" b="1" dirty="0">
                <a:solidFill>
                  <a:srgbClr val="70AD47"/>
                </a:solidFill>
                <a:latin typeface="Open Sans"/>
              </a:rPr>
              <a:t>Certification Exam</a:t>
            </a:r>
          </a:p>
        </p:txBody>
      </p:sp>
      <p:pic>
        <p:nvPicPr>
          <p:cNvPr id="35" name="Graphic 34" descr="Contract outline">
            <a:extLst>
              <a:ext uri="{FF2B5EF4-FFF2-40B4-BE49-F238E27FC236}">
                <a16:creationId xmlns:a16="http://schemas.microsoft.com/office/drawing/2014/main" id="{E09FA138-9071-9820-B454-2E21430B31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237901" y="3093940"/>
            <a:ext cx="1076766" cy="1076766"/>
          </a:xfrm>
          <a:prstGeom prst="rect">
            <a:avLst/>
          </a:prstGeom>
        </p:spPr>
      </p:pic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988E08B8-7AB2-0F37-EC81-58F5EA9A9872}"/>
              </a:ext>
            </a:extLst>
          </p:cNvPr>
          <p:cNvCxnSpPr>
            <a:cxnSpLocks/>
          </p:cNvCxnSpPr>
          <p:nvPr/>
        </p:nvCxnSpPr>
        <p:spPr>
          <a:xfrm>
            <a:off x="1459080" y="2492016"/>
            <a:ext cx="5985212" cy="0"/>
          </a:xfrm>
          <a:prstGeom prst="straightConnector1">
            <a:avLst/>
          </a:prstGeom>
          <a:ln w="38100"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326CA81-093D-F81E-A233-1BE25112DF26}"/>
              </a:ext>
            </a:extLst>
          </p:cNvPr>
          <p:cNvSpPr txBox="1"/>
          <p:nvPr/>
        </p:nvSpPr>
        <p:spPr>
          <a:xfrm>
            <a:off x="2850401" y="1966550"/>
            <a:ext cx="3747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5-7 hrs/week over 12 weeks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6E4504D-A9C5-7637-1F1C-34913BA367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49279" y="3148949"/>
            <a:ext cx="1019298" cy="10192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9682C4-FEC9-5814-3733-520B60A3918C}"/>
              </a:ext>
            </a:extLst>
          </p:cNvPr>
          <p:cNvSpPr txBox="1"/>
          <p:nvPr/>
        </p:nvSpPr>
        <p:spPr>
          <a:xfrm>
            <a:off x="4440320" y="3106786"/>
            <a:ext cx="5677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3954684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2977C6-4D17-5B12-A088-1BF825D04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Pega</a:t>
            </a:r>
            <a:r>
              <a:rPr lang="en-GB" dirty="0"/>
              <a:t> Academy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0ED4BC-3651-8368-CDA0-0F979BB2DB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0946" y="2020758"/>
            <a:ext cx="5930276" cy="44522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77E362-BECC-9946-14B2-9534F9C81C21}"/>
              </a:ext>
            </a:extLst>
          </p:cNvPr>
          <p:cNvSpPr txBox="1"/>
          <p:nvPr/>
        </p:nvSpPr>
        <p:spPr>
          <a:xfrm>
            <a:off x="677731" y="2517289"/>
            <a:ext cx="487321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Link is </a:t>
            </a:r>
            <a:r>
              <a:rPr lang="en-GB" sz="2400" dirty="0">
                <a:hlinkClick r:id="rId3" action="ppaction://hlinkfile"/>
              </a:rPr>
              <a:t>academy.pega.com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Extensive online training covering all of </a:t>
            </a:r>
            <a:r>
              <a:rPr lang="en-GB" sz="2400" dirty="0" err="1"/>
              <a:t>Pega</a:t>
            </a:r>
            <a:r>
              <a:rPr lang="en-GB" sz="2400" dirty="0"/>
              <a:t>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Accessible 24/7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Free to anyone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You will be completing the </a:t>
            </a:r>
            <a:r>
              <a:rPr lang="en-GB" sz="2400" dirty="0">
                <a:hlinkClick r:id="rId4"/>
              </a:rPr>
              <a:t>System Architect Mission</a:t>
            </a:r>
            <a:r>
              <a:rPr lang="en-GB" sz="2400" dirty="0"/>
              <a:t> version ‘23</a:t>
            </a:r>
          </a:p>
        </p:txBody>
      </p:sp>
    </p:spTree>
    <p:extLst>
      <p:ext uri="{BB962C8B-B14F-4D97-AF65-F5344CB8AC3E}">
        <p14:creationId xmlns:p14="http://schemas.microsoft.com/office/powerpoint/2010/main" val="2373218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EB9F4E3-9962-057D-30BD-8CC30D6F4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 Architect Mission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432856-28BA-CE7E-42F0-C08FC7F7BF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17" y="1822156"/>
            <a:ext cx="11256587" cy="36319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9BF219-A0E4-0C54-A1B3-60DE38B7B53C}"/>
              </a:ext>
            </a:extLst>
          </p:cNvPr>
          <p:cNvSpPr txBox="1"/>
          <p:nvPr/>
        </p:nvSpPr>
        <p:spPr>
          <a:xfrm>
            <a:off x="457717" y="5642000"/>
            <a:ext cx="86670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Mixture of theory (Modules) and hands-on exercises (Challenges)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Approx. 44 hours to complete</a:t>
            </a:r>
          </a:p>
        </p:txBody>
      </p:sp>
    </p:spTree>
    <p:extLst>
      <p:ext uri="{BB962C8B-B14F-4D97-AF65-F5344CB8AC3E}">
        <p14:creationId xmlns:p14="http://schemas.microsoft.com/office/powerpoint/2010/main" val="641669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F4CA485-0394-8D71-6695-4027B4F05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Certification Exam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8BC160-666E-0CD8-697C-F4EC8C493D82}"/>
              </a:ext>
            </a:extLst>
          </p:cNvPr>
          <p:cNvSpPr txBox="1"/>
          <p:nvPr/>
        </p:nvSpPr>
        <p:spPr>
          <a:xfrm>
            <a:off x="906631" y="1796282"/>
            <a:ext cx="891808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Pega</a:t>
            </a:r>
            <a:r>
              <a:rPr lang="en-GB" sz="2400" dirty="0"/>
              <a:t> exams are managed by Pearson VUE - </a:t>
            </a:r>
            <a:r>
              <a:rPr lang="en-GB" sz="2400" dirty="0">
                <a:hlinkClick r:id="rId2"/>
              </a:rPr>
              <a:t>https://home.pearsonvue.com/pegasystems</a:t>
            </a:r>
            <a:endParaRPr lang="en-GB" sz="2400" dirty="0"/>
          </a:p>
          <a:p>
            <a:r>
              <a:rPr lang="en-GB" sz="2400" dirty="0"/>
              <a:t>You need to create a Pearson VUE account before taking the exam.</a:t>
            </a:r>
          </a:p>
          <a:p>
            <a:endParaRPr lang="en-GB" sz="2400" dirty="0"/>
          </a:p>
          <a:p>
            <a:r>
              <a:rPr lang="en-GB" sz="2400" dirty="0"/>
              <a:t>Exam will take place on-campus at UWTSD. Date is TBD.</a:t>
            </a:r>
          </a:p>
          <a:p>
            <a:endParaRPr lang="en-GB" sz="2400" dirty="0"/>
          </a:p>
          <a:p>
            <a:r>
              <a:rPr lang="en-GB" sz="2400" dirty="0"/>
              <a:t>60 multiple choice questions (computer-based test)</a:t>
            </a:r>
          </a:p>
          <a:p>
            <a:r>
              <a:rPr lang="en-GB" sz="2400" dirty="0"/>
              <a:t>90 mins to complete (+ extra 30 mins if you register with non-English country in Pearson VUE!)</a:t>
            </a:r>
          </a:p>
          <a:p>
            <a:r>
              <a:rPr lang="en-GB" sz="2400" dirty="0"/>
              <a:t>65% pass mark</a:t>
            </a:r>
          </a:p>
          <a:p>
            <a:endParaRPr lang="en-GB" sz="2400" dirty="0"/>
          </a:p>
          <a:p>
            <a:r>
              <a:rPr lang="en-GB" sz="2400" dirty="0"/>
              <a:t>More info on the exam and marking breakdown can be found at </a:t>
            </a:r>
            <a:r>
              <a:rPr lang="en-GB" sz="2400" dirty="0">
                <a:hlinkClick r:id="rId3"/>
              </a:rPr>
              <a:t>https://academy.pega.com/exam/certified-pega-system-architect-4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73340B-D2E5-A81D-9FEC-6629B054A3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4713" y="1898558"/>
            <a:ext cx="2999591" cy="1593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826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C7295-9C6B-7630-FBAA-33751D8E4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FE1D8D5-0E9B-16E4-63BE-A09F31C97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/>
              <a:t>Program Date/Times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EFD52D7-AF75-E0D0-3564-7F32AAD6C7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583103"/>
              </p:ext>
            </p:extLst>
          </p:nvPr>
        </p:nvGraphicFramePr>
        <p:xfrm>
          <a:off x="536685" y="2107403"/>
          <a:ext cx="11382788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207">
                  <a:extLst>
                    <a:ext uri="{9D8B030D-6E8A-4147-A177-3AD203B41FA5}">
                      <a16:colId xmlns:a16="http://schemas.microsoft.com/office/drawing/2014/main" val="3202764505"/>
                    </a:ext>
                  </a:extLst>
                </a:gridCol>
                <a:gridCol w="2958353">
                  <a:extLst>
                    <a:ext uri="{9D8B030D-6E8A-4147-A177-3AD203B41FA5}">
                      <a16:colId xmlns:a16="http://schemas.microsoft.com/office/drawing/2014/main" val="4143287692"/>
                    </a:ext>
                  </a:extLst>
                </a:gridCol>
                <a:gridCol w="1699708">
                  <a:extLst>
                    <a:ext uri="{9D8B030D-6E8A-4147-A177-3AD203B41FA5}">
                      <a16:colId xmlns:a16="http://schemas.microsoft.com/office/drawing/2014/main" val="2521017175"/>
                    </a:ext>
                  </a:extLst>
                </a:gridCol>
                <a:gridCol w="1796527">
                  <a:extLst>
                    <a:ext uri="{9D8B030D-6E8A-4147-A177-3AD203B41FA5}">
                      <a16:colId xmlns:a16="http://schemas.microsoft.com/office/drawing/2014/main" val="3507298060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1921438092"/>
                    </a:ext>
                  </a:extLst>
                </a:gridCol>
                <a:gridCol w="2226833">
                  <a:extLst>
                    <a:ext uri="{9D8B030D-6E8A-4147-A177-3AD203B41FA5}">
                      <a16:colId xmlns:a16="http://schemas.microsoft.com/office/drawing/2014/main" val="11936841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Session 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Mentor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110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Program Kick Off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Fri 19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Jul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1:45-3:45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In-person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Marco Rondelli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9484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Mentoring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25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Jul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Remote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err="1"/>
                        <a:t>Ronali</a:t>
                      </a:r>
                      <a:r>
                        <a:rPr lang="en-GB" sz="2200" dirty="0"/>
                        <a:t> Pradhan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4581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Mentoring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1</a:t>
                      </a:r>
                      <a:r>
                        <a:rPr lang="en-GB" sz="2200" baseline="30000" dirty="0"/>
                        <a:t>st</a:t>
                      </a:r>
                      <a:r>
                        <a:rPr lang="en-GB" sz="2200" dirty="0"/>
                        <a:t> 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Remote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 err="1"/>
                        <a:t>Ronali</a:t>
                      </a:r>
                      <a:r>
                        <a:rPr lang="en-GB" sz="2200" dirty="0"/>
                        <a:t> Pradhan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9722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Mentoring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8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Remote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 err="1"/>
                        <a:t>Ronali</a:t>
                      </a:r>
                      <a:r>
                        <a:rPr lang="en-GB" sz="2200" dirty="0"/>
                        <a:t> Pradhan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94881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Intermediate quiz (1 hr)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15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In-person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Marco Rondelli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760763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01A8880-69CF-6041-EEA9-9EA323FD0280}"/>
              </a:ext>
            </a:extLst>
          </p:cNvPr>
          <p:cNvSpPr txBox="1"/>
          <p:nvPr/>
        </p:nvSpPr>
        <p:spPr>
          <a:xfrm>
            <a:off x="479807" y="5095040"/>
            <a:ext cx="5084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Break for weeks of 19</a:t>
            </a:r>
            <a:r>
              <a:rPr lang="en-GB" sz="2400" baseline="30000" dirty="0"/>
              <a:t>th</a:t>
            </a:r>
            <a:r>
              <a:rPr lang="en-GB" sz="2400" dirty="0"/>
              <a:t> and 26</a:t>
            </a:r>
            <a:r>
              <a:rPr lang="en-GB" sz="2400" baseline="30000" dirty="0"/>
              <a:t>th</a:t>
            </a:r>
            <a:r>
              <a:rPr lang="en-GB" sz="2400" dirty="0"/>
              <a:t> August</a:t>
            </a:r>
          </a:p>
        </p:txBody>
      </p:sp>
    </p:spTree>
    <p:extLst>
      <p:ext uri="{BB962C8B-B14F-4D97-AF65-F5344CB8AC3E}">
        <p14:creationId xmlns:p14="http://schemas.microsoft.com/office/powerpoint/2010/main" val="2914036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C7295-9C6B-7630-FBAA-33751D8E4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FE1D8D5-0E9B-16E4-63BE-A09F31C97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/>
              <a:t>Program Date/Times continued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EFD52D7-AF75-E0D0-3564-7F32AAD6C7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0600834"/>
              </p:ext>
            </p:extLst>
          </p:nvPr>
        </p:nvGraphicFramePr>
        <p:xfrm>
          <a:off x="536685" y="2107403"/>
          <a:ext cx="11382788" cy="3444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207">
                  <a:extLst>
                    <a:ext uri="{9D8B030D-6E8A-4147-A177-3AD203B41FA5}">
                      <a16:colId xmlns:a16="http://schemas.microsoft.com/office/drawing/2014/main" val="3202764505"/>
                    </a:ext>
                  </a:extLst>
                </a:gridCol>
                <a:gridCol w="2958353">
                  <a:extLst>
                    <a:ext uri="{9D8B030D-6E8A-4147-A177-3AD203B41FA5}">
                      <a16:colId xmlns:a16="http://schemas.microsoft.com/office/drawing/2014/main" val="4143287692"/>
                    </a:ext>
                  </a:extLst>
                </a:gridCol>
                <a:gridCol w="1699708">
                  <a:extLst>
                    <a:ext uri="{9D8B030D-6E8A-4147-A177-3AD203B41FA5}">
                      <a16:colId xmlns:a16="http://schemas.microsoft.com/office/drawing/2014/main" val="2521017175"/>
                    </a:ext>
                  </a:extLst>
                </a:gridCol>
                <a:gridCol w="1785769">
                  <a:extLst>
                    <a:ext uri="{9D8B030D-6E8A-4147-A177-3AD203B41FA5}">
                      <a16:colId xmlns:a16="http://schemas.microsoft.com/office/drawing/2014/main" val="3507298060"/>
                    </a:ext>
                  </a:extLst>
                </a:gridCol>
                <a:gridCol w="1290918">
                  <a:extLst>
                    <a:ext uri="{9D8B030D-6E8A-4147-A177-3AD203B41FA5}">
                      <a16:colId xmlns:a16="http://schemas.microsoft.com/office/drawing/2014/main" val="1921438092"/>
                    </a:ext>
                  </a:extLst>
                </a:gridCol>
                <a:gridCol w="2226833">
                  <a:extLst>
                    <a:ext uri="{9D8B030D-6E8A-4147-A177-3AD203B41FA5}">
                      <a16:colId xmlns:a16="http://schemas.microsoft.com/office/drawing/2014/main" val="11936841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Session 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Mentor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110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Mentoring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5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Remote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err="1"/>
                        <a:t>Ronali</a:t>
                      </a:r>
                      <a:r>
                        <a:rPr lang="en-GB" sz="2200" dirty="0"/>
                        <a:t> Pradhan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9484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Mentoring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12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Remote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err="1"/>
                        <a:t>Ronali</a:t>
                      </a:r>
                      <a:r>
                        <a:rPr lang="en-GB" sz="2200" dirty="0"/>
                        <a:t> Pradhan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4581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Mentoring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19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In-person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Marco Rondelli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9722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Intermediate quiz (1 hr)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26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Remote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 err="1"/>
                        <a:t>Ronali</a:t>
                      </a:r>
                      <a:r>
                        <a:rPr lang="en-GB" sz="2200" dirty="0"/>
                        <a:t> Pradhan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94881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Mentoring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3</a:t>
                      </a:r>
                      <a:r>
                        <a:rPr lang="en-GB" sz="2200" baseline="30000" dirty="0"/>
                        <a:t>rd</a:t>
                      </a:r>
                      <a:r>
                        <a:rPr lang="en-GB" sz="2200" dirty="0"/>
                        <a:t>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Remote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err="1"/>
                        <a:t>Ronali</a:t>
                      </a:r>
                      <a:r>
                        <a:rPr lang="en-GB" sz="2200" dirty="0"/>
                        <a:t> Pradhan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76076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Mentoring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10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In-person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Marco Rondelli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061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Exam Prep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Thu 17</a:t>
                      </a:r>
                      <a:r>
                        <a:rPr lang="en-GB" sz="2200" baseline="30000" dirty="0"/>
                        <a:t>th</a:t>
                      </a:r>
                      <a:r>
                        <a:rPr lang="en-GB" sz="2200" dirty="0"/>
                        <a:t>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1:00-3:00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Remote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err="1"/>
                        <a:t>Ronali</a:t>
                      </a:r>
                      <a:r>
                        <a:rPr lang="en-GB" sz="2200" dirty="0"/>
                        <a:t> Pradhan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010082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01A8880-69CF-6041-EEA9-9EA323FD0280}"/>
              </a:ext>
            </a:extLst>
          </p:cNvPr>
          <p:cNvSpPr txBox="1"/>
          <p:nvPr/>
        </p:nvSpPr>
        <p:spPr>
          <a:xfrm>
            <a:off x="479807" y="5869591"/>
            <a:ext cx="3977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Date of certification exam TBD</a:t>
            </a:r>
          </a:p>
        </p:txBody>
      </p:sp>
    </p:spTree>
    <p:extLst>
      <p:ext uri="{BB962C8B-B14F-4D97-AF65-F5344CB8AC3E}">
        <p14:creationId xmlns:p14="http://schemas.microsoft.com/office/powerpoint/2010/main" val="898000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D7D9FD3-D959-7B77-3CF6-210151D11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you need to do today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524852-0F88-B417-2564-238B260D2A98}"/>
              </a:ext>
            </a:extLst>
          </p:cNvPr>
          <p:cNvSpPr txBox="1"/>
          <p:nvPr/>
        </p:nvSpPr>
        <p:spPr>
          <a:xfrm>
            <a:off x="1003108" y="2210527"/>
            <a:ext cx="101857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dirty="0"/>
              <a:t>Register for </a:t>
            </a:r>
            <a:r>
              <a:rPr lang="en-GB" sz="2400" dirty="0" err="1"/>
              <a:t>Pega</a:t>
            </a:r>
            <a:r>
              <a:rPr lang="en-GB" sz="2400" dirty="0"/>
              <a:t> Community account at </a:t>
            </a:r>
            <a:r>
              <a:rPr lang="en-GB" sz="2400" dirty="0">
                <a:hlinkClick r:id="rId2"/>
              </a:rPr>
              <a:t>https://accounts.pega.com/register</a:t>
            </a: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Use your UWTSD email address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Check you receive account confirmation email from </a:t>
            </a:r>
            <a:r>
              <a:rPr lang="en-GB" sz="2400" dirty="0" err="1"/>
              <a:t>Pega</a:t>
            </a: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Access </a:t>
            </a:r>
            <a:r>
              <a:rPr lang="en-GB" sz="2400" dirty="0" err="1"/>
              <a:t>Pega</a:t>
            </a:r>
            <a:r>
              <a:rPr lang="en-GB" sz="2400" dirty="0"/>
              <a:t> Academy at </a:t>
            </a:r>
            <a:r>
              <a:rPr lang="en-GB" sz="2400" dirty="0">
                <a:hlinkClick r:id="rId3"/>
              </a:rPr>
              <a:t>https://academy.pega.com/</a:t>
            </a: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Start the System Architect Mission at </a:t>
            </a:r>
            <a:r>
              <a:rPr lang="en-GB" sz="2400" dirty="0">
                <a:hlinkClick r:id="rId4"/>
              </a:rPr>
              <a:t>https://academy.pega.com/mission/system-architect/v6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90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21DA208-7B01-07F7-F866-A1A60151D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be completed by Thursday 25</a:t>
            </a:r>
            <a:r>
              <a:rPr lang="en-GB" baseline="30000" dirty="0"/>
              <a:t>th</a:t>
            </a:r>
            <a:r>
              <a:rPr lang="en-GB" dirty="0"/>
              <a:t> July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56FD88-AB2B-88CC-21BC-C04933608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1714" y="1755038"/>
            <a:ext cx="5407608" cy="4825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7EF479-4514-8679-4F44-003B25ED5868}"/>
              </a:ext>
            </a:extLst>
          </p:cNvPr>
          <p:cNvSpPr txBox="1"/>
          <p:nvPr/>
        </p:nvSpPr>
        <p:spPr>
          <a:xfrm>
            <a:off x="407254" y="2598003"/>
            <a:ext cx="4868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First 3 Modules and 1 Challenge from Low-Code App Builder (Sub-Mission).</a:t>
            </a:r>
          </a:p>
          <a:p>
            <a:r>
              <a:rPr lang="en-GB" sz="2400" dirty="0"/>
              <a:t>Approx. 3 hours.</a:t>
            </a:r>
          </a:p>
        </p:txBody>
      </p:sp>
    </p:spTree>
    <p:extLst>
      <p:ext uri="{BB962C8B-B14F-4D97-AF65-F5344CB8AC3E}">
        <p14:creationId xmlns:p14="http://schemas.microsoft.com/office/powerpoint/2010/main" val="3003329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05BD67-0BC4-F3E5-43C9-A9A3C56F1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737" y="4944979"/>
            <a:ext cx="4105220" cy="1436827"/>
          </a:xfrm>
          <a:prstGeom prst="rect">
            <a:avLst/>
          </a:prstGeom>
        </p:spPr>
      </p:pic>
      <p:sp>
        <p:nvSpPr>
          <p:cNvPr id="3" name="Title 3">
            <a:extLst>
              <a:ext uri="{FF2B5EF4-FFF2-40B4-BE49-F238E27FC236}">
                <a16:creationId xmlns:a16="http://schemas.microsoft.com/office/drawing/2014/main" id="{E5D05913-ED5D-6338-01F9-E92BC7462A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153" y="2422460"/>
            <a:ext cx="10137415" cy="701179"/>
          </a:xfrm>
        </p:spPr>
        <p:txBody>
          <a:bodyPr/>
          <a:lstStyle/>
          <a:p>
            <a:r>
              <a:rPr lang="en-GB" sz="4800" dirty="0"/>
              <a:t>Thank You and Best of Luck!</a:t>
            </a:r>
            <a:endParaRPr lang="en-AU" sz="4800" dirty="0"/>
          </a:p>
        </p:txBody>
      </p:sp>
    </p:spTree>
    <p:extLst>
      <p:ext uri="{BB962C8B-B14F-4D97-AF65-F5344CB8AC3E}">
        <p14:creationId xmlns:p14="http://schemas.microsoft.com/office/powerpoint/2010/main" val="27747569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F79DF1B71CFC44B3E6EBA1E8747B6A" ma:contentTypeVersion="4" ma:contentTypeDescription="Create a new document." ma:contentTypeScope="" ma:versionID="0cd00bdd6ff13f204df6b1ec3f1a8ecd">
  <xsd:schema xmlns:xsd="http://www.w3.org/2001/XMLSchema" xmlns:xs="http://www.w3.org/2001/XMLSchema" xmlns:p="http://schemas.microsoft.com/office/2006/metadata/properties" xmlns:ns2="7c87ffa7-579e-4d1c-8949-ad8bd961a2b1" targetNamespace="http://schemas.microsoft.com/office/2006/metadata/properties" ma:root="true" ma:fieldsID="87ca6bb0fe98d6223a88717cd8333daf" ns2:_="">
    <xsd:import namespace="7c87ffa7-579e-4d1c-8949-ad8bd961a2b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87ffa7-579e-4d1c-8949-ad8bd961a2b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FB0F453-7EB9-400C-B9DB-337E8D135755}">
  <ds:schemaRefs>
    <ds:schemaRef ds:uri="http://purl.org/dc/dcmitype/"/>
    <ds:schemaRef ds:uri="http://purl.org/dc/elements/1.1/"/>
    <ds:schemaRef ds:uri="7c87ffa7-579e-4d1c-8949-ad8bd961a2b1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E4DA352-D781-41FC-87D3-0397682AEE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c87ffa7-579e-4d1c-8949-ad8bd961a2b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040A268-B99A-4AFF-B358-7D4FADA9847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1653</TotalTime>
  <Words>549</Words>
  <Application>Microsoft Office PowerPoint</Application>
  <PresentationFormat>Widescreen</PresentationFormat>
  <Paragraphs>140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Calibri Light</vt:lpstr>
      <vt:lpstr>Nexa Bold</vt:lpstr>
      <vt:lpstr>Nexa Book</vt:lpstr>
      <vt:lpstr>Nexa Light</vt:lpstr>
      <vt:lpstr>Open Sans</vt:lpstr>
      <vt:lpstr>Office Theme</vt:lpstr>
      <vt:lpstr>Pega System Architect Program</vt:lpstr>
      <vt:lpstr>Pega System Architect</vt:lpstr>
      <vt:lpstr>Pega System Architect Program Overview</vt:lpstr>
      <vt:lpstr>Pega Academy</vt:lpstr>
      <vt:lpstr>System Architect Mission</vt:lpstr>
      <vt:lpstr>Certification Exam</vt:lpstr>
      <vt:lpstr>Program Date/Times</vt:lpstr>
      <vt:lpstr>Program Date/Times continued</vt:lpstr>
      <vt:lpstr>What you need to do today</vt:lpstr>
      <vt:lpstr>To be completed by Thursday 25th July</vt:lpstr>
      <vt:lpstr>Thank You and Best of Luck!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 Wilkins</dc:creator>
  <cp:lastModifiedBy>Marco Rondelli</cp:lastModifiedBy>
  <cp:revision>173</cp:revision>
  <dcterms:created xsi:type="dcterms:W3CDTF">2022-01-14T16:54:43Z</dcterms:created>
  <dcterms:modified xsi:type="dcterms:W3CDTF">2024-07-18T10:40:19Z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0x0101003EF79DF1B71CFC44B3E6EBA1E8747B6A</vt:lpwstr>
  </property>
  <property fmtid="{D5CDD505-2E9C-101B-9397-08002B2CF9AE}" pid="3" name="MediaServiceImageTags">
    <vt:lpwstr/>
  </property>
</Properties>
</file>