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7091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40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8113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22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57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66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4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6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36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671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6691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4A91A3E-91D9-444C-9678-E5F39698F993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04B0A43D-1CE5-4FB6-891C-0A9D2CC0CAB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6024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media" Target="../media/media5.m4a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2.png"/><Relationship Id="rId4" Type="http://schemas.openxmlformats.org/officeDocument/2006/relationships/audio" Target="../media/media5.m4a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1B3565AA-1895-4FD0-9529-A2A83E3BE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01A3F4-65FA-4680-BB8F-AC8DA018391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333" b="94889" l="10000" r="90000">
                        <a14:foregroundMark x1="41000" y1="93889" x2="41000" y2="93889"/>
                        <a14:foregroundMark x1="38417" y1="92778" x2="38417" y2="92778"/>
                        <a14:foregroundMark x1="53083" y1="94889" x2="53083" y2="94889"/>
                        <a14:foregroundMark x1="53333" y1="8889" x2="53333" y2="8889"/>
                        <a14:foregroundMark x1="40167" y1="6333" x2="40167" y2="6333"/>
                        <a14:backgroundMark x1="13333" y1="31333" x2="13333" y2="31333"/>
                        <a14:backgroundMark x1="61333" y1="44222" x2="61333" y2="4422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76597" y="528620"/>
            <a:ext cx="7711356" cy="57835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42E00C-3BFC-4352-900F-EA0163B7C3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>
            <a:normAutofit/>
          </a:bodyPr>
          <a:lstStyle/>
          <a:p>
            <a:r>
              <a:rPr lang="en-GB" sz="68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Nutritional Epidemiology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A8E8FB-B9AA-4418-A53D-E686FF857B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/>
          <a:p>
            <a:pPr>
              <a:lnSpc>
                <a:spcPct val="104000"/>
              </a:lnSpc>
              <a:spcAft>
                <a:spcPts val="600"/>
              </a:spcAft>
            </a:pPr>
            <a:r>
              <a:rPr lang="en-GB" sz="1700">
                <a:solidFill>
                  <a:srgbClr val="FFFFFF"/>
                </a:solidFill>
              </a:rPr>
              <a:t>Ffion Jonathan 1900489</a:t>
            </a:r>
          </a:p>
          <a:p>
            <a:pPr>
              <a:lnSpc>
                <a:spcPct val="104000"/>
              </a:lnSpc>
              <a:spcAft>
                <a:spcPts val="600"/>
              </a:spcAft>
            </a:pPr>
            <a:r>
              <a:rPr lang="en-GB" sz="1700">
                <a:solidFill>
                  <a:srgbClr val="FFFFFF"/>
                </a:solidFill>
              </a:rPr>
              <a:t>SHSS4062</a:t>
            </a:r>
          </a:p>
        </p:txBody>
      </p:sp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89133355-FE8F-47A7-A957-C58816B8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4439" y="1257300"/>
            <a:ext cx="0" cy="5600700"/>
          </a:xfrm>
          <a:prstGeom prst="line">
            <a:avLst/>
          </a:prstGeom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 6">
            <a:extLst>
              <a:ext uri="{FF2B5EF4-FFF2-40B4-BE49-F238E27FC236}">
                <a16:creationId xmlns:a16="http://schemas.microsoft.com/office/drawing/2014/main" id="{7C5B7311-152E-4409-94FA-12DB03D5C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680495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B9FC6610-A5F8-45EA-B7D4-AFDF75D2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E9AB7A3-4EBC-40F6-99B4-4B1FE7F9D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865333E-6BF7-40FE-AC7D-EB8A0900A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734EF-1C04-4A0C-B1F6-2A494839E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9549" y="514571"/>
            <a:ext cx="9134181" cy="61380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8000" i="0" cap="all" dirty="0">
                <a:solidFill>
                  <a:schemeClr val="tx2">
                    <a:lumMod val="25000"/>
                  </a:schemeClr>
                </a:solidFill>
              </a:rPr>
              <a:t>Epidemiology</a:t>
            </a:r>
            <a:br>
              <a:rPr lang="en-US" sz="8000" cap="all" dirty="0">
                <a:solidFill>
                  <a:schemeClr val="tx2">
                    <a:lumMod val="25000"/>
                  </a:schemeClr>
                </a:solidFill>
              </a:rPr>
            </a:br>
            <a:r>
              <a:rPr lang="en-US" sz="32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study and analysis of disease and health events within a population.</a:t>
            </a:r>
            <a:br>
              <a:rPr lang="en-US" sz="32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2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i="0" cap="all" dirty="0">
                <a:solidFill>
                  <a:schemeClr val="tx2">
                    <a:lumMod val="25000"/>
                  </a:schemeClr>
                </a:solidFill>
                <a:cs typeface="Times New Roman" panose="02020603050405020304" pitchFamily="18" charset="0"/>
              </a:rPr>
              <a:t>NUTRITIONAL EPIDEMIOLOGY </a:t>
            </a:r>
            <a:br>
              <a:rPr lang="en-US" sz="7200" cap="all" dirty="0">
                <a:solidFill>
                  <a:schemeClr val="tx2">
                    <a:lumMod val="25000"/>
                  </a:schemeClr>
                </a:solidFill>
                <a:cs typeface="Times New Roman" panose="02020603050405020304" pitchFamily="18" charset="0"/>
              </a:rPr>
            </a:br>
            <a:r>
              <a:rPr lang="en-US" sz="32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RELATIONSHIP BETWEEN DIET AND DISEASE. </a:t>
            </a:r>
            <a:br>
              <a:rPr lang="en-US" sz="32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Centers for disease control and prevention</a:t>
            </a:r>
            <a:r>
              <a:rPr lang="en-US" sz="20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2016).</a:t>
            </a:r>
            <a:endParaRPr lang="en-US" sz="8000" i="0" cap="all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Freeform 6">
            <a:extLst>
              <a:ext uri="{FF2B5EF4-FFF2-40B4-BE49-F238E27FC236}">
                <a16:creationId xmlns:a16="http://schemas.microsoft.com/office/drawing/2014/main" id="{C971C6CD-6DA8-4FDD-A89B-4B681DEA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1457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D3CBB7D-B825-489C-9789-70D05A25C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65120" y="2519131"/>
            <a:ext cx="932688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2C46F5-69EA-43BD-90D3-CF01710A9B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12696" y="29739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271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B9FC6610-A5F8-45EA-B7D4-AFDF75D2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9AB7A3-4EBC-40F6-99B4-4B1FE7F9D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865333E-6BF7-40FE-AC7D-EB8A0900A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D08E0-1785-4408-9E04-D0999A1E9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346" y="443132"/>
            <a:ext cx="9833305" cy="641486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>
              <a:lnSpc>
                <a:spcPct val="85000"/>
              </a:lnSpc>
            </a:pPr>
            <a:r>
              <a:rPr lang="en-US" sz="4800" b="1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EMPLOYMENT</a:t>
            </a:r>
            <a:br>
              <a:rPr lang="en-US" sz="60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-hospitals –public health –private –universities </a:t>
            </a: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400" b="1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CODE OF CONDUCT </a:t>
            </a:r>
            <a:r>
              <a:rPr lang="en-US" sz="2200" b="1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200" b="1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England</a:t>
            </a:r>
            <a:r>
              <a:rPr lang="en-US" sz="2200" b="1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  <a:br>
              <a:rPr lang="en-US" sz="40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0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-PROVIDE EXPERT, EVIDENCE-BASED Information</a:t>
            </a: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-NOT MISUSE PROFESSIONAL POSITION OR INFORMATION ACQUIRED IN OFFICIAL DUTIES</a:t>
            </a: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-MUST BE COVERED BY A NUMBER OF PROFESSIONAL BODIES</a:t>
            </a: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i="0" cap="all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6000" i="0" cap="all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E8CE4B-3CD8-4747-9BCB-3A3E0BF609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830" r="955" b="23058"/>
          <a:stretch/>
        </p:blipFill>
        <p:spPr>
          <a:xfrm>
            <a:off x="3439080" y="1598779"/>
            <a:ext cx="4697754" cy="1516940"/>
          </a:xfrm>
          <a:prstGeom prst="rect">
            <a:avLst/>
          </a:prstGeom>
          <a:ln w="38100" cap="sq">
            <a:solidFill>
              <a:schemeClr val="accent1">
                <a:lumMod val="60000"/>
                <a:lumOff val="4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Freeform 6">
            <a:extLst>
              <a:ext uri="{FF2B5EF4-FFF2-40B4-BE49-F238E27FC236}">
                <a16:creationId xmlns:a16="http://schemas.microsoft.com/office/drawing/2014/main" id="{C971C6CD-6DA8-4FDD-A89B-4B681DEA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1457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D3CBB7D-B825-489C-9789-70D05A25C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65120" y="2519131"/>
            <a:ext cx="932688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7D475D-D9CB-4281-B504-EB133820A4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822608" y="195922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147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B9FC6610-A5F8-45EA-B7D4-AFDF75D2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9AB7A3-4EBC-40F6-99B4-4B1FE7F9D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5BA332-743B-47CA-A26A-612B441C1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43093BA-D7C0-401B-9B54-E2965B149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705855" y="3429000"/>
            <a:ext cx="3657600" cy="0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3F25AFB-8E0E-498A-8F8E-5B8BC51FCE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2115" y="2416075"/>
            <a:ext cx="5350689" cy="2845000"/>
          </a:xfrm>
          <a:prstGeom prst="rect">
            <a:avLst/>
          </a:prstGeom>
        </p:spPr>
      </p:pic>
      <p:sp>
        <p:nvSpPr>
          <p:cNvPr id="16" name="Freeform 6">
            <a:extLst>
              <a:ext uri="{FF2B5EF4-FFF2-40B4-BE49-F238E27FC236}">
                <a16:creationId xmlns:a16="http://schemas.microsoft.com/office/drawing/2014/main" id="{C11EBC8E-474B-4959-BDBE-ED4FA1730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301942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ADABEA-8D0A-4083-8384-19BF226A9439}"/>
              </a:ext>
            </a:extLst>
          </p:cNvPr>
          <p:cNvSpPr txBox="1"/>
          <p:nvPr/>
        </p:nvSpPr>
        <p:spPr>
          <a:xfrm>
            <a:off x="1104363" y="105013"/>
            <a:ext cx="9054044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PROFESSIONAL BODIES</a:t>
            </a:r>
          </a:p>
          <a:p>
            <a:pPr algn="ctr"/>
            <a:r>
              <a:rPr lang="en-GB" sz="28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-GENERAL MEDICAL COUNCIL </a:t>
            </a:r>
          </a:p>
          <a:p>
            <a:pPr algn="ctr"/>
            <a:r>
              <a:rPr lang="en-GB" sz="28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-UK PUBLIC HEALTH REGISTER</a:t>
            </a:r>
            <a:endParaRPr lang="en-GB" sz="4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-HEALTH CARE PROFESSIONALS COUNCIL</a:t>
            </a: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-INTERNATIONAL EPIDEMIOLOGY ASSOCIATION</a:t>
            </a:r>
          </a:p>
          <a:p>
            <a:pPr algn="ctr"/>
            <a:r>
              <a:rPr lang="en-GB" sz="28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-SCIENTIFIC ADVISORY COMMITTEE OF NUTRITION</a:t>
            </a:r>
          </a:p>
          <a:p>
            <a:pPr algn="ctr"/>
            <a:r>
              <a:rPr lang="en-GB" sz="28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-ASSOCIATION FOR NUTRITION</a:t>
            </a:r>
          </a:p>
          <a:p>
            <a:pPr algn="ctr"/>
            <a:r>
              <a:rPr lang="en-GB" sz="20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(Weed, 1994).</a:t>
            </a:r>
          </a:p>
          <a:p>
            <a:endParaRPr lang="en-GB" sz="14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1EF94C-6B66-487C-9A7E-F9DBA3A264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43081" y="281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94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6">
            <a:extLst>
              <a:ext uri="{FF2B5EF4-FFF2-40B4-BE49-F238E27FC236}">
                <a16:creationId xmlns:a16="http://schemas.microsoft.com/office/drawing/2014/main" id="{B9FC6610-A5F8-45EA-B7D4-AFDF75D2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E9AB7A3-4EBC-40F6-99B4-4B1FE7F9D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55BA332-743B-47CA-A26A-612B441C1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43093BA-D7C0-401B-9B54-E2965B149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705855" y="3429000"/>
            <a:ext cx="3657600" cy="0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 6">
            <a:extLst>
              <a:ext uri="{FF2B5EF4-FFF2-40B4-BE49-F238E27FC236}">
                <a16:creationId xmlns:a16="http://schemas.microsoft.com/office/drawing/2014/main" id="{C11EBC8E-474B-4959-BDBE-ED4FA1730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301942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FD84D77-16FD-4371-8424-F4BCC36CD2F3}"/>
              </a:ext>
            </a:extLst>
          </p:cNvPr>
          <p:cNvSpPr/>
          <p:nvPr/>
        </p:nvSpPr>
        <p:spPr>
          <a:xfrm>
            <a:off x="3757000" y="3472069"/>
            <a:ext cx="2521933" cy="1420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1E103F-0CB3-4704-A7B2-219E02E939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1647" y="2005040"/>
            <a:ext cx="4005888" cy="172531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58DD644-0BD9-4BB1-9BA8-4F1A94D0CBD4}"/>
              </a:ext>
            </a:extLst>
          </p:cNvPr>
          <p:cNvSpPr txBox="1"/>
          <p:nvPr/>
        </p:nvSpPr>
        <p:spPr>
          <a:xfrm>
            <a:off x="5158050" y="2544534"/>
            <a:ext cx="39807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QUALIFICATIONS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E40BB9EF-88B7-41AC-8234-6B236BA7A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2" y="3534458"/>
            <a:ext cx="3791070" cy="3170494"/>
          </a:xfrm>
        </p:spPr>
        <p:txBody>
          <a:bodyPr>
            <a:normAutofit fontScale="90000"/>
          </a:bodyPr>
          <a:lstStyle/>
          <a:p>
            <a:pPr algn="l"/>
            <a: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-CRITICAL THINKING</a:t>
            </a: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analyse research </a:t>
            </a: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-ATTENTION TO DETAIL</a:t>
            </a: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 results are accurate </a:t>
            </a: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-QUANTITATIVE SKILLS</a:t>
            </a: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data and       results of studies</a:t>
            </a:r>
            <a:br>
              <a:rPr lang="en-GB" sz="28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i="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92A720D-5241-44CB-B8C3-328E2A3E826E}"/>
              </a:ext>
            </a:extLst>
          </p:cNvPr>
          <p:cNvSpPr txBox="1"/>
          <p:nvPr/>
        </p:nvSpPr>
        <p:spPr>
          <a:xfrm>
            <a:off x="4205951" y="205921"/>
            <a:ext cx="757805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-REQUIRES A MASTERS DEGREE OR PHD IN EPIDEMIOLOGY/PUBLIC HEALTH/BIOLOGICAL SCIENCE </a:t>
            </a:r>
          </a:p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on Deafness and other communication disorders, 2011).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F71449B-1ACD-4209-B18D-0B99446340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2000" l="10000" r="90000">
                        <a14:foregroundMark x1="30769" y1="10333" x2="30769" y2="10333"/>
                        <a14:foregroundMark x1="25275" y1="17667" x2="25275" y2="17667"/>
                        <a14:foregroundMark x1="20769" y1="29167" x2="20769" y2="29167"/>
                        <a14:foregroundMark x1="20769" y1="40833" x2="20769" y2="40833"/>
                        <a14:foregroundMark x1="21868" y1="50833" x2="21868" y2="50833"/>
                        <a14:foregroundMark x1="26264" y1="59167" x2="26264" y2="59167"/>
                        <a14:foregroundMark x1="29231" y1="65833" x2="29231" y2="65833"/>
                        <a14:foregroundMark x1="42967" y1="92000" x2="42967" y2="92000"/>
                        <a14:foregroundMark x1="74945" y1="20833" x2="74945" y2="20833"/>
                        <a14:foregroundMark x1="77692" y1="32833" x2="77692" y2="32833"/>
                        <a14:foregroundMark x1="80000" y1="44500" x2="80000" y2="44500"/>
                        <a14:foregroundMark x1="77033" y1="55000" x2="77033" y2="55000"/>
                        <a14:foregroundMark x1="73077" y1="64833" x2="73077" y2="64833"/>
                        <a14:foregroundMark x1="67143" y1="69500" x2="67143" y2="69500"/>
                        <a14:foregroundMark x1="62088" y1="73000" x2="62088" y2="73000"/>
                        <a14:backgroundMark x1="42088" y1="39667" x2="42088" y2="39667"/>
                        <a14:backgroundMark x1="57363" y1="44500" x2="57363" y2="44500"/>
                        <a14:backgroundMark x1="44176" y1="74333" x2="44176" y2="74333"/>
                        <a14:backgroundMark x1="41319" y1="74167" x2="41319" y2="741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9020339">
            <a:off x="-62430" y="137186"/>
            <a:ext cx="5077075" cy="334752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FA2DB4D-ADDF-419E-B1B0-B48CC9EED6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988204">
            <a:off x="6763541" y="2069789"/>
            <a:ext cx="6211767" cy="6117173"/>
          </a:xfrm>
          <a:prstGeom prst="rect">
            <a:avLst/>
          </a:prstGeom>
        </p:spPr>
      </p:pic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602277-5D69-4BE3-BC0A-F30FB679BF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12612" y="2150269"/>
            <a:ext cx="609600" cy="609600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1736B6-F84D-4930-B10E-8368D910298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520398" y="54171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55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12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257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 6">
            <a:extLst>
              <a:ext uri="{FF2B5EF4-FFF2-40B4-BE49-F238E27FC236}">
                <a16:creationId xmlns:a16="http://schemas.microsoft.com/office/drawing/2014/main" id="{B9FC6610-A5F8-45EA-B7D4-AFDF75D2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9AB7A3-4EBC-40F6-99B4-4B1FE7F9D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865333E-6BF7-40FE-AC7D-EB8A0900A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D61842-D88E-4F31-A577-7A6CF30FB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7126" y="2678464"/>
            <a:ext cx="8832898" cy="3798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85000"/>
              </a:lnSpc>
            </a:pPr>
            <a:br>
              <a:rPr lang="en-US" sz="4400" cap="all">
                <a:solidFill>
                  <a:schemeClr val="tx2"/>
                </a:solidFill>
              </a:rPr>
            </a:br>
            <a:br>
              <a:rPr lang="en-US" sz="4400" cap="all">
                <a:solidFill>
                  <a:schemeClr val="tx2"/>
                </a:solidFill>
              </a:rPr>
            </a:br>
            <a:br>
              <a:rPr lang="en-US" sz="4400" cap="all">
                <a:solidFill>
                  <a:schemeClr val="tx2"/>
                </a:solidFill>
              </a:rPr>
            </a:br>
            <a:br>
              <a:rPr lang="en-US" sz="4400" cap="all">
                <a:solidFill>
                  <a:schemeClr val="tx2"/>
                </a:solidFill>
              </a:rPr>
            </a:br>
            <a:br>
              <a:rPr lang="en-US" sz="4400" cap="all">
                <a:solidFill>
                  <a:schemeClr val="tx2"/>
                </a:solidFill>
              </a:rPr>
            </a:br>
            <a:endParaRPr lang="en-US" sz="4400" cap="all">
              <a:solidFill>
                <a:schemeClr val="tx2"/>
              </a:solidFill>
            </a:endParaRPr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C971C6CD-6DA8-4FDD-A89B-4B681DEA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1457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D3CBB7D-B825-489C-9789-70D05A25C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65120" y="2519131"/>
            <a:ext cx="932688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3BF1BB24-CA2C-4D4A-8B88-C6D7C35A88DE}"/>
              </a:ext>
            </a:extLst>
          </p:cNvPr>
          <p:cNvSpPr txBox="1"/>
          <p:nvPr/>
        </p:nvSpPr>
        <p:spPr>
          <a:xfrm>
            <a:off x="2865120" y="143969"/>
            <a:ext cx="58032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CAREER PATH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5AC9A-B560-447F-9BD5-44E6036897C7}"/>
              </a:ext>
            </a:extLst>
          </p:cNvPr>
          <p:cNvSpPr txBox="1"/>
          <p:nvPr/>
        </p:nvSpPr>
        <p:spPr>
          <a:xfrm>
            <a:off x="773855" y="2008353"/>
            <a:ext cx="1022544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-HEALTH, NUTRITION AND LIFESTYLE COURSE (2019-2022)</a:t>
            </a:r>
          </a:p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 to have a 2:1 at least</a:t>
            </a:r>
          </a:p>
          <a:p>
            <a:endParaRPr lang="en-GB" sz="24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-MASTERS IN EPIDEMIOLOGY OR PUBLIC HEALTH AND HEALTH PROMOTION (2022-2023)</a:t>
            </a:r>
          </a:p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 courses are compatible with careers in epidemiology</a:t>
            </a:r>
          </a:p>
          <a:p>
            <a:endParaRPr lang="en-GB" sz="24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-WOULD NEED WORK EXPERIENCE </a:t>
            </a:r>
          </a:p>
          <a:p>
            <a:r>
              <a:rPr lang="en-GB" sz="2400" dirty="0" err="1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Eg</a:t>
            </a:r>
            <a:r>
              <a:rPr lang="en-GB" sz="240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 field epidemiologist training programme fellow </a:t>
            </a:r>
          </a:p>
          <a:p>
            <a:endParaRPr lang="en-GB" sz="240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10B06F-5067-40C5-99F9-955121D05B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78" b="92000" l="9778" r="89778">
                        <a14:foregroundMark x1="40889" y1="26222" x2="40889" y2="26222"/>
                        <a14:foregroundMark x1="17333" y1="92000" x2="17333" y2="9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97820">
            <a:off x="9328209" y="-352399"/>
            <a:ext cx="3024060" cy="302406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6318FC-D67D-4EE9-9498-BD44FD6928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35507" y="31454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870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B9FC6610-A5F8-45EA-B7D4-AFDF75D2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9AB7A3-4EBC-40F6-99B4-4B1FE7F9D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865333E-6BF7-40FE-AC7D-EB8A0900A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C231A-3CDD-4992-A64B-DD0E92C3F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90" y="283323"/>
            <a:ext cx="11311936" cy="62913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85000"/>
              </a:lnSpc>
            </a:pPr>
            <a: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b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i="0" dirty="0" err="1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Centers</a:t>
            </a:r>
            <a: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 Disease Control and Prevention. (2016) What is Epidemiology? Available at: https://www.cdc.gov/careerpaths/k12teacherroadmap/epidemiology.html (Accessed: 4th April 2020).</a:t>
            </a: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on Deafness and other communication disorders. (2011) What is Epidemiology? Available at: https://www.nidcd.nih.gov/health/statistics/what-epidemiology (Accessed: 17th April 2020). </a:t>
            </a: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England. (2012) Code of Conduct: Public Health England. Available at: https://www.gov.uk/government/publications/code-of-conduct-public-health-england (Accessed: 14th April 2020).</a:t>
            </a: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Weed, D. (1994) ‘Science, ethics guidelines, and advocacy in epidemiology.’ Annals of Epidemiology, 4(2), pp. 166-171. Available at: https://www.sciencedirect.com/science/article/abs/pii/1047279794900647 (Accessed: 14th April 2020).</a:t>
            </a:r>
            <a:br>
              <a:rPr lang="en-GB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i="0" dirty="0">
                <a:solidFill>
                  <a:schemeClr val="tx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i="0" dirty="0">
              <a:solidFill>
                <a:schemeClr val="tx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C971C6CD-6DA8-4FDD-A89B-4B681DEA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1457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D3CBB7D-B825-489C-9789-70D05A25C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65120" y="2519131"/>
            <a:ext cx="9326880" cy="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604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Headlines">
  <a:themeElements>
    <a:clrScheme name="Custom 2">
      <a:dk1>
        <a:srgbClr val="B4DBD7"/>
      </a:dk1>
      <a:lt1>
        <a:srgbClr val="D1E7EE"/>
      </a:lt1>
      <a:dk2>
        <a:srgbClr val="D1E7EE"/>
      </a:dk2>
      <a:lt2>
        <a:srgbClr val="D1E7EE"/>
      </a:lt2>
      <a:accent1>
        <a:srgbClr val="397871"/>
      </a:accent1>
      <a:accent2>
        <a:srgbClr val="B4DBD7"/>
      </a:accent2>
      <a:accent3>
        <a:srgbClr val="B4DBD7"/>
      </a:accent3>
      <a:accent4>
        <a:srgbClr val="B4DBD7"/>
      </a:accent4>
      <a:accent5>
        <a:srgbClr val="B4DBD7"/>
      </a:accent5>
      <a:accent6>
        <a:srgbClr val="B4DBD7"/>
      </a:accent6>
      <a:hlink>
        <a:srgbClr val="B4DBD7"/>
      </a:hlink>
      <a:folHlink>
        <a:srgbClr val="B4DBD7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2588</TotalTime>
  <Words>130</Words>
  <Application>Microsoft Office PowerPoint</Application>
  <PresentationFormat>Widescreen</PresentationFormat>
  <Paragraphs>36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Century Schoolbook</vt:lpstr>
      <vt:lpstr>Corbel</vt:lpstr>
      <vt:lpstr>Times New Roman</vt:lpstr>
      <vt:lpstr>Headlines</vt:lpstr>
      <vt:lpstr>Nutritional Epidemiology</vt:lpstr>
      <vt:lpstr>Epidemiology the study and analysis of disease and health events within a population.   NUTRITIONAL EPIDEMIOLOGY  the RELATIONSHIP BETWEEN DIET AND DISEASE.  (Centers for disease control and prevention, 2016).</vt:lpstr>
      <vt:lpstr>EMPLOYMENT -hospitals –public health –private –universities        PUBLIC HEALTH CODE OF CONDUCT (Public Health England, 2020).   -PROVIDE EXPERT, EVIDENCE-BASED Information  -NOT MISUSE PROFESSIONAL POSITION OR INFORMATION ACQUIRED IN OFFICIAL DUTIES  -MUST BE COVERED BY A NUMBER OF PROFESSIONAL BODIES     </vt:lpstr>
      <vt:lpstr>PowerPoint Presentation</vt:lpstr>
      <vt:lpstr>-CRITICAL THINKING to analyse research   -ATTENTION TO DETAIL so results are accurate   -QUANTITATIVE SKILLS working with data and       results of studies </vt:lpstr>
      <vt:lpstr>     </vt:lpstr>
      <vt:lpstr>Reference list  Centers for Disease Control and Prevention. (2016) What is Epidemiology? Available at: https://www.cdc.gov/careerpaths/k12teacherroadmap/epidemiology.html (Accessed: 4th April 2020).  National Institute on Deafness and other communication disorders. (2011) What is Epidemiology? Available at: https://www.nidcd.nih.gov/health/statistics/what-epidemiology (Accessed: 17th April 2020).   Public Health England. (2012) Code of Conduct: Public Health England. Available at: https://www.gov.uk/government/publications/code-of-conduct-public-health-england (Accessed: 14th April 2020).  Weed, D. (1994) ‘Science, ethics guidelines, and advocacy in epidemiology.’ Annals of Epidemiology, 4(2), pp. 166-171. Available at: https://www.sciencedirect.com/science/article/abs/pii/1047279794900647 (Accessed: 14th April 2020).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Nutritional Epidemiology</dc:title>
  <dc:creator>Office 02</dc:creator>
  <cp:lastModifiedBy>Office 02</cp:lastModifiedBy>
  <cp:revision>8</cp:revision>
  <dcterms:created xsi:type="dcterms:W3CDTF">2020-04-17T11:52:55Z</dcterms:created>
  <dcterms:modified xsi:type="dcterms:W3CDTF">2020-04-19T11:16:42Z</dcterms:modified>
</cp:coreProperties>
</file>