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1" roundtripDataSignature="AMtx7mhs6S7tPp1FGfBnIsYyfeKAMjynB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11" Type="http://customschemas.google.com/relationships/presentationmetadata" Target="metadata"/><Relationship Id="rId10" Type="http://schemas.openxmlformats.org/officeDocument/2006/relationships/slide" Target="slides/slide6.xml"/><Relationship Id="rId9" Type="http://schemas.openxmlformats.org/officeDocument/2006/relationships/slide" Target="slides/slide5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Google Shape;84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" name="Google Shape;102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7" name="Google Shape;147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8"/>
          <p:cNvSpPr txBox="1"/>
          <p:nvPr>
            <p:ph type="ctrTitle"/>
          </p:nvPr>
        </p:nvSpPr>
        <p:spPr>
          <a:xfrm>
            <a:off x="1524000" y="1028700"/>
            <a:ext cx="9144000" cy="2481263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venir"/>
              <a:buNone/>
              <a:defRPr sz="4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8"/>
          <p:cNvSpPr txBox="1"/>
          <p:nvPr>
            <p:ph idx="1" type="subTitle"/>
          </p:nvPr>
        </p:nvSpPr>
        <p:spPr>
          <a:xfrm>
            <a:off x="1524000" y="3824376"/>
            <a:ext cx="9144000" cy="14334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algn="ctr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 cap="none"/>
            </a:lvl1pPr>
            <a:lvl2pPr lvl="1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2pPr>
            <a:lvl3pPr lvl="2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3pPr>
            <a:lvl4pPr lvl="3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6" name="Google Shape;16;p8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8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8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9"/>
          <p:cNvSpPr txBox="1"/>
          <p:nvPr>
            <p:ph type="title"/>
          </p:nvPr>
        </p:nvSpPr>
        <p:spPr>
          <a:xfrm>
            <a:off x="1044054" y="457200"/>
            <a:ext cx="10309745" cy="1233488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venir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9"/>
          <p:cNvSpPr txBox="1"/>
          <p:nvPr>
            <p:ph idx="1" type="body"/>
          </p:nvPr>
        </p:nvSpPr>
        <p:spPr>
          <a:xfrm>
            <a:off x="1044054" y="1996141"/>
            <a:ext cx="4975746" cy="418082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2" name="Google Shape;22;p9"/>
          <p:cNvSpPr txBox="1"/>
          <p:nvPr>
            <p:ph idx="2" type="body"/>
          </p:nvPr>
        </p:nvSpPr>
        <p:spPr>
          <a:xfrm>
            <a:off x="6172200" y="1996141"/>
            <a:ext cx="5181600" cy="418082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3" name="Google Shape;23;p9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9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9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0"/>
          <p:cNvSpPr txBox="1"/>
          <p:nvPr>
            <p:ph type="title"/>
          </p:nvPr>
        </p:nvSpPr>
        <p:spPr>
          <a:xfrm>
            <a:off x="1371600" y="793080"/>
            <a:ext cx="10240903" cy="1233488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0"/>
          <p:cNvSpPr txBox="1"/>
          <p:nvPr>
            <p:ph idx="1" type="body"/>
          </p:nvPr>
        </p:nvSpPr>
        <p:spPr>
          <a:xfrm>
            <a:off x="1371600" y="2114939"/>
            <a:ext cx="10240903" cy="39561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" name="Google Shape;29;p10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10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0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1"/>
          <p:cNvSpPr txBox="1"/>
          <p:nvPr>
            <p:ph type="title"/>
          </p:nvPr>
        </p:nvSpPr>
        <p:spPr>
          <a:xfrm>
            <a:off x="1318755" y="457200"/>
            <a:ext cx="3932237" cy="1921434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venir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1"/>
          <p:cNvSpPr txBox="1"/>
          <p:nvPr>
            <p:ph idx="1" type="body"/>
          </p:nvPr>
        </p:nvSpPr>
        <p:spPr>
          <a:xfrm>
            <a:off x="5648130" y="987425"/>
            <a:ext cx="5707257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4064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2pPr>
            <a:lvl3pPr indent="-355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5" name="Google Shape;35;p11"/>
          <p:cNvSpPr txBox="1"/>
          <p:nvPr>
            <p:ph idx="2" type="body"/>
          </p:nvPr>
        </p:nvSpPr>
        <p:spPr>
          <a:xfrm>
            <a:off x="1318755" y="2799184"/>
            <a:ext cx="3932237" cy="30698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36" name="Google Shape;36;p11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11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1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2"/>
          <p:cNvSpPr txBox="1"/>
          <p:nvPr>
            <p:ph type="title"/>
          </p:nvPr>
        </p:nvSpPr>
        <p:spPr>
          <a:xfrm>
            <a:off x="1380930" y="1709738"/>
            <a:ext cx="9966519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venir"/>
              <a:buNone/>
              <a:defRPr sz="4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12"/>
          <p:cNvSpPr txBox="1"/>
          <p:nvPr>
            <p:ph idx="1" type="body"/>
          </p:nvPr>
        </p:nvSpPr>
        <p:spPr>
          <a:xfrm>
            <a:off x="1380930" y="4976327"/>
            <a:ext cx="9966520" cy="11133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2" name="Google Shape;42;p12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2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2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3"/>
          <p:cNvSpPr txBox="1"/>
          <p:nvPr>
            <p:ph type="title"/>
          </p:nvPr>
        </p:nvSpPr>
        <p:spPr>
          <a:xfrm>
            <a:off x="1368490" y="457200"/>
            <a:ext cx="9986898" cy="1233488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venir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3"/>
          <p:cNvSpPr txBox="1"/>
          <p:nvPr>
            <p:ph idx="1" type="body"/>
          </p:nvPr>
        </p:nvSpPr>
        <p:spPr>
          <a:xfrm>
            <a:off x="1368490" y="1681163"/>
            <a:ext cx="4629085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8" name="Google Shape;48;p13"/>
          <p:cNvSpPr txBox="1"/>
          <p:nvPr>
            <p:ph idx="2" type="body"/>
          </p:nvPr>
        </p:nvSpPr>
        <p:spPr>
          <a:xfrm>
            <a:off x="1368490" y="2505075"/>
            <a:ext cx="4629085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9" name="Google Shape;49;p13"/>
          <p:cNvSpPr txBox="1"/>
          <p:nvPr>
            <p:ph idx="3" type="body"/>
          </p:nvPr>
        </p:nvSpPr>
        <p:spPr>
          <a:xfrm>
            <a:off x="6344816" y="1681163"/>
            <a:ext cx="5010572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0" name="Google Shape;50;p13"/>
          <p:cNvSpPr txBox="1"/>
          <p:nvPr>
            <p:ph idx="4" type="body"/>
          </p:nvPr>
        </p:nvSpPr>
        <p:spPr>
          <a:xfrm>
            <a:off x="6344814" y="2505075"/>
            <a:ext cx="5010573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1" name="Google Shape;51;p13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3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3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4"/>
          <p:cNvSpPr txBox="1"/>
          <p:nvPr>
            <p:ph type="title"/>
          </p:nvPr>
        </p:nvSpPr>
        <p:spPr>
          <a:xfrm>
            <a:off x="1371599" y="457200"/>
            <a:ext cx="9982199" cy="1233488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venir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4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4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14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5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5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15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6"/>
          <p:cNvSpPr txBox="1"/>
          <p:nvPr>
            <p:ph type="title"/>
          </p:nvPr>
        </p:nvSpPr>
        <p:spPr>
          <a:xfrm>
            <a:off x="1378966" y="681135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venir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6"/>
          <p:cNvSpPr/>
          <p:nvPr>
            <p:ph idx="2" type="pic"/>
          </p:nvPr>
        </p:nvSpPr>
        <p:spPr>
          <a:xfrm>
            <a:off x="5834742" y="858417"/>
            <a:ext cx="5520645" cy="5002634"/>
          </a:xfrm>
          <a:prstGeom prst="rect">
            <a:avLst/>
          </a:prstGeom>
          <a:noFill/>
          <a:ln>
            <a:noFill/>
          </a:ln>
        </p:spPr>
      </p:sp>
      <p:sp>
        <p:nvSpPr>
          <p:cNvPr id="66" name="Google Shape;66;p16"/>
          <p:cNvSpPr txBox="1"/>
          <p:nvPr>
            <p:ph idx="1" type="body"/>
          </p:nvPr>
        </p:nvSpPr>
        <p:spPr>
          <a:xfrm>
            <a:off x="1378966" y="2281335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7" name="Google Shape;67;p16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16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7"/>
          <p:cNvSpPr txBox="1"/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7"/>
          <p:cNvSpPr txBox="1"/>
          <p:nvPr>
            <p:ph idx="1" type="body"/>
          </p:nvPr>
        </p:nvSpPr>
        <p:spPr>
          <a:xfrm rot="5400000">
            <a:off x="4347883" y="-690282"/>
            <a:ext cx="3857811" cy="981037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3" name="Google Shape;73;p17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7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7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8"/>
          <p:cNvSpPr txBox="1"/>
          <p:nvPr>
            <p:ph type="title"/>
          </p:nvPr>
        </p:nvSpPr>
        <p:spPr>
          <a:xfrm rot="5400000">
            <a:off x="7179469" y="2002631"/>
            <a:ext cx="5719763" cy="26289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8"/>
          <p:cNvSpPr txBox="1"/>
          <p:nvPr>
            <p:ph idx="1" type="body"/>
          </p:nvPr>
        </p:nvSpPr>
        <p:spPr>
          <a:xfrm rot="5400000">
            <a:off x="1845469" y="-550069"/>
            <a:ext cx="5719763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9" name="Google Shape;79;p18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8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8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7"/>
          <p:cNvSpPr/>
          <p:nvPr/>
        </p:nvSpPr>
        <p:spPr>
          <a:xfrm flipH="1" rot="10800000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rgbClr val="FE4A00">
                  <a:alpha val="27843"/>
                </a:srgbClr>
              </a:gs>
              <a:gs pos="14000">
                <a:srgbClr val="FE4A00">
                  <a:alpha val="27843"/>
                </a:srgbClr>
              </a:gs>
              <a:gs pos="100000">
                <a:srgbClr val="DA002F">
                  <a:alpha val="84705"/>
                </a:srgbClr>
              </a:gs>
            </a:gsLst>
            <a:lin ang="6000000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" name="Google Shape;7;p7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D85FD4">
                  <a:alpha val="54901"/>
                </a:srgbClr>
              </a:gs>
              <a:gs pos="9000">
                <a:srgbClr val="D85FD4">
                  <a:alpha val="54901"/>
                </a:srgbClr>
              </a:gs>
              <a:gs pos="99000">
                <a:schemeClr val="accent2"/>
              </a:gs>
              <a:gs pos="100000">
                <a:schemeClr val="accent2"/>
              </a:gs>
            </a:gsLst>
            <a:lin ang="14400000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" name="Google Shape;8;p7"/>
          <p:cNvSpPr txBox="1"/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venir"/>
              <a:buNone/>
              <a:defRPr b="1" i="0" sz="36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9" name="Google Shape;9;p7"/>
          <p:cNvSpPr txBox="1"/>
          <p:nvPr>
            <p:ph idx="1" type="body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55600" lvl="0" marL="457200" marR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indent="-355600" lvl="1" marL="9144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indent="-342900" lvl="2" marL="13716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indent="-330200" lvl="3" marL="18288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indent="-330200" lvl="4" marL="22860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/>
        </p:txBody>
      </p:sp>
      <p:sp>
        <p:nvSpPr>
          <p:cNvPr id="10" name="Google Shape;10;p7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/>
        </p:txBody>
      </p:sp>
      <p:sp>
        <p:nvSpPr>
          <p:cNvPr id="11" name="Google Shape;11;p7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/>
        </p:txBody>
      </p:sp>
      <p:sp>
        <p:nvSpPr>
          <p:cNvPr id="12" name="Google Shape;12;p7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hyperlink" Target="https://plato.stanford.edu/entries/ethics-ai" TargetMode="External"/><Relationship Id="rId4" Type="http://schemas.openxmlformats.org/officeDocument/2006/relationships/hyperlink" Target="https://plato.stanford.edu/entries/ethics-ai/" TargetMode="External"/><Relationship Id="rId5" Type="http://schemas.openxmlformats.org/officeDocument/2006/relationships/hyperlink" Target="https://www.psychtechjourna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"/>
          <p:cNvSpPr txBox="1"/>
          <p:nvPr>
            <p:ph type="ctrTitle"/>
          </p:nvPr>
        </p:nvSpPr>
        <p:spPr>
          <a:xfrm>
            <a:off x="1524000" y="1036099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venir"/>
              <a:buNone/>
            </a:pPr>
            <a:r>
              <a:rPr lang="en-GB"/>
              <a:t>DISAPPEARANCE OF</a:t>
            </a:r>
            <a:br>
              <a:rPr lang="en-GB"/>
            </a:br>
            <a:r>
              <a:rPr lang="en-GB"/>
              <a:t> DR HART: </a:t>
            </a:r>
            <a:br>
              <a:rPr lang="en-GB"/>
            </a:br>
            <a:r>
              <a:rPr lang="en-GB"/>
              <a:t>CASE REPORT SUMMARY</a:t>
            </a:r>
            <a:endParaRPr/>
          </a:p>
        </p:txBody>
      </p:sp>
      <p:sp>
        <p:nvSpPr>
          <p:cNvPr id="87" name="Google Shape;87;p1"/>
          <p:cNvSpPr txBox="1"/>
          <p:nvPr>
            <p:ph idx="1" type="subTitle"/>
          </p:nvPr>
        </p:nvSpPr>
        <p:spPr>
          <a:xfrm>
            <a:off x="1524000" y="4177132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20000"/>
          </a:bodyPr>
          <a:lstStyle/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/>
              <a:t>ACADEMIC SKILLS FOR THE DIGITAL ERA (4013)</a:t>
            </a:r>
            <a:endParaRPr/>
          </a:p>
          <a:p>
            <a:pPr indent="0" lvl="0" marL="0" rtl="0" algn="ctr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/>
              <a:t>2424795</a:t>
            </a:r>
            <a:endParaRPr/>
          </a:p>
          <a:p>
            <a:pPr indent="0" lvl="0" marL="0" rtl="0" algn="ctr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/>
              <a:t>SIMONA GRUNZOVA </a:t>
            </a:r>
            <a:endParaRPr/>
          </a:p>
          <a:p>
            <a:pPr indent="0" lvl="0" marL="0" rtl="0" algn="ctr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/>
              <a:t>TRISTIAN HAWKINS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 txBox="1"/>
          <p:nvPr>
            <p:ph type="title"/>
          </p:nvPr>
        </p:nvSpPr>
        <p:spPr>
          <a:xfrm>
            <a:off x="1044054" y="457200"/>
            <a:ext cx="10309745" cy="1233488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venir"/>
              <a:buNone/>
            </a:pPr>
            <a:r>
              <a:rPr lang="en-GB"/>
              <a:t>INTRODUCTION </a:t>
            </a:r>
            <a:endParaRPr/>
          </a:p>
        </p:txBody>
      </p:sp>
      <p:sp>
        <p:nvSpPr>
          <p:cNvPr id="93" name="Google Shape;93;p2"/>
          <p:cNvSpPr txBox="1"/>
          <p:nvPr>
            <p:ph idx="1" type="body"/>
          </p:nvPr>
        </p:nvSpPr>
        <p:spPr>
          <a:xfrm>
            <a:off x="6564960" y="1852367"/>
            <a:ext cx="4975746" cy="418082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GB"/>
              <a:t> </a:t>
            </a:r>
            <a:endParaRPr/>
          </a:p>
        </p:txBody>
      </p:sp>
      <p:sp>
        <p:nvSpPr>
          <p:cNvPr id="94" name="Google Shape;94;p2"/>
          <p:cNvSpPr txBox="1"/>
          <p:nvPr>
            <p:ph idx="2" type="body"/>
          </p:nvPr>
        </p:nvSpPr>
        <p:spPr>
          <a:xfrm>
            <a:off x="766312" y="2139915"/>
            <a:ext cx="5152846" cy="29731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77500" lnSpcReduction="20000"/>
          </a:bodyPr>
          <a:lstStyle/>
          <a:p>
            <a:pPr indent="-261461" lvl="0" marL="28575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sz="1700"/>
              <a:t>Dr. Hart, a well-known researcher, mysteriously disappeared on January 5th, 2025, at around 9:30 a.m. She was last seen leaving her lab at NovaTech Industries, where she was scheduled to meet with company executives.</a:t>
            </a:r>
            <a:endParaRPr sz="1700"/>
          </a:p>
          <a:p>
            <a:pPr indent="-204311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700"/>
              <a:t>This report aims to investigate the details of her disappearance, consider possible theories, and suggest next steps for further action.</a:t>
            </a:r>
            <a:endParaRPr/>
          </a:p>
          <a:p>
            <a:pPr indent="-12065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t/>
            </a:r>
            <a:endParaRPr sz="1700"/>
          </a:p>
          <a:p>
            <a:pPr indent="0" lvl="0" marL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1700"/>
          </a:p>
          <a:p>
            <a:pPr indent="0" lvl="0" marL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1700"/>
          </a:p>
          <a:p>
            <a:pPr indent="0" lvl="0" marL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1700"/>
          </a:p>
        </p:txBody>
      </p:sp>
      <p:sp>
        <p:nvSpPr>
          <p:cNvPr id="95" name="Google Shape;95;p2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3/22/2025</a:t>
            </a:r>
            <a:endParaRPr/>
          </a:p>
        </p:txBody>
      </p:sp>
      <p:sp>
        <p:nvSpPr>
          <p:cNvPr id="96" name="Google Shape;96;p2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lang="en-GB"/>
            </a:br>
            <a:r>
              <a:rPr lang="en-GB"/>
              <a:t>              </a:t>
            </a:r>
            <a:endParaRPr/>
          </a:p>
        </p:txBody>
      </p:sp>
      <p:sp>
        <p:nvSpPr>
          <p:cNvPr id="97" name="Google Shape;97;p2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8" name="Google Shape;98;p2"/>
          <p:cNvSpPr txBox="1"/>
          <p:nvPr/>
        </p:nvSpPr>
        <p:spPr>
          <a:xfrm>
            <a:off x="6563839" y="1133224"/>
            <a:ext cx="5115600" cy="2031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AutoNum type="arabicPeriod"/>
            </a:pPr>
            <a:r>
              <a:rPr b="0" i="0" lang="en-GB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What were the circumstances leading to Dr. Hart's disappearance?</a:t>
            </a:r>
            <a:endParaRPr b="0" i="0" sz="1800" u="none" cap="none" strike="noStrike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AutoNum type="arabicPeriod"/>
            </a:pPr>
            <a:r>
              <a:rPr b="0" i="0" lang="en-GB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Was there any foul play involved, or did Dr. Hart voluntarily leave?</a:t>
            </a:r>
            <a:endParaRPr b="0" i="0" sz="1800" u="none" cap="none" strike="noStrike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AutoNum type="arabicPeriod"/>
            </a:pPr>
            <a:r>
              <a:rPr b="0" i="0" lang="en-GB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What potential theories can explain her sudden disappearance?</a:t>
            </a:r>
            <a:endParaRPr b="0" i="0" sz="1800" u="none" cap="none" strike="noStrike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descr="A person with green eyes&#10;&#10;AI-generated content may be incorrect." id="99" name="Google Shape;99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627908" y="3269411"/>
            <a:ext cx="2514600" cy="2590800"/>
          </a:xfrm>
          <a:prstGeom prst="rect">
            <a:avLst/>
          </a:prstGeom>
          <a:solidFill>
            <a:srgbClr val="ECECEC"/>
          </a:solidFill>
          <a:ln cap="sq" cmpd="sng" w="1905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65000" kx="195000" rotWithShape="0" algn="tl" dir="12900000" dist="50800" ky="145000">
              <a:srgbClr val="000000">
                <a:alpha val="29803"/>
              </a:srgb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3"/>
          <p:cNvSpPr txBox="1"/>
          <p:nvPr>
            <p:ph type="title"/>
          </p:nvPr>
        </p:nvSpPr>
        <p:spPr>
          <a:xfrm>
            <a:off x="1044054" y="-2875"/>
            <a:ext cx="10309745" cy="1233488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venir"/>
              <a:buNone/>
            </a:pPr>
            <a:r>
              <a:rPr lang="en-GB"/>
              <a:t>KEY EVIDENCE AND ANALYSIS </a:t>
            </a:r>
            <a:endParaRPr/>
          </a:p>
        </p:txBody>
      </p:sp>
      <p:sp>
        <p:nvSpPr>
          <p:cNvPr id="105" name="Google Shape;105;p3"/>
          <p:cNvSpPr txBox="1"/>
          <p:nvPr>
            <p:ph idx="2" type="body"/>
          </p:nvPr>
        </p:nvSpPr>
        <p:spPr>
          <a:xfrm>
            <a:off x="6172200" y="1996141"/>
            <a:ext cx="5181600" cy="418082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/>
          <a:p>
            <a:pPr indent="-228600" lvl="0" marL="2286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b="1" lang="en-GB" sz="1400"/>
              <a:t>Key Sources Used: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b="1" lang="en-GB" sz="1400"/>
              <a:t>Robinson &amp; Herron (2019):</a:t>
            </a:r>
            <a:r>
              <a:rPr lang="en-GB" sz="1400"/>
              <a:t> This article helped explain the risks of working in high-tech industries like robotics, where ethical challenges can create emotional and professional stress.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b="1" lang="en-GB" sz="1400"/>
              <a:t>Gunkel (2012):</a:t>
            </a:r>
            <a:r>
              <a:rPr lang="en-GB" sz="1400"/>
              <a:t> This source discussed the risks in robotics research, especially when safety systems are inadequate, adding context to the challenges Dr. Hart faced.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b="1" lang="en-GB" sz="1400"/>
              <a:t>Angwin et al. (2016):</a:t>
            </a:r>
            <a:r>
              <a:rPr lang="en-GB" sz="1400"/>
              <a:t> This article explored the ethical dangers of surveillance technologies, which was one of Dr. Hart’s main concerns, and likely influenced her decision-making.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b="1" lang="en-GB" sz="1400"/>
              <a:t>Zuboff (2019):</a:t>
            </a:r>
            <a:r>
              <a:rPr lang="en-GB" sz="1400"/>
              <a:t> Zuboff’s work on surveillance capitalism provided a broader societal context, helping to understand why Dr. Hart was troubled by the growing use of surveillance technologies.</a:t>
            </a:r>
            <a:endParaRPr/>
          </a:p>
          <a:p>
            <a:pPr indent="-1397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t/>
            </a:r>
            <a:endParaRPr sz="1400"/>
          </a:p>
          <a:p>
            <a:pPr indent="-1397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t/>
            </a:r>
            <a:endParaRPr sz="1400"/>
          </a:p>
        </p:txBody>
      </p:sp>
      <p:sp>
        <p:nvSpPr>
          <p:cNvPr id="106" name="Google Shape;106;p3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3/22/2025</a:t>
            </a:r>
            <a:endParaRPr/>
          </a:p>
        </p:txBody>
      </p:sp>
      <p:sp>
        <p:nvSpPr>
          <p:cNvPr id="107" name="Google Shape;107;p3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lang="en-GB"/>
            </a:br>
            <a:r>
              <a:rPr lang="en-GB"/>
              <a:t>              </a:t>
            </a:r>
            <a:endParaRPr/>
          </a:p>
        </p:txBody>
      </p:sp>
      <p:sp>
        <p:nvSpPr>
          <p:cNvPr id="108" name="Google Shape;108;p3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109" name="Google Shape;109;p3"/>
          <p:cNvGrpSpPr/>
          <p:nvPr/>
        </p:nvGrpSpPr>
        <p:grpSpPr>
          <a:xfrm>
            <a:off x="1044054" y="1998182"/>
            <a:ext cx="4975746" cy="4176739"/>
            <a:chOff x="0" y="2041"/>
            <a:chExt cx="4975746" cy="4176739"/>
          </a:xfrm>
        </p:grpSpPr>
        <p:sp>
          <p:nvSpPr>
            <p:cNvPr id="110" name="Google Shape;110;p3"/>
            <p:cNvSpPr/>
            <p:nvPr/>
          </p:nvSpPr>
          <p:spPr>
            <a:xfrm>
              <a:off x="0" y="2041"/>
              <a:ext cx="4975746" cy="4176739"/>
            </a:xfrm>
            <a:prstGeom prst="roundRect">
              <a:avLst>
                <a:gd fmla="val 10000" name="adj"/>
              </a:avLst>
            </a:prstGeom>
            <a:solidFill>
              <a:srgbClr val="92218E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3"/>
            <p:cNvSpPr txBox="1"/>
            <p:nvPr/>
          </p:nvSpPr>
          <p:spPr>
            <a:xfrm>
              <a:off x="122333" y="124374"/>
              <a:ext cx="4731080" cy="39320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80000" lIns="80000" spcFirstLastPara="1" rIns="80000" wrap="square" tIns="800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100"/>
                <a:buFont typeface="Avenir"/>
                <a:buNone/>
              </a:pPr>
              <a:r>
                <a:rPr b="1" lang="en-GB" sz="21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Significant Evidence</a:t>
              </a:r>
              <a:r>
                <a:rPr lang="en-GB" sz="21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: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735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Avenir"/>
                <a:buChar char="•"/>
              </a:pPr>
              <a:r>
                <a:rPr b="1" i="0" lang="en-GB" sz="16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Ethical Differences &amp; Workplace Tension:</a:t>
              </a:r>
              <a:br>
                <a:rPr b="1" i="0" lang="en-GB" sz="16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</a:br>
              <a:r>
                <a:rPr b="0" i="0" lang="en-GB" sz="16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 Dr. Hart's views on privacy clashed with her profit-driven colleagues, causing stress that may have led her to leave or disappear.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4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Avenir"/>
                <a:buChar char="•"/>
              </a:pPr>
              <a:r>
                <a:rPr b="1" i="0" lang="en-GB" sz="16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Pressure in the High-Tech Industry:</a:t>
              </a:r>
              <a:br>
                <a:rPr b="1" i="0" lang="en-GB" sz="16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</a:br>
              <a:r>
                <a:rPr b="0" i="0" lang="en-GB" sz="16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 Working in robotics, Dr. Hart faced ethical and safety risks, which could have caused emotional stress, making her decide to leave.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4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Avenir"/>
                <a:buChar char="•"/>
              </a:pPr>
              <a:r>
                <a:rPr b="1" i="0" lang="en-GB" sz="16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Concerns About Surveillance &amp; AI:</a:t>
              </a:r>
              <a:br>
                <a:rPr b="1" i="0" lang="en-GB" sz="16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</a:br>
              <a:r>
                <a:rPr b="0" i="0" lang="en-GB" sz="16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 Dr. Hart was worried about privacy issues with AI and surveillance. Her outspoken views might have led to retaliation, adding to her stress.</a:t>
              </a: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4"/>
          <p:cNvSpPr txBox="1"/>
          <p:nvPr>
            <p:ph type="title"/>
          </p:nvPr>
        </p:nvSpPr>
        <p:spPr>
          <a:xfrm>
            <a:off x="1371600" y="232363"/>
            <a:ext cx="10240903" cy="1233488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venir"/>
              <a:buNone/>
            </a:pPr>
            <a:r>
              <a:rPr lang="en-GB"/>
              <a:t>THEORIES AND CONCLUSION </a:t>
            </a:r>
            <a:endParaRPr/>
          </a:p>
        </p:txBody>
      </p:sp>
      <p:sp>
        <p:nvSpPr>
          <p:cNvPr id="117" name="Google Shape;117;p4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cap="none">
                <a:solidFill>
                  <a:schemeClr val="lt1"/>
                </a:solidFill>
              </a:rPr>
              <a:t>3/22/2025</a:t>
            </a:r>
            <a:endParaRPr/>
          </a:p>
        </p:txBody>
      </p:sp>
      <p:sp>
        <p:nvSpPr>
          <p:cNvPr id="118" name="Google Shape;118;p4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lang="en-GB"/>
            </a:br>
            <a:r>
              <a:rPr lang="en-GB"/>
              <a:t>              </a:t>
            </a:r>
            <a:endParaRPr/>
          </a:p>
        </p:txBody>
      </p:sp>
      <p:sp>
        <p:nvSpPr>
          <p:cNvPr id="119" name="Google Shape;119;p4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grpSp>
        <p:nvGrpSpPr>
          <p:cNvPr id="120" name="Google Shape;120;p4"/>
          <p:cNvGrpSpPr/>
          <p:nvPr/>
        </p:nvGrpSpPr>
        <p:grpSpPr>
          <a:xfrm>
            <a:off x="1708179" y="2115879"/>
            <a:ext cx="9567743" cy="3954298"/>
            <a:chOff x="336579" y="940"/>
            <a:chExt cx="9567743" cy="3954298"/>
          </a:xfrm>
        </p:grpSpPr>
        <p:sp>
          <p:nvSpPr>
            <p:cNvPr id="121" name="Google Shape;121;p4"/>
            <p:cNvSpPr/>
            <p:nvPr/>
          </p:nvSpPr>
          <p:spPr>
            <a:xfrm>
              <a:off x="3100023" y="784793"/>
              <a:ext cx="605406" cy="91440"/>
            </a:xfrm>
            <a:custGeom>
              <a:rect b="b" l="l" r="r" t="t"/>
              <a:pathLst>
                <a:path extrusionOk="0" h="120000" w="120000">
                  <a:moveTo>
                    <a:pt x="0" y="60000"/>
                  </a:moveTo>
                  <a:lnTo>
                    <a:pt x="120000" y="60000"/>
                  </a:lnTo>
                </a:path>
              </a:pathLst>
            </a:custGeom>
            <a:noFill/>
            <a:ln cap="flat" cmpd="sng" w="9525">
              <a:solidFill>
                <a:srgbClr val="92218E"/>
              </a:solidFill>
              <a:prstDash val="solid"/>
              <a:miter lim="800000"/>
              <a:headEnd len="sm" w="sm" type="none"/>
              <a:tailEnd len="med" w="med" type="stealth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4"/>
            <p:cNvSpPr txBox="1"/>
            <p:nvPr/>
          </p:nvSpPr>
          <p:spPr>
            <a:xfrm>
              <a:off x="3386826" y="827333"/>
              <a:ext cx="31800" cy="63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2700" spcFirstLastPara="1" rIns="1270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500"/>
                <a:buFont typeface="Avenir"/>
                <a:buNone/>
              </a:pPr>
              <a:r>
                <a:t/>
              </a:r>
              <a:endParaRPr sz="5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23" name="Google Shape;123;p4"/>
            <p:cNvSpPr/>
            <p:nvPr/>
          </p:nvSpPr>
          <p:spPr>
            <a:xfrm>
              <a:off x="336579" y="940"/>
              <a:ext cx="2765243" cy="1659146"/>
            </a:xfrm>
            <a:prstGeom prst="rect">
              <a:avLst/>
            </a:prstGeom>
            <a:solidFill>
              <a:srgbClr val="92218E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4"/>
            <p:cNvSpPr txBox="1"/>
            <p:nvPr/>
          </p:nvSpPr>
          <p:spPr>
            <a:xfrm>
              <a:off x="336579" y="940"/>
              <a:ext cx="2765243" cy="16591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35475" spcFirstLastPara="1" rIns="13547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venir"/>
                <a:buNone/>
              </a:pPr>
              <a:r>
                <a:rPr b="1" lang="en-GB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Leading Theories</a:t>
              </a:r>
              <a:r>
                <a:rPr lang="en-GB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:</a:t>
              </a:r>
              <a:endParaRPr sz="1400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25" name="Google Shape;125;p4"/>
            <p:cNvSpPr/>
            <p:nvPr/>
          </p:nvSpPr>
          <p:spPr>
            <a:xfrm>
              <a:off x="6501273" y="784793"/>
              <a:ext cx="605406" cy="91440"/>
            </a:xfrm>
            <a:custGeom>
              <a:rect b="b" l="l" r="r" t="t"/>
              <a:pathLst>
                <a:path extrusionOk="0" h="120000" w="120000">
                  <a:moveTo>
                    <a:pt x="0" y="60000"/>
                  </a:moveTo>
                  <a:lnTo>
                    <a:pt x="120000" y="60000"/>
                  </a:lnTo>
                </a:path>
              </a:pathLst>
            </a:custGeom>
            <a:noFill/>
            <a:ln cap="flat" cmpd="sng" w="9525">
              <a:solidFill>
                <a:srgbClr val="92218E"/>
              </a:solidFill>
              <a:prstDash val="solid"/>
              <a:miter lim="800000"/>
              <a:headEnd len="sm" w="sm" type="none"/>
              <a:tailEnd len="med" w="med" type="stealth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4"/>
            <p:cNvSpPr txBox="1"/>
            <p:nvPr/>
          </p:nvSpPr>
          <p:spPr>
            <a:xfrm>
              <a:off x="6788076" y="827333"/>
              <a:ext cx="31800" cy="63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2700" spcFirstLastPara="1" rIns="1270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500"/>
                <a:buFont typeface="Avenir"/>
                <a:buNone/>
              </a:pPr>
              <a:r>
                <a:t/>
              </a:r>
              <a:endParaRPr sz="5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27" name="Google Shape;127;p4"/>
            <p:cNvSpPr/>
            <p:nvPr/>
          </p:nvSpPr>
          <p:spPr>
            <a:xfrm>
              <a:off x="3737829" y="940"/>
              <a:ext cx="2765243" cy="1659146"/>
            </a:xfrm>
            <a:prstGeom prst="rect">
              <a:avLst/>
            </a:prstGeom>
            <a:solidFill>
              <a:srgbClr val="92218E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" name="Google Shape;128;p4"/>
            <p:cNvSpPr txBox="1"/>
            <p:nvPr/>
          </p:nvSpPr>
          <p:spPr>
            <a:xfrm>
              <a:off x="3737829" y="940"/>
              <a:ext cx="2765243" cy="16591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35475" spcFirstLastPara="1" rIns="13547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venir"/>
                <a:buNone/>
              </a:pPr>
              <a:r>
                <a:rPr b="1" lang="en-GB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Voluntary Disappearance</a:t>
              </a:r>
              <a:r>
                <a:rPr lang="en-GB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: Dr. Hart may have staged her own disappearance due to personal stress or a desire to escape growing pressure from her research commitments.</a:t>
              </a:r>
              <a:endParaRPr sz="1400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29" name="Google Shape;129;p4"/>
            <p:cNvSpPr/>
            <p:nvPr/>
          </p:nvSpPr>
          <p:spPr>
            <a:xfrm>
              <a:off x="1719201" y="1658286"/>
              <a:ext cx="6802499" cy="605406"/>
            </a:xfrm>
            <a:custGeom>
              <a:rect b="b" l="l" r="r" t="t"/>
              <a:pathLst>
                <a:path extrusionOk="0" h="120000" w="120000">
                  <a:moveTo>
                    <a:pt x="120000" y="0"/>
                  </a:moveTo>
                  <a:lnTo>
                    <a:pt x="120000" y="63389"/>
                  </a:lnTo>
                  <a:lnTo>
                    <a:pt x="0" y="63389"/>
                  </a:lnTo>
                  <a:lnTo>
                    <a:pt x="0" y="120000"/>
                  </a:lnTo>
                </a:path>
              </a:pathLst>
            </a:custGeom>
            <a:noFill/>
            <a:ln cap="flat" cmpd="sng" w="9525">
              <a:solidFill>
                <a:srgbClr val="92218E"/>
              </a:solidFill>
              <a:prstDash val="solid"/>
              <a:miter lim="800000"/>
              <a:headEnd len="sm" w="sm" type="none"/>
              <a:tailEnd len="med" w="med" type="stealth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" name="Google Shape;130;p4"/>
            <p:cNvSpPr txBox="1"/>
            <p:nvPr/>
          </p:nvSpPr>
          <p:spPr>
            <a:xfrm>
              <a:off x="4949647" y="1957809"/>
              <a:ext cx="341608" cy="63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2700" spcFirstLastPara="1" rIns="1270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500"/>
                <a:buFont typeface="Avenir"/>
                <a:buNone/>
              </a:pPr>
              <a:r>
                <a:t/>
              </a:r>
              <a:endParaRPr sz="5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31" name="Google Shape;131;p4"/>
            <p:cNvSpPr/>
            <p:nvPr/>
          </p:nvSpPr>
          <p:spPr>
            <a:xfrm>
              <a:off x="7139079" y="940"/>
              <a:ext cx="2765243" cy="1659146"/>
            </a:xfrm>
            <a:prstGeom prst="rect">
              <a:avLst/>
            </a:prstGeom>
            <a:solidFill>
              <a:srgbClr val="92218E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" name="Google Shape;132;p4"/>
            <p:cNvSpPr txBox="1"/>
            <p:nvPr/>
          </p:nvSpPr>
          <p:spPr>
            <a:xfrm>
              <a:off x="7139079" y="940"/>
              <a:ext cx="2765243" cy="16591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35475" spcFirstLastPara="1" rIns="13547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venir"/>
                <a:buNone/>
              </a:pPr>
              <a:r>
                <a:rPr b="1" lang="en-GB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Foul Play</a:t>
              </a:r>
              <a:r>
                <a:rPr lang="en-GB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: The lack of physical evidence, there is a possibility that Dr. Hart was coerced or abducted by someone with a vested interest in her research.</a:t>
              </a:r>
              <a:endParaRPr sz="1400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33" name="Google Shape;133;p4"/>
            <p:cNvSpPr/>
            <p:nvPr/>
          </p:nvSpPr>
          <p:spPr>
            <a:xfrm>
              <a:off x="336579" y="2296092"/>
              <a:ext cx="2765243" cy="1659146"/>
            </a:xfrm>
            <a:prstGeom prst="rect">
              <a:avLst/>
            </a:prstGeom>
            <a:solidFill>
              <a:srgbClr val="92218E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" name="Google Shape;134;p4"/>
            <p:cNvSpPr txBox="1"/>
            <p:nvPr/>
          </p:nvSpPr>
          <p:spPr>
            <a:xfrm>
              <a:off x="336579" y="2296092"/>
              <a:ext cx="2765243" cy="16591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35475" spcFirstLastPara="1" rIns="13547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venir"/>
                <a:buNone/>
              </a:pPr>
              <a:r>
                <a:rPr b="1" lang="en-GB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Accidental Disappearance</a:t>
              </a:r>
              <a:r>
                <a:rPr lang="en-GB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: Dr. Hart may have encountered a personal or mental health crisis, leading to a temporary lapse in judgment, resulting in her becoming disoriented or lost.</a:t>
              </a:r>
              <a:endParaRPr sz="1400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5"/>
          <p:cNvSpPr txBox="1"/>
          <p:nvPr>
            <p:ph type="title"/>
          </p:nvPr>
        </p:nvSpPr>
        <p:spPr>
          <a:xfrm>
            <a:off x="944944" y="-204158"/>
            <a:ext cx="3932237" cy="1921434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venir"/>
              <a:buNone/>
            </a:pPr>
            <a:r>
              <a:rPr lang="en-GB"/>
              <a:t>REFLECTION </a:t>
            </a:r>
            <a:endParaRPr/>
          </a:p>
        </p:txBody>
      </p:sp>
      <p:sp>
        <p:nvSpPr>
          <p:cNvPr id="140" name="Google Shape;140;p5"/>
          <p:cNvSpPr txBox="1"/>
          <p:nvPr>
            <p:ph idx="1" type="body"/>
          </p:nvPr>
        </p:nvSpPr>
        <p:spPr>
          <a:xfrm>
            <a:off x="5648130" y="987425"/>
            <a:ext cx="5707257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b="1" lang="en-GB" sz="1800"/>
              <a:t>Lessons Learned</a:t>
            </a:r>
            <a:endParaRPr sz="1800"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lang="en-GB" sz="1800"/>
              <a:t>Thorough Documentation is Crucial</a:t>
            </a:r>
            <a:endParaRPr sz="1800"/>
          </a:p>
          <a:p>
            <a:pPr indent="-228600" lvl="1" marL="68580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 sz="1800"/>
              <a:t>Keeping detailed records helps uncover hidden connections when key evidence is missing.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lang="en-GB" sz="1800"/>
              <a:t>Teamwork is Essential</a:t>
            </a:r>
            <a:endParaRPr sz="1800"/>
          </a:p>
          <a:p>
            <a:pPr indent="-228600" lvl="1" marL="68580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 sz="1800"/>
              <a:t>Collaboration with experts in different areas can provide fresh perspectives and ideas when evidence is limited.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lang="en-GB" sz="1800"/>
              <a:t>Patience and Persistence</a:t>
            </a:r>
            <a:endParaRPr sz="1800"/>
          </a:p>
          <a:p>
            <a:pPr indent="-228600" lvl="1" marL="68580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 sz="1800"/>
              <a:t>Even when things aren’t going well, staying focused and continuing to search for clues is important.</a:t>
            </a:r>
            <a:endParaRPr/>
          </a:p>
          <a:p>
            <a:pPr indent="0" lvl="0" marL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 sz="1800"/>
          </a:p>
          <a:p>
            <a:pPr indent="0" lvl="0" marL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 sz="1800"/>
          </a:p>
        </p:txBody>
      </p:sp>
      <p:sp>
        <p:nvSpPr>
          <p:cNvPr id="141" name="Google Shape;141;p5"/>
          <p:cNvSpPr txBox="1"/>
          <p:nvPr>
            <p:ph idx="2" type="body"/>
          </p:nvPr>
        </p:nvSpPr>
        <p:spPr>
          <a:xfrm>
            <a:off x="470491" y="2267222"/>
            <a:ext cx="4780501" cy="360176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b="1" lang="en-GB" sz="1800"/>
              <a:t>Challenges in the Investigation of Dr. Hart's Disappearance</a:t>
            </a:r>
            <a:endParaRPr sz="1800"/>
          </a:p>
          <a:p>
            <a:pPr indent="0" lvl="0" marL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b="1" lang="en-GB" sz="1800"/>
              <a:t>Missing or Inconclusive Evidence</a:t>
            </a:r>
            <a:endParaRPr sz="1800"/>
          </a:p>
          <a:p>
            <a:pPr indent="0" lvl="1" marL="45720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 sz="1800"/>
              <a:t>Key surveillance footage was unavailable or unclear, making it hard to track Dr. Hart’s movements or identify suspects.</a:t>
            </a:r>
            <a:endParaRPr/>
          </a:p>
          <a:p>
            <a:pPr indent="0" lvl="0" marL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b="1" lang="en-GB" sz="1800"/>
              <a:t>Lack of Forensic Data</a:t>
            </a:r>
            <a:endParaRPr sz="1800"/>
          </a:p>
          <a:p>
            <a:pPr indent="0" lvl="1" marL="45720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 sz="1800"/>
              <a:t>Physical evidence like fingerprints or DNA was missing or compromised, so many leads had to be reconsidered or ignored.</a:t>
            </a:r>
            <a:endParaRPr/>
          </a:p>
          <a:p>
            <a:pPr indent="0" lvl="0" marL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t/>
            </a:r>
            <a:endParaRPr sz="1400"/>
          </a:p>
        </p:txBody>
      </p:sp>
      <p:sp>
        <p:nvSpPr>
          <p:cNvPr id="142" name="Google Shape;142;p5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3/22/2025</a:t>
            </a:r>
            <a:endParaRPr/>
          </a:p>
        </p:txBody>
      </p:sp>
      <p:sp>
        <p:nvSpPr>
          <p:cNvPr id="143" name="Google Shape;143;p5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lang="en-GB"/>
            </a:br>
            <a:r>
              <a:rPr lang="en-GB"/>
              <a:t>              </a:t>
            </a:r>
            <a:endParaRPr/>
          </a:p>
        </p:txBody>
      </p:sp>
      <p:sp>
        <p:nvSpPr>
          <p:cNvPr id="144" name="Google Shape;144;p5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6"/>
          <p:cNvSpPr txBox="1"/>
          <p:nvPr>
            <p:ph type="title"/>
          </p:nvPr>
        </p:nvSpPr>
        <p:spPr>
          <a:xfrm>
            <a:off x="1044054" y="-161026"/>
            <a:ext cx="10309745" cy="1233488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spcFirstLastPara="1" rIns="0" wrap="square" tIns="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venir"/>
              <a:buNone/>
            </a:pPr>
            <a:r>
              <a:rPr lang="en-GB"/>
              <a:t>REFERENCES </a:t>
            </a:r>
            <a:endParaRPr/>
          </a:p>
        </p:txBody>
      </p:sp>
      <p:sp>
        <p:nvSpPr>
          <p:cNvPr id="150" name="Google Shape;150;p6"/>
          <p:cNvSpPr txBox="1"/>
          <p:nvPr>
            <p:ph idx="1" type="body"/>
          </p:nvPr>
        </p:nvSpPr>
        <p:spPr>
          <a:xfrm>
            <a:off x="1115941" y="1334782"/>
            <a:ext cx="10165972" cy="418082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228600" lvl="0" marL="2286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Müller, V.C. (2021).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Ethics of Artificial Intelligence and Robotics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 Summer 2021 ed. [online] Stanford Encyclopedia of Philosophy. Available at: </a:t>
            </a:r>
            <a:r>
              <a:rPr lang="en-GB" sz="15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https://plato.stanford.edu/entries/ethics-ai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indent="-13335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t/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Gunkel, D.J., 2012.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The Ethics of Artificial Intelligence and Robotics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, Stanford Encyclopaedia of Philosophy. Available at:</a:t>
            </a:r>
            <a:r>
              <a:rPr lang="en-GB" sz="15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https://plato.stanford.edu/entries/ethics-ai/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indent="-13335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t/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Robinson, J.A. &amp; Herron, T.M., 2019. 'Mental Health and Stress in High-Tech Industries',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Psychology of Technology Review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, 8(1), pp. 40-55. Available at: </a:t>
            </a:r>
            <a:r>
              <a:rPr lang="en-GB" sz="15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https://www.psychtechjournal.com/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indent="-13335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t/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Sparrow, R., 2016.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Killer Robots: Legality and Ethicality of Autonomous Weapons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 Routledge.</a:t>
            </a:r>
            <a:endParaRPr/>
          </a:p>
          <a:p>
            <a:pPr indent="-13335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t/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Zuboff, S., 2019.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The Age of Surveillance Capitalism: The Fight for a Human Future at the New Frontier of Power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 PublicAffairs.</a:t>
            </a:r>
            <a:endParaRPr/>
          </a:p>
          <a:p>
            <a:pPr indent="-101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</p:txBody>
      </p:sp>
      <p:sp>
        <p:nvSpPr>
          <p:cNvPr id="151" name="Google Shape;151;p6"/>
          <p:cNvSpPr txBox="1"/>
          <p:nvPr>
            <p:ph idx="10" type="dt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cap="none">
                <a:solidFill>
                  <a:schemeClr val="lt1"/>
                </a:solidFill>
              </a:rPr>
              <a:t>3/22/2025</a:t>
            </a:r>
            <a:endParaRPr/>
          </a:p>
        </p:txBody>
      </p:sp>
      <p:sp>
        <p:nvSpPr>
          <p:cNvPr id="152" name="Google Shape;152;p6"/>
          <p:cNvSpPr txBox="1"/>
          <p:nvPr>
            <p:ph idx="11" type="ftr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lang="en-GB"/>
            </a:br>
            <a:r>
              <a:rPr lang="en-GB"/>
              <a:t>              </a:t>
            </a:r>
            <a:endParaRPr/>
          </a:p>
        </p:txBody>
      </p:sp>
      <p:sp>
        <p:nvSpPr>
          <p:cNvPr id="153" name="Google Shape;153;p6"/>
          <p:cNvSpPr txBox="1"/>
          <p:nvPr>
            <p:ph idx="12" type="sldNum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GradientRiseVTI">
  <a:themeElements>
    <a:clrScheme name="GradientRiseVTI">
      <a:dk1>
        <a:srgbClr val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2025-03-06T09:20:46Z</dcterms:created>
</cp:coreProperties>
</file>