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82" r:id="rId2"/>
    <p:sldId id="283" r:id="rId3"/>
    <p:sldId id="284" r:id="rId4"/>
    <p:sldId id="256" r:id="rId5"/>
    <p:sldId id="316" r:id="rId6"/>
    <p:sldId id="290" r:id="rId7"/>
    <p:sldId id="319" r:id="rId8"/>
    <p:sldId id="294" r:id="rId9"/>
    <p:sldId id="295" r:id="rId10"/>
    <p:sldId id="297" r:id="rId11"/>
    <p:sldId id="299" r:id="rId12"/>
    <p:sldId id="302" r:id="rId13"/>
    <p:sldId id="330" r:id="rId14"/>
    <p:sldId id="303" r:id="rId15"/>
    <p:sldId id="329" r:id="rId16"/>
    <p:sldId id="305" r:id="rId17"/>
    <p:sldId id="307" r:id="rId18"/>
    <p:sldId id="328" r:id="rId19"/>
    <p:sldId id="327" r:id="rId20"/>
    <p:sldId id="324" r:id="rId21"/>
  </p:sldIdLst>
  <p:sldSz cx="9144000" cy="6858000" type="screen4x3"/>
  <p:notesSz cx="6797675" cy="9929813"/>
  <p:defaultText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7D7152E-902A-43E4-9D9A-AE8326D4EF58}">
          <p14:sldIdLst>
            <p14:sldId id="282"/>
            <p14:sldId id="283"/>
            <p14:sldId id="284"/>
            <p14:sldId id="256"/>
            <p14:sldId id="316"/>
            <p14:sldId id="290"/>
            <p14:sldId id="319"/>
            <p14:sldId id="294"/>
            <p14:sldId id="295"/>
            <p14:sldId id="297"/>
            <p14:sldId id="299"/>
            <p14:sldId id="302"/>
            <p14:sldId id="330"/>
            <p14:sldId id="303"/>
            <p14:sldId id="329"/>
            <p14:sldId id="305"/>
            <p14:sldId id="307"/>
            <p14:sldId id="328"/>
            <p14:sldId id="327"/>
            <p14:sldId id="32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45659" cy="498215"/>
          </a:xfrm>
          <a:prstGeom prst="rect">
            <a:avLst/>
          </a:prstGeom>
        </p:spPr>
        <p:txBody>
          <a:bodyPr vert="horz" lIns="91440" tIns="45720" rIns="91440" bIns="45720" rtlCol="0"/>
          <a:lstStyle>
            <a:lvl1pPr algn="l">
              <a:defRPr sz="1200"/>
            </a:lvl1pPr>
          </a:lstStyle>
          <a:p>
            <a:endParaRPr lang="zh-HK" altLang="en-US"/>
          </a:p>
        </p:txBody>
      </p:sp>
      <p:sp>
        <p:nvSpPr>
          <p:cNvPr id="3" name="日期版面配置區 2"/>
          <p:cNvSpPr>
            <a:spLocks noGrp="1"/>
          </p:cNvSpPr>
          <p:nvPr>
            <p:ph type="dt" idx="1"/>
          </p:nvPr>
        </p:nvSpPr>
        <p:spPr>
          <a:xfrm>
            <a:off x="3850443" y="0"/>
            <a:ext cx="2945659" cy="498215"/>
          </a:xfrm>
          <a:prstGeom prst="rect">
            <a:avLst/>
          </a:prstGeom>
        </p:spPr>
        <p:txBody>
          <a:bodyPr vert="horz" lIns="91440" tIns="45720" rIns="91440" bIns="45720" rtlCol="0"/>
          <a:lstStyle>
            <a:lvl1pPr algn="r">
              <a:defRPr sz="1200"/>
            </a:lvl1pPr>
          </a:lstStyle>
          <a:p>
            <a:fld id="{140D2C4E-F8C6-4C50-9E92-B13921F0EE8B}" type="datetimeFigureOut">
              <a:rPr lang="zh-HK" altLang="en-US" smtClean="0"/>
              <a:t>26/8/2018</a:t>
            </a:fld>
            <a:endParaRPr lang="zh-HK" altLang="en-US"/>
          </a:p>
        </p:txBody>
      </p:sp>
      <p:sp>
        <p:nvSpPr>
          <p:cNvPr id="4" name="投影片圖像版面配置區 3"/>
          <p:cNvSpPr>
            <a:spLocks noGrp="1" noRot="1" noChangeAspect="1"/>
          </p:cNvSpPr>
          <p:nvPr>
            <p:ph type="sldImg" idx="2"/>
          </p:nvPr>
        </p:nvSpPr>
        <p:spPr>
          <a:xfrm>
            <a:off x="1165225" y="1241425"/>
            <a:ext cx="4467225" cy="3351213"/>
          </a:xfrm>
          <a:prstGeom prst="rect">
            <a:avLst/>
          </a:prstGeom>
          <a:noFill/>
          <a:ln w="12700">
            <a:solidFill>
              <a:prstClr val="black"/>
            </a:solidFill>
          </a:ln>
        </p:spPr>
        <p:txBody>
          <a:bodyPr vert="horz" lIns="91440" tIns="45720" rIns="91440" bIns="45720" rtlCol="0" anchor="ctr"/>
          <a:lstStyle/>
          <a:p>
            <a:endParaRPr lang="zh-HK" altLang="en-US"/>
          </a:p>
        </p:txBody>
      </p:sp>
      <p:sp>
        <p:nvSpPr>
          <p:cNvPr id="5" name="備忘稿版面配置區 4"/>
          <p:cNvSpPr>
            <a:spLocks noGrp="1"/>
          </p:cNvSpPr>
          <p:nvPr>
            <p:ph type="body" sz="quarter" idx="3"/>
          </p:nvPr>
        </p:nvSpPr>
        <p:spPr>
          <a:xfrm>
            <a:off x="679768" y="4778722"/>
            <a:ext cx="5438140" cy="3909864"/>
          </a:xfrm>
          <a:prstGeom prst="rect">
            <a:avLst/>
          </a:prstGeom>
        </p:spPr>
        <p:txBody>
          <a:bodyPr vert="horz" lIns="91440" tIns="45720" rIns="91440" bIns="45720" rtlCol="0"/>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6" name="頁尾版面配置區 5"/>
          <p:cNvSpPr>
            <a:spLocks noGrp="1"/>
          </p:cNvSpPr>
          <p:nvPr>
            <p:ph type="ftr" sz="quarter" idx="4"/>
          </p:nvPr>
        </p:nvSpPr>
        <p:spPr>
          <a:xfrm>
            <a:off x="0" y="9431600"/>
            <a:ext cx="2945659" cy="498214"/>
          </a:xfrm>
          <a:prstGeom prst="rect">
            <a:avLst/>
          </a:prstGeom>
        </p:spPr>
        <p:txBody>
          <a:bodyPr vert="horz" lIns="91440" tIns="45720" rIns="91440" bIns="45720" rtlCol="0" anchor="b"/>
          <a:lstStyle>
            <a:lvl1pPr algn="l">
              <a:defRPr sz="1200"/>
            </a:lvl1pPr>
          </a:lstStyle>
          <a:p>
            <a:endParaRPr lang="zh-HK" altLang="en-US"/>
          </a:p>
        </p:txBody>
      </p:sp>
      <p:sp>
        <p:nvSpPr>
          <p:cNvPr id="7" name="投影片編號版面配置區 6"/>
          <p:cNvSpPr>
            <a:spLocks noGrp="1"/>
          </p:cNvSpPr>
          <p:nvPr>
            <p:ph type="sldNum" sz="quarter" idx="5"/>
          </p:nvPr>
        </p:nvSpPr>
        <p:spPr>
          <a:xfrm>
            <a:off x="3850443" y="9431600"/>
            <a:ext cx="2945659" cy="498214"/>
          </a:xfrm>
          <a:prstGeom prst="rect">
            <a:avLst/>
          </a:prstGeom>
        </p:spPr>
        <p:txBody>
          <a:bodyPr vert="horz" lIns="91440" tIns="45720" rIns="91440" bIns="45720" rtlCol="0" anchor="b"/>
          <a:lstStyle>
            <a:lvl1pPr algn="r">
              <a:defRPr sz="1200"/>
            </a:lvl1pPr>
          </a:lstStyle>
          <a:p>
            <a:fld id="{5C66AC38-4BC1-4B01-BAB0-578C941332E3}" type="slidenum">
              <a:rPr lang="zh-HK" altLang="en-US" smtClean="0"/>
              <a:t>‹#›</a:t>
            </a:fld>
            <a:endParaRPr lang="zh-HK" altLang="en-US"/>
          </a:p>
        </p:txBody>
      </p:sp>
    </p:spTree>
    <p:extLst>
      <p:ext uri="{BB962C8B-B14F-4D97-AF65-F5344CB8AC3E}">
        <p14:creationId xmlns:p14="http://schemas.microsoft.com/office/powerpoint/2010/main" val="3179637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2130425"/>
            <a:ext cx="7772400" cy="1470025"/>
          </a:xfrm>
        </p:spPr>
        <p:txBody>
          <a:bodyPr/>
          <a:lstStyle/>
          <a:p>
            <a:r>
              <a:rPr lang="zh-TW" altLang="en-US"/>
              <a:t>按一下以編輯母片標題樣式</a:t>
            </a:r>
            <a:endParaRPr lang="zh-HK" altLang="en-US"/>
          </a:p>
        </p:txBody>
      </p:sp>
      <p:sp>
        <p:nvSpPr>
          <p:cNvPr id="3" name="副標題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TW" altLang="en-US"/>
              <a:t>按一下以編輯母片副標題樣式</a:t>
            </a:r>
            <a:endParaRPr lang="zh-HK" altLang="en-US"/>
          </a:p>
        </p:txBody>
      </p:sp>
      <p:sp>
        <p:nvSpPr>
          <p:cNvPr id="4" name="日期版面配置區 3"/>
          <p:cNvSpPr>
            <a:spLocks noGrp="1"/>
          </p:cNvSpPr>
          <p:nvPr>
            <p:ph type="dt" sz="half" idx="10"/>
          </p:nvPr>
        </p:nvSpPr>
        <p:spPr/>
        <p:txBody>
          <a:bodyPr/>
          <a:lstStyle/>
          <a:p>
            <a:fld id="{4A9988EB-C714-4962-B603-496BAEC040A7}" type="datetime1">
              <a:rPr lang="zh-HK" altLang="en-US" smtClean="0"/>
              <a:t>26/8/2018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2458468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zh-HK" altLang="en-US"/>
          </a:p>
        </p:txBody>
      </p:sp>
      <p:sp>
        <p:nvSpPr>
          <p:cNvPr id="3" name="內容版面配置區 2"/>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p:cNvSpPr>
            <a:spLocks noGrp="1"/>
          </p:cNvSpPr>
          <p:nvPr>
            <p:ph type="dt" sz="half" idx="10"/>
          </p:nvPr>
        </p:nvSpPr>
        <p:spPr/>
        <p:txBody>
          <a:bodyPr/>
          <a:lstStyle/>
          <a:p>
            <a:fld id="{F05825A3-CDEB-4148-AEE2-80122A34DE88}" type="datetime1">
              <a:rPr lang="zh-HK" altLang="en-US" smtClean="0"/>
              <a:t>26/8/2018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4032323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722313" y="4406900"/>
            <a:ext cx="7772400" cy="1362075"/>
          </a:xfrm>
        </p:spPr>
        <p:txBody>
          <a:bodyPr anchor="t"/>
          <a:lstStyle>
            <a:lvl1pPr algn="l">
              <a:defRPr sz="4000" b="1" cap="all"/>
            </a:lvl1pPr>
          </a:lstStyle>
          <a:p>
            <a:r>
              <a:rPr lang="zh-TW" altLang="en-US"/>
              <a:t>按一下以編輯母片標題樣式</a:t>
            </a:r>
            <a:endParaRPr lang="zh-HK" altLang="en-US"/>
          </a:p>
        </p:txBody>
      </p:sp>
      <p:sp>
        <p:nvSpPr>
          <p:cNvPr id="3" name="文字版面配置區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TW" altLang="en-US"/>
              <a:t>按一下以編輯母片文字樣式</a:t>
            </a:r>
          </a:p>
        </p:txBody>
      </p:sp>
      <p:sp>
        <p:nvSpPr>
          <p:cNvPr id="4" name="日期版面配置區 3"/>
          <p:cNvSpPr>
            <a:spLocks noGrp="1"/>
          </p:cNvSpPr>
          <p:nvPr>
            <p:ph type="dt" sz="half" idx="10"/>
          </p:nvPr>
        </p:nvSpPr>
        <p:spPr/>
        <p:txBody>
          <a:bodyPr/>
          <a:lstStyle/>
          <a:p>
            <a:fld id="{6E132B56-09A3-43D0-A3C0-8E0FDF932EBE}" type="datetime1">
              <a:rPr lang="zh-HK" altLang="en-US" smtClean="0"/>
              <a:t>26/8/2018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1561800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zh-HK" altLang="en-US"/>
          </a:p>
        </p:txBody>
      </p:sp>
      <p:sp>
        <p:nvSpPr>
          <p:cNvPr id="3" name="內容版面配置區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內容版面配置區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5" name="日期版面配置區 4"/>
          <p:cNvSpPr>
            <a:spLocks noGrp="1"/>
          </p:cNvSpPr>
          <p:nvPr>
            <p:ph type="dt" sz="half" idx="10"/>
          </p:nvPr>
        </p:nvSpPr>
        <p:spPr/>
        <p:txBody>
          <a:bodyPr/>
          <a:lstStyle/>
          <a:p>
            <a:fld id="{AA8996FD-92D1-4351-8AB9-3AAF076275A1}" type="datetime1">
              <a:rPr lang="zh-HK" altLang="en-US" smtClean="0"/>
              <a:t>26/8/2018</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3270931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lvl1pPr>
              <a:defRPr/>
            </a:lvl1pPr>
          </a:lstStyle>
          <a:p>
            <a:r>
              <a:rPr lang="zh-TW" altLang="en-US"/>
              <a:t>按一下以編輯母片標題樣式</a:t>
            </a:r>
            <a:endParaRPr lang="zh-HK" altLang="en-US"/>
          </a:p>
        </p:txBody>
      </p:sp>
      <p:sp>
        <p:nvSpPr>
          <p:cNvPr id="3" name="文字版面配置區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5" name="文字版面配置區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7" name="日期版面配置區 6"/>
          <p:cNvSpPr>
            <a:spLocks noGrp="1"/>
          </p:cNvSpPr>
          <p:nvPr>
            <p:ph type="dt" sz="half" idx="10"/>
          </p:nvPr>
        </p:nvSpPr>
        <p:spPr/>
        <p:txBody>
          <a:bodyPr/>
          <a:lstStyle/>
          <a:p>
            <a:fld id="{575CD6A0-5642-4777-AF25-EE59F2426DA6}" type="datetime1">
              <a:rPr lang="zh-HK" altLang="en-US" smtClean="0"/>
              <a:t>26/8/2018</a:t>
            </a:fld>
            <a:endParaRPr lang="zh-HK" altLang="en-US"/>
          </a:p>
        </p:txBody>
      </p:sp>
      <p:sp>
        <p:nvSpPr>
          <p:cNvPr id="8" name="頁尾版面配置區 7"/>
          <p:cNvSpPr>
            <a:spLocks noGrp="1"/>
          </p:cNvSpPr>
          <p:nvPr>
            <p:ph type="ftr" sz="quarter" idx="11"/>
          </p:nvPr>
        </p:nvSpPr>
        <p:spPr/>
        <p:txBody>
          <a:bodyPr/>
          <a:lstStyle/>
          <a:p>
            <a:endParaRPr lang="zh-HK" altLang="en-US"/>
          </a:p>
        </p:txBody>
      </p:sp>
      <p:sp>
        <p:nvSpPr>
          <p:cNvPr id="9" name="投影片編號版面配置區 8"/>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3050175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zh-HK" altLang="en-US"/>
          </a:p>
        </p:txBody>
      </p:sp>
      <p:sp>
        <p:nvSpPr>
          <p:cNvPr id="3" name="日期版面配置區 2"/>
          <p:cNvSpPr>
            <a:spLocks noGrp="1"/>
          </p:cNvSpPr>
          <p:nvPr>
            <p:ph type="dt" sz="half" idx="10"/>
          </p:nvPr>
        </p:nvSpPr>
        <p:spPr/>
        <p:txBody>
          <a:bodyPr/>
          <a:lstStyle/>
          <a:p>
            <a:fld id="{DC5B171A-3A4B-404B-BEB3-E6C2973B73A4}" type="datetime1">
              <a:rPr lang="zh-HK" altLang="en-US" smtClean="0"/>
              <a:t>26/8/2018</a:t>
            </a:fld>
            <a:endParaRPr lang="zh-HK" altLang="en-US"/>
          </a:p>
        </p:txBody>
      </p:sp>
      <p:sp>
        <p:nvSpPr>
          <p:cNvPr id="4" name="頁尾版面配置區 3"/>
          <p:cNvSpPr>
            <a:spLocks noGrp="1"/>
          </p:cNvSpPr>
          <p:nvPr>
            <p:ph type="ftr" sz="quarter" idx="11"/>
          </p:nvPr>
        </p:nvSpPr>
        <p:spPr/>
        <p:txBody>
          <a:bodyPr/>
          <a:lstStyle/>
          <a:p>
            <a:endParaRPr lang="zh-HK" altLang="en-US"/>
          </a:p>
        </p:txBody>
      </p:sp>
      <p:sp>
        <p:nvSpPr>
          <p:cNvPr id="5" name="投影片編號版面配置區 4"/>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192566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8AAE907-C6D2-4050-A4C0-1ADD99038C41}" type="datetime1">
              <a:rPr lang="zh-HK" altLang="en-US" smtClean="0"/>
              <a:t>26/8/2018</a:t>
            </a:fld>
            <a:endParaRPr lang="zh-HK" altLang="en-US"/>
          </a:p>
        </p:txBody>
      </p:sp>
      <p:sp>
        <p:nvSpPr>
          <p:cNvPr id="3" name="頁尾版面配置區 2"/>
          <p:cNvSpPr>
            <a:spLocks noGrp="1"/>
          </p:cNvSpPr>
          <p:nvPr>
            <p:ph type="ftr" sz="quarter" idx="11"/>
          </p:nvPr>
        </p:nvSpPr>
        <p:spPr/>
        <p:txBody>
          <a:bodyPr/>
          <a:lstStyle/>
          <a:p>
            <a:endParaRPr lang="zh-HK" altLang="en-US"/>
          </a:p>
        </p:txBody>
      </p:sp>
      <p:sp>
        <p:nvSpPr>
          <p:cNvPr id="4" name="投影片編號版面配置區 3"/>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909944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457200" y="273050"/>
            <a:ext cx="3008313" cy="1162050"/>
          </a:xfrm>
        </p:spPr>
        <p:txBody>
          <a:bodyPr anchor="b"/>
          <a:lstStyle>
            <a:lvl1pPr algn="l">
              <a:defRPr sz="2000" b="1"/>
            </a:lvl1pPr>
          </a:lstStyle>
          <a:p>
            <a:r>
              <a:rPr lang="zh-TW" altLang="en-US"/>
              <a:t>按一下以編輯母片標題樣式</a:t>
            </a:r>
            <a:endParaRPr lang="zh-HK" altLang="en-US"/>
          </a:p>
        </p:txBody>
      </p:sp>
      <p:sp>
        <p:nvSpPr>
          <p:cNvPr id="3" name="內容版面配置區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文字版面配置區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日期版面配置區 4"/>
          <p:cNvSpPr>
            <a:spLocks noGrp="1"/>
          </p:cNvSpPr>
          <p:nvPr>
            <p:ph type="dt" sz="half" idx="10"/>
          </p:nvPr>
        </p:nvSpPr>
        <p:spPr/>
        <p:txBody>
          <a:bodyPr/>
          <a:lstStyle/>
          <a:p>
            <a:fld id="{F1135435-B446-40BD-BAB4-8D98B13A40F1}" type="datetime1">
              <a:rPr lang="zh-HK" altLang="en-US" smtClean="0"/>
              <a:t>26/8/2018</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11693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1792288" y="4800600"/>
            <a:ext cx="5486400" cy="566738"/>
          </a:xfrm>
        </p:spPr>
        <p:txBody>
          <a:bodyPr anchor="b"/>
          <a:lstStyle>
            <a:lvl1pPr algn="l">
              <a:defRPr sz="2000" b="1"/>
            </a:lvl1pPr>
          </a:lstStyle>
          <a:p>
            <a:r>
              <a:rPr lang="zh-TW" altLang="en-US"/>
              <a:t>按一下以編輯母片標題樣式</a:t>
            </a:r>
            <a:endParaRPr lang="zh-HK" altLang="en-US"/>
          </a:p>
        </p:txBody>
      </p:sp>
      <p:sp>
        <p:nvSpPr>
          <p:cNvPr id="3" name="圖片版面配置區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HK" altLang="en-US"/>
          </a:p>
        </p:txBody>
      </p:sp>
      <p:sp>
        <p:nvSpPr>
          <p:cNvPr id="4" name="文字版面配置區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TW" altLang="en-US"/>
              <a:t>按一下以編輯母片文字樣式</a:t>
            </a:r>
          </a:p>
        </p:txBody>
      </p:sp>
      <p:sp>
        <p:nvSpPr>
          <p:cNvPr id="5" name="日期版面配置區 4"/>
          <p:cNvSpPr>
            <a:spLocks noGrp="1"/>
          </p:cNvSpPr>
          <p:nvPr>
            <p:ph type="dt" sz="half" idx="10"/>
          </p:nvPr>
        </p:nvSpPr>
        <p:spPr/>
        <p:txBody>
          <a:bodyPr/>
          <a:lstStyle/>
          <a:p>
            <a:fld id="{A41A42B4-2C86-44A6-9CB5-33BEB245D98F}" type="datetime1">
              <a:rPr lang="zh-HK" altLang="en-US" smtClean="0"/>
              <a:t>26/8/2018</a:t>
            </a:fld>
            <a:endParaRPr lang="zh-HK" altLang="en-US"/>
          </a:p>
        </p:txBody>
      </p:sp>
      <p:sp>
        <p:nvSpPr>
          <p:cNvPr id="6" name="頁尾版面配置區 5"/>
          <p:cNvSpPr>
            <a:spLocks noGrp="1"/>
          </p:cNvSpPr>
          <p:nvPr>
            <p:ph type="ftr" sz="quarter" idx="11"/>
          </p:nvPr>
        </p:nvSpPr>
        <p:spPr/>
        <p:txBody>
          <a:bodyPr/>
          <a:lstStyle/>
          <a:p>
            <a:endParaRPr lang="zh-HK" altLang="en-US"/>
          </a:p>
        </p:txBody>
      </p:sp>
      <p:sp>
        <p:nvSpPr>
          <p:cNvPr id="7" name="投影片編號版面配置區 6"/>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875648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a:t>按一下以編輯母片標題樣式</a:t>
            </a:r>
            <a:endParaRPr lang="zh-HK" altLang="en-US"/>
          </a:p>
        </p:txBody>
      </p:sp>
      <p:sp>
        <p:nvSpPr>
          <p:cNvPr id="3" name="直排文字版面配置區 2"/>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p:cNvSpPr>
            <a:spLocks noGrp="1"/>
          </p:cNvSpPr>
          <p:nvPr>
            <p:ph type="dt" sz="half" idx="10"/>
          </p:nvPr>
        </p:nvSpPr>
        <p:spPr/>
        <p:txBody>
          <a:bodyPr/>
          <a:lstStyle/>
          <a:p>
            <a:fld id="{3DC69594-6726-4A98-98B1-B08C2D7F9C99}" type="datetime1">
              <a:rPr lang="zh-HK" altLang="en-US" smtClean="0"/>
              <a:t>26/8/2018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974724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6629400" y="274638"/>
            <a:ext cx="2057400" cy="5851525"/>
          </a:xfrm>
        </p:spPr>
        <p:txBody>
          <a:bodyPr vert="eaVert"/>
          <a:lstStyle/>
          <a:p>
            <a:r>
              <a:rPr lang="zh-TW" altLang="en-US"/>
              <a:t>按一下以編輯母片標題樣式</a:t>
            </a:r>
            <a:endParaRPr lang="zh-HK" altLang="en-US"/>
          </a:p>
        </p:txBody>
      </p:sp>
      <p:sp>
        <p:nvSpPr>
          <p:cNvPr id="3" name="直排文字版面配置區 2"/>
          <p:cNvSpPr>
            <a:spLocks noGrp="1"/>
          </p:cNvSpPr>
          <p:nvPr>
            <p:ph type="body" orient="vert" idx="1"/>
          </p:nvPr>
        </p:nvSpPr>
        <p:spPr>
          <a:xfrm>
            <a:off x="457200" y="274638"/>
            <a:ext cx="6019800" cy="5851525"/>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p:cNvSpPr>
            <a:spLocks noGrp="1"/>
          </p:cNvSpPr>
          <p:nvPr>
            <p:ph type="dt" sz="half" idx="10"/>
          </p:nvPr>
        </p:nvSpPr>
        <p:spPr/>
        <p:txBody>
          <a:bodyPr/>
          <a:lstStyle/>
          <a:p>
            <a:fld id="{4010170C-26C4-465D-8122-65A71469D71A}" type="datetime1">
              <a:rPr lang="zh-HK" altLang="en-US" smtClean="0"/>
              <a:t>26/8/2018</a:t>
            </a:fld>
            <a:endParaRPr lang="zh-HK" altLang="en-US"/>
          </a:p>
        </p:txBody>
      </p:sp>
      <p:sp>
        <p:nvSpPr>
          <p:cNvPr id="5" name="頁尾版面配置區 4"/>
          <p:cNvSpPr>
            <a:spLocks noGrp="1"/>
          </p:cNvSpPr>
          <p:nvPr>
            <p:ph type="ftr" sz="quarter" idx="11"/>
          </p:nvPr>
        </p:nvSpPr>
        <p:spPr/>
        <p:txBody>
          <a:bodyPr/>
          <a:lstStyle/>
          <a:p>
            <a:endParaRPr lang="zh-HK" altLang="en-US"/>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1108610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TW" altLang="en-US"/>
              <a:t>按一下以編輯母片標題樣式</a:t>
            </a:r>
            <a:endParaRPr lang="zh-HK" altLang="en-US"/>
          </a:p>
        </p:txBody>
      </p:sp>
      <p:sp>
        <p:nvSpPr>
          <p:cNvPr id="3" name="文字版面配置區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endParaRPr lang="zh-HK" altLang="en-US"/>
          </a:p>
        </p:txBody>
      </p:sp>
      <p:sp>
        <p:nvSpPr>
          <p:cNvPr id="4" name="日期版面配置區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E0CD3E-E344-4D5E-B724-01B7529C58E6}" type="datetime1">
              <a:rPr lang="zh-HK" altLang="en-US" smtClean="0"/>
              <a:t>26/8/2018</a:t>
            </a:fld>
            <a:endParaRPr lang="zh-HK" altLang="en-US"/>
          </a:p>
        </p:txBody>
      </p:sp>
      <p:sp>
        <p:nvSpPr>
          <p:cNvPr id="5" name="頁尾版面配置區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HK" altLang="en-US"/>
          </a:p>
        </p:txBody>
      </p:sp>
      <p:sp>
        <p:nvSpPr>
          <p:cNvPr id="6" name="投影片編號版面配置區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6E770-8175-4700-8DE4-19678FEC494A}" type="slidenum">
              <a:rPr lang="zh-HK" altLang="en-US" smtClean="0"/>
              <a:t>‹#›</a:t>
            </a:fld>
            <a:endParaRPr lang="zh-HK" altLang="en-US"/>
          </a:p>
        </p:txBody>
      </p:sp>
    </p:spTree>
    <p:extLst>
      <p:ext uri="{BB962C8B-B14F-4D97-AF65-F5344CB8AC3E}">
        <p14:creationId xmlns:p14="http://schemas.microsoft.com/office/powerpoint/2010/main" val="29231692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H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48680"/>
            <a:ext cx="7886700" cy="684441"/>
          </a:xfrm>
        </p:spPr>
        <p:txBody>
          <a:bodyPr>
            <a:normAutofit/>
          </a:bodyPr>
          <a:lstStyle/>
          <a:p>
            <a:pPr algn="ctr"/>
            <a:r>
              <a:rPr lang="en-HK" sz="2400" dirty="0"/>
              <a:t>Assignment cover sheet</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25002104"/>
              </p:ext>
            </p:extLst>
          </p:nvPr>
        </p:nvGraphicFramePr>
        <p:xfrm>
          <a:off x="628650" y="1233121"/>
          <a:ext cx="7903790" cy="4938215"/>
        </p:xfrm>
        <a:graphic>
          <a:graphicData uri="http://schemas.openxmlformats.org/drawingml/2006/table">
            <a:tbl>
              <a:tblPr firstRow="1" firstCol="1" bandRow="1" bandCol="1">
                <a:tableStyleId>{5C22544A-7EE6-4342-B048-85BDC9FD1C3A}</a:tableStyleId>
              </a:tblPr>
              <a:tblGrid>
                <a:gridCol w="1451207">
                  <a:extLst>
                    <a:ext uri="{9D8B030D-6E8A-4147-A177-3AD203B41FA5}">
                      <a16:colId xmlns:a16="http://schemas.microsoft.com/office/drawing/2014/main" val="3585796138"/>
                    </a:ext>
                  </a:extLst>
                </a:gridCol>
                <a:gridCol w="3011938">
                  <a:extLst>
                    <a:ext uri="{9D8B030D-6E8A-4147-A177-3AD203B41FA5}">
                      <a16:colId xmlns:a16="http://schemas.microsoft.com/office/drawing/2014/main" val="2486563943"/>
                    </a:ext>
                  </a:extLst>
                </a:gridCol>
                <a:gridCol w="138087">
                  <a:extLst>
                    <a:ext uri="{9D8B030D-6E8A-4147-A177-3AD203B41FA5}">
                      <a16:colId xmlns:a16="http://schemas.microsoft.com/office/drawing/2014/main" val="1404737590"/>
                    </a:ext>
                  </a:extLst>
                </a:gridCol>
                <a:gridCol w="1847054">
                  <a:extLst>
                    <a:ext uri="{9D8B030D-6E8A-4147-A177-3AD203B41FA5}">
                      <a16:colId xmlns:a16="http://schemas.microsoft.com/office/drawing/2014/main" val="863310113"/>
                    </a:ext>
                  </a:extLst>
                </a:gridCol>
                <a:gridCol w="159360">
                  <a:extLst>
                    <a:ext uri="{9D8B030D-6E8A-4147-A177-3AD203B41FA5}">
                      <a16:colId xmlns:a16="http://schemas.microsoft.com/office/drawing/2014/main" val="3158184362"/>
                    </a:ext>
                  </a:extLst>
                </a:gridCol>
                <a:gridCol w="1296144">
                  <a:extLst>
                    <a:ext uri="{9D8B030D-6E8A-4147-A177-3AD203B41FA5}">
                      <a16:colId xmlns:a16="http://schemas.microsoft.com/office/drawing/2014/main" val="3189060599"/>
                    </a:ext>
                  </a:extLst>
                </a:gridCol>
              </a:tblGrid>
              <a:tr h="497854">
                <a:tc>
                  <a:txBody>
                    <a:bodyPr/>
                    <a:lstStyle/>
                    <a:p>
                      <a:pPr algn="just">
                        <a:lnSpc>
                          <a:spcPct val="115000"/>
                        </a:lnSpc>
                        <a:spcBef>
                          <a:spcPts val="600"/>
                        </a:spcBef>
                        <a:spcAft>
                          <a:spcPts val="600"/>
                        </a:spcAft>
                      </a:pPr>
                      <a:r>
                        <a:rPr lang="en-GB" sz="1400" dirty="0">
                          <a:effectLst/>
                        </a:rPr>
                        <a:t>Student name: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just">
                        <a:lnSpc>
                          <a:spcPct val="115000"/>
                        </a:lnSpc>
                        <a:spcBef>
                          <a:spcPts val="600"/>
                        </a:spcBef>
                        <a:spcAft>
                          <a:spcPts val="600"/>
                        </a:spcAft>
                      </a:pPr>
                      <a:r>
                        <a:rPr lang="en-GB" sz="1400" dirty="0">
                          <a:effectLst/>
                        </a:rPr>
                        <a:t> Connie Chan</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Student number:</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1715379</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3586591355"/>
                  </a:ext>
                </a:extLst>
              </a:tr>
              <a:tr h="497854">
                <a:tc>
                  <a:txBody>
                    <a:bodyPr/>
                    <a:lstStyle/>
                    <a:p>
                      <a:pPr algn="just">
                        <a:lnSpc>
                          <a:spcPct val="115000"/>
                        </a:lnSpc>
                        <a:spcBef>
                          <a:spcPts val="600"/>
                        </a:spcBef>
                        <a:spcAft>
                          <a:spcPts val="600"/>
                        </a:spcAft>
                      </a:pPr>
                      <a:r>
                        <a:rPr lang="en-GB" sz="1400" dirty="0">
                          <a:effectLst/>
                        </a:rPr>
                        <a:t>Programme: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5">
                  <a:txBody>
                    <a:bodyPr/>
                    <a:lstStyle/>
                    <a:p>
                      <a:pPr algn="just">
                        <a:lnSpc>
                          <a:spcPct val="115000"/>
                        </a:lnSpc>
                        <a:spcBef>
                          <a:spcPts val="600"/>
                        </a:spcBef>
                        <a:spcAft>
                          <a:spcPts val="600"/>
                        </a:spcAft>
                      </a:pPr>
                      <a:r>
                        <a:rPr lang="en-GB" sz="1400" dirty="0">
                          <a:effectLst/>
                        </a:rPr>
                        <a:t>DBA</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endParaRPr lang="en-HK"/>
                    </a:p>
                  </a:txBody>
                  <a:tcPr/>
                </a:tc>
                <a:tc hMerge="1">
                  <a:txBody>
                    <a:bodyPr/>
                    <a:lstStyle/>
                    <a:p>
                      <a:endParaRPr lang="en-US"/>
                    </a:p>
                  </a:txBody>
                  <a:tcPr/>
                </a:tc>
                <a:tc hMerge="1">
                  <a:txBody>
                    <a:bodyPr/>
                    <a:lstStyle/>
                    <a:p>
                      <a:endParaRPr lang="en-HK"/>
                    </a:p>
                  </a:txBody>
                  <a:tcPr/>
                </a:tc>
                <a:tc hMerge="1">
                  <a:txBody>
                    <a:bodyPr/>
                    <a:lstStyle/>
                    <a:p>
                      <a:pPr algn="just">
                        <a:lnSpc>
                          <a:spcPct val="115000"/>
                        </a:lnSpc>
                        <a:spcBef>
                          <a:spcPts val="600"/>
                        </a:spcBef>
                        <a:spcAft>
                          <a:spcPts val="600"/>
                        </a:spcAft>
                      </a:pP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3452909500"/>
                  </a:ext>
                </a:extLst>
              </a:tr>
              <a:tr h="768123">
                <a:tc>
                  <a:txBody>
                    <a:bodyPr/>
                    <a:lstStyle/>
                    <a:p>
                      <a:pPr algn="just">
                        <a:lnSpc>
                          <a:spcPct val="115000"/>
                        </a:lnSpc>
                        <a:spcBef>
                          <a:spcPts val="600"/>
                        </a:spcBef>
                        <a:spcAft>
                          <a:spcPts val="600"/>
                        </a:spcAft>
                      </a:pPr>
                      <a:r>
                        <a:rPr lang="en-GB" sz="1400" dirty="0">
                          <a:effectLst/>
                        </a:rPr>
                        <a:t>Module: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nSpc>
                          <a:spcPct val="115000"/>
                        </a:lnSpc>
                        <a:spcBef>
                          <a:spcPts val="600"/>
                        </a:spcBef>
                        <a:spcAft>
                          <a:spcPts val="600"/>
                        </a:spcAft>
                      </a:pPr>
                      <a:r>
                        <a:rPr lang="en-US" sz="1400" dirty="0">
                          <a:effectLst/>
                        </a:rPr>
                        <a:t>Approaches to Research and Academic Communication</a:t>
                      </a:r>
                    </a:p>
                  </a:txBody>
                  <a:tcPr marL="51435" marR="51435" marT="0" marB="0"/>
                </a:tc>
                <a:tc hMerge="1">
                  <a:txBody>
                    <a:bodyPr/>
                    <a:lstStyle/>
                    <a:p>
                      <a:pPr algn="just">
                        <a:lnSpc>
                          <a:spcPct val="115000"/>
                        </a:lnSpc>
                        <a:spcBef>
                          <a:spcPts val="600"/>
                        </a:spcBef>
                        <a:spcAft>
                          <a:spcPts val="600"/>
                        </a:spcAft>
                      </a:pPr>
                      <a:r>
                        <a:rPr lang="en-GB" sz="1400" dirty="0">
                          <a:effectLst/>
                        </a:rPr>
                        <a:t>Module Level:</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Module Level:</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GB" sz="1400" dirty="0">
                          <a:effectLst/>
                        </a:rPr>
                        <a:t>7</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just">
                        <a:lnSpc>
                          <a:spcPct val="115000"/>
                        </a:lnSpc>
                        <a:spcBef>
                          <a:spcPts val="600"/>
                        </a:spcBef>
                        <a:spcAft>
                          <a:spcPts val="600"/>
                        </a:spcAft>
                      </a:pPr>
                      <a:r>
                        <a:rPr lang="en-GB" sz="1400" dirty="0">
                          <a:effectLst/>
                        </a:rPr>
                        <a:t>7</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1386312435"/>
                  </a:ext>
                </a:extLst>
              </a:tr>
              <a:tr h="792088">
                <a:tc>
                  <a:txBody>
                    <a:bodyPr/>
                    <a:lstStyle/>
                    <a:p>
                      <a:pPr algn="just">
                        <a:lnSpc>
                          <a:spcPct val="115000"/>
                        </a:lnSpc>
                        <a:spcBef>
                          <a:spcPts val="600"/>
                        </a:spcBef>
                        <a:spcAft>
                          <a:spcPts val="600"/>
                        </a:spcAft>
                      </a:pPr>
                      <a:r>
                        <a:rPr lang="en-GB" sz="1400" dirty="0">
                          <a:effectLst/>
                        </a:rPr>
                        <a:t>Module code: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US" sz="1400" dirty="0">
                          <a:effectLst/>
                        </a:rPr>
                        <a:t>SBPD7001</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nSpc>
                          <a:spcPct val="115000"/>
                        </a:lnSpc>
                        <a:spcBef>
                          <a:spcPts val="1200"/>
                        </a:spcBef>
                        <a:spcAft>
                          <a:spcPts val="300"/>
                        </a:spcAft>
                      </a:pPr>
                      <a:r>
                        <a:rPr lang="en-GB" sz="1400" dirty="0">
                          <a:effectLst/>
                        </a:rPr>
                        <a:t>Contribution to Overall </a:t>
                      </a:r>
                      <a:endParaRPr lang="en-US" sz="1400" dirty="0">
                        <a:effectLst/>
                      </a:endParaRPr>
                    </a:p>
                    <a:p>
                      <a:pPr>
                        <a:lnSpc>
                          <a:spcPct val="115000"/>
                        </a:lnSpc>
                        <a:spcAft>
                          <a:spcPts val="1000"/>
                        </a:spcAft>
                      </a:pPr>
                      <a:r>
                        <a:rPr lang="en-GB" sz="1400" dirty="0">
                          <a:effectLst/>
                        </a:rPr>
                        <a:t>Module Assessment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nSpc>
                          <a:spcPct val="115000"/>
                        </a:lnSpc>
                        <a:spcBef>
                          <a:spcPts val="1200"/>
                        </a:spcBef>
                        <a:spcAft>
                          <a:spcPts val="300"/>
                        </a:spcAft>
                      </a:pPr>
                      <a:r>
                        <a:rPr lang="en-GB" sz="1400" dirty="0">
                          <a:effectLst/>
                        </a:rPr>
                        <a:t>Contribution to Overall </a:t>
                      </a:r>
                      <a:endParaRPr lang="en-US" sz="1400" dirty="0">
                        <a:effectLst/>
                      </a:endParaRPr>
                    </a:p>
                    <a:p>
                      <a:pPr>
                        <a:lnSpc>
                          <a:spcPct val="115000"/>
                        </a:lnSpc>
                        <a:spcAft>
                          <a:spcPts val="1000"/>
                        </a:spcAft>
                      </a:pPr>
                      <a:r>
                        <a:rPr lang="en-GB" sz="1400" dirty="0">
                          <a:effectLst/>
                        </a:rPr>
                        <a:t>Module Assessment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l">
                        <a:lnSpc>
                          <a:spcPct val="115000"/>
                        </a:lnSpc>
                        <a:spcBef>
                          <a:spcPts val="600"/>
                        </a:spcBef>
                        <a:spcAft>
                          <a:spcPts val="600"/>
                        </a:spcAft>
                      </a:pPr>
                      <a:r>
                        <a:rPr lang="en-GB" sz="1400" dirty="0">
                          <a:effectLst/>
                        </a:rPr>
                        <a:t>20%</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l">
                        <a:lnSpc>
                          <a:spcPct val="115000"/>
                        </a:lnSpc>
                        <a:spcBef>
                          <a:spcPts val="600"/>
                        </a:spcBef>
                        <a:spcAft>
                          <a:spcPts val="600"/>
                        </a:spcAft>
                      </a:pPr>
                      <a:r>
                        <a:rPr lang="en-GB" sz="1400">
                          <a:effectLst/>
                        </a:rPr>
                        <a:t>20%</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1556565187"/>
                  </a:ext>
                </a:extLst>
              </a:tr>
              <a:tr h="654104">
                <a:tc>
                  <a:txBody>
                    <a:bodyPr/>
                    <a:lstStyle/>
                    <a:p>
                      <a:pPr algn="just">
                        <a:lnSpc>
                          <a:spcPct val="115000"/>
                        </a:lnSpc>
                        <a:spcBef>
                          <a:spcPts val="600"/>
                        </a:spcBef>
                        <a:spcAft>
                          <a:spcPts val="600"/>
                        </a:spcAft>
                      </a:pPr>
                      <a:r>
                        <a:rPr lang="en-GB" sz="1400" dirty="0">
                          <a:effectLst/>
                        </a:rPr>
                        <a:t>Lecturer:</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Dr </a:t>
                      </a:r>
                      <a:r>
                        <a:rPr lang="en-GB" sz="1400" dirty="0" err="1">
                          <a:effectLst/>
                        </a:rPr>
                        <a:t>Dr</a:t>
                      </a:r>
                      <a:r>
                        <a:rPr lang="en-GB" sz="1400" dirty="0">
                          <a:effectLst/>
                        </a:rPr>
                        <a:t> </a:t>
                      </a:r>
                      <a:r>
                        <a:rPr lang="en-GB" sz="1400" dirty="0" err="1">
                          <a:effectLst/>
                        </a:rPr>
                        <a:t>Millissa</a:t>
                      </a:r>
                      <a:r>
                        <a:rPr lang="en-GB" sz="1400" dirty="0">
                          <a:effectLst/>
                        </a:rPr>
                        <a:t> Cheung</a:t>
                      </a:r>
                    </a:p>
                  </a:txBody>
                  <a:tcPr marL="51435" marR="51435" marT="0" marB="0"/>
                </a:tc>
                <a:tc hMerge="1">
                  <a:txBody>
                    <a:bodyPr/>
                    <a:lstStyle/>
                    <a:p>
                      <a:pPr algn="just">
                        <a:lnSpc>
                          <a:spcPct val="115000"/>
                        </a:lnSpc>
                        <a:spcBef>
                          <a:spcPts val="600"/>
                        </a:spcBef>
                        <a:spcAft>
                          <a:spcPts val="600"/>
                        </a:spcAft>
                      </a:pPr>
                      <a:r>
                        <a:rPr lang="en-GB" sz="1400" dirty="0">
                          <a:effectLst/>
                        </a:rPr>
                        <a:t>Internal Verifier:</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Internal Verifier:</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GB" sz="1400" dirty="0">
                          <a:effectLst/>
                        </a:rPr>
                        <a:t>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just">
                        <a:lnSpc>
                          <a:spcPct val="115000"/>
                        </a:lnSpc>
                        <a:spcBef>
                          <a:spcPts val="600"/>
                        </a:spcBef>
                        <a:spcAft>
                          <a:spcPts val="600"/>
                        </a:spcAft>
                      </a:pPr>
                      <a:r>
                        <a:rPr lang="en-GB" sz="1400">
                          <a:effectLst/>
                        </a:rPr>
                        <a:t>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2049164755"/>
                  </a:ext>
                </a:extLst>
              </a:tr>
              <a:tr h="1074088">
                <a:tc>
                  <a:txBody>
                    <a:bodyPr/>
                    <a:lstStyle/>
                    <a:p>
                      <a:pPr algn="just">
                        <a:lnSpc>
                          <a:spcPct val="115000"/>
                        </a:lnSpc>
                        <a:spcBef>
                          <a:spcPts val="600"/>
                        </a:spcBef>
                        <a:spcAft>
                          <a:spcPts val="600"/>
                        </a:spcAft>
                      </a:pPr>
                      <a:r>
                        <a:rPr lang="en-GB" sz="1400" dirty="0">
                          <a:effectLst/>
                        </a:rPr>
                        <a:t>Assignment Title: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latin typeface="+mn-lt"/>
                          <a:ea typeface="+mn-ea"/>
                          <a:cs typeface="+mn-cs"/>
                        </a:rPr>
                        <a:t>Relationship between Corporate Social Responsibility and Financial Performance</a:t>
                      </a:r>
                    </a:p>
                    <a:p>
                      <a:pPr algn="just">
                        <a:lnSpc>
                          <a:spcPct val="115000"/>
                        </a:lnSpc>
                        <a:spcBef>
                          <a:spcPts val="600"/>
                        </a:spcBef>
                        <a:spcAft>
                          <a:spcPts val="600"/>
                        </a:spcAft>
                      </a:pPr>
                      <a:r>
                        <a:rPr lang="en-GB" sz="1400" dirty="0">
                          <a:effectLst/>
                          <a:latin typeface="+mn-lt"/>
                          <a:ea typeface="+mn-ea"/>
                          <a:cs typeface="+mn-cs"/>
                        </a:rPr>
                        <a:t>- Oral presentation</a:t>
                      </a:r>
                    </a:p>
                  </a:txBody>
                  <a:tcPr marL="51435" marR="51435" marT="0" marB="0"/>
                </a:tc>
                <a:tc hMerge="1">
                  <a:txBody>
                    <a:bodyPr/>
                    <a:lstStyle/>
                    <a:p>
                      <a:pPr algn="just">
                        <a:lnSpc>
                          <a:spcPct val="115000"/>
                        </a:lnSpc>
                        <a:spcBef>
                          <a:spcPts val="600"/>
                        </a:spcBef>
                        <a:spcAft>
                          <a:spcPts val="600"/>
                        </a:spcAft>
                      </a:pPr>
                      <a:r>
                        <a:rPr lang="en-GB" sz="1400" dirty="0">
                          <a:effectLst/>
                        </a:rPr>
                        <a:t>Assignment No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Assignment No :</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US" sz="1400" dirty="0">
                          <a:effectLst/>
                          <a:latin typeface="Calibri" panose="020F0502020204030204" pitchFamily="34" charset="0"/>
                          <a:ea typeface="PMingLiU" panose="02020500000000000000" pitchFamily="18" charset="-120"/>
                          <a:cs typeface="Times New Roman" panose="02020603050405020304" pitchFamily="18" charset="0"/>
                        </a:rPr>
                        <a:t>1 of 1</a:t>
                      </a:r>
                    </a:p>
                  </a:txBody>
                  <a:tcPr marL="51435" marR="51435" marT="0" marB="0"/>
                </a:tc>
                <a:tc>
                  <a:txBody>
                    <a:bodyPr/>
                    <a:lstStyle/>
                    <a:p>
                      <a:pPr algn="just">
                        <a:lnSpc>
                          <a:spcPct val="115000"/>
                        </a:lnSpc>
                        <a:spcBef>
                          <a:spcPts val="600"/>
                        </a:spcBef>
                        <a:spcAft>
                          <a:spcPts val="600"/>
                        </a:spcAft>
                      </a:pPr>
                      <a:r>
                        <a:rPr lang="en-US" sz="1400">
                          <a:effectLst/>
                          <a:latin typeface="Calibri" panose="020F0502020204030204" pitchFamily="34" charset="0"/>
                          <a:ea typeface="PMingLiU" panose="02020500000000000000" pitchFamily="18" charset="-120"/>
                          <a:cs typeface="Times New Roman" panose="02020603050405020304" pitchFamily="18" charset="0"/>
                        </a:rPr>
                        <a:t>1 of 1</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2817806456"/>
                  </a:ext>
                </a:extLst>
              </a:tr>
              <a:tr h="654104">
                <a:tc>
                  <a:txBody>
                    <a:bodyPr/>
                    <a:lstStyle/>
                    <a:p>
                      <a:pPr algn="just">
                        <a:lnSpc>
                          <a:spcPct val="115000"/>
                        </a:lnSpc>
                        <a:spcBef>
                          <a:spcPts val="600"/>
                        </a:spcBef>
                        <a:spcAft>
                          <a:spcPts val="600"/>
                        </a:spcAft>
                      </a:pPr>
                      <a:r>
                        <a:rPr lang="en-GB" sz="1400" dirty="0">
                          <a:effectLst/>
                        </a:rPr>
                        <a:t>Hand Out Date: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7 July 2018</a:t>
                      </a:r>
                    </a:p>
                    <a:p>
                      <a:pPr algn="just">
                        <a:lnSpc>
                          <a:spcPct val="115000"/>
                        </a:lnSpc>
                        <a:spcBef>
                          <a:spcPts val="600"/>
                        </a:spcBef>
                        <a:spcAft>
                          <a:spcPts val="600"/>
                        </a:spcAft>
                      </a:pP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GB" sz="1400" dirty="0">
                          <a:effectLst/>
                        </a:rPr>
                        <a:t>Submission deadline: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gridSpan="2">
                  <a:txBody>
                    <a:bodyPr/>
                    <a:lstStyle/>
                    <a:p>
                      <a:pPr algn="just">
                        <a:lnSpc>
                          <a:spcPct val="115000"/>
                        </a:lnSpc>
                        <a:spcBef>
                          <a:spcPts val="600"/>
                        </a:spcBef>
                        <a:spcAft>
                          <a:spcPts val="600"/>
                        </a:spcAft>
                      </a:pPr>
                      <a:r>
                        <a:rPr lang="en-GB" sz="1400" dirty="0">
                          <a:effectLst/>
                        </a:rPr>
                        <a:t>Submission deadline:</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hMerge="1">
                  <a:txBody>
                    <a:bodyPr/>
                    <a:lstStyle/>
                    <a:p>
                      <a:pPr algn="just">
                        <a:lnSpc>
                          <a:spcPct val="115000"/>
                        </a:lnSpc>
                        <a:spcBef>
                          <a:spcPts val="600"/>
                        </a:spcBef>
                        <a:spcAft>
                          <a:spcPts val="600"/>
                        </a:spcAft>
                      </a:pPr>
                      <a:r>
                        <a:rPr lang="en-GB" sz="1400" dirty="0">
                          <a:effectLst/>
                        </a:rPr>
                        <a:t>26 August2018</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tc>
                  <a:txBody>
                    <a:bodyPr/>
                    <a:lstStyle/>
                    <a:p>
                      <a:pPr algn="just">
                        <a:lnSpc>
                          <a:spcPct val="115000"/>
                        </a:lnSpc>
                        <a:spcBef>
                          <a:spcPts val="600"/>
                        </a:spcBef>
                        <a:spcAft>
                          <a:spcPts val="600"/>
                        </a:spcAft>
                      </a:pPr>
                      <a:r>
                        <a:rPr lang="en-GB" sz="1400" dirty="0">
                          <a:effectLst/>
                        </a:rPr>
                        <a:t>26 August2018</a:t>
                      </a:r>
                      <a:endParaRPr lang="en-US" sz="1400" dirty="0">
                        <a:effectLst/>
                        <a:latin typeface="Calibri" panose="020F0502020204030204" pitchFamily="34" charset="0"/>
                        <a:ea typeface="PMingLiU" panose="02020500000000000000" pitchFamily="18" charset="-120"/>
                        <a:cs typeface="Times New Roman" panose="02020603050405020304" pitchFamily="18" charset="0"/>
                      </a:endParaRPr>
                    </a:p>
                  </a:txBody>
                  <a:tcPr marL="51435" marR="51435" marT="0" marB="0"/>
                </a:tc>
                <a:extLst>
                  <a:ext uri="{0D108BD9-81ED-4DB2-BD59-A6C34878D82A}">
                    <a16:rowId xmlns:a16="http://schemas.microsoft.com/office/drawing/2014/main" val="3900562803"/>
                  </a:ext>
                </a:extLst>
              </a:tr>
            </a:tbl>
          </a:graphicData>
        </a:graphic>
      </p:graphicFrame>
      <p:pic>
        <p:nvPicPr>
          <p:cNvPr id="5" name="Picture 4" descr="Z:\TSD\Assessments and Samples Docs\UWTSD Logo International.jpg"/>
          <p:cNvPicPr/>
          <p:nvPr/>
        </p:nvPicPr>
        <p:blipFill>
          <a:blip r:embed="rId2"/>
          <a:srcRect/>
          <a:stretch>
            <a:fillRect/>
          </a:stretch>
        </p:blipFill>
        <p:spPr bwMode="auto">
          <a:xfrm>
            <a:off x="628650" y="548680"/>
            <a:ext cx="1947863" cy="395288"/>
          </a:xfrm>
          <a:prstGeom prst="rect">
            <a:avLst/>
          </a:prstGeom>
          <a:noFill/>
          <a:ln w="9525">
            <a:noFill/>
            <a:miter lim="800000"/>
            <a:headEnd/>
            <a:tailEnd/>
          </a:ln>
        </p:spPr>
      </p:pic>
    </p:spTree>
    <p:extLst>
      <p:ext uri="{BB962C8B-B14F-4D97-AF65-F5344CB8AC3E}">
        <p14:creationId xmlns:p14="http://schemas.microsoft.com/office/powerpoint/2010/main" val="2853515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692696"/>
            <a:ext cx="7886700" cy="5472608"/>
          </a:xfrm>
        </p:spPr>
        <p:txBody>
          <a:bodyPr>
            <a:normAutofit fontScale="70000" lnSpcReduction="20000"/>
          </a:bodyPr>
          <a:lstStyle/>
          <a:p>
            <a:pPr algn="just"/>
            <a:r>
              <a:rPr lang="en-US" sz="2550" dirty="0"/>
              <a:t>Referencing:	In the main body of your submission you must give credit to authors on whose research your work is based. Append to your submission a reference list that indicates the books, articles, etc. that you have read or quoted in order to complete this assignment (e.g. for books: surname of author and initials,  year of publication, title of book, edition, publisher: place of publication).</a:t>
            </a:r>
          </a:p>
          <a:p>
            <a:pPr marL="0" indent="0">
              <a:buNone/>
            </a:pPr>
            <a:endParaRPr lang="en-US" sz="2550" dirty="0"/>
          </a:p>
          <a:p>
            <a:pPr algn="just"/>
            <a:r>
              <a:rPr lang="en-US" sz="2550" dirty="0"/>
              <a:t>Disclosure: 	Please include the following statement on the title page of the submitted assignment, followed by your name:     </a:t>
            </a:r>
          </a:p>
          <a:p>
            <a:pPr marL="400050" lvl="1" indent="0" algn="just">
              <a:buNone/>
            </a:pPr>
            <a:r>
              <a:rPr lang="en-US" sz="2600" dirty="0"/>
              <a:t>I declare that this assignment is all my own work and that I have acknowledged all materials used from the published or unpublished works of other people. All references have been duly cited.</a:t>
            </a:r>
          </a:p>
          <a:p>
            <a:pPr marL="400050" lvl="1" indent="0">
              <a:buNone/>
            </a:pPr>
            <a:endParaRPr lang="en-US" sz="2600" dirty="0"/>
          </a:p>
          <a:p>
            <a:r>
              <a:rPr lang="en-US" sz="2550" dirty="0"/>
              <a:t>Student’s Signature:</a:t>
            </a:r>
          </a:p>
          <a:p>
            <a:pPr marL="400050" lvl="1" indent="0">
              <a:buNone/>
            </a:pPr>
            <a:r>
              <a:rPr lang="en-US" sz="2600" dirty="0"/>
              <a:t>(for hard copy)	_______</a:t>
            </a:r>
            <a:r>
              <a:rPr lang="en-US" sz="2600" u="sng" dirty="0"/>
              <a:t>Connie Chan</a:t>
            </a:r>
            <a:r>
              <a:rPr lang="en-US" sz="2600" dirty="0"/>
              <a:t>________________</a:t>
            </a:r>
          </a:p>
          <a:p>
            <a:pPr marL="400050" lvl="1" indent="0">
              <a:buNone/>
            </a:pPr>
            <a:r>
              <a:rPr lang="en-US" sz="2600" dirty="0"/>
              <a:t>Date:		</a:t>
            </a:r>
            <a:r>
              <a:rPr lang="en-US" sz="2600" u="sng" dirty="0"/>
              <a:t>_______26 August 2018</a:t>
            </a:r>
            <a:r>
              <a:rPr lang="en-US" sz="2600" dirty="0"/>
              <a:t>______________</a:t>
            </a:r>
          </a:p>
          <a:p>
            <a:pPr marL="0" indent="0">
              <a:buNone/>
            </a:pPr>
            <a:endParaRPr lang="en-US" sz="2550" dirty="0"/>
          </a:p>
          <a:p>
            <a:pPr algn="just"/>
            <a:r>
              <a:rPr lang="en-US" sz="2550" dirty="0" err="1"/>
              <a:t>Turnitin</a:t>
            </a:r>
            <a:r>
              <a:rPr lang="en-US" sz="2550" dirty="0"/>
              <a:t>: Electronic version of the assignment must be submitted to </a:t>
            </a:r>
            <a:r>
              <a:rPr lang="en-US" sz="2550" dirty="0" err="1"/>
              <a:t>Turnitin</a:t>
            </a:r>
            <a:r>
              <a:rPr lang="en-US" sz="2550" dirty="0"/>
              <a:t>.  Note: the </a:t>
            </a:r>
            <a:r>
              <a:rPr lang="en-US" sz="2550" dirty="0" err="1"/>
              <a:t>Turnitin</a:t>
            </a:r>
            <a:r>
              <a:rPr lang="en-US" sz="2550" dirty="0"/>
              <a:t> version is the primary submission and acts as a receipt for the student. All students MUST submit their assessments by the specified deadline.  Late submissions will be subject to penalties. 		</a:t>
            </a:r>
            <a:endParaRPr lang="en-US" dirty="0"/>
          </a:p>
          <a:p>
            <a:endParaRPr lang="en-HK" dirty="0"/>
          </a:p>
        </p:txBody>
      </p:sp>
    </p:spTree>
    <p:extLst>
      <p:ext uri="{BB962C8B-B14F-4D97-AF65-F5344CB8AC3E}">
        <p14:creationId xmlns:p14="http://schemas.microsoft.com/office/powerpoint/2010/main" val="239771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p:cNvGraphicFramePr>
            <a:graphicFrameLocks noGrp="1"/>
          </p:cNvGraphicFramePr>
          <p:nvPr>
            <p:ph idx="1"/>
            <p:extLst>
              <p:ext uri="{D42A27DB-BD31-4B8C-83A1-F6EECF244321}">
                <p14:modId xmlns:p14="http://schemas.microsoft.com/office/powerpoint/2010/main" val="1294359612"/>
              </p:ext>
            </p:extLst>
          </p:nvPr>
        </p:nvGraphicFramePr>
        <p:xfrm>
          <a:off x="1403648" y="1412776"/>
          <a:ext cx="5328593" cy="1872208"/>
        </p:xfrm>
        <a:graphic>
          <a:graphicData uri="http://schemas.openxmlformats.org/drawingml/2006/table">
            <a:tbl>
              <a:tblPr firstRow="1" firstCol="1" bandRow="1"/>
              <a:tblGrid>
                <a:gridCol w="2599025">
                  <a:extLst>
                    <a:ext uri="{9D8B030D-6E8A-4147-A177-3AD203B41FA5}">
                      <a16:colId xmlns:a16="http://schemas.microsoft.com/office/drawing/2014/main" val="2217402811"/>
                    </a:ext>
                  </a:extLst>
                </a:gridCol>
                <a:gridCol w="1370315">
                  <a:extLst>
                    <a:ext uri="{9D8B030D-6E8A-4147-A177-3AD203B41FA5}">
                      <a16:colId xmlns:a16="http://schemas.microsoft.com/office/drawing/2014/main" val="1583644312"/>
                    </a:ext>
                  </a:extLst>
                </a:gridCol>
                <a:gridCol w="1359253">
                  <a:extLst>
                    <a:ext uri="{9D8B030D-6E8A-4147-A177-3AD203B41FA5}">
                      <a16:colId xmlns:a16="http://schemas.microsoft.com/office/drawing/2014/main" val="2965189498"/>
                    </a:ext>
                  </a:extLst>
                </a:gridCol>
              </a:tblGrid>
              <a:tr h="522336">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Criteria </a:t>
                      </a:r>
                    </a:p>
                    <a:p>
                      <a:pPr algn="ctr">
                        <a:lnSpc>
                          <a:spcPct val="107000"/>
                        </a:lnSpc>
                        <a:spcAft>
                          <a:spcPts val="0"/>
                        </a:spcAft>
                      </a:pP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Mark available </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Mark awarded</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0639907"/>
                  </a:ext>
                </a:extLst>
              </a:tr>
              <a:tr h="789408">
                <a:tc>
                  <a:txBody>
                    <a:bodyPr/>
                    <a:lstStyle/>
                    <a:p>
                      <a:pPr>
                        <a:lnSpc>
                          <a:spcPct val="107000"/>
                        </a:lnSpc>
                        <a:spcAft>
                          <a:spcPts val="0"/>
                        </a:spcAft>
                      </a:pPr>
                      <a:r>
                        <a:rPr lang="en-US" sz="1400" b="1" dirty="0">
                          <a:effectLst/>
                          <a:latin typeface="Calibri" panose="020F0502020204030204" pitchFamily="34" charset="0"/>
                          <a:ea typeface="PMingLiU" panose="02020500000000000000" pitchFamily="18" charset="-120"/>
                          <a:cs typeface="Calibri" panose="020F0502020204030204" pitchFamily="34" charset="0"/>
                        </a:rPr>
                        <a:t>Presentation skills (Clarity, audibility, enthusiasm)</a:t>
                      </a:r>
                    </a:p>
                    <a:p>
                      <a:pPr>
                        <a:lnSpc>
                          <a:spcPct val="107000"/>
                        </a:lnSpc>
                        <a:spcAft>
                          <a:spcPts val="0"/>
                        </a:spcAft>
                      </a:pP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 10%</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 </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8068665"/>
                  </a:ext>
                </a:extLst>
              </a:tr>
              <a:tr h="560464">
                <a:tc>
                  <a:txBody>
                    <a:bodyPr/>
                    <a:lstStyle/>
                    <a:p>
                      <a:pP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Ability to respond to questions</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 10%</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HK" sz="1400" b="1" dirty="0">
                          <a:effectLst/>
                          <a:latin typeface="Calibri" panose="020F0502020204030204" pitchFamily="34" charset="0"/>
                          <a:ea typeface="PMingLiU" panose="02020500000000000000" pitchFamily="18" charset="-120"/>
                          <a:cs typeface="Calibri" panose="020F0502020204030204" pitchFamily="34" charset="0"/>
                        </a:rPr>
                        <a:t> </a:t>
                      </a:r>
                      <a:endParaRPr lang="en-US" sz="1400" dirty="0">
                        <a:effectLst/>
                        <a:latin typeface="Calibri" panose="020F0502020204030204" pitchFamily="34" charset="0"/>
                        <a:ea typeface="PMingLiU" panose="02020500000000000000" pitchFamily="18" charset="-120"/>
                        <a:cs typeface="Arial" panose="020B0604020202020204" pitchFamily="34" charset="0"/>
                      </a:endParaRPr>
                    </a:p>
                  </a:txBody>
                  <a:tcPr marL="49906" marR="49906"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54821624"/>
                  </a:ext>
                </a:extLst>
              </a:tr>
            </a:tbl>
          </a:graphicData>
        </a:graphic>
      </p:graphicFrame>
      <p:sp>
        <p:nvSpPr>
          <p:cNvPr id="9" name="Rectangle 3"/>
          <p:cNvSpPr>
            <a:spLocks noGrp="1" noChangeArrowheads="1"/>
          </p:cNvSpPr>
          <p:nvPr>
            <p:ph type="title"/>
          </p:nvPr>
        </p:nvSpPr>
        <p:spPr bwMode="auto">
          <a:xfrm>
            <a:off x="2555776" y="764704"/>
            <a:ext cx="3195627" cy="2846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rtlCol="0" anchor="ctr" anchorCtr="0" compatLnSpc="1">
            <a:prstTxWarp prst="textNoShape">
              <a:avLst/>
            </a:prstTxWarp>
            <a:spAutoFit/>
          </a:bodyPr>
          <a:lstStyle/>
          <a:p>
            <a:pPr defTabSz="685800" eaLnBrk="0" fontAlgn="base" hangingPunct="0">
              <a:spcAft>
                <a:spcPct val="0"/>
              </a:spcAft>
            </a:pPr>
            <a:r>
              <a:rPr lang="en-US" altLang="en-US" sz="1400" b="1" dirty="0">
                <a:latin typeface="Calibri" panose="020F0502020204030204" pitchFamily="34" charset="0"/>
                <a:ea typeface="PMingLiU" panose="02020500000000000000" pitchFamily="18" charset="-120"/>
                <a:cs typeface="Calibri" panose="020F0502020204030204" pitchFamily="34" charset="0"/>
              </a:rPr>
              <a:t>ASSESSMENT CRITERIA (20%)</a:t>
            </a:r>
            <a:endParaRPr lang="en-US" altLang="en-US" sz="1400" dirty="0">
              <a:latin typeface="Arial" panose="020B0604020202020204" pitchFamily="34" charset="0"/>
            </a:endParaRPr>
          </a:p>
        </p:txBody>
      </p:sp>
    </p:spTree>
    <p:extLst>
      <p:ext uri="{BB962C8B-B14F-4D97-AF65-F5344CB8AC3E}">
        <p14:creationId xmlns:p14="http://schemas.microsoft.com/office/powerpoint/2010/main" val="7349819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ctrTitle"/>
          </p:nvPr>
        </p:nvSpPr>
        <p:spPr>
          <a:xfrm>
            <a:off x="685800" y="3168737"/>
            <a:ext cx="7772400" cy="1844439"/>
          </a:xfrm>
        </p:spPr>
        <p:txBody>
          <a:bodyPr>
            <a:normAutofit/>
          </a:bodyPr>
          <a:lstStyle/>
          <a:p>
            <a:r>
              <a:rPr lang="en-HK" altLang="zh-HK" sz="2000" b="1" dirty="0">
                <a:latin typeface="Times New Roman" panose="02020603050405020304" pitchFamily="18" charset="0"/>
                <a:cs typeface="Times New Roman" panose="02020603050405020304" pitchFamily="18" charset="0"/>
              </a:rPr>
              <a:t>“Relationship between Corporate Social Responsibility and </a:t>
            </a:r>
            <a:br>
              <a:rPr lang="en-HK" altLang="zh-HK" sz="2000" b="1" dirty="0">
                <a:latin typeface="Times New Roman" panose="02020603050405020304" pitchFamily="18" charset="0"/>
                <a:cs typeface="Times New Roman" panose="02020603050405020304" pitchFamily="18" charset="0"/>
              </a:rPr>
            </a:br>
            <a:r>
              <a:rPr lang="en-HK" altLang="zh-HK" sz="2000" b="1" dirty="0">
                <a:latin typeface="Times New Roman" panose="02020603050405020304" pitchFamily="18" charset="0"/>
                <a:cs typeface="Times New Roman" panose="02020603050405020304" pitchFamily="18" charset="0"/>
              </a:rPr>
              <a:t>Financial Performance”</a:t>
            </a:r>
            <a:endParaRPr lang="zh-HK" altLang="en-US" sz="2000" b="1" dirty="0">
              <a:latin typeface="Times New Roman" panose="02020603050405020304" pitchFamily="18" charset="0"/>
              <a:cs typeface="Times New Roman" panose="02020603050405020304" pitchFamily="18" charset="0"/>
            </a:endParaRPr>
          </a:p>
        </p:txBody>
      </p:sp>
      <p:sp>
        <p:nvSpPr>
          <p:cNvPr id="4" name="標題 1"/>
          <p:cNvSpPr txBox="1">
            <a:spLocks/>
          </p:cNvSpPr>
          <p:nvPr/>
        </p:nvSpPr>
        <p:spPr>
          <a:xfrm>
            <a:off x="674761" y="692696"/>
            <a:ext cx="7772400" cy="1844439"/>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endParaRPr lang="en-HK" altLang="zh-HK" sz="3200" dirty="0"/>
          </a:p>
          <a:p>
            <a:r>
              <a:rPr lang="en-HK" altLang="zh-HK" sz="2100" b="1" dirty="0">
                <a:latin typeface="Times New Roman" panose="02020603050405020304" pitchFamily="18" charset="0"/>
                <a:cs typeface="Times New Roman" panose="02020603050405020304" pitchFamily="18" charset="0"/>
              </a:rPr>
              <a:t>SBPD7001</a:t>
            </a:r>
          </a:p>
          <a:p>
            <a:r>
              <a:rPr lang="en-US" altLang="zh-HK" sz="2100" b="1" dirty="0">
                <a:latin typeface="Times New Roman" panose="02020603050405020304" pitchFamily="18" charset="0"/>
                <a:cs typeface="Times New Roman" panose="02020603050405020304" pitchFamily="18" charset="0"/>
              </a:rPr>
              <a:t>Approaches to Research and Academic Communication</a:t>
            </a:r>
          </a:p>
          <a:p>
            <a:endParaRPr lang="en-US" altLang="zh-HK" sz="2100" b="1" dirty="0">
              <a:latin typeface="Times New Roman" panose="02020603050405020304" pitchFamily="18" charset="0"/>
              <a:cs typeface="Times New Roman" panose="02020603050405020304" pitchFamily="18" charset="0"/>
            </a:endParaRPr>
          </a:p>
          <a:p>
            <a:r>
              <a:rPr lang="en-HK" altLang="zh-HK" sz="2100" b="1" dirty="0">
                <a:latin typeface="Times New Roman" panose="02020603050405020304" pitchFamily="18" charset="0"/>
                <a:cs typeface="Times New Roman" panose="02020603050405020304" pitchFamily="18" charset="0"/>
              </a:rPr>
              <a:t> </a:t>
            </a:r>
            <a:r>
              <a:rPr lang="en-HK" altLang="zh-HK" sz="2100" b="1" dirty="0">
                <a:latin typeface="Times New Roman" panose="02020603050405020304" pitchFamily="18" charset="0"/>
                <a:ea typeface="Arial Unicode MS" panose="020B0604020202020204" pitchFamily="34" charset="-120"/>
                <a:cs typeface="Times New Roman" panose="02020603050405020304" pitchFamily="18" charset="0"/>
              </a:rPr>
              <a:t>Oral Presentation</a:t>
            </a:r>
            <a:endParaRPr lang="zh-HK" altLang="en-US" sz="2100" b="1" dirty="0">
              <a:latin typeface="Times New Roman" panose="02020603050405020304" pitchFamily="18" charset="0"/>
              <a:ea typeface="Arial Unicode MS" panose="020B0604020202020204" pitchFamily="34" charset="-120"/>
              <a:cs typeface="Times New Roman" panose="02020603050405020304" pitchFamily="18" charset="0"/>
            </a:endParaRPr>
          </a:p>
        </p:txBody>
      </p:sp>
      <p:sp>
        <p:nvSpPr>
          <p:cNvPr id="6" name="投影片編號版面配置區 5"/>
          <p:cNvSpPr>
            <a:spLocks noGrp="1"/>
          </p:cNvSpPr>
          <p:nvPr>
            <p:ph type="sldNum" sz="quarter" idx="12"/>
          </p:nvPr>
        </p:nvSpPr>
        <p:spPr/>
        <p:txBody>
          <a:bodyPr/>
          <a:lstStyle/>
          <a:p>
            <a:fld id="{4FA6E770-8175-4700-8DE4-19678FEC494A}" type="slidenum">
              <a:rPr lang="zh-HK" altLang="en-US" smtClean="0"/>
              <a:t>4</a:t>
            </a:fld>
            <a:endParaRPr lang="zh-HK" altLang="en-US"/>
          </a:p>
        </p:txBody>
      </p:sp>
    </p:spTree>
    <p:extLst>
      <p:ext uri="{BB962C8B-B14F-4D97-AF65-F5344CB8AC3E}">
        <p14:creationId xmlns:p14="http://schemas.microsoft.com/office/powerpoint/2010/main" val="425039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F6F8391-4223-435A-9701-830CF2B96FEB}"/>
              </a:ext>
            </a:extLst>
          </p:cNvPr>
          <p:cNvSpPr>
            <a:spLocks noGrp="1"/>
          </p:cNvSpPr>
          <p:nvPr>
            <p:ph type="sldNum" sz="quarter" idx="12"/>
          </p:nvPr>
        </p:nvSpPr>
        <p:spPr/>
        <p:txBody>
          <a:bodyPr/>
          <a:lstStyle/>
          <a:p>
            <a:fld id="{4FA6E770-8175-4700-8DE4-19678FEC494A}" type="slidenum">
              <a:rPr lang="zh-HK" altLang="en-US" smtClean="0"/>
              <a:t>5</a:t>
            </a:fld>
            <a:endParaRPr lang="zh-HK" altLang="en-US"/>
          </a:p>
        </p:txBody>
      </p:sp>
      <p:pic>
        <p:nvPicPr>
          <p:cNvPr id="3" name="Picture 2">
            <a:extLst>
              <a:ext uri="{FF2B5EF4-FFF2-40B4-BE49-F238E27FC236}">
                <a16:creationId xmlns:a16="http://schemas.microsoft.com/office/drawing/2014/main" id="{E28A7BBF-A094-4BE0-96FA-30CB49983CAA}"/>
              </a:ext>
            </a:extLst>
          </p:cNvPr>
          <p:cNvPicPr>
            <a:picLocks noChangeAspect="1"/>
          </p:cNvPicPr>
          <p:nvPr/>
        </p:nvPicPr>
        <p:blipFill rotWithShape="1">
          <a:blip r:embed="rId2"/>
          <a:srcRect l="30313" t="20609" r="30313" b="38794"/>
          <a:stretch/>
        </p:blipFill>
        <p:spPr>
          <a:xfrm>
            <a:off x="971600" y="908720"/>
            <a:ext cx="7200800" cy="4464496"/>
          </a:xfrm>
          <a:prstGeom prst="rect">
            <a:avLst/>
          </a:prstGeom>
        </p:spPr>
      </p:pic>
    </p:spTree>
    <p:extLst>
      <p:ext uri="{BB962C8B-B14F-4D97-AF65-F5344CB8AC3E}">
        <p14:creationId xmlns:p14="http://schemas.microsoft.com/office/powerpoint/2010/main" val="1985409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2CB523-8AC9-4A1A-B429-F40AE8B5BEE1}"/>
              </a:ext>
            </a:extLst>
          </p:cNvPr>
          <p:cNvSpPr>
            <a:spLocks noGrp="1"/>
          </p:cNvSpPr>
          <p:nvPr>
            <p:ph type="title"/>
          </p:nvPr>
        </p:nvSpPr>
        <p:spPr>
          <a:xfrm>
            <a:off x="457200" y="136525"/>
            <a:ext cx="8229600" cy="758032"/>
          </a:xfrm>
        </p:spPr>
        <p:txBody>
          <a:bodyPr>
            <a:normAutofit/>
          </a:bodyPr>
          <a:lstStyle/>
          <a:p>
            <a:r>
              <a:rPr lang="en-US" sz="2000" dirty="0">
                <a:latin typeface="Times New Roman" panose="02020603050405020304" pitchFamily="18" charset="0"/>
                <a:cs typeface="Times New Roman" panose="02020603050405020304" pitchFamily="18" charset="0"/>
              </a:rPr>
              <a:t>Definition</a:t>
            </a:r>
          </a:p>
        </p:txBody>
      </p:sp>
      <p:sp>
        <p:nvSpPr>
          <p:cNvPr id="6" name="Content Placeholder 5">
            <a:extLst>
              <a:ext uri="{FF2B5EF4-FFF2-40B4-BE49-F238E27FC236}">
                <a16:creationId xmlns:a16="http://schemas.microsoft.com/office/drawing/2014/main" id="{96FBAAC8-6076-4B90-99F5-74A87E582566}"/>
              </a:ext>
            </a:extLst>
          </p:cNvPr>
          <p:cNvSpPr>
            <a:spLocks noGrp="1"/>
          </p:cNvSpPr>
          <p:nvPr>
            <p:ph sz="half" idx="1"/>
          </p:nvPr>
        </p:nvSpPr>
        <p:spPr>
          <a:xfrm>
            <a:off x="457200" y="894558"/>
            <a:ext cx="4038600" cy="5461792"/>
          </a:xfrm>
        </p:spPr>
        <p:txBody>
          <a:bodyPr>
            <a:noAutofit/>
          </a:bodyPr>
          <a:lstStyle/>
          <a:p>
            <a:pPr marL="0" indent="0">
              <a:buNone/>
            </a:pPr>
            <a:r>
              <a:rPr lang="en-US" sz="1800" dirty="0">
                <a:latin typeface="Times New Roman" panose="02020603050405020304" pitchFamily="18" charset="0"/>
                <a:cs typeface="Times New Roman" panose="02020603050405020304" pitchFamily="18" charset="0"/>
              </a:rPr>
              <a:t>Corporate Social Responsibility (“CSR”)</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Archie B </a:t>
            </a:r>
            <a:r>
              <a:rPr lang="en-US" sz="1800" dirty="0" err="1">
                <a:latin typeface="Times New Roman" panose="02020603050405020304" pitchFamily="18" charset="0"/>
                <a:cs typeface="Times New Roman" panose="02020603050405020304" pitchFamily="18" charset="0"/>
              </a:rPr>
              <a:t>Caroll’s</a:t>
            </a:r>
            <a:r>
              <a:rPr lang="en-US" sz="1800" dirty="0">
                <a:latin typeface="Times New Roman" panose="02020603050405020304" pitchFamily="18" charset="0"/>
                <a:cs typeface="Times New Roman" panose="02020603050405020304" pitchFamily="18" charset="0"/>
              </a:rPr>
              <a:t> (1991) definition</a:t>
            </a:r>
          </a:p>
          <a:p>
            <a:endParaRPr lang="en-US" sz="1800" dirty="0">
              <a:latin typeface="Times New Roman" panose="02020603050405020304" pitchFamily="18" charset="0"/>
              <a:cs typeface="Times New Roman" panose="02020603050405020304" pitchFamily="18" charset="0"/>
            </a:endParaRPr>
          </a:p>
          <a:p>
            <a:pPr>
              <a:spcBef>
                <a:spcPts val="0"/>
              </a:spcBef>
            </a:pPr>
            <a:r>
              <a:rPr lang="en-US" sz="1800" dirty="0">
                <a:latin typeface="Times New Roman" panose="02020603050405020304" pitchFamily="18" charset="0"/>
                <a:cs typeface="Times New Roman" panose="02020603050405020304" pitchFamily="18" charset="0"/>
              </a:rPr>
              <a:t>CSR is described as a pyramid of responsibilities, namely economic, legal, ethical and philanthropic responsibilities.</a:t>
            </a:r>
          </a:p>
          <a:p>
            <a:pPr>
              <a:spcBef>
                <a:spcPts val="0"/>
              </a:spcBef>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This is in response of the increasing concerns from the community on the ethical issues in business.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Customer and investor demands are increasing and there are higher expectations on corporates to be held responsible for the social performance.</a:t>
            </a:r>
          </a:p>
        </p:txBody>
      </p:sp>
      <p:sp>
        <p:nvSpPr>
          <p:cNvPr id="7" name="Content Placeholder 6">
            <a:extLst>
              <a:ext uri="{FF2B5EF4-FFF2-40B4-BE49-F238E27FC236}">
                <a16:creationId xmlns:a16="http://schemas.microsoft.com/office/drawing/2014/main" id="{79B18A7E-C5C2-48EC-9C35-E3E034CB0064}"/>
              </a:ext>
            </a:extLst>
          </p:cNvPr>
          <p:cNvSpPr>
            <a:spLocks noGrp="1"/>
          </p:cNvSpPr>
          <p:nvPr>
            <p:ph sz="half" idx="2"/>
          </p:nvPr>
        </p:nvSpPr>
        <p:spPr>
          <a:xfrm>
            <a:off x="4788024" y="894558"/>
            <a:ext cx="3898776" cy="5231606"/>
          </a:xfrm>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Financial Performance of corporates</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Accounting-based measurements include return on assets and asset turnover.  Accounting-based measures reflect the firm’s production efficiency and historical financial results.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Market-based measurements include stock performance, share price increase and market return.  Market-based measurements are projection of future performance based on which the stock market participants will make investment decisions.</a:t>
            </a:r>
          </a:p>
          <a:p>
            <a:endParaRPr lang="en-US" sz="18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940C7AFE-77D8-4B01-99DF-8BBF4752A3D4}"/>
              </a:ext>
            </a:extLst>
          </p:cNvPr>
          <p:cNvSpPr>
            <a:spLocks noGrp="1"/>
          </p:cNvSpPr>
          <p:nvPr>
            <p:ph type="sldNum" sz="quarter" idx="12"/>
          </p:nvPr>
        </p:nvSpPr>
        <p:spPr/>
        <p:txBody>
          <a:bodyPr/>
          <a:lstStyle/>
          <a:p>
            <a:fld id="{4FA6E770-8175-4700-8DE4-19678FEC494A}" type="slidenum">
              <a:rPr lang="zh-HK" altLang="en-US" smtClean="0"/>
              <a:t>6</a:t>
            </a:fld>
            <a:endParaRPr lang="zh-HK" altLang="en-US"/>
          </a:p>
        </p:txBody>
      </p:sp>
    </p:spTree>
    <p:extLst>
      <p:ext uri="{BB962C8B-B14F-4D97-AF65-F5344CB8AC3E}">
        <p14:creationId xmlns:p14="http://schemas.microsoft.com/office/powerpoint/2010/main" val="714847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072E7A-5316-42F5-8821-F4803DD6B164}"/>
              </a:ext>
            </a:extLst>
          </p:cNvPr>
          <p:cNvSpPr>
            <a:spLocks noGrp="1"/>
          </p:cNvSpPr>
          <p:nvPr>
            <p:ph type="sldNum" sz="quarter" idx="12"/>
          </p:nvPr>
        </p:nvSpPr>
        <p:spPr/>
        <p:txBody>
          <a:bodyPr/>
          <a:lstStyle/>
          <a:p>
            <a:fld id="{4FA6E770-8175-4700-8DE4-19678FEC494A}" type="slidenum">
              <a:rPr lang="zh-HK" altLang="en-US" smtClean="0"/>
              <a:t>7</a:t>
            </a:fld>
            <a:endParaRPr lang="zh-HK" altLang="en-US"/>
          </a:p>
        </p:txBody>
      </p:sp>
      <p:pic>
        <p:nvPicPr>
          <p:cNvPr id="4" name="Picture 3">
            <a:extLst>
              <a:ext uri="{FF2B5EF4-FFF2-40B4-BE49-F238E27FC236}">
                <a16:creationId xmlns:a16="http://schemas.microsoft.com/office/drawing/2014/main" id="{D16C3691-0267-4A55-B21C-ACF9D0B98F23}"/>
              </a:ext>
            </a:extLst>
          </p:cNvPr>
          <p:cNvPicPr>
            <a:picLocks noChangeAspect="1"/>
          </p:cNvPicPr>
          <p:nvPr/>
        </p:nvPicPr>
        <p:blipFill rotWithShape="1">
          <a:blip r:embed="rId2"/>
          <a:srcRect l="757" t="9805" r="51527" b="32768"/>
          <a:stretch/>
        </p:blipFill>
        <p:spPr>
          <a:xfrm>
            <a:off x="1187624" y="836712"/>
            <a:ext cx="6048672" cy="4824536"/>
          </a:xfrm>
          <a:prstGeom prst="rect">
            <a:avLst/>
          </a:prstGeom>
        </p:spPr>
      </p:pic>
    </p:spTree>
    <p:extLst>
      <p:ext uri="{BB962C8B-B14F-4D97-AF65-F5344CB8AC3E}">
        <p14:creationId xmlns:p14="http://schemas.microsoft.com/office/powerpoint/2010/main" val="102492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2CB523-8AC9-4A1A-B429-F40AE8B5BEE1}"/>
              </a:ext>
            </a:extLst>
          </p:cNvPr>
          <p:cNvSpPr>
            <a:spLocks noGrp="1"/>
          </p:cNvSpPr>
          <p:nvPr>
            <p:ph type="title"/>
          </p:nvPr>
        </p:nvSpPr>
        <p:spPr>
          <a:xfrm>
            <a:off x="457200" y="620687"/>
            <a:ext cx="8229600" cy="561902"/>
          </a:xfrm>
        </p:spPr>
        <p:txBody>
          <a:bodyPr>
            <a:normAutofit/>
          </a:bodyPr>
          <a:lstStyle/>
          <a:p>
            <a:r>
              <a:rPr lang="en-US" sz="2000" dirty="0">
                <a:latin typeface="Times New Roman" panose="02020603050405020304" pitchFamily="18" charset="0"/>
                <a:cs typeface="Times New Roman" panose="02020603050405020304" pitchFamily="18" charset="0"/>
              </a:rPr>
              <a:t>What is the relationship between CSR and financial performance</a:t>
            </a:r>
          </a:p>
        </p:txBody>
      </p:sp>
      <p:sp>
        <p:nvSpPr>
          <p:cNvPr id="6" name="Content Placeholder 5">
            <a:extLst>
              <a:ext uri="{FF2B5EF4-FFF2-40B4-BE49-F238E27FC236}">
                <a16:creationId xmlns:a16="http://schemas.microsoft.com/office/drawing/2014/main" id="{96FBAAC8-6076-4B90-99F5-74A87E582566}"/>
              </a:ext>
            </a:extLst>
          </p:cNvPr>
          <p:cNvSpPr>
            <a:spLocks noGrp="1"/>
          </p:cNvSpPr>
          <p:nvPr>
            <p:ph sz="half" idx="1"/>
          </p:nvPr>
        </p:nvSpPr>
        <p:spPr>
          <a:xfrm>
            <a:off x="683568" y="1556792"/>
            <a:ext cx="3812232" cy="4569371"/>
          </a:xfrm>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CSR  </a:t>
            </a:r>
            <a:r>
              <a:rPr lang="en-US" sz="1800" dirty="0">
                <a:latin typeface="Times New Roman" panose="02020603050405020304" pitchFamily="18" charset="0"/>
                <a:cs typeface="Times New Roman" panose="02020603050405020304" pitchFamily="18" charset="0"/>
                <a:sym typeface="Wingdings" panose="05000000000000000000" pitchFamily="2" charset="2"/>
              </a:rPr>
              <a:t>  Financial Performance</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Positive relationship</a:t>
            </a:r>
          </a:p>
          <a:p>
            <a:endParaRPr lang="en-US" sz="1800" dirty="0">
              <a:latin typeface="Times New Roman" panose="02020603050405020304" pitchFamily="18" charset="0"/>
              <a:cs typeface="Times New Roman" panose="02020603050405020304" pitchFamily="18" charset="0"/>
            </a:endParaRPr>
          </a:p>
          <a:p>
            <a:pPr>
              <a:spcBef>
                <a:spcPts val="0"/>
              </a:spcBef>
            </a:pPr>
            <a:r>
              <a:rPr lang="en-US" sz="1800" dirty="0">
                <a:latin typeface="Times New Roman" panose="02020603050405020304" pitchFamily="18" charset="0"/>
                <a:cs typeface="Times New Roman" panose="02020603050405020304" pitchFamily="18" charset="0"/>
              </a:rPr>
              <a:t>Negative relationship</a:t>
            </a:r>
          </a:p>
          <a:p>
            <a:pPr>
              <a:spcBef>
                <a:spcPts val="0"/>
              </a:spcBef>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No significant relationship</a:t>
            </a:r>
          </a:p>
          <a:p>
            <a:pPr marL="0" indent="0">
              <a:buNone/>
            </a:pPr>
            <a:endParaRPr lang="en-US" sz="1600" dirty="0">
              <a:latin typeface="Times New Roman" panose="02020603050405020304" pitchFamily="18" charset="0"/>
              <a:cs typeface="Times New Roman" panose="02020603050405020304" pitchFamily="18" charset="0"/>
            </a:endParaRPr>
          </a:p>
        </p:txBody>
      </p:sp>
      <p:sp>
        <p:nvSpPr>
          <p:cNvPr id="7" name="Content Placeholder 6">
            <a:extLst>
              <a:ext uri="{FF2B5EF4-FFF2-40B4-BE49-F238E27FC236}">
                <a16:creationId xmlns:a16="http://schemas.microsoft.com/office/drawing/2014/main" id="{79B18A7E-C5C2-48EC-9C35-E3E034CB0064}"/>
              </a:ext>
            </a:extLst>
          </p:cNvPr>
          <p:cNvSpPr>
            <a:spLocks noGrp="1"/>
          </p:cNvSpPr>
          <p:nvPr>
            <p:ph sz="half" idx="2"/>
          </p:nvPr>
        </p:nvSpPr>
        <p:spPr>
          <a:xfrm>
            <a:off x="4676366" y="1532168"/>
            <a:ext cx="4038600" cy="4569371"/>
          </a:xfrm>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CSR  </a:t>
            </a:r>
            <a:r>
              <a:rPr lang="en-US" sz="1800" dirty="0">
                <a:latin typeface="Times New Roman" panose="02020603050405020304" pitchFamily="18" charset="0"/>
                <a:cs typeface="Times New Roman" panose="02020603050405020304" pitchFamily="18" charset="0"/>
                <a:sym typeface="Wingdings" panose="05000000000000000000" pitchFamily="2" charset="2"/>
              </a:rPr>
              <a:t>  Financial Performance</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Causal relationship</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Inverse relationship</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Any mediating factors and moderating factors</a:t>
            </a:r>
          </a:p>
          <a:p>
            <a:pPr marL="0" indent="0">
              <a:buNone/>
            </a:pPr>
            <a:endParaRPr lang="en-US" sz="16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940C7AFE-77D8-4B01-99DF-8BBF4752A3D4}"/>
              </a:ext>
            </a:extLst>
          </p:cNvPr>
          <p:cNvSpPr>
            <a:spLocks noGrp="1"/>
          </p:cNvSpPr>
          <p:nvPr>
            <p:ph type="sldNum" sz="quarter" idx="12"/>
          </p:nvPr>
        </p:nvSpPr>
        <p:spPr/>
        <p:txBody>
          <a:bodyPr/>
          <a:lstStyle/>
          <a:p>
            <a:fld id="{4FA6E770-8175-4700-8DE4-19678FEC494A}" type="slidenum">
              <a:rPr lang="zh-HK" altLang="en-US" smtClean="0"/>
              <a:t>8</a:t>
            </a:fld>
            <a:endParaRPr lang="zh-HK" altLang="en-US"/>
          </a:p>
        </p:txBody>
      </p:sp>
      <p:pic>
        <p:nvPicPr>
          <p:cNvPr id="9" name="Picture 8">
            <a:extLst>
              <a:ext uri="{FF2B5EF4-FFF2-40B4-BE49-F238E27FC236}">
                <a16:creationId xmlns:a16="http://schemas.microsoft.com/office/drawing/2014/main" id="{1281610F-D916-4C9D-8F9A-61EE55A44BCD}"/>
              </a:ext>
            </a:extLst>
          </p:cNvPr>
          <p:cNvPicPr/>
          <p:nvPr/>
        </p:nvPicPr>
        <p:blipFill rotWithShape="1">
          <a:blip r:embed="rId2"/>
          <a:srcRect l="31250" t="26128" r="30728" b="29292"/>
          <a:stretch/>
        </p:blipFill>
        <p:spPr bwMode="auto">
          <a:xfrm>
            <a:off x="899592" y="4149080"/>
            <a:ext cx="2520280" cy="1728192"/>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83799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5FFDF-D1A3-43E7-9843-11D43BFD6D45}"/>
              </a:ext>
            </a:extLst>
          </p:cNvPr>
          <p:cNvSpPr>
            <a:spLocks noGrp="1"/>
          </p:cNvSpPr>
          <p:nvPr>
            <p:ph type="title"/>
          </p:nvPr>
        </p:nvSpPr>
        <p:spPr>
          <a:xfrm>
            <a:off x="457200" y="476671"/>
            <a:ext cx="7571184" cy="921941"/>
          </a:xfrm>
        </p:spPr>
        <p:txBody>
          <a:bodyPr>
            <a:noAutofit/>
          </a:bodyPr>
          <a:lstStyle/>
          <a:p>
            <a:r>
              <a:rPr lang="en-US" sz="2000" dirty="0">
                <a:latin typeface="Times New Roman" panose="02020603050405020304" pitchFamily="18" charset="0"/>
                <a:cs typeface="Times New Roman" panose="02020603050405020304" pitchFamily="18" charset="0"/>
              </a:rPr>
              <a:t>Relationship between CSR and Financial Performance</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Why I am interested in the topic?</a:t>
            </a:r>
          </a:p>
        </p:txBody>
      </p:sp>
      <p:sp>
        <p:nvSpPr>
          <p:cNvPr id="3" name="Content Placeholder 2">
            <a:extLst>
              <a:ext uri="{FF2B5EF4-FFF2-40B4-BE49-F238E27FC236}">
                <a16:creationId xmlns:a16="http://schemas.microsoft.com/office/drawing/2014/main" id="{D8FAFBBD-C85B-4B52-A990-F40B0298E624}"/>
              </a:ext>
            </a:extLst>
          </p:cNvPr>
          <p:cNvSpPr>
            <a:spLocks noGrp="1"/>
          </p:cNvSpPr>
          <p:nvPr>
            <p:ph idx="1"/>
          </p:nvPr>
        </p:nvSpPr>
        <p:spPr>
          <a:xfrm>
            <a:off x="457200" y="1628800"/>
            <a:ext cx="8229600" cy="4388505"/>
          </a:xfrm>
        </p:spPr>
        <p:txBody>
          <a:bodyPr>
            <a:normAutofit/>
          </a:bodyPr>
          <a:lstStyle/>
          <a:p>
            <a:r>
              <a:rPr lang="en-US" sz="1800" dirty="0">
                <a:latin typeface="Times New Roman" panose="02020603050405020304" pitchFamily="18" charset="0"/>
                <a:cs typeface="Times New Roman" panose="02020603050405020304" pitchFamily="18" charset="0"/>
              </a:rPr>
              <a:t>Business ethics in relation to profits </a:t>
            </a:r>
            <a:r>
              <a:rPr lang="en-US" sz="1800" dirty="0" err="1">
                <a:latin typeface="Times New Roman" panose="02020603050405020304" pitchFamily="18" charset="0"/>
                <a:cs typeface="Times New Roman" panose="02020603050405020304" pitchFamily="18" charset="0"/>
              </a:rPr>
              <a:t>maximisation</a:t>
            </a:r>
            <a:r>
              <a:rPr lang="en-US" sz="1800" dirty="0">
                <a:latin typeface="Times New Roman" panose="02020603050405020304" pitchFamily="18" charset="0"/>
                <a:cs typeface="Times New Roman" panose="02020603050405020304" pitchFamily="18" charset="0"/>
              </a:rPr>
              <a:t>.</a:t>
            </a:r>
          </a:p>
          <a:p>
            <a:r>
              <a:rPr lang="en-US" sz="1800" dirty="0">
                <a:latin typeface="Times New Roman" panose="02020603050405020304" pitchFamily="18" charset="0"/>
                <a:cs typeface="Times New Roman" panose="02020603050405020304" pitchFamily="18" charset="0"/>
              </a:rPr>
              <a:t>Global sustainability in social aspects, e.g. environment, climate, product safety, employee benefits, human rights.</a:t>
            </a:r>
          </a:p>
          <a:p>
            <a:r>
              <a:rPr lang="en-US" sz="1800" dirty="0">
                <a:latin typeface="Times New Roman" panose="02020603050405020304" pitchFamily="18" charset="0"/>
                <a:cs typeface="Times New Roman" panose="02020603050405020304" pitchFamily="18" charset="0"/>
              </a:rPr>
              <a:t>Whether and how CSR can be expressed in financial terms.</a:t>
            </a:r>
          </a:p>
          <a:p>
            <a:r>
              <a:rPr lang="en-US" sz="1800" dirty="0">
                <a:latin typeface="Times New Roman" panose="02020603050405020304" pitchFamily="18" charset="0"/>
                <a:cs typeface="Times New Roman" panose="02020603050405020304" pitchFamily="18" charset="0"/>
              </a:rPr>
              <a:t>What are the incentives on CSR reporting by corporates.</a:t>
            </a:r>
          </a:p>
          <a:p>
            <a:r>
              <a:rPr lang="en-US" sz="1800" dirty="0">
                <a:latin typeface="Times New Roman" panose="02020603050405020304" pitchFamily="18" charset="0"/>
                <a:cs typeface="Times New Roman" panose="02020603050405020304" pitchFamily="18" charset="0"/>
              </a:rPr>
              <a:t>How to improve CSR reporting by corporates.</a:t>
            </a:r>
          </a:p>
          <a:p>
            <a:pPr marL="0" indent="0">
              <a:buNone/>
            </a:pPr>
            <a:endParaRPr lang="en-US" sz="1800" dirty="0">
              <a:latin typeface="Times New Roman" panose="02020603050405020304" pitchFamily="18" charset="0"/>
              <a:cs typeface="Times New Roman" panose="02020603050405020304" pitchFamily="18" charset="0"/>
            </a:endParaRPr>
          </a:p>
          <a:p>
            <a:pPr marL="0" indent="0">
              <a:buNone/>
            </a:pPr>
            <a:r>
              <a:rPr lang="en-US" sz="1800" dirty="0">
                <a:latin typeface="Times New Roman" panose="02020603050405020304" pitchFamily="18" charset="0"/>
                <a:cs typeface="Times New Roman" panose="02020603050405020304" pitchFamily="18" charset="0"/>
              </a:rPr>
              <a:t>However, difficulties from</a:t>
            </a:r>
          </a:p>
          <a:p>
            <a:r>
              <a:rPr lang="en-US" sz="1800" dirty="0">
                <a:latin typeface="Times New Roman" panose="02020603050405020304" pitchFamily="18" charset="0"/>
                <a:cs typeface="Times New Roman" panose="02020603050405020304" pitchFamily="18" charset="0"/>
              </a:rPr>
              <a:t>Measurements of CSR and financial performance.</a:t>
            </a:r>
          </a:p>
          <a:p>
            <a:r>
              <a:rPr lang="en-US" sz="1800" dirty="0">
                <a:latin typeface="Times New Roman" panose="02020603050405020304" pitchFamily="18" charset="0"/>
                <a:cs typeface="Times New Roman" panose="02020603050405020304" pitchFamily="18" charset="0"/>
              </a:rPr>
              <a:t>Variance across nations and industries.</a:t>
            </a:r>
          </a:p>
          <a:p>
            <a:r>
              <a:rPr lang="en-US" sz="1800" dirty="0">
                <a:latin typeface="Times New Roman" panose="02020603050405020304" pitchFamily="18" charset="0"/>
                <a:cs typeface="Times New Roman" panose="02020603050405020304" pitchFamily="18" charset="0"/>
              </a:rPr>
              <a:t>Intervening factors.</a:t>
            </a:r>
            <a:endParaRPr lang="en-US" sz="1800" dirty="0"/>
          </a:p>
          <a:p>
            <a:endParaRPr lang="en-US" dirty="0"/>
          </a:p>
        </p:txBody>
      </p:sp>
      <p:sp>
        <p:nvSpPr>
          <p:cNvPr id="4" name="Slide Number Placeholder 3">
            <a:extLst>
              <a:ext uri="{FF2B5EF4-FFF2-40B4-BE49-F238E27FC236}">
                <a16:creationId xmlns:a16="http://schemas.microsoft.com/office/drawing/2014/main" id="{AA49BC58-9561-4EBD-AD07-7CFE22205F2F}"/>
              </a:ext>
            </a:extLst>
          </p:cNvPr>
          <p:cNvSpPr>
            <a:spLocks noGrp="1"/>
          </p:cNvSpPr>
          <p:nvPr>
            <p:ph type="sldNum" sz="quarter" idx="12"/>
          </p:nvPr>
        </p:nvSpPr>
        <p:spPr/>
        <p:txBody>
          <a:bodyPr/>
          <a:lstStyle/>
          <a:p>
            <a:fld id="{4FA6E770-8175-4700-8DE4-19678FEC494A}" type="slidenum">
              <a:rPr lang="zh-HK" altLang="en-US" smtClean="0"/>
              <a:t>9</a:t>
            </a:fld>
            <a:endParaRPr lang="zh-HK" altLang="en-US"/>
          </a:p>
        </p:txBody>
      </p:sp>
      <p:pic>
        <p:nvPicPr>
          <p:cNvPr id="5" name="Picture 4">
            <a:extLst>
              <a:ext uri="{FF2B5EF4-FFF2-40B4-BE49-F238E27FC236}">
                <a16:creationId xmlns:a16="http://schemas.microsoft.com/office/drawing/2014/main" id="{7C79FC9B-D9FA-4996-A3EC-1184AA6F7835}"/>
              </a:ext>
            </a:extLst>
          </p:cNvPr>
          <p:cNvPicPr/>
          <p:nvPr/>
        </p:nvPicPr>
        <p:blipFill rotWithShape="1">
          <a:blip r:embed="rId2"/>
          <a:srcRect l="30555" t="21307" r="32987" b="29908"/>
          <a:stretch/>
        </p:blipFill>
        <p:spPr bwMode="auto">
          <a:xfrm>
            <a:off x="5868144" y="4040222"/>
            <a:ext cx="2520280" cy="197708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48897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2CB523-8AC9-4A1A-B429-F40AE8B5BEE1}"/>
              </a:ext>
            </a:extLst>
          </p:cNvPr>
          <p:cNvSpPr>
            <a:spLocks noGrp="1"/>
          </p:cNvSpPr>
          <p:nvPr>
            <p:ph type="title"/>
          </p:nvPr>
        </p:nvSpPr>
        <p:spPr>
          <a:xfrm>
            <a:off x="457200" y="332655"/>
            <a:ext cx="8229600" cy="561902"/>
          </a:xfrm>
        </p:spPr>
        <p:txBody>
          <a:bodyPr>
            <a:normAutofit/>
          </a:bodyPr>
          <a:lstStyle/>
          <a:p>
            <a:r>
              <a:rPr lang="en-US" sz="2000" dirty="0">
                <a:latin typeface="Times New Roman" panose="02020603050405020304" pitchFamily="18" charset="0"/>
                <a:cs typeface="Times New Roman" panose="02020603050405020304" pitchFamily="18" charset="0"/>
              </a:rPr>
              <a:t>Literature Review on CSR</a:t>
            </a:r>
          </a:p>
        </p:txBody>
      </p:sp>
      <p:sp>
        <p:nvSpPr>
          <p:cNvPr id="6" name="Content Placeholder 5">
            <a:extLst>
              <a:ext uri="{FF2B5EF4-FFF2-40B4-BE49-F238E27FC236}">
                <a16:creationId xmlns:a16="http://schemas.microsoft.com/office/drawing/2014/main" id="{96FBAAC8-6076-4B90-99F5-74A87E582566}"/>
              </a:ext>
            </a:extLst>
          </p:cNvPr>
          <p:cNvSpPr>
            <a:spLocks noGrp="1"/>
          </p:cNvSpPr>
          <p:nvPr>
            <p:ph sz="half" idx="1"/>
          </p:nvPr>
        </p:nvSpPr>
        <p:spPr>
          <a:xfrm>
            <a:off x="457200" y="894558"/>
            <a:ext cx="3898776" cy="5461792"/>
          </a:xfrm>
        </p:spPr>
        <p:txBody>
          <a:bodyPr>
            <a:normAutofit fontScale="92500" lnSpcReduction="20000"/>
          </a:bodyPr>
          <a:lstStyle/>
          <a:p>
            <a:pPr marL="0" indent="0">
              <a:spcBef>
                <a:spcPts val="0"/>
              </a:spcBef>
              <a:buNone/>
            </a:pPr>
            <a:r>
              <a:rPr lang="en-US" sz="1600" dirty="0">
                <a:latin typeface="Times New Roman" panose="02020603050405020304" pitchFamily="18" charset="0"/>
                <a:cs typeface="Times New Roman" panose="02020603050405020304" pitchFamily="18" charset="0"/>
              </a:rPr>
              <a:t>Related topics</a:t>
            </a:r>
          </a:p>
          <a:p>
            <a:pPr marL="0" indent="0">
              <a:spcBef>
                <a:spcPts val="0"/>
              </a:spcBef>
              <a:buNone/>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Glimpse of articles in the past decade</a:t>
            </a: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Enhancing the quality of CSR reporting in the past years</a:t>
            </a: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Relationship with business ethics and sustainability</a:t>
            </a: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Implementation of CSR on the basis of triple bottom line approach to sustainability</a:t>
            </a: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Accounting fraud or earnings management at Enron has raised concerns on CSR</a:t>
            </a:r>
          </a:p>
          <a:p>
            <a:pPr marL="0" indent="0">
              <a:spcBef>
                <a:spcPts val="0"/>
              </a:spcBef>
              <a:buNone/>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From resistance to opportunity-seeking behavior in response to pressures for CSR</a:t>
            </a:r>
          </a:p>
          <a:p>
            <a:pPr marL="0" indent="0">
              <a:spcBef>
                <a:spcPts val="0"/>
              </a:spcBef>
              <a:buNone/>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CSR in pharmaceutical industry affects social responsible investors</a:t>
            </a: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CSR in controversial industries, e.g. tobacco, gambling and alcohol</a:t>
            </a:r>
          </a:p>
          <a:p>
            <a:pPr marL="0" indent="0">
              <a:spcBef>
                <a:spcPts val="0"/>
              </a:spcBef>
              <a:buNone/>
            </a:pPr>
            <a:endParaRPr lang="en-US" sz="1600" dirty="0">
              <a:latin typeface="Times New Roman" panose="02020603050405020304" pitchFamily="18" charset="0"/>
              <a:cs typeface="Times New Roman" panose="02020603050405020304" pitchFamily="18" charset="0"/>
            </a:endParaRPr>
          </a:p>
          <a:p>
            <a:pPr>
              <a:spcBef>
                <a:spcPts val="0"/>
              </a:spcBef>
            </a:pPr>
            <a:r>
              <a:rPr lang="en-US" sz="1600" dirty="0">
                <a:latin typeface="Times New Roman" panose="02020603050405020304" pitchFamily="18" charset="0"/>
                <a:cs typeface="Times New Roman" panose="02020603050405020304" pitchFamily="18" charset="0"/>
              </a:rPr>
              <a:t>Motives behind CSR across countries and regions, across industries and sectors</a:t>
            </a:r>
          </a:p>
          <a:p>
            <a:pPr>
              <a:spcBef>
                <a:spcPts val="0"/>
              </a:spcBef>
            </a:pPr>
            <a:endParaRPr lang="en-US" sz="1600" dirty="0">
              <a:latin typeface="Times New Roman" panose="02020603050405020304" pitchFamily="18" charset="0"/>
              <a:cs typeface="Times New Roman" panose="02020603050405020304" pitchFamily="18" charset="0"/>
            </a:endParaRPr>
          </a:p>
          <a:p>
            <a:pPr marL="0" indent="0">
              <a:buNone/>
            </a:pPr>
            <a:endParaRPr lang="en-US" sz="1600" dirty="0">
              <a:latin typeface="Times New Roman" panose="02020603050405020304" pitchFamily="18" charset="0"/>
              <a:cs typeface="Times New Roman" panose="02020603050405020304" pitchFamily="18" charset="0"/>
            </a:endParaRPr>
          </a:p>
          <a:p>
            <a:pPr>
              <a:spcBef>
                <a:spcPts val="0"/>
              </a:spcBef>
            </a:pPr>
            <a:endParaRPr lang="en-US" sz="1600" dirty="0">
              <a:latin typeface="Times New Roman" panose="02020603050405020304" pitchFamily="18" charset="0"/>
              <a:cs typeface="Times New Roman" panose="02020603050405020304" pitchFamily="18" charset="0"/>
            </a:endParaRPr>
          </a:p>
        </p:txBody>
      </p:sp>
      <p:sp>
        <p:nvSpPr>
          <p:cNvPr id="7" name="Content Placeholder 6">
            <a:extLst>
              <a:ext uri="{FF2B5EF4-FFF2-40B4-BE49-F238E27FC236}">
                <a16:creationId xmlns:a16="http://schemas.microsoft.com/office/drawing/2014/main" id="{79B18A7E-C5C2-48EC-9C35-E3E034CB0064}"/>
              </a:ext>
            </a:extLst>
          </p:cNvPr>
          <p:cNvSpPr>
            <a:spLocks noGrp="1"/>
          </p:cNvSpPr>
          <p:nvPr>
            <p:ph sz="half" idx="2"/>
          </p:nvPr>
        </p:nvSpPr>
        <p:spPr>
          <a:xfrm>
            <a:off x="4648200" y="894558"/>
            <a:ext cx="4038600" cy="5231606"/>
          </a:xfrm>
        </p:spPr>
        <p:txBody>
          <a:bodyPr>
            <a:normAutofit fontScale="92500" lnSpcReduction="20000"/>
          </a:bodyPr>
          <a:lstStyle/>
          <a:p>
            <a:pPr marL="0" indent="0">
              <a:spcBef>
                <a:spcPts val="0"/>
              </a:spcBef>
              <a:buNone/>
            </a:pPr>
            <a:r>
              <a:rPr lang="en-US" sz="1600" dirty="0">
                <a:latin typeface="Times New Roman" panose="02020603050405020304" pitchFamily="18" charset="0"/>
                <a:cs typeface="Times New Roman" panose="02020603050405020304" pitchFamily="18" charset="0"/>
              </a:rPr>
              <a:t>Relationship with financial performance</a:t>
            </a:r>
          </a:p>
          <a:p>
            <a:pPr marL="0" indent="0">
              <a:spcBef>
                <a:spcPts val="0"/>
              </a:spcBef>
              <a:buNone/>
            </a:pPr>
            <a:endParaRPr lang="en-US" sz="1600" dirty="0">
              <a:latin typeface="Times New Roman" panose="02020603050405020304" pitchFamily="18" charset="0"/>
              <a:cs typeface="Times New Roman" panose="02020603050405020304" pitchFamily="18" charset="0"/>
            </a:endParaRPr>
          </a:p>
          <a:p>
            <a:pPr>
              <a:lnSpc>
                <a:spcPct val="120000"/>
              </a:lnSpc>
              <a:spcBef>
                <a:spcPts val="0"/>
              </a:spcBef>
            </a:pPr>
            <a:r>
              <a:rPr lang="en-US" sz="1600" dirty="0">
                <a:latin typeface="Times New Roman" panose="02020603050405020304" pitchFamily="18" charset="0"/>
                <a:cs typeface="Times New Roman" panose="02020603050405020304" pitchFamily="18" charset="0"/>
              </a:rPr>
              <a:t>Review of 10 articles in the past decade</a:t>
            </a:r>
          </a:p>
          <a:p>
            <a:pPr marL="685800" lvl="1">
              <a:lnSpc>
                <a:spcPct val="120000"/>
              </a:lnSpc>
              <a:spcBef>
                <a:spcPts val="0"/>
              </a:spcBef>
              <a:buFontTx/>
              <a:buChar char="-"/>
            </a:pPr>
            <a:r>
              <a:rPr lang="en-US" sz="1600" dirty="0">
                <a:latin typeface="Times New Roman" panose="02020603050405020304" pitchFamily="18" charset="0"/>
                <a:cs typeface="Times New Roman" panose="02020603050405020304" pitchFamily="18" charset="0"/>
              </a:rPr>
              <a:t>Empirical study of positive / negative / neutral relationship</a:t>
            </a:r>
          </a:p>
          <a:p>
            <a:pPr marL="685800" lvl="1">
              <a:lnSpc>
                <a:spcPct val="120000"/>
              </a:lnSpc>
              <a:spcBef>
                <a:spcPts val="0"/>
              </a:spcBef>
              <a:buFontTx/>
              <a:buChar char="-"/>
            </a:pPr>
            <a:r>
              <a:rPr lang="en-US" sz="1700" dirty="0">
                <a:latin typeface="Times New Roman" panose="02020603050405020304" pitchFamily="18" charset="0"/>
                <a:cs typeface="Times New Roman" panose="02020603050405020304" pitchFamily="18" charset="0"/>
              </a:rPr>
              <a:t>Inconclusive and mixed results</a:t>
            </a:r>
          </a:p>
          <a:p>
            <a:pPr marL="685800" lvl="1">
              <a:lnSpc>
                <a:spcPct val="120000"/>
              </a:lnSpc>
              <a:spcBef>
                <a:spcPts val="0"/>
              </a:spcBef>
              <a:buFontTx/>
              <a:buChar char="-"/>
            </a:pPr>
            <a:r>
              <a:rPr lang="en-US" sz="1700" dirty="0">
                <a:latin typeface="Times New Roman" panose="02020603050405020304" pitchFamily="18" charset="0"/>
                <a:cs typeface="Times New Roman" panose="02020603050405020304" pitchFamily="18" charset="0"/>
              </a:rPr>
              <a:t>Relationship with competitive advantages gained from CSR</a:t>
            </a:r>
          </a:p>
          <a:p>
            <a:pPr marL="685800" lvl="1">
              <a:lnSpc>
                <a:spcPct val="120000"/>
              </a:lnSpc>
              <a:spcBef>
                <a:spcPts val="0"/>
              </a:spcBef>
              <a:buFontTx/>
              <a:buChar char="-"/>
            </a:pPr>
            <a:r>
              <a:rPr lang="en-US" sz="1700" dirty="0">
                <a:latin typeface="Times New Roman" panose="02020603050405020304" pitchFamily="18" charset="0"/>
                <a:cs typeface="Times New Roman" panose="02020603050405020304" pitchFamily="18" charset="0"/>
              </a:rPr>
              <a:t>Relationship with corporate governance </a:t>
            </a:r>
          </a:p>
          <a:p>
            <a:pPr marL="685800" lvl="1">
              <a:lnSpc>
                <a:spcPct val="120000"/>
              </a:lnSpc>
              <a:spcBef>
                <a:spcPts val="0"/>
              </a:spcBef>
              <a:buFontTx/>
              <a:buChar char="-"/>
            </a:pPr>
            <a:r>
              <a:rPr lang="en-US" sz="1700" dirty="0">
                <a:latin typeface="Times New Roman" panose="02020603050405020304" pitchFamily="18" charset="0"/>
                <a:cs typeface="Times New Roman" panose="02020603050405020304" pitchFamily="18" charset="0"/>
              </a:rPr>
              <a:t>Research study in China where CSR is political driven</a:t>
            </a:r>
          </a:p>
          <a:p>
            <a:pPr marL="685800" lvl="1">
              <a:lnSpc>
                <a:spcPct val="120000"/>
              </a:lnSpc>
              <a:spcBef>
                <a:spcPts val="0"/>
              </a:spcBef>
              <a:buFontTx/>
              <a:buChar char="-"/>
            </a:pPr>
            <a:r>
              <a:rPr lang="en-US" sz="1700" dirty="0">
                <a:latin typeface="Times New Roman" panose="02020603050405020304" pitchFamily="18" charset="0"/>
                <a:cs typeface="Times New Roman" panose="02020603050405020304" pitchFamily="18" charset="0"/>
              </a:rPr>
              <a:t>Research study of CSR in SMEs of Australia</a:t>
            </a:r>
            <a:endParaRPr lang="en-US" sz="1600" dirty="0">
              <a:latin typeface="Times New Roman" panose="02020603050405020304" pitchFamily="18" charset="0"/>
              <a:cs typeface="Times New Roman" panose="02020603050405020304" pitchFamily="18" charset="0"/>
            </a:endParaRPr>
          </a:p>
          <a:p>
            <a:pPr>
              <a:lnSpc>
                <a:spcPct val="120000"/>
              </a:lnSpc>
              <a:spcBef>
                <a:spcPts val="0"/>
              </a:spcBef>
            </a:pPr>
            <a:endParaRPr lang="en-US" sz="1600" dirty="0">
              <a:latin typeface="Times New Roman" panose="02020603050405020304" pitchFamily="18" charset="0"/>
              <a:cs typeface="Times New Roman" panose="02020603050405020304" pitchFamily="18" charset="0"/>
            </a:endParaRPr>
          </a:p>
          <a:p>
            <a:pPr>
              <a:lnSpc>
                <a:spcPct val="120000"/>
              </a:lnSpc>
              <a:spcBef>
                <a:spcPts val="0"/>
              </a:spcBef>
            </a:pPr>
            <a:r>
              <a:rPr lang="en-US" sz="1600" dirty="0">
                <a:latin typeface="Times New Roman" panose="02020603050405020304" pitchFamily="18" charset="0"/>
                <a:cs typeface="Times New Roman" panose="02020603050405020304" pitchFamily="18" charset="0"/>
              </a:rPr>
              <a:t>Detailed discussion of 1 article on the methodology</a:t>
            </a:r>
          </a:p>
          <a:p>
            <a:pPr lvl="1">
              <a:lnSpc>
                <a:spcPct val="120000"/>
              </a:lnSpc>
              <a:spcBef>
                <a:spcPts val="0"/>
              </a:spcBef>
            </a:pPr>
            <a:r>
              <a:rPr lang="en-US" sz="1600" dirty="0">
                <a:latin typeface="Times New Roman" panose="02020603050405020304" pitchFamily="18" charset="0"/>
                <a:cs typeface="Times New Roman" panose="02020603050405020304" pitchFamily="18" charset="0"/>
              </a:rPr>
              <a:t>An integrated model to explain the relationship with mediating and moderating factors</a:t>
            </a:r>
            <a:endParaRPr lang="en-US" sz="1700" dirty="0">
              <a:latin typeface="Times New Roman" panose="02020603050405020304" pitchFamily="18" charset="0"/>
              <a:cs typeface="Times New Roman" panose="02020603050405020304" pitchFamily="18" charset="0"/>
            </a:endParaRPr>
          </a:p>
          <a:p>
            <a:pPr>
              <a:lnSpc>
                <a:spcPct val="120000"/>
              </a:lnSpc>
              <a:spcBef>
                <a:spcPts val="0"/>
              </a:spcBef>
            </a:pPr>
            <a:endParaRPr lang="en-US" sz="1600" dirty="0">
              <a:latin typeface="Times New Roman" panose="02020603050405020304" pitchFamily="18" charset="0"/>
              <a:cs typeface="Times New Roman" panose="02020603050405020304" pitchFamily="18" charset="0"/>
            </a:endParaRPr>
          </a:p>
          <a:p>
            <a:pPr marL="0" indent="0">
              <a:lnSpc>
                <a:spcPct val="120000"/>
              </a:lnSpc>
              <a:spcBef>
                <a:spcPts val="0"/>
              </a:spcBef>
              <a:buNone/>
            </a:pPr>
            <a:endParaRPr lang="en-US" sz="1600" dirty="0">
              <a:latin typeface="Times New Roman" panose="02020603050405020304" pitchFamily="18" charset="0"/>
              <a:cs typeface="Times New Roman" panose="02020603050405020304" pitchFamily="18" charset="0"/>
            </a:endParaRPr>
          </a:p>
          <a:p>
            <a:pPr>
              <a:lnSpc>
                <a:spcPct val="120000"/>
              </a:lnSpc>
              <a:spcBef>
                <a:spcPts val="0"/>
              </a:spcBef>
            </a:pPr>
            <a:endParaRPr lang="en-US" sz="1600" dirty="0">
              <a:latin typeface="Times New Roman" panose="02020603050405020304" pitchFamily="18" charset="0"/>
              <a:cs typeface="Times New Roman" panose="02020603050405020304" pitchFamily="18" charset="0"/>
            </a:endParaRPr>
          </a:p>
          <a:p>
            <a:pPr>
              <a:lnSpc>
                <a:spcPct val="120000"/>
              </a:lnSpc>
              <a:spcBef>
                <a:spcPts val="0"/>
              </a:spcBef>
            </a:pPr>
            <a:endParaRPr lang="en-US" sz="1600" dirty="0">
              <a:latin typeface="Times New Roman" panose="02020603050405020304" pitchFamily="18" charset="0"/>
              <a:cs typeface="Times New Roman" panose="02020603050405020304" pitchFamily="18" charset="0"/>
            </a:endParaRPr>
          </a:p>
          <a:p>
            <a:pPr>
              <a:lnSpc>
                <a:spcPct val="120000"/>
              </a:lnSpc>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endParaRPr lang="en-US" sz="1600" dirty="0">
              <a:latin typeface="Times New Roman" panose="02020603050405020304" pitchFamily="18" charset="0"/>
              <a:cs typeface="Times New Roman" panose="02020603050405020304" pitchFamily="18" charset="0"/>
            </a:endParaRPr>
          </a:p>
          <a:p>
            <a:pPr>
              <a:spcBef>
                <a:spcPts val="0"/>
              </a:spcBef>
            </a:pPr>
            <a:endParaRPr lang="en-US" sz="1600" dirty="0">
              <a:latin typeface="Times New Roman" panose="02020603050405020304" pitchFamily="18" charset="0"/>
              <a:cs typeface="Times New Roman" panose="02020603050405020304" pitchFamily="18" charset="0"/>
            </a:endParaRPr>
          </a:p>
        </p:txBody>
      </p:sp>
      <p:sp>
        <p:nvSpPr>
          <p:cNvPr id="2" name="Slide Number Placeholder 1">
            <a:extLst>
              <a:ext uri="{FF2B5EF4-FFF2-40B4-BE49-F238E27FC236}">
                <a16:creationId xmlns:a16="http://schemas.microsoft.com/office/drawing/2014/main" id="{940C7AFE-77D8-4B01-99DF-8BBF4752A3D4}"/>
              </a:ext>
            </a:extLst>
          </p:cNvPr>
          <p:cNvSpPr>
            <a:spLocks noGrp="1"/>
          </p:cNvSpPr>
          <p:nvPr>
            <p:ph type="sldNum" sz="quarter" idx="12"/>
          </p:nvPr>
        </p:nvSpPr>
        <p:spPr/>
        <p:txBody>
          <a:bodyPr/>
          <a:lstStyle/>
          <a:p>
            <a:fld id="{4FA6E770-8175-4700-8DE4-19678FEC494A}" type="slidenum">
              <a:rPr lang="zh-HK" altLang="en-US" smtClean="0"/>
              <a:t>10</a:t>
            </a:fld>
            <a:endParaRPr lang="zh-HK" altLang="en-US"/>
          </a:p>
        </p:txBody>
      </p:sp>
    </p:spTree>
    <p:extLst>
      <p:ext uri="{BB962C8B-B14F-4D97-AF65-F5344CB8AC3E}">
        <p14:creationId xmlns:p14="http://schemas.microsoft.com/office/powerpoint/2010/main" val="321768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5FFDF-D1A3-43E7-9843-11D43BFD6D45}"/>
              </a:ext>
            </a:extLst>
          </p:cNvPr>
          <p:cNvSpPr>
            <a:spLocks noGrp="1"/>
          </p:cNvSpPr>
          <p:nvPr>
            <p:ph type="title"/>
          </p:nvPr>
        </p:nvSpPr>
        <p:spPr>
          <a:xfrm>
            <a:off x="457200" y="260649"/>
            <a:ext cx="8229600" cy="648072"/>
          </a:xfrm>
        </p:spPr>
        <p:txBody>
          <a:bodyPr>
            <a:normAutofit/>
          </a:bodyPr>
          <a:lstStyle/>
          <a:p>
            <a:r>
              <a:rPr lang="en-US" sz="2000" dirty="0">
                <a:latin typeface="Times New Roman" panose="02020603050405020304" pitchFamily="18" charset="0"/>
                <a:cs typeface="Times New Roman" panose="02020603050405020304" pitchFamily="18" charset="0"/>
              </a:rPr>
              <a:t>Research question and research gap</a:t>
            </a:r>
          </a:p>
        </p:txBody>
      </p:sp>
      <p:sp>
        <p:nvSpPr>
          <p:cNvPr id="3" name="Content Placeholder 2">
            <a:extLst>
              <a:ext uri="{FF2B5EF4-FFF2-40B4-BE49-F238E27FC236}">
                <a16:creationId xmlns:a16="http://schemas.microsoft.com/office/drawing/2014/main" id="{D8FAFBBD-C85B-4B52-A990-F40B0298E624}"/>
              </a:ext>
            </a:extLst>
          </p:cNvPr>
          <p:cNvSpPr>
            <a:spLocks noGrp="1"/>
          </p:cNvSpPr>
          <p:nvPr>
            <p:ph idx="1"/>
          </p:nvPr>
        </p:nvSpPr>
        <p:spPr>
          <a:xfrm>
            <a:off x="457200" y="1052737"/>
            <a:ext cx="8166295" cy="4824536"/>
          </a:xfrm>
        </p:spPr>
        <p:txBody>
          <a:bodyPr>
            <a:normAutofit lnSpcReduction="10000"/>
          </a:bodyPr>
          <a:lstStyle/>
          <a:p>
            <a:r>
              <a:rPr lang="en-US" sz="1800" dirty="0">
                <a:latin typeface="Times New Roman" panose="02020603050405020304" pitchFamily="18" charset="0"/>
                <a:cs typeface="Times New Roman" panose="02020603050405020304" pitchFamily="18" charset="0"/>
              </a:rPr>
              <a:t>The research results on the relationship between CSR and financial performance are inconclusive and mixed  in the past studies.  This remains a research question that is worth further investigation.</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(Van </a:t>
            </a:r>
            <a:r>
              <a:rPr lang="en-US" sz="1800" dirty="0" err="1">
                <a:latin typeface="Times New Roman" panose="02020603050405020304" pitchFamily="18" charset="0"/>
                <a:cs typeface="Times New Roman" panose="02020603050405020304" pitchFamily="18" charset="0"/>
              </a:rPr>
              <a:t>Beurden</a:t>
            </a:r>
            <a:r>
              <a:rPr lang="en-US" sz="1800" dirty="0">
                <a:latin typeface="Times New Roman" panose="02020603050405020304" pitchFamily="18" charset="0"/>
                <a:cs typeface="Times New Roman" panose="02020603050405020304" pitchFamily="18" charset="0"/>
              </a:rPr>
              <a:t>, 2008) Of the included studies, there were found 23 studies having a positive relationship, 9 studies found no significant relationship, and 2 studies found a negative relationship,.  This represented 68%, 26% and 6% respectively of the total 34 studies chosen.</a:t>
            </a:r>
          </a:p>
          <a:p>
            <a:pPr marL="457200" lvl="1" indent="0">
              <a:buNone/>
            </a:pPr>
            <a:endParaRPr lang="en-US" sz="1800" dirty="0">
              <a:latin typeface="Times New Roman" panose="02020603050405020304" pitchFamily="18" charset="0"/>
              <a:cs typeface="Times New Roman" panose="02020603050405020304" pitchFamily="18" charset="0"/>
            </a:endParaRPr>
          </a:p>
          <a:p>
            <a:pPr marL="800100" lvl="1" indent="-342900">
              <a:buFont typeface="+mj-lt"/>
              <a:buAutoNum type="alphaLcPeriod"/>
            </a:pPr>
            <a:r>
              <a:rPr lang="en-US" sz="1800" dirty="0">
                <a:latin typeface="Times New Roman" panose="02020603050405020304" pitchFamily="18" charset="0"/>
                <a:cs typeface="Times New Roman" panose="02020603050405020304" pitchFamily="18" charset="0"/>
              </a:rPr>
              <a:t>Benefits:  	There are competitive advantages gained from CSR which lead to increased financial results, e.g. corporate responsible activities appeal to internal and external stakeholders (shareholders, customers, employees, government).  Critical resources are secured for the company benefits.</a:t>
            </a:r>
          </a:p>
          <a:p>
            <a:pPr marL="800100" lvl="1" indent="-342900">
              <a:buFont typeface="+mj-lt"/>
              <a:buAutoNum type="alphaLcPeriod"/>
            </a:pPr>
            <a:endParaRPr lang="en-US" sz="1800" dirty="0">
              <a:latin typeface="Times New Roman" panose="02020603050405020304" pitchFamily="18" charset="0"/>
              <a:cs typeface="Times New Roman" panose="02020603050405020304" pitchFamily="18" charset="0"/>
            </a:endParaRPr>
          </a:p>
          <a:p>
            <a:pPr marL="800100" lvl="1" indent="-342900">
              <a:buFont typeface="+mj-lt"/>
              <a:buAutoNum type="alphaLcPeriod"/>
            </a:pPr>
            <a:r>
              <a:rPr lang="en-US" sz="1800" dirty="0">
                <a:latin typeface="Times New Roman" panose="02020603050405020304" pitchFamily="18" charset="0"/>
                <a:cs typeface="Times New Roman" panose="02020603050405020304" pitchFamily="18" charset="0"/>
              </a:rPr>
              <a:t>Costs:	However, satisfying all stakeholders is costly and creates negative financial results.  There are no guaranteed pay-offs from the CSR programs on the short-term or long-term horizons.</a:t>
            </a:r>
          </a:p>
          <a:p>
            <a:pPr marL="457200" lvl="1" indent="0">
              <a:buNone/>
            </a:pP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dirty="0"/>
          </a:p>
          <a:p>
            <a:endParaRPr lang="en-US" dirty="0"/>
          </a:p>
        </p:txBody>
      </p:sp>
      <p:sp>
        <p:nvSpPr>
          <p:cNvPr id="4" name="Slide Number Placeholder 3">
            <a:extLst>
              <a:ext uri="{FF2B5EF4-FFF2-40B4-BE49-F238E27FC236}">
                <a16:creationId xmlns:a16="http://schemas.microsoft.com/office/drawing/2014/main" id="{AA49BC58-9561-4EBD-AD07-7CFE22205F2F}"/>
              </a:ext>
            </a:extLst>
          </p:cNvPr>
          <p:cNvSpPr>
            <a:spLocks noGrp="1"/>
          </p:cNvSpPr>
          <p:nvPr>
            <p:ph type="sldNum" sz="quarter" idx="12"/>
          </p:nvPr>
        </p:nvSpPr>
        <p:spPr/>
        <p:txBody>
          <a:bodyPr/>
          <a:lstStyle/>
          <a:p>
            <a:fld id="{4FA6E770-8175-4700-8DE4-19678FEC494A}" type="slidenum">
              <a:rPr lang="zh-HK" altLang="en-US" smtClean="0"/>
              <a:t>11</a:t>
            </a:fld>
            <a:endParaRPr lang="zh-HK" altLang="en-US"/>
          </a:p>
        </p:txBody>
      </p:sp>
    </p:spTree>
    <p:extLst>
      <p:ext uri="{BB962C8B-B14F-4D97-AF65-F5344CB8AC3E}">
        <p14:creationId xmlns:p14="http://schemas.microsoft.com/office/powerpoint/2010/main" val="3759208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5FFDF-D1A3-43E7-9843-11D43BFD6D45}"/>
              </a:ext>
            </a:extLst>
          </p:cNvPr>
          <p:cNvSpPr>
            <a:spLocks noGrp="1"/>
          </p:cNvSpPr>
          <p:nvPr>
            <p:ph type="title"/>
          </p:nvPr>
        </p:nvSpPr>
        <p:spPr>
          <a:xfrm>
            <a:off x="457200" y="332656"/>
            <a:ext cx="7715200" cy="648073"/>
          </a:xfrm>
        </p:spPr>
        <p:txBody>
          <a:bodyPr>
            <a:normAutofit/>
          </a:bodyPr>
          <a:lstStyle/>
          <a:p>
            <a:r>
              <a:rPr lang="en-US" sz="2000" dirty="0">
                <a:latin typeface="Times New Roman" panose="02020603050405020304" pitchFamily="18" charset="0"/>
                <a:cs typeface="Times New Roman" panose="02020603050405020304" pitchFamily="18" charset="0"/>
              </a:rPr>
              <a:t>Detailed discussion on the methodology of the research</a:t>
            </a:r>
          </a:p>
        </p:txBody>
      </p:sp>
      <p:sp>
        <p:nvSpPr>
          <p:cNvPr id="3" name="Content Placeholder 2">
            <a:extLst>
              <a:ext uri="{FF2B5EF4-FFF2-40B4-BE49-F238E27FC236}">
                <a16:creationId xmlns:a16="http://schemas.microsoft.com/office/drawing/2014/main" id="{D8FAFBBD-C85B-4B52-A990-F40B0298E624}"/>
              </a:ext>
            </a:extLst>
          </p:cNvPr>
          <p:cNvSpPr>
            <a:spLocks noGrp="1"/>
          </p:cNvSpPr>
          <p:nvPr>
            <p:ph idx="1"/>
          </p:nvPr>
        </p:nvSpPr>
        <p:spPr>
          <a:xfrm>
            <a:off x="457200" y="980730"/>
            <a:ext cx="8229600" cy="5145434"/>
          </a:xfrm>
        </p:spPr>
        <p:txBody>
          <a:bodyPr>
            <a:normAutofit/>
          </a:bodyPr>
          <a:lstStyle/>
          <a:p>
            <a:pPr marL="0" indent="0">
              <a:buNone/>
            </a:pPr>
            <a:r>
              <a:rPr lang="en-US" sz="1800" dirty="0">
                <a:latin typeface="Times New Roman" panose="02020603050405020304" pitchFamily="18" charset="0"/>
                <a:cs typeface="Times New Roman" panose="02020603050405020304" pitchFamily="18" charset="0"/>
              </a:rPr>
              <a:t>Research results</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(Lin &amp; Dang, 2015) “An Integrated Model to Explain How Corporate Social Responsibility Affects Corporate Financial Performance”</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results of this paper show that CSR can actually increase intellectual capital, which in turn improve financial results.  However, the direct effect of CSR on financial performance will be different depending on the industry types.  The industry types refer to environmentally sensitive industries and environmentally non-sensitive industries.</a:t>
            </a:r>
          </a:p>
          <a:p>
            <a:endParaRPr lang="en-US" sz="1800" dirty="0">
              <a:latin typeface="Times New Roman" panose="02020603050405020304" pitchFamily="18" charset="0"/>
              <a:cs typeface="Times New Roman" panose="02020603050405020304" pitchFamily="18" charset="0"/>
            </a:endParaRPr>
          </a:p>
          <a:p>
            <a:pPr marL="400050" lvl="1" indent="0">
              <a:buNone/>
            </a:pPr>
            <a:endParaRPr lang="en-US" sz="1400" dirty="0">
              <a:latin typeface="Times New Roman" panose="02020603050405020304" pitchFamily="18" charset="0"/>
              <a:cs typeface="Times New Roman" panose="02020603050405020304" pitchFamily="18" charset="0"/>
            </a:endParaRPr>
          </a:p>
          <a:p>
            <a:pPr marL="457200" lvl="1" indent="0">
              <a:buNone/>
            </a:pPr>
            <a:endParaRPr lang="en-US" sz="1800" dirty="0">
              <a:latin typeface="Times New Roman" panose="02020603050405020304" pitchFamily="18" charset="0"/>
              <a:cs typeface="Times New Roman" panose="02020603050405020304" pitchFamily="18" charset="0"/>
            </a:endParaRPr>
          </a:p>
          <a:p>
            <a:pPr marL="457200" lvl="1" indent="0">
              <a:buNone/>
            </a:pP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dirty="0"/>
          </a:p>
          <a:p>
            <a:endParaRPr lang="en-US" dirty="0"/>
          </a:p>
        </p:txBody>
      </p:sp>
      <p:sp>
        <p:nvSpPr>
          <p:cNvPr id="4" name="Slide Number Placeholder 3">
            <a:extLst>
              <a:ext uri="{FF2B5EF4-FFF2-40B4-BE49-F238E27FC236}">
                <a16:creationId xmlns:a16="http://schemas.microsoft.com/office/drawing/2014/main" id="{AA49BC58-9561-4EBD-AD07-7CFE22205F2F}"/>
              </a:ext>
            </a:extLst>
          </p:cNvPr>
          <p:cNvSpPr>
            <a:spLocks noGrp="1"/>
          </p:cNvSpPr>
          <p:nvPr>
            <p:ph type="sldNum" sz="quarter" idx="12"/>
          </p:nvPr>
        </p:nvSpPr>
        <p:spPr/>
        <p:txBody>
          <a:bodyPr/>
          <a:lstStyle/>
          <a:p>
            <a:fld id="{4FA6E770-8175-4700-8DE4-19678FEC494A}" type="slidenum">
              <a:rPr lang="zh-HK" altLang="en-US" smtClean="0"/>
              <a:t>12</a:t>
            </a:fld>
            <a:endParaRPr lang="zh-HK" altLang="en-US"/>
          </a:p>
        </p:txBody>
      </p:sp>
      <p:pic>
        <p:nvPicPr>
          <p:cNvPr id="5" name="Picture 4">
            <a:extLst>
              <a:ext uri="{FF2B5EF4-FFF2-40B4-BE49-F238E27FC236}">
                <a16:creationId xmlns:a16="http://schemas.microsoft.com/office/drawing/2014/main" id="{A2B68C85-565A-4457-9185-ED2CF5217C05}"/>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4109940"/>
            <a:ext cx="3888433" cy="2016224"/>
          </a:xfrm>
          <a:prstGeom prst="rect">
            <a:avLst/>
          </a:prstGeom>
          <a:noFill/>
          <a:ln>
            <a:noFill/>
          </a:ln>
        </p:spPr>
      </p:pic>
      <p:pic>
        <p:nvPicPr>
          <p:cNvPr id="6" name="Picture 5">
            <a:extLst>
              <a:ext uri="{FF2B5EF4-FFF2-40B4-BE49-F238E27FC236}">
                <a16:creationId xmlns:a16="http://schemas.microsoft.com/office/drawing/2014/main" id="{D8D83452-3FED-4AFC-ADC1-3733E488BC92}"/>
              </a:ext>
            </a:extLst>
          </p:cNvPr>
          <p:cNvPicPr/>
          <p:nvPr/>
        </p:nvPicPr>
        <p:blipFill rotWithShape="1">
          <a:blip r:embed="rId3"/>
          <a:srcRect l="6666" t="17291" r="33159" b="15398"/>
          <a:stretch/>
        </p:blipFill>
        <p:spPr bwMode="auto">
          <a:xfrm>
            <a:off x="7107536" y="5177329"/>
            <a:ext cx="1409650" cy="79372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10494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ABB7F-7E2C-4F00-98B8-9F533F6671AB}"/>
              </a:ext>
            </a:extLst>
          </p:cNvPr>
          <p:cNvSpPr>
            <a:spLocks noGrp="1"/>
          </p:cNvSpPr>
          <p:nvPr>
            <p:ph type="title"/>
          </p:nvPr>
        </p:nvSpPr>
        <p:spPr>
          <a:xfrm>
            <a:off x="513690" y="620688"/>
            <a:ext cx="8229600" cy="1143000"/>
          </a:xfrm>
        </p:spPr>
        <p:txBody>
          <a:bodyPr>
            <a:normAutofit/>
          </a:bodyPr>
          <a:lstStyle/>
          <a:p>
            <a:pPr algn="l"/>
            <a:r>
              <a:rPr lang="en-US" sz="2000" dirty="0">
                <a:latin typeface="Times New Roman" panose="02020603050405020304" pitchFamily="18" charset="0"/>
                <a:cs typeface="Times New Roman" panose="02020603050405020304" pitchFamily="18" charset="0"/>
              </a:rPr>
              <a:t>Benefits of CSR - These will be translated into competitive advantages that improve financial performance of the corporates</a:t>
            </a:r>
          </a:p>
        </p:txBody>
      </p:sp>
      <p:sp>
        <p:nvSpPr>
          <p:cNvPr id="4" name="Slide Number Placeholder 3">
            <a:extLst>
              <a:ext uri="{FF2B5EF4-FFF2-40B4-BE49-F238E27FC236}">
                <a16:creationId xmlns:a16="http://schemas.microsoft.com/office/drawing/2014/main" id="{65EFD95C-E7E6-40FD-8F61-167492DDA217}"/>
              </a:ext>
            </a:extLst>
          </p:cNvPr>
          <p:cNvSpPr>
            <a:spLocks noGrp="1"/>
          </p:cNvSpPr>
          <p:nvPr>
            <p:ph type="sldNum" sz="quarter" idx="12"/>
          </p:nvPr>
        </p:nvSpPr>
        <p:spPr/>
        <p:txBody>
          <a:bodyPr/>
          <a:lstStyle/>
          <a:p>
            <a:fld id="{4FA6E770-8175-4700-8DE4-19678FEC494A}" type="slidenum">
              <a:rPr lang="zh-HK" altLang="en-US" smtClean="0"/>
              <a:t>13</a:t>
            </a:fld>
            <a:endParaRPr lang="zh-HK" altLang="en-US"/>
          </a:p>
        </p:txBody>
      </p:sp>
      <p:pic>
        <p:nvPicPr>
          <p:cNvPr id="5" name="Content Placeholder 4">
            <a:extLst>
              <a:ext uri="{FF2B5EF4-FFF2-40B4-BE49-F238E27FC236}">
                <a16:creationId xmlns:a16="http://schemas.microsoft.com/office/drawing/2014/main" id="{F38418C1-E451-46CE-B5AE-7B0FFEAC2E0D}"/>
              </a:ext>
            </a:extLst>
          </p:cNvPr>
          <p:cNvPicPr>
            <a:picLocks noGrp="1" noChangeAspect="1"/>
          </p:cNvPicPr>
          <p:nvPr>
            <p:ph idx="1"/>
          </p:nvPr>
        </p:nvPicPr>
        <p:blipFill rotWithShape="1">
          <a:blip r:embed="rId2"/>
          <a:srcRect l="24012" t="20586" r="24013" b="27589"/>
          <a:stretch/>
        </p:blipFill>
        <p:spPr>
          <a:xfrm>
            <a:off x="1547665" y="1988840"/>
            <a:ext cx="4752528" cy="3647709"/>
          </a:xfrm>
          <a:prstGeom prst="rect">
            <a:avLst/>
          </a:prstGeom>
        </p:spPr>
      </p:pic>
    </p:spTree>
    <p:extLst>
      <p:ext uri="{BB962C8B-B14F-4D97-AF65-F5344CB8AC3E}">
        <p14:creationId xmlns:p14="http://schemas.microsoft.com/office/powerpoint/2010/main" val="2688714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5FFDF-D1A3-43E7-9843-11D43BFD6D45}"/>
              </a:ext>
            </a:extLst>
          </p:cNvPr>
          <p:cNvSpPr>
            <a:spLocks noGrp="1"/>
          </p:cNvSpPr>
          <p:nvPr>
            <p:ph type="title"/>
          </p:nvPr>
        </p:nvSpPr>
        <p:spPr>
          <a:xfrm>
            <a:off x="457200" y="404665"/>
            <a:ext cx="8229600" cy="576064"/>
          </a:xfrm>
        </p:spPr>
        <p:txBody>
          <a:bodyPr>
            <a:normAutofit/>
          </a:bodyPr>
          <a:lstStyle/>
          <a:p>
            <a:r>
              <a:rPr lang="en-US" sz="2000" dirty="0">
                <a:latin typeface="Times New Roman" panose="02020603050405020304" pitchFamily="18" charset="0"/>
                <a:cs typeface="Times New Roman" panose="02020603050405020304" pitchFamily="18" charset="0"/>
              </a:rPr>
              <a:t>Detailed discussion on the methodology of the research</a:t>
            </a:r>
          </a:p>
        </p:txBody>
      </p:sp>
      <p:sp>
        <p:nvSpPr>
          <p:cNvPr id="3" name="Content Placeholder 2">
            <a:extLst>
              <a:ext uri="{FF2B5EF4-FFF2-40B4-BE49-F238E27FC236}">
                <a16:creationId xmlns:a16="http://schemas.microsoft.com/office/drawing/2014/main" id="{D8FAFBBD-C85B-4B52-A990-F40B0298E624}"/>
              </a:ext>
            </a:extLst>
          </p:cNvPr>
          <p:cNvSpPr>
            <a:spLocks noGrp="1"/>
          </p:cNvSpPr>
          <p:nvPr>
            <p:ph idx="1"/>
          </p:nvPr>
        </p:nvSpPr>
        <p:spPr>
          <a:xfrm>
            <a:off x="457200" y="980728"/>
            <a:ext cx="8229600" cy="4896543"/>
          </a:xfrm>
        </p:spPr>
        <p:txBody>
          <a:bodyPr>
            <a:normAutofit fontScale="92500" lnSpcReduction="10000"/>
          </a:bodyPr>
          <a:lstStyle/>
          <a:p>
            <a:pPr marL="0" indent="0">
              <a:buNone/>
            </a:pPr>
            <a:r>
              <a:rPr lang="en-US" sz="1800" u="sng" dirty="0">
                <a:latin typeface="Times New Roman" panose="02020603050405020304" pitchFamily="18" charset="0"/>
                <a:cs typeface="Times New Roman" panose="02020603050405020304" pitchFamily="18" charset="0"/>
              </a:rPr>
              <a:t>Methodology</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study sample was derived from the 500 largest companies in the American stock market (S&amp;P 500).  The two sources for the data are, Kinder </a:t>
            </a:r>
            <a:r>
              <a:rPr lang="en-US" sz="1800" dirty="0" err="1">
                <a:latin typeface="Times New Roman" panose="02020603050405020304" pitchFamily="18" charset="0"/>
                <a:cs typeface="Times New Roman" panose="02020603050405020304" pitchFamily="18" charset="0"/>
              </a:rPr>
              <a:t>Lyndenberg</a:t>
            </a:r>
            <a:r>
              <a:rPr lang="en-US" sz="1800" dirty="0">
                <a:latin typeface="Times New Roman" panose="02020603050405020304" pitchFamily="18" charset="0"/>
                <a:cs typeface="Times New Roman" panose="02020603050405020304" pitchFamily="18" charset="0"/>
              </a:rPr>
              <a:t> </a:t>
            </a:r>
            <a:r>
              <a:rPr lang="en-US" sz="1800" dirty="0" err="1">
                <a:latin typeface="Times New Roman" panose="02020603050405020304" pitchFamily="18" charset="0"/>
                <a:cs typeface="Times New Roman" panose="02020603050405020304" pitchFamily="18" charset="0"/>
              </a:rPr>
              <a:t>Dommini</a:t>
            </a:r>
            <a:r>
              <a:rPr lang="en-US" sz="1800" dirty="0">
                <a:latin typeface="Times New Roman" panose="02020603050405020304" pitchFamily="18" charset="0"/>
                <a:cs typeface="Times New Roman" panose="02020603050405020304" pitchFamily="18" charset="0"/>
              </a:rPr>
              <a:t> (“KLD”) rating system and </a:t>
            </a:r>
            <a:r>
              <a:rPr lang="en-US" sz="1800" dirty="0" err="1">
                <a:latin typeface="Times New Roman" panose="02020603050405020304" pitchFamily="18" charset="0"/>
                <a:cs typeface="Times New Roman" panose="02020603050405020304" pitchFamily="18" charset="0"/>
              </a:rPr>
              <a:t>Compustat</a:t>
            </a:r>
            <a:r>
              <a:rPr lang="en-US" sz="1800" dirty="0">
                <a:latin typeface="Times New Roman" panose="02020603050405020304" pitchFamily="18" charset="0"/>
                <a:cs typeface="Times New Roman" panose="02020603050405020304" pitchFamily="18" charset="0"/>
              </a:rPr>
              <a:t> databases.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data were collected from 1998 to 2008.  The final sample data has 1144 firm-year observations.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Regression analysis is performed to test the mediating effect of intellectual capital in the relationship between CSR and financial results.  The sum of value added human capital coefficient and value added structural capital coefficient represents the intellectual capital.  The test is performed to check whether intellectual capital is related to the CSR activities and the intellectual capital in turn is related to financial performance.</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Regression analysis is also performed to test the moderating effect of industry type in the relationship between CSR and financial results.  The industry types refer to environmentally sensitive industries and environmentally non-sensitive industries.</a:t>
            </a:r>
          </a:p>
          <a:p>
            <a:pPr marL="0" indent="0">
              <a:buNone/>
            </a:pP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AA49BC58-9561-4EBD-AD07-7CFE22205F2F}"/>
              </a:ext>
            </a:extLst>
          </p:cNvPr>
          <p:cNvSpPr>
            <a:spLocks noGrp="1"/>
          </p:cNvSpPr>
          <p:nvPr>
            <p:ph type="sldNum" sz="quarter" idx="12"/>
          </p:nvPr>
        </p:nvSpPr>
        <p:spPr/>
        <p:txBody>
          <a:bodyPr/>
          <a:lstStyle/>
          <a:p>
            <a:fld id="{4FA6E770-8175-4700-8DE4-19678FEC494A}" type="slidenum">
              <a:rPr lang="zh-HK" altLang="en-US" smtClean="0"/>
              <a:t>14</a:t>
            </a:fld>
            <a:endParaRPr lang="zh-HK" altLang="en-US"/>
          </a:p>
        </p:txBody>
      </p:sp>
      <p:pic>
        <p:nvPicPr>
          <p:cNvPr id="5" name="Picture 4">
            <a:extLst>
              <a:ext uri="{FF2B5EF4-FFF2-40B4-BE49-F238E27FC236}">
                <a16:creationId xmlns:a16="http://schemas.microsoft.com/office/drawing/2014/main" id="{092D168A-CAE7-4F37-B10B-37BECE04FA41}"/>
              </a:ext>
            </a:extLst>
          </p:cNvPr>
          <p:cNvPicPr/>
          <p:nvPr/>
        </p:nvPicPr>
        <p:blipFill rotWithShape="1">
          <a:blip r:embed="rId2"/>
          <a:srcRect l="6666" t="17291" r="33159" b="15398"/>
          <a:stretch/>
        </p:blipFill>
        <p:spPr bwMode="auto">
          <a:xfrm>
            <a:off x="7202543" y="5685899"/>
            <a:ext cx="1481658" cy="76743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136845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3E831-A9F2-41C0-AA39-D80823220B24}"/>
              </a:ext>
            </a:extLst>
          </p:cNvPr>
          <p:cNvSpPr>
            <a:spLocks noGrp="1"/>
          </p:cNvSpPr>
          <p:nvPr>
            <p:ph type="title"/>
          </p:nvPr>
        </p:nvSpPr>
        <p:spPr>
          <a:xfrm>
            <a:off x="443132" y="621543"/>
            <a:ext cx="8229600" cy="575209"/>
          </a:xfrm>
        </p:spPr>
        <p:txBody>
          <a:bodyPr>
            <a:normAutofit/>
          </a:bodyPr>
          <a:lstStyle/>
          <a:p>
            <a:pPr algn="l"/>
            <a:r>
              <a:rPr lang="en-US" sz="2000" dirty="0">
                <a:latin typeface="Times New Roman" panose="02020603050405020304" pitchFamily="18" charset="0"/>
                <a:cs typeface="Times New Roman" panose="02020603050405020304" pitchFamily="18" charset="0"/>
              </a:rPr>
              <a:t>   Regression analysis (Lin &amp; Dang, 2015)</a:t>
            </a:r>
          </a:p>
        </p:txBody>
      </p:sp>
      <p:pic>
        <p:nvPicPr>
          <p:cNvPr id="5" name="Content Placeholder 4">
            <a:extLst>
              <a:ext uri="{FF2B5EF4-FFF2-40B4-BE49-F238E27FC236}">
                <a16:creationId xmlns:a16="http://schemas.microsoft.com/office/drawing/2014/main" id="{89DB061C-BBB0-4634-A634-CA55C09B971A}"/>
              </a:ext>
            </a:extLst>
          </p:cNvPr>
          <p:cNvPicPr>
            <a:picLocks noGrp="1" noChangeAspect="1"/>
          </p:cNvPicPr>
          <p:nvPr>
            <p:ph idx="1"/>
          </p:nvPr>
        </p:nvPicPr>
        <p:blipFill rotWithShape="1">
          <a:blip r:embed="rId2"/>
          <a:srcRect l="6169" t="43438" r="22271" b="18227"/>
          <a:stretch/>
        </p:blipFill>
        <p:spPr>
          <a:xfrm>
            <a:off x="611560" y="1484784"/>
            <a:ext cx="6647289" cy="2808312"/>
          </a:xfrm>
          <a:prstGeom prst="rect">
            <a:avLst/>
          </a:prstGeom>
        </p:spPr>
      </p:pic>
      <p:sp>
        <p:nvSpPr>
          <p:cNvPr id="4" name="Slide Number Placeholder 3">
            <a:extLst>
              <a:ext uri="{FF2B5EF4-FFF2-40B4-BE49-F238E27FC236}">
                <a16:creationId xmlns:a16="http://schemas.microsoft.com/office/drawing/2014/main" id="{B2806E09-ED81-4498-BE06-3F7641665969}"/>
              </a:ext>
            </a:extLst>
          </p:cNvPr>
          <p:cNvSpPr>
            <a:spLocks noGrp="1"/>
          </p:cNvSpPr>
          <p:nvPr>
            <p:ph type="sldNum" sz="quarter" idx="12"/>
          </p:nvPr>
        </p:nvSpPr>
        <p:spPr/>
        <p:txBody>
          <a:bodyPr/>
          <a:lstStyle/>
          <a:p>
            <a:fld id="{4FA6E770-8175-4700-8DE4-19678FEC494A}" type="slidenum">
              <a:rPr lang="zh-HK" altLang="en-US" smtClean="0"/>
              <a:t>15</a:t>
            </a:fld>
            <a:endParaRPr lang="zh-HK" altLang="en-US"/>
          </a:p>
        </p:txBody>
      </p:sp>
    </p:spTree>
    <p:extLst>
      <p:ext uri="{BB962C8B-B14F-4D97-AF65-F5344CB8AC3E}">
        <p14:creationId xmlns:p14="http://schemas.microsoft.com/office/powerpoint/2010/main" val="694430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5FFDF-D1A3-43E7-9843-11D43BFD6D45}"/>
              </a:ext>
            </a:extLst>
          </p:cNvPr>
          <p:cNvSpPr>
            <a:spLocks noGrp="1"/>
          </p:cNvSpPr>
          <p:nvPr>
            <p:ph type="title"/>
          </p:nvPr>
        </p:nvSpPr>
        <p:spPr>
          <a:xfrm>
            <a:off x="457200" y="404665"/>
            <a:ext cx="8229600" cy="576064"/>
          </a:xfrm>
        </p:spPr>
        <p:txBody>
          <a:bodyPr>
            <a:normAutofit/>
          </a:bodyPr>
          <a:lstStyle/>
          <a:p>
            <a:r>
              <a:rPr lang="en-US" sz="2000" dirty="0">
                <a:latin typeface="Times New Roman" panose="02020603050405020304" pitchFamily="18" charset="0"/>
                <a:cs typeface="Times New Roman" panose="02020603050405020304" pitchFamily="18" charset="0"/>
              </a:rPr>
              <a:t>Detailed discussion on the methodology of the research</a:t>
            </a:r>
          </a:p>
        </p:txBody>
      </p:sp>
      <p:sp>
        <p:nvSpPr>
          <p:cNvPr id="3" name="Content Placeholder 2">
            <a:extLst>
              <a:ext uri="{FF2B5EF4-FFF2-40B4-BE49-F238E27FC236}">
                <a16:creationId xmlns:a16="http://schemas.microsoft.com/office/drawing/2014/main" id="{D8FAFBBD-C85B-4B52-A990-F40B0298E624}"/>
              </a:ext>
            </a:extLst>
          </p:cNvPr>
          <p:cNvSpPr>
            <a:spLocks noGrp="1"/>
          </p:cNvSpPr>
          <p:nvPr>
            <p:ph idx="1"/>
          </p:nvPr>
        </p:nvSpPr>
        <p:spPr>
          <a:xfrm>
            <a:off x="448852" y="964294"/>
            <a:ext cx="8229600" cy="4929411"/>
          </a:xfrm>
        </p:spPr>
        <p:txBody>
          <a:bodyPr>
            <a:normAutofit fontScale="92500" lnSpcReduction="10000"/>
          </a:bodyPr>
          <a:lstStyle/>
          <a:p>
            <a:pPr marL="0" indent="0">
              <a:buNone/>
            </a:pPr>
            <a:r>
              <a:rPr lang="en-US" sz="1800" u="sng" dirty="0">
                <a:latin typeface="Times New Roman" panose="02020603050405020304" pitchFamily="18" charset="0"/>
                <a:cs typeface="Times New Roman" panose="02020603050405020304" pitchFamily="18" charset="0"/>
              </a:rPr>
              <a:t>Comment</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Literature review is thorough and has provided a wide perspectives on the study.</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Research question is clearly derived from the research gap.</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Paper structure, organization and explanation are clear.</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epistemology, ontology are critically reflected.</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method is valid as detailed regression analyses have been performed.  </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samples are extracted from the reliable databases. Sample method and number of samples are valid and adequate.</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This is a quantitative analysis and there are no ethics issues</a:t>
            </a:r>
          </a:p>
          <a:p>
            <a:pPr marL="0" indent="0">
              <a:buNone/>
            </a:pPr>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AA49BC58-9561-4EBD-AD07-7CFE22205F2F}"/>
              </a:ext>
            </a:extLst>
          </p:cNvPr>
          <p:cNvSpPr>
            <a:spLocks noGrp="1"/>
          </p:cNvSpPr>
          <p:nvPr>
            <p:ph type="sldNum" sz="quarter" idx="12"/>
          </p:nvPr>
        </p:nvSpPr>
        <p:spPr/>
        <p:txBody>
          <a:bodyPr/>
          <a:lstStyle/>
          <a:p>
            <a:fld id="{4FA6E770-8175-4700-8DE4-19678FEC494A}" type="slidenum">
              <a:rPr lang="zh-HK" altLang="en-US" smtClean="0"/>
              <a:t>16</a:t>
            </a:fld>
            <a:endParaRPr lang="zh-HK" altLang="en-US"/>
          </a:p>
        </p:txBody>
      </p:sp>
      <p:pic>
        <p:nvPicPr>
          <p:cNvPr id="5" name="Picture 4">
            <a:extLst>
              <a:ext uri="{FF2B5EF4-FFF2-40B4-BE49-F238E27FC236}">
                <a16:creationId xmlns:a16="http://schemas.microsoft.com/office/drawing/2014/main" id="{8E8C305E-FE9C-4556-AABF-4AF03C97F3EB}"/>
              </a:ext>
            </a:extLst>
          </p:cNvPr>
          <p:cNvPicPr/>
          <p:nvPr/>
        </p:nvPicPr>
        <p:blipFill rotWithShape="1">
          <a:blip r:embed="rId2"/>
          <a:srcRect l="6666" t="17291" r="33159" b="15398"/>
          <a:stretch/>
        </p:blipFill>
        <p:spPr bwMode="auto">
          <a:xfrm>
            <a:off x="7091424" y="5332940"/>
            <a:ext cx="1553666" cy="7920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25628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5FFDF-D1A3-43E7-9843-11D43BFD6D45}"/>
              </a:ext>
            </a:extLst>
          </p:cNvPr>
          <p:cNvSpPr>
            <a:spLocks noGrp="1"/>
          </p:cNvSpPr>
          <p:nvPr>
            <p:ph type="title"/>
          </p:nvPr>
        </p:nvSpPr>
        <p:spPr>
          <a:xfrm>
            <a:off x="457200" y="404665"/>
            <a:ext cx="8229600" cy="576064"/>
          </a:xfrm>
        </p:spPr>
        <p:txBody>
          <a:bodyPr>
            <a:normAutofit/>
          </a:bodyPr>
          <a:lstStyle/>
          <a:p>
            <a:r>
              <a:rPr lang="en-US" sz="2000" dirty="0">
                <a:latin typeface="Times New Roman" panose="02020603050405020304" pitchFamily="18" charset="0"/>
                <a:cs typeface="Times New Roman" panose="02020603050405020304" pitchFamily="18" charset="0"/>
              </a:rPr>
              <a:t>Detailed discussion on the methodology of the research</a:t>
            </a:r>
          </a:p>
        </p:txBody>
      </p:sp>
      <p:sp>
        <p:nvSpPr>
          <p:cNvPr id="3" name="Content Placeholder 2">
            <a:extLst>
              <a:ext uri="{FF2B5EF4-FFF2-40B4-BE49-F238E27FC236}">
                <a16:creationId xmlns:a16="http://schemas.microsoft.com/office/drawing/2014/main" id="{D8FAFBBD-C85B-4B52-A990-F40B0298E624}"/>
              </a:ext>
            </a:extLst>
          </p:cNvPr>
          <p:cNvSpPr>
            <a:spLocks noGrp="1"/>
          </p:cNvSpPr>
          <p:nvPr>
            <p:ph idx="1"/>
          </p:nvPr>
        </p:nvSpPr>
        <p:spPr>
          <a:xfrm>
            <a:off x="611559" y="1052735"/>
            <a:ext cx="7980539" cy="4596623"/>
          </a:xfrm>
        </p:spPr>
        <p:txBody>
          <a:bodyPr>
            <a:normAutofit lnSpcReduction="10000"/>
          </a:bodyPr>
          <a:lstStyle/>
          <a:p>
            <a:pPr marL="0" indent="0">
              <a:buNone/>
            </a:pPr>
            <a:r>
              <a:rPr lang="en-US" sz="1800" u="sng" dirty="0">
                <a:latin typeface="Times New Roman" panose="02020603050405020304" pitchFamily="18" charset="0"/>
                <a:cs typeface="Times New Roman" panose="02020603050405020304" pitchFamily="18" charset="0"/>
              </a:rPr>
              <a:t>Comment</a:t>
            </a:r>
          </a:p>
          <a:p>
            <a:pPr marL="0" indent="0">
              <a:buNone/>
            </a:pPr>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However, the hypothesis testing and regression analysis on the variables should be explained in more details. </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measurements of CSR, financial performance, intellectual capital can be further refined to give more detailed analysis.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There are other intervening factors, e.g. firm size, R&amp;D expenditure.</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research sample should be stratified into low-level CSR companies and high-level CSR companies to distinguish the effects of incremental CSR activities.</a:t>
            </a:r>
          </a:p>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The sample results are derived from the large companies in the USA.  How can the research conclusion applies to SMEs and emerging countries or industries?</a:t>
            </a: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a:extLst>
              <a:ext uri="{FF2B5EF4-FFF2-40B4-BE49-F238E27FC236}">
                <a16:creationId xmlns:a16="http://schemas.microsoft.com/office/drawing/2014/main" id="{AA49BC58-9561-4EBD-AD07-7CFE22205F2F}"/>
              </a:ext>
            </a:extLst>
          </p:cNvPr>
          <p:cNvSpPr>
            <a:spLocks noGrp="1"/>
          </p:cNvSpPr>
          <p:nvPr>
            <p:ph type="sldNum" sz="quarter" idx="12"/>
          </p:nvPr>
        </p:nvSpPr>
        <p:spPr/>
        <p:txBody>
          <a:bodyPr/>
          <a:lstStyle/>
          <a:p>
            <a:fld id="{4FA6E770-8175-4700-8DE4-19678FEC494A}" type="slidenum">
              <a:rPr lang="zh-HK" altLang="en-US" smtClean="0"/>
              <a:t>17</a:t>
            </a:fld>
            <a:endParaRPr lang="zh-HK" altLang="en-US"/>
          </a:p>
        </p:txBody>
      </p:sp>
      <p:pic>
        <p:nvPicPr>
          <p:cNvPr id="5" name="Picture 4">
            <a:extLst>
              <a:ext uri="{FF2B5EF4-FFF2-40B4-BE49-F238E27FC236}">
                <a16:creationId xmlns:a16="http://schemas.microsoft.com/office/drawing/2014/main" id="{972DA840-EA4F-4329-96E9-3A8A21D910B3}"/>
              </a:ext>
            </a:extLst>
          </p:cNvPr>
          <p:cNvPicPr/>
          <p:nvPr/>
        </p:nvPicPr>
        <p:blipFill rotWithShape="1">
          <a:blip r:embed="rId2"/>
          <a:srcRect l="6666" t="17291" r="33159" b="15398"/>
          <a:stretch/>
        </p:blipFill>
        <p:spPr bwMode="auto">
          <a:xfrm>
            <a:off x="7020272" y="5649359"/>
            <a:ext cx="1568488" cy="88955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1514019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4B4AE-3441-43C8-958C-392CAC5791F4}"/>
              </a:ext>
            </a:extLst>
          </p:cNvPr>
          <p:cNvSpPr>
            <a:spLocks noGrp="1"/>
          </p:cNvSpPr>
          <p:nvPr>
            <p:ph type="title"/>
          </p:nvPr>
        </p:nvSpPr>
        <p:spPr>
          <a:xfrm>
            <a:off x="457200" y="404664"/>
            <a:ext cx="8229600" cy="504056"/>
          </a:xfrm>
        </p:spPr>
        <p:txBody>
          <a:bodyPr>
            <a:normAutofit/>
          </a:bodyPr>
          <a:lstStyle/>
          <a:p>
            <a:pPr algn="l"/>
            <a:r>
              <a:rPr lang="en-US" sz="2000" dirty="0"/>
              <a:t>       </a:t>
            </a:r>
            <a:r>
              <a:rPr lang="en-US" sz="1800" dirty="0">
                <a:latin typeface="Times New Roman" panose="02020603050405020304" pitchFamily="18" charset="0"/>
                <a:cs typeface="Times New Roman" panose="02020603050405020304" pitchFamily="18" charset="0"/>
              </a:rPr>
              <a:t>References</a:t>
            </a:r>
          </a:p>
        </p:txBody>
      </p:sp>
      <p:sp>
        <p:nvSpPr>
          <p:cNvPr id="4" name="Slide Number Placeholder 3">
            <a:extLst>
              <a:ext uri="{FF2B5EF4-FFF2-40B4-BE49-F238E27FC236}">
                <a16:creationId xmlns:a16="http://schemas.microsoft.com/office/drawing/2014/main" id="{AAD70F31-F9DE-4B65-91CF-7424FAA8E324}"/>
              </a:ext>
            </a:extLst>
          </p:cNvPr>
          <p:cNvSpPr>
            <a:spLocks noGrp="1"/>
          </p:cNvSpPr>
          <p:nvPr>
            <p:ph type="sldNum" sz="quarter" idx="12"/>
          </p:nvPr>
        </p:nvSpPr>
        <p:spPr/>
        <p:txBody>
          <a:bodyPr/>
          <a:lstStyle/>
          <a:p>
            <a:fld id="{4FA6E770-8175-4700-8DE4-19678FEC494A}" type="slidenum">
              <a:rPr lang="zh-HK" altLang="en-US" smtClean="0"/>
              <a:t>18</a:t>
            </a:fld>
            <a:endParaRPr lang="zh-HK" altLang="en-US"/>
          </a:p>
        </p:txBody>
      </p:sp>
      <p:pic>
        <p:nvPicPr>
          <p:cNvPr id="5" name="Content Placeholder 4">
            <a:extLst>
              <a:ext uri="{FF2B5EF4-FFF2-40B4-BE49-F238E27FC236}">
                <a16:creationId xmlns:a16="http://schemas.microsoft.com/office/drawing/2014/main" id="{316BC22D-FBC3-4D3B-A148-3C17D84C96CA}"/>
              </a:ext>
            </a:extLst>
          </p:cNvPr>
          <p:cNvPicPr>
            <a:picLocks noGrp="1" noChangeAspect="1"/>
          </p:cNvPicPr>
          <p:nvPr>
            <p:ph idx="1"/>
          </p:nvPr>
        </p:nvPicPr>
        <p:blipFill rotWithShape="1">
          <a:blip r:embed="rId2"/>
          <a:srcRect l="25580" t="38803" r="23740" b="7979"/>
          <a:stretch/>
        </p:blipFill>
        <p:spPr>
          <a:xfrm>
            <a:off x="683568" y="933092"/>
            <a:ext cx="7359863" cy="5114778"/>
          </a:xfrm>
          <a:prstGeom prst="rect">
            <a:avLst/>
          </a:prstGeom>
        </p:spPr>
      </p:pic>
    </p:spTree>
    <p:extLst>
      <p:ext uri="{BB962C8B-B14F-4D97-AF65-F5344CB8AC3E}">
        <p14:creationId xmlns:p14="http://schemas.microsoft.com/office/powerpoint/2010/main" val="1226073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39CA0-04A6-4335-B8BB-22289F771A73}"/>
              </a:ext>
            </a:extLst>
          </p:cNvPr>
          <p:cNvSpPr>
            <a:spLocks noGrp="1"/>
          </p:cNvSpPr>
          <p:nvPr>
            <p:ph type="title"/>
          </p:nvPr>
        </p:nvSpPr>
        <p:spPr>
          <a:xfrm>
            <a:off x="457200" y="274638"/>
            <a:ext cx="8229600" cy="634082"/>
          </a:xfrm>
        </p:spPr>
        <p:txBody>
          <a:bodyPr>
            <a:normAutofit/>
          </a:bodyPr>
          <a:lstStyle/>
          <a:p>
            <a:pPr algn="l"/>
            <a:r>
              <a:rPr lang="en-US" sz="2000" dirty="0"/>
              <a:t>      </a:t>
            </a:r>
            <a:r>
              <a:rPr lang="en-US" sz="1800" dirty="0">
                <a:latin typeface="Times New Roman" panose="02020603050405020304" pitchFamily="18" charset="0"/>
                <a:cs typeface="Times New Roman" panose="02020603050405020304" pitchFamily="18" charset="0"/>
              </a:rPr>
              <a:t>References</a:t>
            </a:r>
          </a:p>
        </p:txBody>
      </p:sp>
      <p:sp>
        <p:nvSpPr>
          <p:cNvPr id="4" name="Slide Number Placeholder 3">
            <a:extLst>
              <a:ext uri="{FF2B5EF4-FFF2-40B4-BE49-F238E27FC236}">
                <a16:creationId xmlns:a16="http://schemas.microsoft.com/office/drawing/2014/main" id="{A3177086-C37A-4421-8DE0-CA21EA55103A}"/>
              </a:ext>
            </a:extLst>
          </p:cNvPr>
          <p:cNvSpPr>
            <a:spLocks noGrp="1"/>
          </p:cNvSpPr>
          <p:nvPr>
            <p:ph type="sldNum" sz="quarter" idx="12"/>
          </p:nvPr>
        </p:nvSpPr>
        <p:spPr/>
        <p:txBody>
          <a:bodyPr/>
          <a:lstStyle/>
          <a:p>
            <a:fld id="{4FA6E770-8175-4700-8DE4-19678FEC494A}" type="slidenum">
              <a:rPr lang="zh-HK" altLang="en-US" smtClean="0"/>
              <a:t>19</a:t>
            </a:fld>
            <a:endParaRPr lang="zh-HK" altLang="en-US"/>
          </a:p>
        </p:txBody>
      </p:sp>
      <p:pic>
        <p:nvPicPr>
          <p:cNvPr id="5" name="Content Placeholder 4">
            <a:extLst>
              <a:ext uri="{FF2B5EF4-FFF2-40B4-BE49-F238E27FC236}">
                <a16:creationId xmlns:a16="http://schemas.microsoft.com/office/drawing/2014/main" id="{6AD029AA-0EFD-487C-8C65-F3D24B0C9663}"/>
              </a:ext>
            </a:extLst>
          </p:cNvPr>
          <p:cNvPicPr>
            <a:picLocks noGrp="1" noChangeAspect="1"/>
          </p:cNvPicPr>
          <p:nvPr>
            <p:ph idx="1"/>
          </p:nvPr>
        </p:nvPicPr>
        <p:blipFill rotWithShape="1">
          <a:blip r:embed="rId2"/>
          <a:srcRect l="25772" t="24501" r="20723" b="24501"/>
          <a:stretch/>
        </p:blipFill>
        <p:spPr>
          <a:xfrm>
            <a:off x="683568" y="1053929"/>
            <a:ext cx="7546638" cy="4750142"/>
          </a:xfrm>
          <a:prstGeom prst="rect">
            <a:avLst/>
          </a:prstGeom>
        </p:spPr>
      </p:pic>
    </p:spTree>
    <p:extLst>
      <p:ext uri="{BB962C8B-B14F-4D97-AF65-F5344CB8AC3E}">
        <p14:creationId xmlns:p14="http://schemas.microsoft.com/office/powerpoint/2010/main" val="2930952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1DF9C3-28C3-48EA-9528-3DE8EA99977B}"/>
              </a:ext>
            </a:extLst>
          </p:cNvPr>
          <p:cNvSpPr>
            <a:spLocks noGrp="1"/>
          </p:cNvSpPr>
          <p:nvPr>
            <p:ph type="sldNum" sz="quarter" idx="12"/>
          </p:nvPr>
        </p:nvSpPr>
        <p:spPr/>
        <p:txBody>
          <a:bodyPr/>
          <a:lstStyle/>
          <a:p>
            <a:fld id="{4FA6E770-8175-4700-8DE4-19678FEC494A}" type="slidenum">
              <a:rPr lang="zh-HK" altLang="en-US" smtClean="0"/>
              <a:t>20</a:t>
            </a:fld>
            <a:endParaRPr lang="zh-HK" altLang="en-US"/>
          </a:p>
        </p:txBody>
      </p:sp>
      <p:pic>
        <p:nvPicPr>
          <p:cNvPr id="3" name="Picture 2">
            <a:extLst>
              <a:ext uri="{FF2B5EF4-FFF2-40B4-BE49-F238E27FC236}">
                <a16:creationId xmlns:a16="http://schemas.microsoft.com/office/drawing/2014/main" id="{66AD3F1F-F4FF-4937-8855-03E46E50080E}"/>
              </a:ext>
            </a:extLst>
          </p:cNvPr>
          <p:cNvPicPr>
            <a:picLocks noChangeAspect="1"/>
          </p:cNvPicPr>
          <p:nvPr/>
        </p:nvPicPr>
        <p:blipFill rotWithShape="1">
          <a:blip r:embed="rId2"/>
          <a:srcRect l="39763" t="28990" r="39763" b="38795"/>
          <a:stretch/>
        </p:blipFill>
        <p:spPr>
          <a:xfrm>
            <a:off x="2699792" y="1772816"/>
            <a:ext cx="3168352" cy="2304257"/>
          </a:xfrm>
          <a:prstGeom prst="rect">
            <a:avLst/>
          </a:prstGeom>
        </p:spPr>
      </p:pic>
    </p:spTree>
    <p:extLst>
      <p:ext uri="{BB962C8B-B14F-4D97-AF65-F5344CB8AC3E}">
        <p14:creationId xmlns:p14="http://schemas.microsoft.com/office/powerpoint/2010/main" val="182980484"/>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1193</TotalTime>
  <Words>1150</Words>
  <Application>Microsoft Office PowerPoint</Application>
  <PresentationFormat>On-screen Show (4:3)</PresentationFormat>
  <Paragraphs>243</Paragraphs>
  <Slides>20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 Unicode MS</vt:lpstr>
      <vt:lpstr>PMingLiU</vt:lpstr>
      <vt:lpstr>PMingLiU</vt:lpstr>
      <vt:lpstr>Arial</vt:lpstr>
      <vt:lpstr>Calibri</vt:lpstr>
      <vt:lpstr>Times New Roman</vt:lpstr>
      <vt:lpstr>Wingdings</vt:lpstr>
      <vt:lpstr>Office 佈景主題</vt:lpstr>
      <vt:lpstr>Assignment cover sheet</vt:lpstr>
      <vt:lpstr>PowerPoint Presentation</vt:lpstr>
      <vt:lpstr>ASSESSMENT CRITERIA (20%)</vt:lpstr>
      <vt:lpstr>“Relationship between Corporate Social Responsibility and  Financial Performance”</vt:lpstr>
      <vt:lpstr>PowerPoint Presentation</vt:lpstr>
      <vt:lpstr>Definition</vt:lpstr>
      <vt:lpstr>PowerPoint Presentation</vt:lpstr>
      <vt:lpstr>What is the relationship between CSR and financial performance</vt:lpstr>
      <vt:lpstr>Relationship between CSR and Financial Performance Why I am interested in the topic?</vt:lpstr>
      <vt:lpstr>Literature Review on CSR</vt:lpstr>
      <vt:lpstr>Research question and research gap</vt:lpstr>
      <vt:lpstr>Detailed discussion on the methodology of the research</vt:lpstr>
      <vt:lpstr>Benefits of CSR - These will be translated into competitive advantages that improve financial performance of the corporates</vt:lpstr>
      <vt:lpstr>Detailed discussion on the methodology of the research</vt:lpstr>
      <vt:lpstr>   Regression analysis (Lin &amp; Dang, 2015)</vt:lpstr>
      <vt:lpstr>Detailed discussion on the methodology of the research</vt:lpstr>
      <vt:lpstr>Detailed discussion on the methodology of the research</vt:lpstr>
      <vt:lpstr>       References</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PMD System Demo</dc:creator>
  <cp:lastModifiedBy>Samuel Tung</cp:lastModifiedBy>
  <cp:revision>202</cp:revision>
  <cp:lastPrinted>2018-08-26T02:15:59Z</cp:lastPrinted>
  <dcterms:created xsi:type="dcterms:W3CDTF">2018-06-08T00:12:58Z</dcterms:created>
  <dcterms:modified xsi:type="dcterms:W3CDTF">2018-08-26T12:43:24Z</dcterms:modified>
</cp:coreProperties>
</file>