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8" r:id="rId4"/>
    <p:sldId id="259" r:id="rId5"/>
    <p:sldId id="261" r:id="rId6"/>
    <p:sldId id="260" r:id="rId7"/>
    <p:sldId id="264" r:id="rId8"/>
    <p:sldId id="257" r:id="rId9"/>
    <p:sldId id="263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AFC8"/>
    <a:srgbClr val="FADEBC"/>
    <a:srgbClr val="D9ABDE"/>
    <a:srgbClr val="4DE3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" y="6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59853-DEED-4EBE-958A-044F264338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319548-3664-40A8-A187-A97093E01F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229A2-8851-45BC-B2BD-CB0C4FFE3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DF0BCE-D9C0-4BD8-8D7E-D29D992CAE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8F81B-9983-4000-A403-E5DADA1E37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442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2BEED-F489-4B99-887F-7B8D10C3C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01CD5-1C64-4B39-A28F-81ECD5C5D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17B170-8609-49E0-B144-944176D88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F6471-9183-47DD-A15B-89A20075A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871E66-9B96-4596-A228-60C51916D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8965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374CE-2532-4FBE-A9C7-F41FC2367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BF9F57-1474-4B41-A856-2FE50C8453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E474E-D5E9-46CC-95BD-56E19BF97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D4B6D5-2B37-4D85-A028-8AB5610C8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963CEC-7A06-4C3F-92DA-8253D94D4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040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69131-9BDF-4819-8CAC-548A4B722F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8F5A0-5130-4BB9-A39B-E7DF40647E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491DF9-B2EC-4EA9-81CE-3A9AB9A48D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C248A8-8624-4DC5-88A6-99629C1E95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27B207-935D-427C-A4A3-171529FA4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E61CEB-0EFF-41DB-85BE-CD0F573BE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057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C0A31-564D-4F43-9EE4-BCB0278CD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C56F95-BE70-459B-A01A-D064950BF8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626BCF-B931-4550-B352-10FE2B772B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C6D64B-4738-43F7-9281-828C8B6CAC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433731-3959-407A-B81B-D71AE291DE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6EF953-A34F-4741-B668-890F8DCD41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7DB7E3-D895-41CD-8259-43BDCF20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40F0B7-6E64-4665-9814-783804AD0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372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756F8-E819-4D68-9DD5-2085D18EEA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7B5E3B-FB0D-4971-B1D0-F62C3ABA8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203F7E-10D0-42A8-8F6E-86A294E87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EC7252-9DB4-4BA1-BDF3-B65A97CC5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3525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E05883-32BF-4D7E-AEA3-F8EB19A3E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DFB73C-4958-4E1E-99F5-547BB8A11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9DA15D-6AFB-4A8A-9895-8BAE41AB6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425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B20FE-89D8-4467-A3B9-DD1FB20EF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9218DD-BF94-42DC-8ADE-559ACA912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D31B2E-ED10-4670-B5C3-81C7DB1096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A51520-46C9-4181-966F-FE0A524EB1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A53C8A-3956-48DB-9170-0AFB7A75E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190773-E2CC-404C-B5B1-2523CB24F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0544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55638-BD1A-47E7-A738-2157CF5B1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BCF133A-5F2A-4300-A313-55238E685A3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2A0E0E-DDCE-4EC3-BF93-43C578B00B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DD50C4-581C-4A76-B072-4560A9DE4D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0CD679-0CDD-4846-96A6-1F1892B92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71E1B1-5EA6-4C55-BD43-83D0A01CC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880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B9A48-4BC9-4456-B2A4-2EFE6C64E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C20A71-7DE0-4A80-B410-DE710F44C5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F17503-2559-49C5-B16F-AEF337E51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2332D-3F70-4914-9641-0D665FF34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52D708-1209-46AD-ADD1-0CC9B29E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695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BA5CEA-93C0-4D50-901B-CC2FB9CE5C1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F53285-1AA3-40F4-A8F3-E18DF186D2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8D57D4-3577-440D-86E1-9D2EDD163B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5B8645-ECA0-48CE-B5DE-4EA852EC8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741EC-2BFE-472E-891B-BA71A89FD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160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5520EF-4C19-4545-8C4F-30FC47D5A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1AF25A-4669-491A-9168-53B92C04E8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DF736-09CA-4703-B775-BED27B6883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E79B46-5B6E-4ED0-B918-3A0615B7B0D5}" type="datetimeFigureOut">
              <a:rPr lang="en-GB" smtClean="0"/>
              <a:t>18/03/2021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9FE52-9634-4819-9DEB-9BBF743607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894036-2F35-4685-9062-F3D4D9D096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5AF49-707F-41CC-A772-B1A496DC0E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78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lJOt4xuQmSA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JOt4xuQmSA?feature=oembed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hyperlink" Target="https://en.wikipedia.org/wiki/Giorgio_Morandi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1A6A4-9C83-4DAF-9078-8445059C46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solidFill>
            <a:schemeClr val="bg2"/>
          </a:solidFill>
        </p:spPr>
        <p:txBody>
          <a:bodyPr/>
          <a:lstStyle/>
          <a:p>
            <a:r>
              <a:rPr lang="en-GB" dirty="0"/>
              <a:t>Visual Studies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5D1F94-7054-45DE-9A0B-51D947A904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solidFill>
            <a:schemeClr val="bg2"/>
          </a:solidFill>
        </p:spPr>
        <p:txBody>
          <a:bodyPr>
            <a:normAutofit lnSpcReduction="10000"/>
          </a:bodyPr>
          <a:lstStyle/>
          <a:p>
            <a:r>
              <a:rPr lang="en-GB" dirty="0"/>
              <a:t>Supporting PowerPoint</a:t>
            </a:r>
          </a:p>
          <a:p>
            <a:r>
              <a:rPr lang="en-GB" dirty="0"/>
              <a:t>Link to YouTube video - </a:t>
            </a:r>
            <a:r>
              <a:rPr lang="en-GB" dirty="0">
                <a:hlinkClick r:id="rId3"/>
              </a:rPr>
              <a:t>https://youtu.be/lJOt4xuQmSA</a:t>
            </a:r>
            <a:endParaRPr lang="en-GB" dirty="0"/>
          </a:p>
          <a:p>
            <a:r>
              <a:rPr lang="en-GB" dirty="0"/>
              <a:t>(Video in </a:t>
            </a:r>
            <a:r>
              <a:rPr lang="en-GB" dirty="0" err="1"/>
              <a:t>powerpoint</a:t>
            </a:r>
            <a:r>
              <a:rPr lang="en-GB" dirty="0"/>
              <a:t>)</a:t>
            </a:r>
          </a:p>
          <a:p>
            <a:r>
              <a:rPr lang="en-GB" dirty="0"/>
              <a:t>Emily Kavanagh</a:t>
            </a:r>
          </a:p>
        </p:txBody>
      </p:sp>
    </p:spTree>
    <p:extLst>
      <p:ext uri="{BB962C8B-B14F-4D97-AF65-F5344CB8AC3E}">
        <p14:creationId xmlns:p14="http://schemas.microsoft.com/office/powerpoint/2010/main" val="29319573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0F554-070B-43ED-A55F-D10FFBD38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 STUDIES FILM</a:t>
            </a:r>
          </a:p>
        </p:txBody>
      </p:sp>
      <p:pic>
        <p:nvPicPr>
          <p:cNvPr id="4" name="Online Media 3" title="Visual studies 2 submission">
            <a:hlinkClick r:id="" action="ppaction://media"/>
            <a:extLst>
              <a:ext uri="{FF2B5EF4-FFF2-40B4-BE49-F238E27FC236}">
                <a16:creationId xmlns:a16="http://schemas.microsoft.com/office/drawing/2014/main" id="{B1BD4F32-1F63-4479-9353-530016AA6C1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4795" y="1511300"/>
            <a:ext cx="9012237" cy="5092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5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C733E-1F29-4378-B4B3-A501819F34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>
                <a:latin typeface="Abadi Extra Light" panose="020B0204020104020204" pitchFamily="34" charset="0"/>
              </a:rPr>
              <a:t>INITIAL STAGES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651673-332F-4646-B3AC-EAFBA3F6029C}"/>
              </a:ext>
            </a:extLst>
          </p:cNvPr>
          <p:cNvSpPr txBox="1"/>
          <p:nvPr/>
        </p:nvSpPr>
        <p:spPr>
          <a:xfrm>
            <a:off x="403118" y="1751617"/>
            <a:ext cx="3743325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I began with observational drawing. This guided me into deciding what motifs from my collection I will use and develop into a collection for the ‘Major A4’ project. </a:t>
            </a:r>
          </a:p>
          <a:p>
            <a:endParaRPr lang="en-GB" sz="1600" dirty="0">
              <a:latin typeface="Abadi Extra Light" panose="020B0204020104020204" pitchFamily="34" charset="0"/>
            </a:endParaRPr>
          </a:p>
          <a:p>
            <a:r>
              <a:rPr lang="en-GB" sz="1600" dirty="0">
                <a:latin typeface="Abadi Extra Light" panose="020B0204020104020204" pitchFamily="34" charset="0"/>
              </a:rPr>
              <a:t>Using gouache brightened the ceramic elements in my work. However, I came to not liking the motifs as I wanted my collection to resemble more of a feminine form by using motifs of shoes and additional elements like perfume bottles for example.</a:t>
            </a:r>
          </a:p>
          <a:p>
            <a:endParaRPr lang="en-GB" sz="1600" dirty="0">
              <a:latin typeface="Abadi Extra Light" panose="020B0204020104020204" pitchFamily="34" charset="0"/>
            </a:endParaRPr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  <p:pic>
        <p:nvPicPr>
          <p:cNvPr id="6" name="Picture 5" descr="A picture containing outdoor, black&#10;&#10;Description automatically generated">
            <a:extLst>
              <a:ext uri="{FF2B5EF4-FFF2-40B4-BE49-F238E27FC236}">
                <a16:creationId xmlns:a16="http://schemas.microsoft.com/office/drawing/2014/main" id="{B78E46CD-AC7A-43A6-B1F3-B050332BC256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866" b="89378" l="20395" r="80767">
                        <a14:foregroundMark x1="62696" y1="9047" x2="62696" y2="9047"/>
                        <a14:foregroundMark x1="46601" y1="6906" x2="46601" y2="6906"/>
                        <a14:foregroundMark x1="48228" y1="47334" x2="48228" y2="47334"/>
                        <a14:foregroundMark x1="48228" y1="63611" x2="48228" y2="63611"/>
                        <a14:foregroundMark x1="54852" y1="85057" x2="54852" y2="85057"/>
                        <a14:foregroundMark x1="49157" y1="89378" x2="49157" y2="893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13090" t="2187" r="11691" b="5845"/>
          <a:stretch/>
        </p:blipFill>
        <p:spPr>
          <a:xfrm>
            <a:off x="8494971" y="0"/>
            <a:ext cx="3586162" cy="63071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5DC8C20-0F82-4BC3-A600-D3280B05C32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5232340" y="-647912"/>
            <a:ext cx="2911635" cy="4277194"/>
          </a:xfrm>
          <a:prstGeom prst="rect">
            <a:avLst/>
          </a:prstGeom>
        </p:spPr>
      </p:pic>
      <p:pic>
        <p:nvPicPr>
          <p:cNvPr id="10" name="Picture 9" descr="A picture containing text, items&#10;&#10;Description automatically generated">
            <a:extLst>
              <a:ext uri="{FF2B5EF4-FFF2-40B4-BE49-F238E27FC236}">
                <a16:creationId xmlns:a16="http://schemas.microsoft.com/office/drawing/2014/main" id="{89971A1D-71B0-4BB0-817A-0DEF1DA86C95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5158570" y="2770009"/>
            <a:ext cx="3101463" cy="4319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90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B7506-35A1-4969-BE4B-1A9A4A7BA2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265" y="79024"/>
            <a:ext cx="10515600" cy="1325563"/>
          </a:xfrm>
        </p:spPr>
        <p:txBody>
          <a:bodyPr/>
          <a:lstStyle/>
          <a:p>
            <a:r>
              <a:rPr lang="en-GB" dirty="0">
                <a:latin typeface="Abadi Extra Light" panose="020B0204020104020204" pitchFamily="34" charset="0"/>
              </a:rPr>
              <a:t>MORANDI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8E91AF-51A3-44BD-BF82-14CF7EA862A8}"/>
              </a:ext>
            </a:extLst>
          </p:cNvPr>
          <p:cNvSpPr txBox="1"/>
          <p:nvPr/>
        </p:nvSpPr>
        <p:spPr>
          <a:xfrm>
            <a:off x="762842" y="1255571"/>
            <a:ext cx="411209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I become very fond as an artist by the name of Giorgio </a:t>
            </a:r>
            <a:r>
              <a:rPr lang="en-GB" sz="1600" dirty="0" err="1">
                <a:latin typeface="Abadi Extra Light" panose="020B0204020104020204" pitchFamily="34" charset="0"/>
              </a:rPr>
              <a:t>Morandi</a:t>
            </a:r>
            <a:r>
              <a:rPr lang="en-GB" sz="1600" dirty="0">
                <a:latin typeface="Abadi Extra Light" panose="020B0204020104020204" pitchFamily="34" charset="0"/>
              </a:rPr>
              <a:t> where he focused on shadow drawings using linear elements and playful techniques with shapes.</a:t>
            </a:r>
          </a:p>
          <a:p>
            <a:r>
              <a:rPr lang="en-GB" sz="1600" dirty="0">
                <a:latin typeface="Abadi Extra Light" panose="020B0204020104020204" pitchFamily="34" charset="0"/>
              </a:rPr>
              <a:t>Doing this helped me investigate shape and form of my objects, play with composition and establish pattern as a geometric style.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472335-A9A5-4656-AF35-3E5A888A629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1106243" y="2535040"/>
            <a:ext cx="3096739" cy="4440640"/>
          </a:xfrm>
          <a:prstGeom prst="rect">
            <a:avLst/>
          </a:prstGeom>
        </p:spPr>
      </p:pic>
      <p:pic>
        <p:nvPicPr>
          <p:cNvPr id="1026" name="Picture 2" descr="Natura Morta II by Giorgio Morandi">
            <a:extLst>
              <a:ext uri="{FF2B5EF4-FFF2-40B4-BE49-F238E27FC236}">
                <a16:creationId xmlns:a16="http://schemas.microsoft.com/office/drawing/2014/main" id="{19A70FBA-20AB-4444-A26F-D65A32D6D5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478273" y="4908"/>
            <a:ext cx="3810000" cy="269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4D2DA0F-BE7E-4453-85FC-49D1A869075A}"/>
              </a:ext>
            </a:extLst>
          </p:cNvPr>
          <p:cNvSpPr txBox="1"/>
          <p:nvPr/>
        </p:nvSpPr>
        <p:spPr>
          <a:xfrm>
            <a:off x="9175358" y="2392706"/>
            <a:ext cx="31129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i="0" u="sng" strike="noStrike" dirty="0">
                <a:effectLst/>
                <a:latin typeface="Abadi Extra Light" panose="020B02040201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Natura Morta II by Giorgio Morandi</a:t>
            </a:r>
            <a:endParaRPr lang="en-GB" sz="1400" u="sng" dirty="0">
              <a:latin typeface="Abadi Extra Light" panose="020B0204020104020204" pitchFamily="34" charset="0"/>
            </a:endParaRPr>
          </a:p>
        </p:txBody>
      </p:sp>
      <p:pic>
        <p:nvPicPr>
          <p:cNvPr id="1028" name="Picture 4" descr="Giorgio Morandi: Lines of Poetry | That's How The Light Gets In">
            <a:extLst>
              <a:ext uri="{FF2B5EF4-FFF2-40B4-BE49-F238E27FC236}">
                <a16:creationId xmlns:a16="http://schemas.microsoft.com/office/drawing/2014/main" id="{11C45689-2DE5-4B96-857C-57C2553E6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47514" y="2755620"/>
            <a:ext cx="3112915" cy="2086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51B5D3B-6003-4220-BD6E-95F7B8996DCA}"/>
              </a:ext>
            </a:extLst>
          </p:cNvPr>
          <p:cNvSpPr txBox="1"/>
          <p:nvPr/>
        </p:nvSpPr>
        <p:spPr>
          <a:xfrm>
            <a:off x="8771269" y="4842246"/>
            <a:ext cx="326540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 err="1">
                <a:effectLst/>
                <a:latin typeface="Abadi Extra Light" panose="020B0204020104020204" pitchFamily="34" charset="0"/>
              </a:rPr>
              <a:t>Morandi</a:t>
            </a:r>
            <a:r>
              <a:rPr lang="en-GB" sz="1400" b="0" dirty="0">
                <a:effectLst/>
                <a:latin typeface="Abadi Extra Light" panose="020B0204020104020204" pitchFamily="34" charset="0"/>
              </a:rPr>
              <a:t>, Still Life With Five Objects, 1956</a:t>
            </a:r>
            <a:endParaRPr lang="en-GB" sz="1400" dirty="0">
              <a:latin typeface="Abadi Extra Light" panose="020B0204020104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5A55469-04B3-45A2-827C-AC32A1D46B7C}"/>
              </a:ext>
            </a:extLst>
          </p:cNvPr>
          <p:cNvCxnSpPr/>
          <p:nvPr/>
        </p:nvCxnSpPr>
        <p:spPr>
          <a:xfrm>
            <a:off x="6613973" y="0"/>
            <a:ext cx="0" cy="68159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4EC4D27-29CC-4BDA-AEC8-3D68586E376C}"/>
              </a:ext>
            </a:extLst>
          </p:cNvPr>
          <p:cNvCxnSpPr/>
          <p:nvPr/>
        </p:nvCxnSpPr>
        <p:spPr>
          <a:xfrm>
            <a:off x="7484430" y="0"/>
            <a:ext cx="0" cy="68159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740314A-0B2B-46F6-8560-97ED08FCB50B}"/>
              </a:ext>
            </a:extLst>
          </p:cNvPr>
          <p:cNvCxnSpPr/>
          <p:nvPr/>
        </p:nvCxnSpPr>
        <p:spPr>
          <a:xfrm>
            <a:off x="8349276" y="13749"/>
            <a:ext cx="0" cy="681592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30" name="Picture 6" descr="Morandi, Still Life with Bottles and Pitcher, 1915">
            <a:extLst>
              <a:ext uri="{FF2B5EF4-FFF2-40B4-BE49-F238E27FC236}">
                <a16:creationId xmlns:a16="http://schemas.microsoft.com/office/drawing/2014/main" id="{6521B02E-3FC5-4F68-B96A-14A436000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150550" y="362429"/>
            <a:ext cx="3539323" cy="4375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C195AC3-683F-470D-B597-9D50BD015288}"/>
              </a:ext>
            </a:extLst>
          </p:cNvPr>
          <p:cNvSpPr txBox="1"/>
          <p:nvPr/>
        </p:nvSpPr>
        <p:spPr>
          <a:xfrm>
            <a:off x="5336110" y="79024"/>
            <a:ext cx="359650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 err="1">
                <a:effectLst/>
                <a:latin typeface="Abadi Extra Light" panose="020B0204020104020204" pitchFamily="34" charset="0"/>
              </a:rPr>
              <a:t>Morandi</a:t>
            </a:r>
            <a:r>
              <a:rPr lang="en-GB" sz="1400" b="0" dirty="0">
                <a:effectLst/>
                <a:latin typeface="Abadi Extra Light" panose="020B0204020104020204" pitchFamily="34" charset="0"/>
              </a:rPr>
              <a:t>, Still Life with Bottles and Pitcher, 1915</a:t>
            </a:r>
            <a:endParaRPr lang="en-GB" sz="1400" dirty="0">
              <a:latin typeface="Abadi Extra Light" panose="020B02040201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74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6D0E8-ADB2-4E8F-9C53-59A180907E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3515"/>
            <a:ext cx="10515600" cy="1325563"/>
          </a:xfrm>
        </p:spPr>
        <p:txBody>
          <a:bodyPr/>
          <a:lstStyle/>
          <a:p>
            <a:r>
              <a:rPr lang="en-GB" dirty="0">
                <a:latin typeface="Abadi Extra Light" panose="020B0204020104020204" pitchFamily="34" charset="0"/>
              </a:rPr>
              <a:t>STILL LIFE- CONTINUOUS LINE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6FC3A71-D1D5-4EA6-B90C-C0CB97F1C1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1517167" y="2027530"/>
            <a:ext cx="3020263" cy="435133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D4C1F3E-0A34-4562-89E7-D18C6D9A23FC}"/>
              </a:ext>
            </a:extLst>
          </p:cNvPr>
          <p:cNvSpPr txBox="1"/>
          <p:nvPr/>
        </p:nvSpPr>
        <p:spPr>
          <a:xfrm>
            <a:off x="6448143" y="6492875"/>
            <a:ext cx="609719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https://www.saatchiart.com/art/Drawing-Still-Life-continuous-line-green/765912/2470185/view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29C9C2-F099-4F70-A6F2-6F8F9F7780F4}"/>
              </a:ext>
            </a:extLst>
          </p:cNvPr>
          <p:cNvSpPr txBox="1"/>
          <p:nvPr/>
        </p:nvSpPr>
        <p:spPr>
          <a:xfrm>
            <a:off x="7511543" y="5295666"/>
            <a:ext cx="63951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effectLst/>
                <a:latin typeface="Abadi Extra Light" panose="020B0204020104020204" pitchFamily="34" charset="0"/>
              </a:rPr>
              <a:t>Still Life (continuous line, green)John William</a:t>
            </a:r>
            <a:endParaRPr lang="en-GB" sz="1400" dirty="0">
              <a:latin typeface="Abadi Extra Light" panose="020B0204020104020204" pitchFamily="34" charset="0"/>
            </a:endParaRPr>
          </a:p>
        </p:txBody>
      </p:sp>
      <p:pic>
        <p:nvPicPr>
          <p:cNvPr id="13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7375CF3-48CF-4739-8170-A8523FC3EE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12997" y="1357576"/>
            <a:ext cx="5200300" cy="39380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E4F0EE0-8CC8-452F-B10A-3E7BD2569B4C}"/>
              </a:ext>
            </a:extLst>
          </p:cNvPr>
          <p:cNvSpPr txBox="1"/>
          <p:nvPr/>
        </p:nvSpPr>
        <p:spPr>
          <a:xfrm>
            <a:off x="534267" y="1367504"/>
            <a:ext cx="50768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Still life and observational drawing played a part in drawing the collection of my objects. Continuous line drawing became a fun technique and allowed me to demonstrate free line in my work.</a:t>
            </a:r>
          </a:p>
        </p:txBody>
      </p:sp>
    </p:spTree>
    <p:extLst>
      <p:ext uri="{BB962C8B-B14F-4D97-AF65-F5344CB8AC3E}">
        <p14:creationId xmlns:p14="http://schemas.microsoft.com/office/powerpoint/2010/main" val="127182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61319-67A4-4B61-8D58-55C24A5DC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543" y="47625"/>
            <a:ext cx="10515600" cy="1325563"/>
          </a:xfrm>
        </p:spPr>
        <p:txBody>
          <a:bodyPr/>
          <a:lstStyle/>
          <a:p>
            <a:r>
              <a:rPr lang="en-GB" dirty="0"/>
              <a:t>OBJECT</a:t>
            </a:r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D13E6EAA-4EF2-4A15-A347-445050E166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966536" y="3112527"/>
            <a:ext cx="2736056" cy="4031460"/>
          </a:xfrm>
        </p:spPr>
      </p:pic>
      <p:pic>
        <p:nvPicPr>
          <p:cNvPr id="7" name="Picture 6" descr="A picture containing map, text, linedrawing&#10;&#10;Description automatically generated">
            <a:extLst>
              <a:ext uri="{FF2B5EF4-FFF2-40B4-BE49-F238E27FC236}">
                <a16:creationId xmlns:a16="http://schemas.microsoft.com/office/drawing/2014/main" id="{1B83AFDA-9344-4388-91B5-1165AD4121C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7686674" y="-516730"/>
            <a:ext cx="3328991" cy="445770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A9795C-8CB6-48E5-983F-ADFAF12C72D1}"/>
              </a:ext>
            </a:extLst>
          </p:cNvPr>
          <p:cNvSpPr txBox="1"/>
          <p:nvPr/>
        </p:nvSpPr>
        <p:spPr>
          <a:xfrm>
            <a:off x="357187" y="1307306"/>
            <a:ext cx="320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My objects have developed into detailed luscious elements suitable for the interior direction. I will be developing the designs of these through my major project. Now, I have identified true differences between the shape, colour and composition of the objects.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AFCC04-8B7F-4498-B807-696D87712063}"/>
              </a:ext>
            </a:extLst>
          </p:cNvPr>
          <p:cNvSpPr txBox="1"/>
          <p:nvPr/>
        </p:nvSpPr>
        <p:spPr>
          <a:xfrm>
            <a:off x="4271964" y="653952"/>
            <a:ext cx="256460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Instantly, I was reminded of how Andy Warhol demonstrated his shoe print series. I was in awe with how he used pattern in printmaking to demonstrate its beautiful form.</a:t>
            </a:r>
          </a:p>
        </p:txBody>
      </p:sp>
      <p:pic>
        <p:nvPicPr>
          <p:cNvPr id="10" name="Picture 9" descr="Buy Andy Warhol - Shoes (FS II.257)">
            <a:extLst>
              <a:ext uri="{FF2B5EF4-FFF2-40B4-BE49-F238E27FC236}">
                <a16:creationId xmlns:a16="http://schemas.microsoft.com/office/drawing/2014/main" id="{1409D71A-7CDF-4D4F-879A-4D3A3C1E5BAD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521993" y="3695699"/>
            <a:ext cx="4310063" cy="2800586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1B11CDC-1791-4D67-AE8D-3076AA482FE1}"/>
              </a:ext>
            </a:extLst>
          </p:cNvPr>
          <p:cNvSpPr txBox="1"/>
          <p:nvPr/>
        </p:nvSpPr>
        <p:spPr>
          <a:xfrm>
            <a:off x="5958011" y="6496285"/>
            <a:ext cx="23788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Shoes 257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3840DE-6495-4505-BF11-52601890E47E}"/>
              </a:ext>
            </a:extLst>
          </p:cNvPr>
          <p:cNvSpPr txBox="1"/>
          <p:nvPr/>
        </p:nvSpPr>
        <p:spPr>
          <a:xfrm>
            <a:off x="9003755" y="6431756"/>
            <a:ext cx="31414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https://revolverwarholgallery.com/portfolio/diamond-dust-shoes-257/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C362557-A763-4CBA-A5D1-D226D88B0E9E}"/>
              </a:ext>
            </a:extLst>
          </p:cNvPr>
          <p:cNvSpPr txBox="1"/>
          <p:nvPr/>
        </p:nvSpPr>
        <p:spPr>
          <a:xfrm>
            <a:off x="4385803" y="3162301"/>
            <a:ext cx="27824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badi Extra Light" panose="020B0204020104020204" pitchFamily="34" charset="0"/>
              </a:rPr>
              <a:t>ANDY WARHOL</a:t>
            </a:r>
          </a:p>
        </p:txBody>
      </p:sp>
      <p:pic>
        <p:nvPicPr>
          <p:cNvPr id="14" name="Picture 13" descr="Andy Warhol Diamond Dust Shoe 254 ">
            <a:extLst>
              <a:ext uri="{FF2B5EF4-FFF2-40B4-BE49-F238E27FC236}">
                <a16:creationId xmlns:a16="http://schemas.microsoft.com/office/drawing/2014/main" id="{CFC1D5E8-A37B-4540-9D21-D7BF074BC8A1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941545" y="3562411"/>
            <a:ext cx="3001754" cy="2176480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236D9C3-91DD-4402-BCE2-B90846D6399B}"/>
              </a:ext>
            </a:extLst>
          </p:cNvPr>
          <p:cNvSpPr txBox="1"/>
          <p:nvPr/>
        </p:nvSpPr>
        <p:spPr>
          <a:xfrm>
            <a:off x="9122569" y="5929313"/>
            <a:ext cx="2820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Shoes 257</a:t>
            </a:r>
          </a:p>
        </p:txBody>
      </p:sp>
    </p:spTree>
    <p:extLst>
      <p:ext uri="{BB962C8B-B14F-4D97-AF65-F5344CB8AC3E}">
        <p14:creationId xmlns:p14="http://schemas.microsoft.com/office/powerpoint/2010/main" val="2340872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5EA4D-4BDD-446E-B95E-A8D0A85CD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GB" dirty="0"/>
              <a:t>SHAPE FORM AND COMPOSITION</a:t>
            </a:r>
          </a:p>
        </p:txBody>
      </p:sp>
      <p:pic>
        <p:nvPicPr>
          <p:cNvPr id="5" name="Content Placeholder 4" descr="Background pattern&#10;&#10;Description automatically generated">
            <a:extLst>
              <a:ext uri="{FF2B5EF4-FFF2-40B4-BE49-F238E27FC236}">
                <a16:creationId xmlns:a16="http://schemas.microsoft.com/office/drawing/2014/main" id="{D5845700-E7F8-4E95-9761-FB05BF07A2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2415" y="1253331"/>
            <a:ext cx="3076898" cy="4351338"/>
          </a:xfrm>
        </p:spPr>
      </p:pic>
      <p:pic>
        <p:nvPicPr>
          <p:cNvPr id="7" name="Picture 6" descr="A picture containing text, cake, birthday, colorful&#10;&#10;Description automatically generated">
            <a:extLst>
              <a:ext uri="{FF2B5EF4-FFF2-40B4-BE49-F238E27FC236}">
                <a16:creationId xmlns:a16="http://schemas.microsoft.com/office/drawing/2014/main" id="{57F8208F-C63E-45C8-A214-5DA82CEA576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5996722" y="293459"/>
            <a:ext cx="4432448" cy="63433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C96DDC0-3D3E-42C7-A774-94ED0D3CC855}"/>
              </a:ext>
            </a:extLst>
          </p:cNvPr>
          <p:cNvSpPr txBox="1"/>
          <p:nvPr/>
        </p:nvSpPr>
        <p:spPr>
          <a:xfrm>
            <a:off x="807396" y="5657671"/>
            <a:ext cx="296693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badi Extra Light" panose="020B0204020104020204" pitchFamily="34" charset="0"/>
              </a:rPr>
              <a:t>DIGITAL</a:t>
            </a:r>
          </a:p>
          <a:p>
            <a:r>
              <a:rPr lang="en-GB" sz="1600" dirty="0">
                <a:latin typeface="Abadi Extra Light" panose="020B0204020104020204" pitchFamily="34" charset="0"/>
              </a:rPr>
              <a:t>Pattern made digitally using motifs arranged In a random form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7A4382-C315-4C02-8567-13EC1B9D1DFD}"/>
              </a:ext>
            </a:extLst>
          </p:cNvPr>
          <p:cNvSpPr txBox="1"/>
          <p:nvPr/>
        </p:nvSpPr>
        <p:spPr>
          <a:xfrm>
            <a:off x="4976964" y="5681341"/>
            <a:ext cx="617868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badi Extra Light" panose="020B0204020104020204" pitchFamily="34" charset="0"/>
              </a:rPr>
              <a:t>TRADITIONAL</a:t>
            </a:r>
          </a:p>
          <a:p>
            <a:r>
              <a:rPr lang="en-GB" sz="1600" dirty="0">
                <a:latin typeface="Abadi Extra Light" panose="020B0204020104020204" pitchFamily="34" charset="0"/>
              </a:rPr>
              <a:t>Pattern working on negative space, developing my colour palette, combining floral and geometric elements.</a:t>
            </a:r>
          </a:p>
        </p:txBody>
      </p:sp>
    </p:spTree>
    <p:extLst>
      <p:ext uri="{BB962C8B-B14F-4D97-AF65-F5344CB8AC3E}">
        <p14:creationId xmlns:p14="http://schemas.microsoft.com/office/powerpoint/2010/main" val="617501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80709B0-BF4C-4F19-8FE9-8CDC471D1DB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651706" y="1494659"/>
            <a:ext cx="3450432" cy="477596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FB949FB-51B1-4B69-80F8-138516B868A7}"/>
              </a:ext>
            </a:extLst>
          </p:cNvPr>
          <p:cNvSpPr txBox="1"/>
          <p:nvPr/>
        </p:nvSpPr>
        <p:spPr>
          <a:xfrm>
            <a:off x="325369" y="168294"/>
            <a:ext cx="44598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latin typeface="Abadi Extra Light" panose="020B0204020104020204" pitchFamily="34" charset="0"/>
              </a:rPr>
              <a:t>COLOUR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EC14137-D958-40A1-9310-CBB7DE72163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1411540" y="1438083"/>
            <a:ext cx="3936957" cy="6580314"/>
          </a:xfrm>
          <a:prstGeom prst="rect">
            <a:avLst/>
          </a:prstGeom>
        </p:spPr>
      </p:pic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5AE9E30C-F60F-4117-BF52-7E77FD5E36C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6798679" y="960460"/>
            <a:ext cx="3450432" cy="215741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79F3048-3A6D-47CA-95D8-2CCC6A27EB60}"/>
              </a:ext>
            </a:extLst>
          </p:cNvPr>
          <p:cNvSpPr txBox="1"/>
          <p:nvPr/>
        </p:nvSpPr>
        <p:spPr>
          <a:xfrm>
            <a:off x="325369" y="1032206"/>
            <a:ext cx="342198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Ultimately, I have worked towards a mint green, lilac, rose and beige tones collection through colour. However, I went through a journey of using strong blues and yellows. It just wasn’t working for me. I am still developing my colour, but am happy with tones I am using now.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A182BC3-31DF-4622-82AF-3750361C4FED}"/>
              </a:ext>
            </a:extLst>
          </p:cNvPr>
          <p:cNvSpPr txBox="1"/>
          <p:nvPr/>
        </p:nvSpPr>
        <p:spPr>
          <a:xfrm>
            <a:off x="10062737" y="352960"/>
            <a:ext cx="15931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These colours did not work for me.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FEEE389-DC8A-42BD-B3D2-DF075CDA824E}"/>
              </a:ext>
            </a:extLst>
          </p:cNvPr>
          <p:cNvSpPr/>
          <p:nvPr/>
        </p:nvSpPr>
        <p:spPr>
          <a:xfrm>
            <a:off x="6731823" y="4293509"/>
            <a:ext cx="1507788" cy="769441"/>
          </a:xfrm>
          <a:prstGeom prst="rect">
            <a:avLst/>
          </a:prstGeom>
          <a:solidFill>
            <a:srgbClr val="4DE3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E08A636-1A5F-414E-992F-90DCF79A84FF}"/>
              </a:ext>
            </a:extLst>
          </p:cNvPr>
          <p:cNvSpPr/>
          <p:nvPr/>
        </p:nvSpPr>
        <p:spPr>
          <a:xfrm>
            <a:off x="5505113" y="2475422"/>
            <a:ext cx="1507788" cy="769441"/>
          </a:xfrm>
          <a:prstGeom prst="rect">
            <a:avLst/>
          </a:prstGeom>
          <a:solidFill>
            <a:srgbClr val="D9ABD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39D591-C981-4566-9C15-BD0A39C69589}"/>
              </a:ext>
            </a:extLst>
          </p:cNvPr>
          <p:cNvSpPr/>
          <p:nvPr/>
        </p:nvSpPr>
        <p:spPr>
          <a:xfrm>
            <a:off x="5505113" y="3379662"/>
            <a:ext cx="1507788" cy="769441"/>
          </a:xfrm>
          <a:prstGeom prst="rect">
            <a:avLst/>
          </a:prstGeom>
          <a:solidFill>
            <a:srgbClr val="FADE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3452DCE-34BB-42FA-975E-685639B9264C}"/>
              </a:ext>
            </a:extLst>
          </p:cNvPr>
          <p:cNvSpPr/>
          <p:nvPr/>
        </p:nvSpPr>
        <p:spPr>
          <a:xfrm>
            <a:off x="6705219" y="5207356"/>
            <a:ext cx="1507788" cy="769441"/>
          </a:xfrm>
          <a:prstGeom prst="rect">
            <a:avLst/>
          </a:prstGeom>
          <a:solidFill>
            <a:srgbClr val="FEAFC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842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decorated&#10;&#10;Description automatically generated">
            <a:extLst>
              <a:ext uri="{FF2B5EF4-FFF2-40B4-BE49-F238E27FC236}">
                <a16:creationId xmlns:a16="http://schemas.microsoft.com/office/drawing/2014/main" id="{041CCCD8-7D73-4D41-A1E8-AF2314093C2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9850" y="1844675"/>
            <a:ext cx="3125788" cy="2192338"/>
          </a:xfrm>
          <a:prstGeom prst="rect">
            <a:avLst/>
          </a:prstGeom>
        </p:spPr>
      </p:pic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CA3107A9-1B84-4FFB-9F26-BA919026CC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339850" y="4102100"/>
            <a:ext cx="3125788" cy="2192338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17ED928-2D65-436B-8138-292925E55A56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30725" y="1844675"/>
            <a:ext cx="6316663" cy="444976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7724E6-CC6E-48EB-9296-AD07D6EE2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89380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Abadi Extra Light" panose="020B0204020104020204" pitchFamily="34" charset="0"/>
              </a:rPr>
              <a:t>DITIAL DEVELOPMENT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397354-140E-46E9-BB2E-31545EBEB42C}"/>
              </a:ext>
            </a:extLst>
          </p:cNvPr>
          <p:cNvSpPr txBox="1"/>
          <p:nvPr/>
        </p:nvSpPr>
        <p:spPr>
          <a:xfrm>
            <a:off x="5787531" y="383729"/>
            <a:ext cx="556474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From my motifs, I have began visualising my collection towards the interior context. ‘</a:t>
            </a:r>
            <a:r>
              <a:rPr lang="en-GB" sz="1600" dirty="0" err="1">
                <a:latin typeface="Abadi Extra Light" panose="020B0204020104020204" pitchFamily="34" charset="0"/>
              </a:rPr>
              <a:t>Pexels</a:t>
            </a:r>
            <a:r>
              <a:rPr lang="en-GB" sz="1600" dirty="0">
                <a:latin typeface="Abadi Extra Light" panose="020B0204020104020204" pitchFamily="34" charset="0"/>
              </a:rPr>
              <a:t>’ gave me the advantage of using imagery to mask my designs upon. I like how unique the setting allows my work to feel.</a:t>
            </a:r>
          </a:p>
        </p:txBody>
      </p:sp>
    </p:spTree>
    <p:extLst>
      <p:ext uri="{BB962C8B-B14F-4D97-AF65-F5344CB8AC3E}">
        <p14:creationId xmlns:p14="http://schemas.microsoft.com/office/powerpoint/2010/main" val="1883451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1BD77-4930-450F-B118-0E3E52BE0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06" y="0"/>
            <a:ext cx="10515600" cy="1325563"/>
          </a:xfrm>
        </p:spPr>
        <p:txBody>
          <a:bodyPr/>
          <a:lstStyle/>
          <a:p>
            <a:r>
              <a:rPr lang="en-GB" dirty="0">
                <a:latin typeface="Abadi Extra Light" panose="020B0204020104020204" pitchFamily="34" charset="0"/>
              </a:rPr>
              <a:t>PRINTMAKING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0E32A2-59AC-4EE2-9AB2-C69C567EE6F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086600" y="257175"/>
            <a:ext cx="4586287" cy="6521450"/>
          </a:xfrm>
          <a:prstGeom prst="rect">
            <a:avLst/>
          </a:prstGeom>
        </p:spPr>
      </p:pic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05A3A22-2294-46EA-8293-D1F3C30F89D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29100" y="21431"/>
            <a:ext cx="2671764" cy="6629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DE95FB-1EEB-48A4-802B-83A24C8045DE}"/>
              </a:ext>
            </a:extLst>
          </p:cNvPr>
          <p:cNvSpPr txBox="1"/>
          <p:nvPr/>
        </p:nvSpPr>
        <p:spPr>
          <a:xfrm>
            <a:off x="153590" y="1254004"/>
            <a:ext cx="424338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I love the motifs I have designed. They have developed strongly through my visual enquiry, detail has grown stronger and I am seeing how powerful it is when using lino print techniques.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483ECB-D988-4DAD-BCD0-6F62B84B77CB}"/>
              </a:ext>
            </a:extLst>
          </p:cNvPr>
          <p:cNvSpPr txBox="1"/>
          <p:nvPr/>
        </p:nvSpPr>
        <p:spPr>
          <a:xfrm>
            <a:off x="237530" y="3810347"/>
            <a:ext cx="39076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badi Extra Light" panose="020B0204020104020204" pitchFamily="34" charset="0"/>
              </a:rPr>
              <a:t>On reflection, I will be updating practical skills to hopefully create a hand printed wallpaper sample using lino technique. I am enjoying the sample making through this project. However, investigating on a larger surface will be interesting.</a:t>
            </a:r>
          </a:p>
          <a:p>
            <a:r>
              <a:rPr lang="en-GB" sz="1600" dirty="0">
                <a:latin typeface="Abadi Extra Light" panose="020B0204020104020204" pitchFamily="34" charset="0"/>
              </a:rPr>
              <a:t>Visual studies has enabled me to discover my theme and context, value of my objects and learn new colours to build a unique palette.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E1F974-8A95-4CFF-B911-74417C38E37B}"/>
              </a:ext>
            </a:extLst>
          </p:cNvPr>
          <p:cNvSpPr txBox="1"/>
          <p:nvPr/>
        </p:nvSpPr>
        <p:spPr>
          <a:xfrm>
            <a:off x="1205508" y="2985029"/>
            <a:ext cx="19716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badi Extra Light" panose="020B0204020104020204" pitchFamily="34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253411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591</Words>
  <Application>Microsoft Office PowerPoint</Application>
  <PresentationFormat>Widescreen</PresentationFormat>
  <Paragraphs>45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Abadi Extra Light</vt:lpstr>
      <vt:lpstr>Arial</vt:lpstr>
      <vt:lpstr>Calibri</vt:lpstr>
      <vt:lpstr>Calibri Light</vt:lpstr>
      <vt:lpstr>Office Theme</vt:lpstr>
      <vt:lpstr>Visual Studies 2</vt:lpstr>
      <vt:lpstr>VISUAL STUDIES FILM</vt:lpstr>
      <vt:lpstr>INITIAL STAGES</vt:lpstr>
      <vt:lpstr>MORANDI</vt:lpstr>
      <vt:lpstr>STILL LIFE- CONTINUOUS LINE</vt:lpstr>
      <vt:lpstr>OBJECT</vt:lpstr>
      <vt:lpstr>SHAPE FORM AND COMPOSITION</vt:lpstr>
      <vt:lpstr>PowerPoint Presentation</vt:lpstr>
      <vt:lpstr>DITIAL DEVELOPMENT</vt:lpstr>
      <vt:lpstr>PRINTMAKING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Visual Studies 2</dc:title>
  <dc:creator>kavemily@gmail.com</dc:creator>
  <cp:lastModifiedBy>kavemily@gmail.com</cp:lastModifiedBy>
  <cp:revision>7</cp:revision>
  <dcterms:created xsi:type="dcterms:W3CDTF">2021-03-15T14:01:32Z</dcterms:created>
  <dcterms:modified xsi:type="dcterms:W3CDTF">2021-03-18T09:23:57Z</dcterms:modified>
</cp:coreProperties>
</file>