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"/>
  </p:notesMasterIdLst>
  <p:sldIdLst>
    <p:sldId id="256" r:id="rId2"/>
  </p:sldIdLst>
  <p:sldSz cx="12192000" cy="6858000"/>
  <p:notesSz cx="6858000" cy="9144000"/>
  <p:embeddedFontLst>
    <p:embeddedFont>
      <p:font typeface="Calibri" panose="020F0502020204030204" pitchFamily="34" charset="0"/>
      <p:regular r:id="rId4"/>
      <p:bold r:id="rId5"/>
      <p:italic r:id="rId6"/>
      <p:boldItalic r:id="rId7"/>
    </p:embeddedFont>
    <p:embeddedFont>
      <p:font typeface="Inter" panose="020B0604020202020204" charset="0"/>
      <p:regular r:id="rId8"/>
      <p:bold r:id="rId9"/>
      <p:italic r:id="rId10"/>
      <p:boldItalic r:id="rId11"/>
    </p:embeddedFont>
    <p:embeddedFont>
      <p:font typeface="Poppins" panose="00000500000000000000" pitchFamily="2" charset="0"/>
      <p:regular r:id="rId12"/>
      <p:bold r:id="rId13"/>
      <p:italic r:id="rId14"/>
      <p:boldItalic r:id="rId15"/>
    </p:embeddedFont>
    <p:embeddedFont>
      <p:font typeface="Poppins SemiBold" panose="00000700000000000000" pitchFamily="2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0" d="100"/>
          <a:sy n="80" d="100"/>
        </p:scale>
        <p:origin x="754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18" Type="http://schemas.openxmlformats.org/officeDocument/2006/relationships/font" Target="fonts/font15.fntdata"/><Relationship Id="rId3" Type="http://schemas.openxmlformats.org/officeDocument/2006/relationships/notesMaster" Target="notesMasters/notesMaster1.xml"/><Relationship Id="rId21" Type="http://schemas.openxmlformats.org/officeDocument/2006/relationships/viewProps" Target="viewProps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font" Target="fonts/font14.fntdata"/><Relationship Id="rId2" Type="http://schemas.openxmlformats.org/officeDocument/2006/relationships/slide" Target="slides/slide1.xml"/><Relationship Id="rId16" Type="http://schemas.openxmlformats.org/officeDocument/2006/relationships/font" Target="fonts/font13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5" Type="http://schemas.openxmlformats.org/officeDocument/2006/relationships/font" Target="fonts/font2.fntdata"/><Relationship Id="rId15" Type="http://schemas.openxmlformats.org/officeDocument/2006/relationships/font" Target="fonts/font12.fntdata"/><Relationship Id="rId23" Type="http://schemas.openxmlformats.org/officeDocument/2006/relationships/tableStyles" Target="tableStyles.xml"/><Relationship Id="rId10" Type="http://schemas.openxmlformats.org/officeDocument/2006/relationships/font" Target="fonts/font7.fntdata"/><Relationship Id="rId19" Type="http://schemas.openxmlformats.org/officeDocument/2006/relationships/font" Target="fonts/font16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font" Target="fonts/font11.fntdata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18" Type="http://schemas.openxmlformats.org/officeDocument/2006/relationships/image" Target="../media/image13.pn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hyperlink" Target="https://www.who.int/news-room/fact-sheets/detail/tobacco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s://www.statista.com/chart/30107/age-of-uk-vape-users/?srsltid=AfmBOooq9B0hzrQGbPFll4nIPUABjVvjZAKVegTy1aWLxyFkksRj9ZR7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hyperlink" Target="https://ash.org.uk/uploads/Use-of-vapes-among-young-people-in-Great-Britain-2024.pdf" TargetMode="External"/><Relationship Id="rId10" Type="http://schemas.openxmlformats.org/officeDocument/2006/relationships/image" Target="../media/image8.png"/><Relationship Id="rId4" Type="http://schemas.openxmlformats.org/officeDocument/2006/relationships/image" Target="../media/image2.png"/><Relationship Id="rId9" Type="http://schemas.openxmlformats.org/officeDocument/2006/relationships/image" Target="../media/image7.png"/><Relationship Id="rId14" Type="http://schemas.openxmlformats.org/officeDocument/2006/relationships/image" Target="../media/image1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2E8F0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5" name="Google Shape;85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333375" y="333375"/>
            <a:ext cx="11544300" cy="895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33375" y="1362075"/>
            <a:ext cx="3695700" cy="3180429"/>
          </a:xfrm>
          <a:prstGeom prst="rect">
            <a:avLst/>
          </a:prstGeom>
          <a:noFill/>
          <a:ln>
            <a:noFill/>
          </a:ln>
        </p:spPr>
      </p:pic>
      <p:pic>
        <p:nvPicPr>
          <p:cNvPr id="87" name="Google Shape;87;p1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162425" y="1362075"/>
            <a:ext cx="3695700" cy="2678608"/>
          </a:xfrm>
          <a:prstGeom prst="rect">
            <a:avLst/>
          </a:prstGeom>
          <a:noFill/>
          <a:ln>
            <a:noFill/>
          </a:ln>
        </p:spPr>
      </p:pic>
      <p:pic>
        <p:nvPicPr>
          <p:cNvPr id="88" name="Google Shape;88;p1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7991475" y="1362075"/>
            <a:ext cx="3886200" cy="3333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9" name="Google Shape;89;p13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255172" y="4714874"/>
            <a:ext cx="6936827" cy="2162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13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21781" y="3274082"/>
            <a:ext cx="3483469" cy="4667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1" name="Google Shape;91;p13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418080" y="3740807"/>
            <a:ext cx="3390900" cy="750298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13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8143875" y="3958976"/>
            <a:ext cx="3581400" cy="466725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13"/>
          <p:cNvSpPr txBox="1"/>
          <p:nvPr/>
        </p:nvSpPr>
        <p:spPr>
          <a:xfrm>
            <a:off x="2257425" y="448270"/>
            <a:ext cx="9429750" cy="5089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04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75" b="1" i="0" u="none" strike="noStrike" cap="none" dirty="0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Up in Smoke? </a:t>
            </a:r>
            <a:r>
              <a:rPr lang="en-US" sz="1575" b="1" dirty="0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A Systematic review on </a:t>
            </a:r>
            <a:r>
              <a:rPr lang="en-US" sz="1575" b="1" i="0" u="none" strike="noStrike" cap="none" dirty="0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Young People's Vaping </a:t>
            </a:r>
            <a:r>
              <a:rPr lang="en-US" sz="1575" b="1" i="0" u="none" strike="noStrike" cap="none" dirty="0" err="1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Behaviours</a:t>
            </a:r>
            <a:r>
              <a:rPr lang="en-US" sz="1575" b="1" i="0" u="none" strike="noStrike" cap="none" dirty="0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 and Perceptions</a:t>
            </a:r>
            <a:br>
              <a:rPr lang="en-US" sz="1800" b="0" i="0" u="none" strike="noStrike" cap="none" dirty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1575" b="1" i="0" u="none" strike="noStrike" cap="none" dirty="0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 Following the UK Disposable Vape Ban</a:t>
            </a:r>
            <a:endParaRPr lang="en-US" dirty="0"/>
          </a:p>
        </p:txBody>
      </p:sp>
      <p:sp>
        <p:nvSpPr>
          <p:cNvPr id="94" name="Google Shape;94;p13"/>
          <p:cNvSpPr txBox="1"/>
          <p:nvPr/>
        </p:nvSpPr>
        <p:spPr>
          <a:xfrm>
            <a:off x="1469074" y="965500"/>
            <a:ext cx="9501501" cy="41549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ctr">
              <a:lnSpc>
                <a:spcPct val="135034"/>
              </a:lnSpc>
            </a:pP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000" b="1" i="1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STUDENT NAME:</a:t>
            </a: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r>
              <a:rPr lang="en-US" sz="1000" b="1" i="1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Azmir Hossain  </a:t>
            </a: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(Student ID</a:t>
            </a:r>
            <a:r>
              <a:rPr lang="en-US" sz="1000" b="1" i="1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: 2510683 </a:t>
            </a: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)  •  Department</a:t>
            </a:r>
            <a:r>
              <a:rPr lang="en-US" sz="1000" b="1" i="1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: MSc Public Health and Social Care in Practice   </a:t>
            </a: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Supervisor: Caroline Salami</a:t>
            </a:r>
            <a:endParaRPr lang="en-US" dirty="0">
              <a:ea typeface="Inter"/>
            </a:endParaRPr>
          </a:p>
          <a:p>
            <a:pPr lvl="0" algn="ctr">
              <a:lnSpc>
                <a:spcPct val="135034"/>
              </a:lnSpc>
            </a:pPr>
            <a:r>
              <a:rPr lang="en-US" sz="1000" b="1" i="1" u="none" strike="noStrike" cap="none" dirty="0">
                <a:solidFill>
                  <a:srgbClr val="475569"/>
                </a:solidFill>
                <a:latin typeface="Inter"/>
                <a:ea typeface="Inter"/>
                <a:cs typeface="Inter"/>
                <a:sym typeface="Inter"/>
              </a:rPr>
              <a:t> </a:t>
            </a:r>
            <a:endParaRPr sz="1800" b="1" dirty="0"/>
          </a:p>
        </p:txBody>
      </p:sp>
      <p:sp>
        <p:nvSpPr>
          <p:cNvPr id="95" name="Google Shape;95;p13"/>
          <p:cNvSpPr txBox="1"/>
          <p:nvPr/>
        </p:nvSpPr>
        <p:spPr>
          <a:xfrm>
            <a:off x="681037" y="1495425"/>
            <a:ext cx="3355419" cy="183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34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15803D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INTRODUCTION &amp; RATIONALE</a:t>
            </a:r>
            <a:endParaRPr/>
          </a:p>
        </p:txBody>
      </p:sp>
      <p:sp>
        <p:nvSpPr>
          <p:cNvPr id="96" name="Google Shape;96;p13"/>
          <p:cNvSpPr/>
          <p:nvPr/>
        </p:nvSpPr>
        <p:spPr>
          <a:xfrm>
            <a:off x="485775" y="1707058"/>
            <a:ext cx="3390900" cy="9525"/>
          </a:xfrm>
          <a:prstGeom prst="rect">
            <a:avLst/>
          </a:prstGeom>
          <a:solidFill>
            <a:srgbClr val="BBF7D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3"/>
          <p:cNvSpPr txBox="1"/>
          <p:nvPr/>
        </p:nvSpPr>
        <p:spPr>
          <a:xfrm>
            <a:off x="475229" y="1695447"/>
            <a:ext cx="3495676" cy="238911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4909"/>
              </a:lnSpc>
            </a:pPr>
            <a:r>
              <a:rPr lang="en-US" sz="9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Disposable e-cigarettes saw a massive surge among adolescents and young adults (AYA) due to appealing flavors, low cost, and high accessibility (Hammond et al., 2025). To tackle addiction, health risks, and </a:t>
            </a:r>
            <a:r>
              <a:rPr lang="en-US" sz="900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environmental harm, </a:t>
            </a:r>
            <a:r>
              <a:rPr lang="en-US" sz="9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the UK implemented a </a:t>
            </a:r>
            <a:r>
              <a:rPr lang="en-US" sz="900" i="0" u="none" strike="noStrike" cap="none" dirty="0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disposable vape ban in June 2025</a:t>
            </a:r>
            <a:r>
              <a:rPr lang="en-US" sz="90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.</a:t>
            </a:r>
          </a:p>
          <a:p>
            <a:pPr algn="just">
              <a:lnSpc>
                <a:spcPct val="134909"/>
              </a:lnSpc>
            </a:pPr>
            <a:r>
              <a:rPr lang="en-US" sz="9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Research Question:</a:t>
            </a:r>
            <a:r>
              <a:rPr lang="en-US" sz="9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What impact has the UK disposable vape ban had on the vaping practices and perceptions of youth aged 16–24 years?</a:t>
            </a:r>
            <a:endParaRPr lang="en-US" sz="900" i="0" u="none" strike="noStrike" cap="none" dirty="0">
              <a:solidFill>
                <a:srgbClr val="334155"/>
              </a:solidFill>
              <a:latin typeface="Inter"/>
              <a:ea typeface="Inter"/>
              <a:cs typeface="Inter"/>
              <a:sym typeface="Inter"/>
            </a:endParaRPr>
          </a:p>
          <a:p>
            <a:pPr algn="just">
              <a:lnSpc>
                <a:spcPct val="134909"/>
              </a:lnSpc>
            </a:pPr>
            <a:r>
              <a:rPr lang="en-US" sz="900" b="1" dirty="0">
                <a:solidFill>
                  <a:srgbClr val="334155"/>
                </a:solidFill>
                <a:latin typeface="Inter"/>
                <a:ea typeface="Inter"/>
                <a:sym typeface="Inter"/>
              </a:rPr>
              <a:t>Research Aim: </a:t>
            </a:r>
            <a:r>
              <a:rPr lang="en-US" sz="900" dirty="0">
                <a:solidFill>
                  <a:srgbClr val="334155"/>
                </a:solidFill>
                <a:latin typeface="Inter"/>
                <a:ea typeface="Inter"/>
                <a:sym typeface="Inter"/>
              </a:rPr>
              <a:t>To assess the effect of the UK vape ban on vaping behavior and attitudes among adolescent and young adults (ages 16-24).</a:t>
            </a:r>
          </a:p>
          <a:p>
            <a:pPr algn="just">
              <a:lnSpc>
                <a:spcPct val="134909"/>
              </a:lnSpc>
            </a:pPr>
            <a:endParaRPr sz="1600" dirty="0"/>
          </a:p>
        </p:txBody>
      </p:sp>
      <p:sp>
        <p:nvSpPr>
          <p:cNvPr id="98" name="Google Shape;98;p13"/>
          <p:cNvSpPr txBox="1"/>
          <p:nvPr/>
        </p:nvSpPr>
        <p:spPr>
          <a:xfrm>
            <a:off x="4510087" y="1495425"/>
            <a:ext cx="3355419" cy="183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34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BE185D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PREVALENCE &amp; RISK FACTORS</a:t>
            </a:r>
            <a:endParaRPr/>
          </a:p>
        </p:txBody>
      </p:sp>
      <p:sp>
        <p:nvSpPr>
          <p:cNvPr id="99" name="Google Shape;99;p13"/>
          <p:cNvSpPr/>
          <p:nvPr/>
        </p:nvSpPr>
        <p:spPr>
          <a:xfrm>
            <a:off x="4314825" y="1707058"/>
            <a:ext cx="3390900" cy="9525"/>
          </a:xfrm>
          <a:prstGeom prst="rect">
            <a:avLst/>
          </a:prstGeom>
          <a:solidFill>
            <a:srgbClr val="FBCFE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3"/>
          <p:cNvSpPr txBox="1"/>
          <p:nvPr/>
        </p:nvSpPr>
        <p:spPr>
          <a:xfrm>
            <a:off x="4314825" y="1792783"/>
            <a:ext cx="3390900" cy="514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 algn="just">
              <a:lnSpc>
                <a:spcPct val="134909"/>
              </a:lnSpc>
            </a:pPr>
            <a:r>
              <a:rPr lang="en-US" sz="825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Youth vaping represents an urgent, evolving public health crisis. In Great Britain, approximately </a:t>
            </a:r>
            <a:r>
              <a:rPr lang="en-US" sz="825" b="1" i="0" u="none" strike="noStrike" cap="none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18% of </a:t>
            </a:r>
            <a:r>
              <a:rPr lang="en-US" sz="825" b="1">
                <a:solidFill>
                  <a:srgbClr val="0F172A"/>
                </a:solidFill>
                <a:latin typeface="Inter"/>
                <a:ea typeface="Inter"/>
                <a:cs typeface="Inter"/>
                <a:sym typeface="Inter"/>
              </a:rPr>
              <a:t>11- 17-year-olds</a:t>
            </a:r>
            <a:r>
              <a:rPr lang="en-US" sz="825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reported regular or trial vaping in 2024 (ASH, 2024).</a:t>
            </a:r>
            <a:endParaRPr/>
          </a:p>
        </p:txBody>
      </p:sp>
      <p:sp>
        <p:nvSpPr>
          <p:cNvPr id="101" name="Google Shape;101;p13"/>
          <p:cNvSpPr txBox="1"/>
          <p:nvPr/>
        </p:nvSpPr>
        <p:spPr>
          <a:xfrm>
            <a:off x="8339137" y="1495425"/>
            <a:ext cx="3555444" cy="1830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34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C2410C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RESEARCH IMPACT &amp; SIGNIFICANCE</a:t>
            </a:r>
            <a:endParaRPr/>
          </a:p>
        </p:txBody>
      </p:sp>
      <p:sp>
        <p:nvSpPr>
          <p:cNvPr id="102" name="Google Shape;102;p13"/>
          <p:cNvSpPr/>
          <p:nvPr/>
        </p:nvSpPr>
        <p:spPr>
          <a:xfrm>
            <a:off x="8143875" y="1707058"/>
            <a:ext cx="3581400" cy="9525"/>
          </a:xfrm>
          <a:prstGeom prst="rect">
            <a:avLst/>
          </a:prstGeom>
          <a:solidFill>
            <a:srgbClr val="FFEDD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p13"/>
          <p:cNvSpPr txBox="1"/>
          <p:nvPr/>
        </p:nvSpPr>
        <p:spPr>
          <a:xfrm>
            <a:off x="8143875" y="1792783"/>
            <a:ext cx="3581400" cy="424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90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825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This timely study evaluates systemic, post-ban behavioral shifts to identify whether the restriction genuinely meets public health goals or drives counter-effective habits.</a:t>
            </a:r>
            <a:endParaRPr/>
          </a:p>
        </p:txBody>
      </p:sp>
      <p:sp>
        <p:nvSpPr>
          <p:cNvPr id="104" name="Google Shape;104;p13"/>
          <p:cNvSpPr txBox="1"/>
          <p:nvPr/>
        </p:nvSpPr>
        <p:spPr>
          <a:xfrm>
            <a:off x="5541287" y="4750467"/>
            <a:ext cx="5595699" cy="210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lnSpc>
                <a:spcPct val="13498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12" b="0" i="0" u="none" strike="noStrike" cap="none">
                <a:solidFill>
                  <a:srgbClr val="1D4ED8"/>
                </a:solidFill>
                <a:latin typeface="Poppins SemiBold"/>
                <a:ea typeface="Poppins SemiBold"/>
                <a:cs typeface="Poppins SemiBold"/>
                <a:sym typeface="Poppins SemiBold"/>
              </a:rPr>
              <a:t>REFERENCE LIST</a:t>
            </a:r>
            <a:endParaRPr/>
          </a:p>
        </p:txBody>
      </p:sp>
      <p:sp>
        <p:nvSpPr>
          <p:cNvPr id="105" name="Google Shape;105;p13"/>
          <p:cNvSpPr/>
          <p:nvPr/>
        </p:nvSpPr>
        <p:spPr>
          <a:xfrm>
            <a:off x="6219825" y="5174158"/>
            <a:ext cx="5505450" cy="9525"/>
          </a:xfrm>
          <a:prstGeom prst="rect">
            <a:avLst/>
          </a:prstGeom>
          <a:solidFill>
            <a:srgbClr val="DBEAFE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06" name="Google Shape;106;p13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85775" y="1517898"/>
            <a:ext cx="138112" cy="128587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13"/>
          <p:cNvSpPr txBox="1"/>
          <p:nvPr/>
        </p:nvSpPr>
        <p:spPr>
          <a:xfrm>
            <a:off x="496655" y="3696288"/>
            <a:ext cx="3424649" cy="112030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algn="just">
              <a:lnSpc>
                <a:spcPct val="130000"/>
              </a:lnSpc>
            </a:pPr>
            <a:r>
              <a:rPr lang="en-US" sz="800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Core Objectives:</a:t>
            </a:r>
            <a:r>
              <a:rPr lang="en-US" sz="8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(1) Assess youth vaping trends post-ban. (2) Determine transition rates to reusable or unregulated/illegal vape products. (3) Examine how post-ban vaping </a:t>
            </a:r>
            <a:r>
              <a:rPr lang="en-US" sz="800" b="0" i="0" u="none" strike="noStrike" cap="none" dirty="0" err="1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behaviours</a:t>
            </a:r>
            <a:r>
              <a:rPr lang="en-US" sz="800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vary across key demographic characteristics such as age, gender, and socioeconomic background.</a:t>
            </a:r>
          </a:p>
          <a:p>
            <a:pPr algn="just">
              <a:lnSpc>
                <a:spcPct val="130000"/>
              </a:lnSpc>
            </a:pPr>
            <a:endParaRPr sz="1600" dirty="0"/>
          </a:p>
        </p:txBody>
      </p:sp>
      <p:pic>
        <p:nvPicPr>
          <p:cNvPr id="109" name="Google Shape;109;p13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4314825" y="1517898"/>
            <a:ext cx="138112" cy="128587"/>
          </a:xfrm>
          <a:prstGeom prst="rect">
            <a:avLst/>
          </a:prstGeom>
          <a:noFill/>
          <a:ln>
            <a:noFill/>
          </a:ln>
        </p:spPr>
      </p:pic>
      <p:sp>
        <p:nvSpPr>
          <p:cNvPr id="110" name="Google Shape;110;p13"/>
          <p:cNvSpPr txBox="1"/>
          <p:nvPr/>
        </p:nvSpPr>
        <p:spPr>
          <a:xfrm>
            <a:off x="4448175" y="2347718"/>
            <a:ext cx="3257550" cy="49051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35069"/>
              </a:lnSpc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Age Concentration: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Peak usage is clustered amongst </a:t>
            </a:r>
            <a:r>
              <a:rPr lang="en-US" sz="787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18- 19-year-olds 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(27%), rapidly decreasing with age to just 5% in older brackets (Fleck, 2023).</a:t>
            </a:r>
            <a:endParaRPr/>
          </a:p>
        </p:txBody>
      </p:sp>
      <p:sp>
        <p:nvSpPr>
          <p:cNvPr id="111" name="Google Shape;111;p13"/>
          <p:cNvSpPr txBox="1"/>
          <p:nvPr/>
        </p:nvSpPr>
        <p:spPr>
          <a:xfrm>
            <a:off x="4419600" y="2842766"/>
            <a:ext cx="3257550" cy="404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Health Associations:</a:t>
            </a:r>
            <a:r>
              <a:rPr lang="en-US" sz="787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Correlated with significant physical/mental symptoms, including respiratory distress, anxiety, and depressive indicators (Livingston et al., 2022).</a:t>
            </a:r>
            <a:endParaRPr dirty="0"/>
          </a:p>
        </p:txBody>
      </p:sp>
      <p:sp>
        <p:nvSpPr>
          <p:cNvPr id="112" name="Google Shape;112;p13"/>
          <p:cNvSpPr txBox="1"/>
          <p:nvPr/>
        </p:nvSpPr>
        <p:spPr>
          <a:xfrm>
            <a:off x="4457043" y="3451175"/>
            <a:ext cx="3257550" cy="269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Policy Pressure:</a:t>
            </a:r>
            <a:r>
              <a:rPr lang="en-US" sz="787" b="0" i="0" u="none" strike="noStrike" cap="none" dirty="0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Jackson et al. (2024) projected that millions of active GB users would be directly impacted by the product ban.</a:t>
            </a:r>
            <a:endParaRPr dirty="0"/>
          </a:p>
        </p:txBody>
      </p:sp>
      <p:pic>
        <p:nvPicPr>
          <p:cNvPr id="113" name="Google Shape;113;p13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8143875" y="1517898"/>
            <a:ext cx="138112" cy="128587"/>
          </a:xfrm>
          <a:prstGeom prst="rect">
            <a:avLst/>
          </a:prstGeom>
          <a:noFill/>
          <a:ln>
            <a:noFill/>
          </a:ln>
        </p:spPr>
      </p:pic>
      <p:sp>
        <p:nvSpPr>
          <p:cNvPr id="114" name="Google Shape;114;p13"/>
          <p:cNvSpPr txBox="1"/>
          <p:nvPr/>
        </p:nvSpPr>
        <p:spPr>
          <a:xfrm>
            <a:off x="8277225" y="2274093"/>
            <a:ext cx="3448050" cy="404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Policy &amp; Legislation Assessment: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Provides crucial empirical evidence to determine if the ban successfully curbs nicotine dependence or induces product-substitution.</a:t>
            </a:r>
            <a:endParaRPr/>
          </a:p>
        </p:txBody>
      </p:sp>
      <p:sp>
        <p:nvSpPr>
          <p:cNvPr id="115" name="Google Shape;115;p13"/>
          <p:cNvSpPr txBox="1"/>
          <p:nvPr/>
        </p:nvSpPr>
        <p:spPr>
          <a:xfrm>
            <a:off x="8277225" y="2726680"/>
            <a:ext cx="3448050" cy="404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Youth-Centric Prevention Strategy: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Aids public health campaigns in designing tailored cessation workshops targeting high-risk demographics (Belon et al., 2025).</a:t>
            </a:r>
            <a:endParaRPr/>
          </a:p>
        </p:txBody>
      </p:sp>
      <p:sp>
        <p:nvSpPr>
          <p:cNvPr id="116" name="Google Shape;116;p13"/>
          <p:cNvSpPr txBox="1"/>
          <p:nvPr/>
        </p:nvSpPr>
        <p:spPr>
          <a:xfrm>
            <a:off x="8277225" y="3179266"/>
            <a:ext cx="3448050" cy="40496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Combatting Unregulated Markets: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Identifies emerging trends in illicit vape trafficking, equipping enforcement agencies with vital surveillance intelligence.</a:t>
            </a:r>
            <a:endParaRPr/>
          </a:p>
        </p:txBody>
      </p:sp>
      <p:sp>
        <p:nvSpPr>
          <p:cNvPr id="117" name="Google Shape;117;p13"/>
          <p:cNvSpPr txBox="1"/>
          <p:nvPr/>
        </p:nvSpPr>
        <p:spPr>
          <a:xfrm>
            <a:off x="8277225" y="3631852"/>
            <a:ext cx="3448050" cy="269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5069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87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Empowering Clinical Care:</a:t>
            </a:r>
            <a:r>
              <a:rPr lang="en-US" sz="787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Enhances social and healthcare training on youth perspectives, improving smoking-cessation pedagogy.</a:t>
            </a:r>
            <a:endParaRPr/>
          </a:p>
        </p:txBody>
      </p:sp>
      <p:sp>
        <p:nvSpPr>
          <p:cNvPr id="118" name="Google Shape;118;p13"/>
          <p:cNvSpPr txBox="1"/>
          <p:nvPr/>
        </p:nvSpPr>
        <p:spPr>
          <a:xfrm>
            <a:off x="8248650" y="4006601"/>
            <a:ext cx="3400425" cy="3714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750" b="1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Key Insight:</a:t>
            </a:r>
            <a:r>
              <a:rPr lang="en-US" sz="75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 Understanding whether youth adapt through cessation or market migration is essential to direct the next decade of national tobacco control policies.</a:t>
            </a:r>
            <a:endParaRPr/>
          </a:p>
        </p:txBody>
      </p:sp>
      <p:pic>
        <p:nvPicPr>
          <p:cNvPr id="119" name="Google Shape;119;p13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 flipV="1">
            <a:off x="5380804" y="4769048"/>
            <a:ext cx="119062" cy="173087"/>
          </a:xfrm>
          <a:prstGeom prst="rect">
            <a:avLst/>
          </a:prstGeom>
          <a:noFill/>
          <a:ln>
            <a:noFill/>
          </a:ln>
        </p:spPr>
      </p:pic>
      <p:sp>
        <p:nvSpPr>
          <p:cNvPr id="120" name="Google Shape;120;p13"/>
          <p:cNvSpPr txBox="1"/>
          <p:nvPr/>
        </p:nvSpPr>
        <p:spPr>
          <a:xfrm>
            <a:off x="4314825" y="2337201"/>
            <a:ext cx="1185041" cy="186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1" name="Google Shape;121;p13"/>
          <p:cNvSpPr txBox="1"/>
          <p:nvPr/>
        </p:nvSpPr>
        <p:spPr>
          <a:xfrm flipH="1">
            <a:off x="4286250" y="2841976"/>
            <a:ext cx="516977" cy="186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2" name="Google Shape;122;p13"/>
          <p:cNvSpPr txBox="1"/>
          <p:nvPr/>
        </p:nvSpPr>
        <p:spPr>
          <a:xfrm>
            <a:off x="4310473" y="3476051"/>
            <a:ext cx="275403" cy="1869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3" name="Google Shape;123;p13"/>
          <p:cNvSpPr txBox="1"/>
          <p:nvPr/>
        </p:nvSpPr>
        <p:spPr>
          <a:xfrm>
            <a:off x="8172450" y="2264568"/>
            <a:ext cx="66675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4" name="Google Shape;124;p13"/>
          <p:cNvSpPr txBox="1"/>
          <p:nvPr/>
        </p:nvSpPr>
        <p:spPr>
          <a:xfrm>
            <a:off x="8172450" y="2717155"/>
            <a:ext cx="66675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5" name="Google Shape;125;p13"/>
          <p:cNvSpPr txBox="1"/>
          <p:nvPr/>
        </p:nvSpPr>
        <p:spPr>
          <a:xfrm>
            <a:off x="8172450" y="3169741"/>
            <a:ext cx="66675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126" name="Google Shape;126;p13"/>
          <p:cNvSpPr txBox="1"/>
          <p:nvPr/>
        </p:nvSpPr>
        <p:spPr>
          <a:xfrm>
            <a:off x="8172450" y="3622327"/>
            <a:ext cx="66675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4888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334155"/>
                </a:solidFill>
                <a:latin typeface="Inter"/>
                <a:ea typeface="Inter"/>
                <a:cs typeface="Inter"/>
                <a:sym typeface="Inter"/>
              </a:rPr>
              <a:t>•</a:t>
            </a: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87B90E-96F2-38BE-9632-5D8023F3C804}"/>
              </a:ext>
            </a:extLst>
          </p:cNvPr>
          <p:cNvSpPr txBox="1"/>
          <p:nvPr/>
        </p:nvSpPr>
        <p:spPr>
          <a:xfrm>
            <a:off x="5295861" y="4960717"/>
            <a:ext cx="6896138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00" dirty="0">
                <a:latin typeface="Poppins" pitchFamily="2" charset="77"/>
                <a:cs typeface="Poppins" pitchFamily="2" charset="77"/>
              </a:rPr>
              <a:t>Al-Hamdani, M., Hopkins, D. B.,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Hardardottir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A., &amp; Davidson, M. (2021) Perceptions and experiences of vaping among youth and young adult e-cigarette users: considering age, gender, and tobacco use.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Journal of Adolescent Health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68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(4), 787-793.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BD" sz="500" dirty="0">
                <a:latin typeface="Poppins" pitchFamily="2" charset="77"/>
                <a:cs typeface="Poppins" pitchFamily="2" charset="77"/>
              </a:rPr>
              <a:t>ASH. (2024) [online] Available at: </a:t>
            </a:r>
            <a:r>
              <a:rPr lang="en-BD" sz="500" u="sng" dirty="0">
                <a:latin typeface="Poppins" pitchFamily="2" charset="77"/>
                <a:cs typeface="Poppins" pitchFamily="2" charset="77"/>
                <a:hlinkClick r:id="rId15"/>
              </a:rPr>
              <a:t>https://ash.org.uk/uploads/Use-of-vapes-among-young-people-in-Great-Britain-2024.pdf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.</a:t>
            </a: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Belon, A. P.,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Nieuwendyk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L., Allen, T., Worrell, M., &amp;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Nykiforuk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C. I. (2025) Effective interventions to prevent youth vaping behaviours: a rapid review.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BMJ open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15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(1), e092380.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Cantrell, J., Huang, J., Greenberg, M. S., Xiao, H., Hair, E. C., &amp; Vallone, D. (2020). Impact of e-cigarette and cigarette prices on youth and young adult e-cigarette and cigarette behaviour: evidence from a national longitudinal cohort.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Tobacco Control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29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(4), 374-380.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Chung-Hall, J., Fong, G. T., Meng, G., Cummings, K. M., Hyland, A., O'Connor, R. J., ... &amp; Craig, L. V. (2022) Evaluating the impact of menthol cigarette bans on cessation and smoking behaviours in Canada: longitudinal findings from the Canadian arm of the 2016–2018 ITC Four Country Smoking and Vaping Surveys.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Tobacco control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31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(4), 556-563.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 err="1">
                <a:latin typeface="Poppins" pitchFamily="2" charset="77"/>
                <a:cs typeface="Poppins" pitchFamily="2" charset="77"/>
              </a:rPr>
              <a:t>Farrimond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H. (2016) E‐cigarette regulation and policy: UK vapers' perspectives.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Addiction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111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(6), 1077-1083.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BD" sz="500" dirty="0">
                <a:latin typeface="Poppins" pitchFamily="2" charset="77"/>
                <a:cs typeface="Poppins" pitchFamily="2" charset="77"/>
              </a:rPr>
              <a:t>Fleck, A. (2023) </a:t>
            </a:r>
            <a:r>
              <a:rPr lang="en-BD" sz="500" i="1" dirty="0">
                <a:latin typeface="Poppins" pitchFamily="2" charset="77"/>
                <a:cs typeface="Poppins" pitchFamily="2" charset="77"/>
              </a:rPr>
              <a:t>Infographic: Vapes Appeal To Younger Consumers in the UK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. [online] Statista Daily Data. Available at: </a:t>
            </a:r>
            <a:r>
              <a:rPr lang="en-BD" sz="500" u="sng" dirty="0">
                <a:latin typeface="Poppins" pitchFamily="2" charset="77"/>
                <a:cs typeface="Poppins" pitchFamily="2" charset="77"/>
                <a:hlinkClick r:id="rId16"/>
              </a:rPr>
              <a:t>https://www.statista.com/chart/30107/age-of-uk-vape-users/?srsltid=AfmBOooq9B0hzrQGbPFll4nIPUABjVvjZAKVegTy1aWLxyFkksRj9ZR7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 [Accessed 16 June 2026].</a:t>
            </a: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Freitas-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Lemos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R., Stein, J. S.,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Tegge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A. N., Kaplan, B. A., Heckman, B. W., Cummings, K. M., &amp; Bickel, W. K. (2021) The illegal experimental tobacco marketplace I: effects of vaping product bans.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Nicotine and Tobacco Research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23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(10), 1744-1753.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Hammond, D., Reid, J. L., Burkhalter, R., &amp; East, K. (2025) Use of disposable e‐cigarettes among youth who vape in Canada, England and the United States: Repeat cross‐sectional surveys, 2017–2023.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Addiction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120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(3), 405-413.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Jackson, S. E.,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Tattan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-Birch, H., Shahab, L., Oldham, M., Kale, D., Brose, L., &amp; Brown, J. (2024) Who would be affected by a ban on disposable vapes? A population study in Great Britain.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Public Health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227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291-298.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Livingston, J. A., Chen, C. H., Kwon, M., &amp; Park, E. (2022) Physical and mental health outcomes associated with adolescent E-cigarette use.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Journal of </a:t>
            </a:r>
            <a:r>
              <a:rPr lang="en-GB" sz="500" i="1" dirty="0" err="1">
                <a:latin typeface="Poppins" pitchFamily="2" charset="77"/>
                <a:cs typeface="Poppins" pitchFamily="2" charset="77"/>
              </a:rPr>
              <a:t>pediatric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 nursing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64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1-17.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 err="1">
                <a:latin typeface="Poppins" pitchFamily="2" charset="77"/>
                <a:cs typeface="Poppins" pitchFamily="2" charset="77"/>
              </a:rPr>
              <a:t>MacKintosh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A. M., Mitchell, D., Hilton, S., Smith, M., &amp; Ford, A. (2025). Young people’s smoking and vaping behaviour, and comparative perceptions of appeal, imagery and harm, across different vape devices and a tobacco cigarette: findings from UK cross-sectional surveys in 2020 and 2023. </a:t>
            </a:r>
            <a:r>
              <a:rPr lang="en-BD" sz="500" i="1" dirty="0">
                <a:latin typeface="Poppins" pitchFamily="2" charset="77"/>
                <a:cs typeface="Poppins" pitchFamily="2" charset="77"/>
              </a:rPr>
              <a:t>Frontiers in Public Health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BD" sz="500" i="1" dirty="0">
                <a:latin typeface="Poppins" pitchFamily="2" charset="77"/>
                <a:cs typeface="Poppins" pitchFamily="2" charset="77"/>
              </a:rPr>
              <a:t>13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, 1689766.</a:t>
            </a: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Notley, C., Varley, A., Pope, I., Dawkins, L., &amp; Ward, E. (2025) Young people’s use of disposable vapes: A qualitative study.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Addiction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120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(3), 458-467.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GB" sz="500" dirty="0">
                <a:latin typeface="Poppins" pitchFamily="2" charset="77"/>
                <a:cs typeface="Poppins" pitchFamily="2" charset="77"/>
              </a:rPr>
              <a:t>Watts, C., Rose, S., McGill, B., &amp; </a:t>
            </a:r>
            <a:r>
              <a:rPr lang="en-GB" sz="500" dirty="0" err="1">
                <a:latin typeface="Poppins" pitchFamily="2" charset="77"/>
                <a:cs typeface="Poppins" pitchFamily="2" charset="77"/>
              </a:rPr>
              <a:t>Yazidjoglou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 A. (2024). New image, same tactics: global tobacco and vaping industry strategies to promote youth vaping.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Health Promotion International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, </a:t>
            </a:r>
            <a:r>
              <a:rPr lang="en-GB" sz="500" i="1" dirty="0">
                <a:latin typeface="Poppins" pitchFamily="2" charset="77"/>
                <a:cs typeface="Poppins" pitchFamily="2" charset="77"/>
              </a:rPr>
              <a:t>39</a:t>
            </a:r>
            <a:r>
              <a:rPr lang="en-GB" sz="500" dirty="0">
                <a:latin typeface="Poppins" pitchFamily="2" charset="77"/>
                <a:cs typeface="Poppins" pitchFamily="2" charset="77"/>
              </a:rPr>
              <a:t>(5), daae126.</a:t>
            </a:r>
            <a:endParaRPr lang="en-BD" sz="500" dirty="0">
              <a:latin typeface="Poppins" pitchFamily="2" charset="77"/>
              <a:cs typeface="Poppins" pitchFamily="2" charset="77"/>
            </a:endParaRPr>
          </a:p>
          <a:p>
            <a:r>
              <a:rPr lang="en-BD" sz="500" dirty="0">
                <a:latin typeface="Poppins" pitchFamily="2" charset="77"/>
                <a:cs typeface="Poppins" pitchFamily="2" charset="77"/>
              </a:rPr>
              <a:t>WHO (2025) </a:t>
            </a:r>
            <a:r>
              <a:rPr lang="en-BD" sz="500" i="1" dirty="0">
                <a:latin typeface="Poppins" pitchFamily="2" charset="77"/>
                <a:cs typeface="Poppins" pitchFamily="2" charset="77"/>
              </a:rPr>
              <a:t>Tobacco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. [online] Who.int. Available at: </a:t>
            </a:r>
            <a:r>
              <a:rPr lang="en-GB" sz="500" u="sng" dirty="0">
                <a:latin typeface="Poppins" pitchFamily="2" charset="77"/>
                <a:cs typeface="Poppins" pitchFamily="2" charset="77"/>
                <a:hlinkClick r:id="rId17"/>
              </a:rPr>
              <a:t>https://www.who.int/news-room/fact-sheets/detail/tobacco</a:t>
            </a:r>
            <a:r>
              <a:rPr lang="en-BD" sz="500" dirty="0">
                <a:latin typeface="Poppins" pitchFamily="2" charset="77"/>
                <a:cs typeface="Poppins" pitchFamily="2" charset="77"/>
              </a:rPr>
              <a:t> [Accessed 16 June 2026].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3CCCDA-1913-79F6-4226-B8D79603DF14}"/>
              </a:ext>
            </a:extLst>
          </p:cNvPr>
          <p:cNvSpPr txBox="1"/>
          <p:nvPr/>
        </p:nvSpPr>
        <p:spPr>
          <a:xfrm>
            <a:off x="333225" y="398356"/>
            <a:ext cx="211568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latin typeface="Poppins" pitchFamily="2" charset="77"/>
                <a:cs typeface="Poppins" pitchFamily="2" charset="77"/>
              </a:rPr>
              <a:t>Module: Practice-Based Research</a:t>
            </a:r>
          </a:p>
          <a:p>
            <a:pPr algn="ctr"/>
            <a:r>
              <a:rPr lang="en-GB" sz="1000" b="1" dirty="0">
                <a:latin typeface="Poppins" pitchFamily="2" charset="77"/>
                <a:cs typeface="Poppins" pitchFamily="2" charset="77"/>
              </a:rPr>
              <a:t>Module code: LCHS7008 </a:t>
            </a:r>
            <a:endParaRPr lang="en-GB" sz="1000" dirty="0">
              <a:latin typeface="Poppins" pitchFamily="2" charset="77"/>
              <a:cs typeface="Poppins" pitchFamily="2" charset="77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A67733-1A55-4728-AE71-3C64ED24E2B2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4626" y="4582164"/>
            <a:ext cx="5199125" cy="2275867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1239</Words>
  <Application>Microsoft Office PowerPoint</Application>
  <PresentationFormat>Widescreen</PresentationFormat>
  <Paragraphs>45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Inter</vt:lpstr>
      <vt:lpstr>Poppins</vt:lpstr>
      <vt:lpstr>Poppins SemiBold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My PC</dc:creator>
  <cp:keywords/>
  <dc:description/>
  <cp:lastModifiedBy>pias azmir</cp:lastModifiedBy>
  <cp:revision>5</cp:revision>
  <dcterms:modified xsi:type="dcterms:W3CDTF">2026-07-05T07:11:40Z</dcterms:modified>
  <cp:category/>
</cp:coreProperties>
</file>