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64" r:id="rId4"/>
    <p:sldId id="258" r:id="rId5"/>
    <p:sldId id="259" r:id="rId6"/>
    <p:sldId id="260" r:id="rId7"/>
    <p:sldId id="261" r:id="rId8"/>
    <p:sldId id="262" r:id="rId9"/>
    <p:sldId id="275" r:id="rId10"/>
    <p:sldId id="304" r:id="rId11"/>
    <p:sldId id="263" r:id="rId12"/>
    <p:sldId id="265" r:id="rId13"/>
    <p:sldId id="267" r:id="rId14"/>
    <p:sldId id="271" r:id="rId15"/>
    <p:sldId id="270" r:id="rId16"/>
    <p:sldId id="273" r:id="rId17"/>
    <p:sldId id="299" r:id="rId18"/>
    <p:sldId id="300" r:id="rId19"/>
    <p:sldId id="294" r:id="rId20"/>
    <p:sldId id="296" r:id="rId21"/>
    <p:sldId id="287" r:id="rId22"/>
    <p:sldId id="293" r:id="rId23"/>
    <p:sldId id="295" r:id="rId24"/>
    <p:sldId id="297" r:id="rId25"/>
    <p:sldId id="288" r:id="rId26"/>
    <p:sldId id="290" r:id="rId27"/>
    <p:sldId id="289" r:id="rId28"/>
    <p:sldId id="291" r:id="rId29"/>
    <p:sldId id="292" r:id="rId30"/>
    <p:sldId id="276" r:id="rId31"/>
    <p:sldId id="301" r:id="rId32"/>
    <p:sldId id="280" r:id="rId33"/>
    <p:sldId id="281" r:id="rId34"/>
    <p:sldId id="282" r:id="rId35"/>
    <p:sldId id="283" r:id="rId36"/>
    <p:sldId id="284" r:id="rId37"/>
    <p:sldId id="285" r:id="rId38"/>
    <p:sldId id="298" r:id="rId39"/>
    <p:sldId id="286" r:id="rId40"/>
    <p:sldId id="303"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8" Type="http://schemas.openxmlformats.org/officeDocument/2006/relationships/hyperlink" Target="https://gov.wales/childrens-rights-in-wales" TargetMode="External"/><Relationship Id="rId3" Type="http://schemas.openxmlformats.org/officeDocument/2006/relationships/hyperlink" Target="https://www.youthpolicy.org/national/United_Kingdom_2011_Youth_Policy_Framework.pdf" TargetMode="External"/><Relationship Id="rId7" Type="http://schemas.openxmlformats.org/officeDocument/2006/relationships/hyperlink" Target="https://www.safeguarding.wales/chi/c6/c6.p1.html" TargetMode="External"/><Relationship Id="rId2" Type="http://schemas.openxmlformats.org/officeDocument/2006/relationships/hyperlink" Target="https://gov.wales/youth-work-and-engagement" TargetMode="External"/><Relationship Id="rId1" Type="http://schemas.openxmlformats.org/officeDocument/2006/relationships/slideLayout" Target="../slideLayouts/slideLayout2.xml"/><Relationship Id="rId6" Type="http://schemas.openxmlformats.org/officeDocument/2006/relationships/hyperlink" Target="https://gov.wales/vulnerable-children-and-young-people-coronavirus" TargetMode="External"/><Relationship Id="rId5" Type="http://schemas.openxmlformats.org/officeDocument/2006/relationships/hyperlink" Target="https://senedd.wales/laid%20documents/cr-ld11522/cr-ld11522-e.pdf" TargetMode="External"/><Relationship Id="rId4" Type="http://schemas.openxmlformats.org/officeDocument/2006/relationships/hyperlink" Target="https://gov.wales/sites/default/files/statistics-and-research/2019-01/well-being-wales-2017-18-what-do-we-know-about-childrens-well-being.pdf" TargetMode="External"/><Relationship Id="rId9" Type="http://schemas.openxmlformats.org/officeDocument/2006/relationships/hyperlink" Target="https://nya.org.uk/"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gov.wales/school-bullyi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oBDy0rL9BMY" TargetMode="Externa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8" Type="http://schemas.openxmlformats.org/officeDocument/2006/relationships/hyperlink" Target="https://www.childline.org.uk/" TargetMode="External"/><Relationship Id="rId3" Type="http://schemas.openxmlformats.org/officeDocument/2006/relationships/hyperlink" Target="http://www.pacerkidsagainstbullying.org/kab/" TargetMode="External"/><Relationship Id="rId7" Type="http://schemas.openxmlformats.org/officeDocument/2006/relationships/hyperlink" Target="http://anti-bullyingalliance.org.uk/anti-bullying-week/" TargetMode="External"/><Relationship Id="rId2" Type="http://schemas.openxmlformats.org/officeDocument/2006/relationships/hyperlink" Target="http://www.bullying.co.uk/" TargetMode="External"/><Relationship Id="rId1" Type="http://schemas.openxmlformats.org/officeDocument/2006/relationships/slideLayout" Target="../slideLayouts/slideLayout4.xml"/><Relationship Id="rId6" Type="http://schemas.openxmlformats.org/officeDocument/2006/relationships/hyperlink" Target="https://www.kidscape.org.uk/kidscape-programmes/" TargetMode="External"/><Relationship Id="rId11" Type="http://schemas.openxmlformats.org/officeDocument/2006/relationships/hyperlink" Target="http://www.stompoutbullying.org/index.php/campaigns/national-bullying-prevention-awareness-month/" TargetMode="External"/><Relationship Id="rId5" Type="http://schemas.openxmlformats.org/officeDocument/2006/relationships/hyperlink" Target="http://www.stopbullying.gov/" TargetMode="External"/><Relationship Id="rId10" Type="http://schemas.openxmlformats.org/officeDocument/2006/relationships/hyperlink" Target="http://www.antibullying.net/circletime.htm" TargetMode="External"/><Relationship Id="rId4" Type="http://schemas.openxmlformats.org/officeDocument/2006/relationships/hyperlink" Target="http://www.nspcc.org.uk/" TargetMode="External"/><Relationship Id="rId9" Type="http://schemas.openxmlformats.org/officeDocument/2006/relationships/hyperlink" Target="http://www.actionwork.com/"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D85ED-403F-4722-9B04-29D945A814D9}"/>
              </a:ext>
            </a:extLst>
          </p:cNvPr>
          <p:cNvSpPr>
            <a:spLocks noGrp="1"/>
          </p:cNvSpPr>
          <p:nvPr>
            <p:ph type="ctrTitle"/>
          </p:nvPr>
        </p:nvSpPr>
        <p:spPr/>
        <p:txBody>
          <a:bodyPr/>
          <a:lstStyle/>
          <a:p>
            <a:r>
              <a:rPr lang="en-GB" sz="8800" dirty="0">
                <a:solidFill>
                  <a:schemeClr val="bg1"/>
                </a:solidFill>
              </a:rPr>
              <a:t>Ecyw6003</a:t>
            </a:r>
            <a:br>
              <a:rPr lang="en-GB" sz="8800" dirty="0">
                <a:solidFill>
                  <a:schemeClr val="bg1"/>
                </a:solidFill>
              </a:rPr>
            </a:br>
            <a:r>
              <a:rPr lang="en-GB" sz="8800" dirty="0">
                <a:solidFill>
                  <a:schemeClr val="bg1"/>
                </a:solidFill>
              </a:rPr>
              <a:t>Young people in focus</a:t>
            </a:r>
          </a:p>
        </p:txBody>
      </p:sp>
      <p:sp>
        <p:nvSpPr>
          <p:cNvPr id="3" name="Subtitle 2">
            <a:extLst>
              <a:ext uri="{FF2B5EF4-FFF2-40B4-BE49-F238E27FC236}">
                <a16:creationId xmlns:a16="http://schemas.microsoft.com/office/drawing/2014/main" id="{73E47824-92A6-4F86-B8C7-C4E81BC45B9D}"/>
              </a:ext>
            </a:extLst>
          </p:cNvPr>
          <p:cNvSpPr>
            <a:spLocks noGrp="1"/>
          </p:cNvSpPr>
          <p:nvPr>
            <p:ph type="subTitle" idx="1"/>
          </p:nvPr>
        </p:nvSpPr>
        <p:spPr/>
        <p:txBody>
          <a:bodyPr/>
          <a:lstStyle/>
          <a:p>
            <a:r>
              <a:rPr lang="en-GB" dirty="0">
                <a:solidFill>
                  <a:schemeClr val="bg1"/>
                </a:solidFill>
              </a:rPr>
              <a:t>Katie Gardner</a:t>
            </a:r>
          </a:p>
          <a:p>
            <a:r>
              <a:rPr lang="en-GB" dirty="0">
                <a:solidFill>
                  <a:schemeClr val="bg1"/>
                </a:solidFill>
              </a:rPr>
              <a:t>Lecture 1</a:t>
            </a:r>
          </a:p>
        </p:txBody>
      </p:sp>
    </p:spTree>
    <p:extLst>
      <p:ext uri="{BB962C8B-B14F-4D97-AF65-F5344CB8AC3E}">
        <p14:creationId xmlns:p14="http://schemas.microsoft.com/office/powerpoint/2010/main" val="26490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9F9F9-7956-455D-A4F3-4110C91D6148}"/>
              </a:ext>
            </a:extLst>
          </p:cNvPr>
          <p:cNvSpPr>
            <a:spLocks noGrp="1"/>
          </p:cNvSpPr>
          <p:nvPr>
            <p:ph type="title"/>
          </p:nvPr>
        </p:nvSpPr>
        <p:spPr/>
        <p:txBody>
          <a:bodyPr/>
          <a:lstStyle/>
          <a:p>
            <a:r>
              <a:rPr lang="en-GB" dirty="0">
                <a:solidFill>
                  <a:schemeClr val="bg1"/>
                </a:solidFill>
              </a:rPr>
              <a:t>Lectures dates and times</a:t>
            </a:r>
          </a:p>
        </p:txBody>
      </p:sp>
      <p:sp>
        <p:nvSpPr>
          <p:cNvPr id="3" name="Content Placeholder 2">
            <a:extLst>
              <a:ext uri="{FF2B5EF4-FFF2-40B4-BE49-F238E27FC236}">
                <a16:creationId xmlns:a16="http://schemas.microsoft.com/office/drawing/2014/main" id="{27696AB5-CD6B-4563-9AB8-31A05469FF00}"/>
              </a:ext>
            </a:extLst>
          </p:cNvPr>
          <p:cNvSpPr>
            <a:spLocks noGrp="1"/>
          </p:cNvSpPr>
          <p:nvPr>
            <p:ph idx="1"/>
          </p:nvPr>
        </p:nvSpPr>
        <p:spPr/>
        <p:txBody>
          <a:bodyPr>
            <a:normAutofit/>
          </a:bodyPr>
          <a:lstStyle/>
          <a:p>
            <a:endParaRPr lang="en-GB" dirty="0">
              <a:solidFill>
                <a:schemeClr val="bg1"/>
              </a:solidFill>
            </a:endParaRPr>
          </a:p>
          <a:p>
            <a:r>
              <a:rPr lang="en-GB" dirty="0">
                <a:solidFill>
                  <a:schemeClr val="bg1"/>
                </a:solidFill>
              </a:rPr>
              <a:t>3</a:t>
            </a:r>
            <a:r>
              <a:rPr lang="en-GB" baseline="30000" dirty="0">
                <a:solidFill>
                  <a:schemeClr val="bg1"/>
                </a:solidFill>
              </a:rPr>
              <a:t>rd</a:t>
            </a:r>
            <a:r>
              <a:rPr lang="en-GB" dirty="0">
                <a:solidFill>
                  <a:schemeClr val="bg1"/>
                </a:solidFill>
              </a:rPr>
              <a:t> February 4pm – 6pm</a:t>
            </a:r>
          </a:p>
          <a:p>
            <a:r>
              <a:rPr lang="en-GB" dirty="0">
                <a:solidFill>
                  <a:schemeClr val="bg1"/>
                </a:solidFill>
              </a:rPr>
              <a:t>10</a:t>
            </a:r>
            <a:r>
              <a:rPr lang="en-GB" baseline="30000" dirty="0">
                <a:solidFill>
                  <a:schemeClr val="bg1"/>
                </a:solidFill>
              </a:rPr>
              <a:t>th</a:t>
            </a:r>
            <a:r>
              <a:rPr lang="en-GB" dirty="0">
                <a:solidFill>
                  <a:schemeClr val="bg1"/>
                </a:solidFill>
              </a:rPr>
              <a:t> February 4pm – 6pm</a:t>
            </a:r>
          </a:p>
          <a:p>
            <a:r>
              <a:rPr lang="en-GB" dirty="0">
                <a:solidFill>
                  <a:schemeClr val="bg1"/>
                </a:solidFill>
              </a:rPr>
              <a:t>17</a:t>
            </a:r>
            <a:r>
              <a:rPr lang="en-GB" baseline="30000" dirty="0">
                <a:solidFill>
                  <a:schemeClr val="bg1"/>
                </a:solidFill>
              </a:rPr>
              <a:t>th</a:t>
            </a:r>
            <a:r>
              <a:rPr lang="en-GB" dirty="0">
                <a:solidFill>
                  <a:schemeClr val="bg1"/>
                </a:solidFill>
              </a:rPr>
              <a:t> February 4pm – 6pm</a:t>
            </a:r>
          </a:p>
          <a:p>
            <a:r>
              <a:rPr lang="en-GB" dirty="0">
                <a:solidFill>
                  <a:schemeClr val="bg1"/>
                </a:solidFill>
              </a:rPr>
              <a:t>3</a:t>
            </a:r>
            <a:r>
              <a:rPr lang="en-GB" baseline="30000" dirty="0">
                <a:solidFill>
                  <a:schemeClr val="bg1"/>
                </a:solidFill>
              </a:rPr>
              <a:t>rd</a:t>
            </a:r>
            <a:r>
              <a:rPr lang="en-GB" dirty="0">
                <a:solidFill>
                  <a:schemeClr val="bg1"/>
                </a:solidFill>
              </a:rPr>
              <a:t> March 4pm – 6pm</a:t>
            </a:r>
          </a:p>
          <a:p>
            <a:r>
              <a:rPr lang="en-GB" dirty="0">
                <a:solidFill>
                  <a:schemeClr val="bg1"/>
                </a:solidFill>
              </a:rPr>
              <a:t>10</a:t>
            </a:r>
            <a:r>
              <a:rPr lang="en-GB" baseline="30000" dirty="0">
                <a:solidFill>
                  <a:schemeClr val="bg1"/>
                </a:solidFill>
              </a:rPr>
              <a:t>th</a:t>
            </a:r>
            <a:r>
              <a:rPr lang="en-GB" dirty="0">
                <a:solidFill>
                  <a:schemeClr val="bg1"/>
                </a:solidFill>
              </a:rPr>
              <a:t> March 4pm – 6pm</a:t>
            </a:r>
          </a:p>
          <a:p>
            <a:r>
              <a:rPr lang="en-GB" dirty="0">
                <a:solidFill>
                  <a:schemeClr val="bg1"/>
                </a:solidFill>
              </a:rPr>
              <a:t>17</a:t>
            </a:r>
            <a:r>
              <a:rPr lang="en-GB" baseline="30000" dirty="0">
                <a:solidFill>
                  <a:schemeClr val="bg1"/>
                </a:solidFill>
              </a:rPr>
              <a:t>th</a:t>
            </a:r>
            <a:r>
              <a:rPr lang="en-GB" dirty="0">
                <a:solidFill>
                  <a:schemeClr val="bg1"/>
                </a:solidFill>
              </a:rPr>
              <a:t> March – tutorials at request</a:t>
            </a:r>
          </a:p>
          <a:p>
            <a:r>
              <a:rPr lang="en-GB" dirty="0">
                <a:solidFill>
                  <a:schemeClr val="bg1"/>
                </a:solidFill>
              </a:rPr>
              <a:t>24</a:t>
            </a:r>
            <a:r>
              <a:rPr lang="en-GB" baseline="30000" dirty="0">
                <a:solidFill>
                  <a:schemeClr val="bg1"/>
                </a:solidFill>
              </a:rPr>
              <a:t>th</a:t>
            </a:r>
            <a:r>
              <a:rPr lang="en-GB" dirty="0">
                <a:solidFill>
                  <a:schemeClr val="bg1"/>
                </a:solidFill>
              </a:rPr>
              <a:t> March – Seminar assessment 4pm – 6pm</a:t>
            </a:r>
          </a:p>
        </p:txBody>
      </p:sp>
    </p:spTree>
    <p:extLst>
      <p:ext uri="{BB962C8B-B14F-4D97-AF65-F5344CB8AC3E}">
        <p14:creationId xmlns:p14="http://schemas.microsoft.com/office/powerpoint/2010/main" val="1152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243C-152B-4768-BAA2-1340DF664B74}"/>
              </a:ext>
            </a:extLst>
          </p:cNvPr>
          <p:cNvSpPr>
            <a:spLocks noGrp="1"/>
          </p:cNvSpPr>
          <p:nvPr>
            <p:ph type="title"/>
          </p:nvPr>
        </p:nvSpPr>
        <p:spPr/>
        <p:txBody>
          <a:bodyPr/>
          <a:lstStyle/>
          <a:p>
            <a:r>
              <a:rPr lang="en-GB" dirty="0">
                <a:solidFill>
                  <a:schemeClr val="bg1"/>
                </a:solidFill>
              </a:rPr>
              <a:t>Module outline… what to expect</a:t>
            </a:r>
          </a:p>
        </p:txBody>
      </p:sp>
      <p:sp>
        <p:nvSpPr>
          <p:cNvPr id="3" name="Content Placeholder 2">
            <a:extLst>
              <a:ext uri="{FF2B5EF4-FFF2-40B4-BE49-F238E27FC236}">
                <a16:creationId xmlns:a16="http://schemas.microsoft.com/office/drawing/2014/main" id="{08743E30-2721-4B94-B257-DA3FF012B235}"/>
              </a:ext>
            </a:extLst>
          </p:cNvPr>
          <p:cNvSpPr>
            <a:spLocks noGrp="1"/>
          </p:cNvSpPr>
          <p:nvPr>
            <p:ph idx="1"/>
          </p:nvPr>
        </p:nvSpPr>
        <p:spPr/>
        <p:txBody>
          <a:bodyPr>
            <a:normAutofit fontScale="62500" lnSpcReduction="20000"/>
          </a:bodyPr>
          <a:lstStyle/>
          <a:p>
            <a:endParaRPr lang="en-GB" dirty="0"/>
          </a:p>
          <a:p>
            <a:r>
              <a:rPr lang="en-GB" dirty="0">
                <a:solidFill>
                  <a:schemeClr val="bg1"/>
                </a:solidFill>
              </a:rPr>
              <a:t>Lecture 1  – </a:t>
            </a:r>
          </a:p>
          <a:p>
            <a:pPr lvl="1"/>
            <a:r>
              <a:rPr lang="en-GB" dirty="0">
                <a:solidFill>
                  <a:schemeClr val="bg1"/>
                </a:solidFill>
              </a:rPr>
              <a:t>introduction to module including </a:t>
            </a:r>
            <a:r>
              <a:rPr lang="en-GB" dirty="0" err="1">
                <a:solidFill>
                  <a:schemeClr val="bg1"/>
                </a:solidFill>
              </a:rPr>
              <a:t>assigmenment</a:t>
            </a:r>
            <a:endParaRPr lang="en-GB" dirty="0">
              <a:solidFill>
                <a:schemeClr val="bg1"/>
              </a:solidFill>
            </a:endParaRPr>
          </a:p>
          <a:p>
            <a:pPr lvl="1"/>
            <a:r>
              <a:rPr lang="en-GB" dirty="0">
                <a:solidFill>
                  <a:schemeClr val="bg1"/>
                </a:solidFill>
              </a:rPr>
              <a:t>Issues facing young people today</a:t>
            </a:r>
          </a:p>
          <a:p>
            <a:r>
              <a:rPr lang="en-GB" dirty="0">
                <a:solidFill>
                  <a:schemeClr val="bg1"/>
                </a:solidFill>
              </a:rPr>
              <a:t>Lecture 2 –</a:t>
            </a:r>
          </a:p>
          <a:p>
            <a:pPr lvl="1"/>
            <a:r>
              <a:rPr lang="en-GB" dirty="0">
                <a:solidFill>
                  <a:schemeClr val="bg1"/>
                </a:solidFill>
              </a:rPr>
              <a:t>ACES</a:t>
            </a:r>
          </a:p>
          <a:p>
            <a:r>
              <a:rPr lang="en-GB" dirty="0">
                <a:solidFill>
                  <a:schemeClr val="bg1"/>
                </a:solidFill>
              </a:rPr>
              <a:t>Lecture 3 –</a:t>
            </a:r>
          </a:p>
          <a:p>
            <a:pPr lvl="1"/>
            <a:r>
              <a:rPr lang="en-GB" dirty="0">
                <a:solidFill>
                  <a:schemeClr val="bg1"/>
                </a:solidFill>
              </a:rPr>
              <a:t>What is a reflective service?</a:t>
            </a:r>
          </a:p>
          <a:p>
            <a:pPr lvl="1"/>
            <a:r>
              <a:rPr lang="en-GB" dirty="0">
                <a:solidFill>
                  <a:schemeClr val="bg1"/>
                </a:solidFill>
              </a:rPr>
              <a:t>More in depth contemporary issues facing young people</a:t>
            </a:r>
          </a:p>
          <a:p>
            <a:r>
              <a:rPr lang="en-GB" dirty="0">
                <a:solidFill>
                  <a:schemeClr val="bg1"/>
                </a:solidFill>
              </a:rPr>
              <a:t>Lecture 4 – </a:t>
            </a:r>
          </a:p>
          <a:p>
            <a:pPr lvl="1"/>
            <a:r>
              <a:rPr lang="en-GB" dirty="0">
                <a:solidFill>
                  <a:schemeClr val="bg1"/>
                </a:solidFill>
              </a:rPr>
              <a:t>Young peoples experience of adolescence </a:t>
            </a:r>
          </a:p>
          <a:p>
            <a:r>
              <a:rPr lang="en-GB" dirty="0">
                <a:solidFill>
                  <a:schemeClr val="bg1"/>
                </a:solidFill>
              </a:rPr>
              <a:t>Lecture 5 – </a:t>
            </a:r>
          </a:p>
          <a:p>
            <a:pPr lvl="1"/>
            <a:r>
              <a:rPr lang="en-GB" dirty="0">
                <a:solidFill>
                  <a:schemeClr val="bg1"/>
                </a:solidFill>
              </a:rPr>
              <a:t>Young people, the media and provision</a:t>
            </a:r>
          </a:p>
          <a:p>
            <a:r>
              <a:rPr lang="en-GB" dirty="0">
                <a:solidFill>
                  <a:schemeClr val="bg1"/>
                </a:solidFill>
              </a:rPr>
              <a:t>Lecture 6 – </a:t>
            </a:r>
          </a:p>
          <a:p>
            <a:pPr lvl="1"/>
            <a:r>
              <a:rPr lang="en-GB" dirty="0">
                <a:solidFill>
                  <a:schemeClr val="bg1"/>
                </a:solidFill>
              </a:rPr>
              <a:t>Optional tutorials</a:t>
            </a:r>
          </a:p>
          <a:p>
            <a:r>
              <a:rPr lang="en-GB" dirty="0">
                <a:solidFill>
                  <a:schemeClr val="bg1"/>
                </a:solidFill>
              </a:rPr>
              <a:t>Lecture 7– </a:t>
            </a:r>
          </a:p>
          <a:p>
            <a:pPr lvl="1"/>
            <a:r>
              <a:rPr lang="en-GB" dirty="0">
                <a:solidFill>
                  <a:schemeClr val="bg1"/>
                </a:solidFill>
              </a:rPr>
              <a:t>seminars</a:t>
            </a:r>
          </a:p>
          <a:p>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321699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52C81-000F-41D9-8E02-969F096F0491}"/>
              </a:ext>
            </a:extLst>
          </p:cNvPr>
          <p:cNvSpPr>
            <a:spLocks noGrp="1"/>
          </p:cNvSpPr>
          <p:nvPr>
            <p:ph type="title"/>
          </p:nvPr>
        </p:nvSpPr>
        <p:spPr/>
        <p:txBody>
          <a:bodyPr/>
          <a:lstStyle/>
          <a:p>
            <a:r>
              <a:rPr lang="en-GB" dirty="0">
                <a:solidFill>
                  <a:schemeClr val="bg1"/>
                </a:solidFill>
              </a:rPr>
              <a:t>aims</a:t>
            </a:r>
          </a:p>
        </p:txBody>
      </p:sp>
      <p:sp>
        <p:nvSpPr>
          <p:cNvPr id="3" name="Content Placeholder 2">
            <a:extLst>
              <a:ext uri="{FF2B5EF4-FFF2-40B4-BE49-F238E27FC236}">
                <a16:creationId xmlns:a16="http://schemas.microsoft.com/office/drawing/2014/main" id="{A10AD08A-624C-4FD0-A31B-199F2FB0FF62}"/>
              </a:ext>
            </a:extLst>
          </p:cNvPr>
          <p:cNvSpPr>
            <a:spLocks noGrp="1"/>
          </p:cNvSpPr>
          <p:nvPr>
            <p:ph idx="1"/>
          </p:nvPr>
        </p:nvSpPr>
        <p:spPr/>
        <p:txBody>
          <a:bodyPr/>
          <a:lstStyle/>
          <a:p>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To enable students to develop an in-depth knowledge and understanding of issues which impact upon the lives of children and young people in contemporary society, including the development of a critical understanding of theory, policy and practice, whilst also developing advanced understanding of social and ecological models of adolescence and identify formation and the ability to critique the theory, policy and practice of different approaches to working with young people.</a:t>
            </a:r>
            <a:endParaRPr lang="en-GB" sz="24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1182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6225-1C6A-4162-8790-9CE78D42118F}"/>
              </a:ext>
            </a:extLst>
          </p:cNvPr>
          <p:cNvSpPr>
            <a:spLocks noGrp="1"/>
          </p:cNvSpPr>
          <p:nvPr>
            <p:ph type="title"/>
          </p:nvPr>
        </p:nvSpPr>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395E91AD-B701-4E05-8670-431A191EB993}"/>
              </a:ext>
            </a:extLst>
          </p:cNvPr>
          <p:cNvSpPr>
            <a:spLocks noGrp="1"/>
          </p:cNvSpPr>
          <p:nvPr>
            <p:ph idx="1"/>
          </p:nvPr>
        </p:nvSpPr>
        <p:spPr/>
        <p:txBody>
          <a:bodyPr/>
          <a:lstStyle/>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Engage critically with theory and policy of health and well-being as it impacts upon the lives of young people, and critically analyse ideologies which influence the position of young people in contemporary society, e.g. Impact, Exclusion, Oppression, Adverse Childhood Experiences (ACEs).</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Demonstrate a critical understanding of the cultural and social factors which influence the delivery of services to young people to enhance their health and well-being.</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Critically analyse how government policy and provision can be influenced by media, market forces and consumerism.</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Present their work appropriately, with an understanding of the requirements of critical evidence for understanding childhood and adolescence over time.</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65681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F3D66-07AF-45FC-8EF2-31A312521101}"/>
              </a:ext>
            </a:extLst>
          </p:cNvPr>
          <p:cNvSpPr>
            <a:spLocks noGrp="1"/>
          </p:cNvSpPr>
          <p:nvPr>
            <p:ph type="title"/>
          </p:nvPr>
        </p:nvSpPr>
        <p:spPr/>
        <p:txBody>
          <a:bodyPr/>
          <a:lstStyle/>
          <a:p>
            <a:r>
              <a:rPr lang="en-GB" dirty="0">
                <a:solidFill>
                  <a:schemeClr val="bg1"/>
                </a:solidFill>
              </a:rPr>
              <a:t>Indicative content</a:t>
            </a:r>
          </a:p>
        </p:txBody>
      </p:sp>
      <p:sp>
        <p:nvSpPr>
          <p:cNvPr id="3" name="Content Placeholder 2">
            <a:extLst>
              <a:ext uri="{FF2B5EF4-FFF2-40B4-BE49-F238E27FC236}">
                <a16:creationId xmlns:a16="http://schemas.microsoft.com/office/drawing/2014/main" id="{C9D4EB30-BB91-4F53-9AF4-28C39C6B4B0A}"/>
              </a:ext>
            </a:extLst>
          </p:cNvPr>
          <p:cNvSpPr>
            <a:spLocks noGrp="1"/>
          </p:cNvSpPr>
          <p:nvPr>
            <p:ph idx="1"/>
          </p:nvPr>
        </p:nvSpPr>
        <p:spPr/>
        <p:txBody>
          <a:bodyPr>
            <a:normAutofit/>
          </a:bodyPr>
          <a:lstStyle/>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Reflection, praxis and the best possible service in a challenging financial climate.</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changing nature of adolescence and the changes in the public discourse regarding children and young people.</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Exploring political and economic factors and their impacts on young people and families.</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determinants of policy formation for young people, including the place of Children’s Rights in the development of policy, strategy and practice.</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How changes in family structures impact on childhood, adolescence and communities.</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How social change has impacted upon children and young people, their physical and mental health (social media, surveillance, bullying, performance management).</a:t>
            </a:r>
            <a:endParaRPr lang="en-GB"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7713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6924-BDCB-42FE-BC4D-784CA11B8ACA}"/>
              </a:ext>
            </a:extLst>
          </p:cNvPr>
          <p:cNvSpPr>
            <a:spLocks noGrp="1"/>
          </p:cNvSpPr>
          <p:nvPr>
            <p:ph type="title"/>
          </p:nvPr>
        </p:nvSpPr>
        <p:spPr/>
        <p:txBody>
          <a:bodyPr/>
          <a:lstStyle/>
          <a:p>
            <a:r>
              <a:rPr lang="en-GB" dirty="0">
                <a:solidFill>
                  <a:schemeClr val="bg1"/>
                </a:solidFill>
              </a:rPr>
              <a:t>Indicative content cont.</a:t>
            </a:r>
          </a:p>
        </p:txBody>
      </p:sp>
      <p:sp>
        <p:nvSpPr>
          <p:cNvPr id="3" name="Content Placeholder 2">
            <a:extLst>
              <a:ext uri="{FF2B5EF4-FFF2-40B4-BE49-F238E27FC236}">
                <a16:creationId xmlns:a16="http://schemas.microsoft.com/office/drawing/2014/main" id="{8682A92C-7B4E-439C-A9FC-8A5E87AAFDD2}"/>
              </a:ext>
            </a:extLst>
          </p:cNvPr>
          <p:cNvSpPr>
            <a:spLocks noGrp="1"/>
          </p:cNvSpPr>
          <p:nvPr>
            <p:ph idx="1"/>
          </p:nvPr>
        </p:nvSpPr>
        <p:spPr/>
        <p:txBody>
          <a:bodyPr/>
          <a:lstStyle/>
          <a:p>
            <a:pPr marL="342900" lvl="0" indent="-342900" algn="just" hangingPunct="0">
              <a:buFont typeface="Symbol" panose="05050102010706020507" pitchFamily="18" charset="2"/>
              <a:buChar char=""/>
            </a:pP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 critical understanding of the concept of evidence informed practice, e.g. Adverse Childhood Experiences discourse, moral panics and exploring adolescence, the purpose of childhood and adolescence.</a:t>
            </a:r>
            <a:endParaRPr lang="en-GB" sz="2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challenges of narcissism, individualism and collective approaches to oppression.</a:t>
            </a:r>
            <a:endParaRPr lang="en-GB" sz="2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role of the group, ecological systems approaches and the promise of resilience.</a:t>
            </a:r>
            <a:endParaRPr lang="en-GB" sz="2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Identity formation in the 21st Century, including the formation of gender and sexual identity.</a:t>
            </a:r>
            <a:endParaRPr lang="en-GB" sz="2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Transitions and their interpretation, the impact of social change on transitions.</a:t>
            </a:r>
            <a:endParaRPr lang="en-GB" sz="2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2000" dirty="0">
                <a:solidFill>
                  <a:schemeClr val="bg1"/>
                </a:solidFill>
                <a:effectLst/>
                <a:latin typeface="Arial" panose="020B0604020202020204" pitchFamily="34" charset="0"/>
                <a:ea typeface="Times New Roman" panose="02020603050405020304" pitchFamily="18" charset="0"/>
              </a:rPr>
              <a:t>  Challenges for service organisations in developing policies from the perspectives of children and young people</a:t>
            </a:r>
            <a:endParaRPr lang="en-GB" dirty="0">
              <a:solidFill>
                <a:schemeClr val="bg1"/>
              </a:solidFill>
            </a:endParaRPr>
          </a:p>
          <a:p>
            <a:endParaRPr lang="en-GB" dirty="0"/>
          </a:p>
        </p:txBody>
      </p:sp>
    </p:spTree>
    <p:extLst>
      <p:ext uri="{BB962C8B-B14F-4D97-AF65-F5344CB8AC3E}">
        <p14:creationId xmlns:p14="http://schemas.microsoft.com/office/powerpoint/2010/main" val="2856199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FE30-6E6D-44C6-B7ED-8256DA04333C}"/>
              </a:ext>
            </a:extLst>
          </p:cNvPr>
          <p:cNvSpPr>
            <a:spLocks noGrp="1"/>
          </p:cNvSpPr>
          <p:nvPr>
            <p:ph type="title"/>
          </p:nvPr>
        </p:nvSpPr>
        <p:spPr/>
        <p:txBody>
          <a:bodyPr/>
          <a:lstStyle/>
          <a:p>
            <a:r>
              <a:rPr lang="en-GB" dirty="0">
                <a:solidFill>
                  <a:schemeClr val="bg1"/>
                </a:solidFill>
              </a:rPr>
              <a:t>Assessment</a:t>
            </a:r>
            <a:r>
              <a:rPr lang="en-GB" dirty="0"/>
              <a:t> </a:t>
            </a:r>
          </a:p>
        </p:txBody>
      </p:sp>
      <p:sp>
        <p:nvSpPr>
          <p:cNvPr id="3" name="Content Placeholder 2">
            <a:extLst>
              <a:ext uri="{FF2B5EF4-FFF2-40B4-BE49-F238E27FC236}">
                <a16:creationId xmlns:a16="http://schemas.microsoft.com/office/drawing/2014/main" id="{EA7BE927-A505-4D16-B482-FB7E0BC0CB9A}"/>
              </a:ext>
            </a:extLst>
          </p:cNvPr>
          <p:cNvSpPr>
            <a:spLocks noGrp="1"/>
          </p:cNvSpPr>
          <p:nvPr>
            <p:ph idx="1"/>
          </p:nvPr>
        </p:nvSpPr>
        <p:spPr/>
        <p:txBody>
          <a:bodyPr>
            <a:normAutofit/>
          </a:bodyPr>
          <a:lstStyle/>
          <a:p>
            <a:r>
              <a:rPr lang="en-GB" sz="2800" dirty="0">
                <a:solidFill>
                  <a:schemeClr val="bg1"/>
                </a:solidFill>
                <a:latin typeface="Calibri" panose="020F0502020204030204" pitchFamily="34" charset="0"/>
                <a:ea typeface="Calibri" panose="020F0502020204030204" pitchFamily="34" charset="0"/>
                <a:cs typeface="Calibri" panose="020F0502020204030204" pitchFamily="34" charset="0"/>
              </a:rPr>
              <a:t>100% individual seminar to a group</a:t>
            </a:r>
          </a:p>
          <a:p>
            <a:r>
              <a:rPr lang="en-GB" sz="2800" dirty="0">
                <a:solidFill>
                  <a:schemeClr val="bg1"/>
                </a:solidFill>
                <a:latin typeface="Calibri" panose="020F0502020204030204" pitchFamily="34" charset="0"/>
                <a:ea typeface="Calibri" panose="020F0502020204030204" pitchFamily="34" charset="0"/>
                <a:cs typeface="Calibri" panose="020F0502020204030204" pitchFamily="34" charset="0"/>
              </a:rPr>
              <a:t>20 minutes</a:t>
            </a:r>
            <a:endParaRPr lang="en-GB" sz="280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a:p>
            <a:r>
              <a:rPr lang="en-GB" sz="2800"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(CLD Standards Council Scotland, 2019).</a:t>
            </a:r>
          </a:p>
          <a:p>
            <a:r>
              <a:rPr lang="en-GB" sz="2800" dirty="0">
                <a:solidFill>
                  <a:schemeClr val="bg1"/>
                </a:solidFill>
                <a:latin typeface="Calibri" panose="020F0502020204030204" pitchFamily="34" charset="0"/>
                <a:ea typeface="Calibri" panose="020F0502020204030204" pitchFamily="34" charset="0"/>
                <a:cs typeface="Calibri" panose="020F0502020204030204" pitchFamily="34" charset="0"/>
              </a:rPr>
              <a:t>24</a:t>
            </a:r>
            <a:r>
              <a:rPr lang="en-GB" sz="2800" baseline="30000" dirty="0">
                <a:solidFill>
                  <a:schemeClr val="bg1"/>
                </a:solidFill>
                <a:latin typeface="Calibri" panose="020F0502020204030204" pitchFamily="34" charset="0"/>
                <a:ea typeface="Calibri" panose="020F0502020204030204" pitchFamily="34" charset="0"/>
                <a:cs typeface="Calibri" panose="020F0502020204030204" pitchFamily="34" charset="0"/>
              </a:rPr>
              <a:t>th</a:t>
            </a:r>
            <a:r>
              <a:rPr lang="en-GB" sz="2800" dirty="0">
                <a:solidFill>
                  <a:schemeClr val="bg1"/>
                </a:solidFill>
                <a:latin typeface="Calibri" panose="020F0502020204030204" pitchFamily="34" charset="0"/>
                <a:ea typeface="Calibri" panose="020F0502020204030204" pitchFamily="34" charset="0"/>
                <a:cs typeface="Calibri" panose="020F0502020204030204" pitchFamily="34" charset="0"/>
              </a:rPr>
              <a:t> March (times to be set in next slide)</a:t>
            </a:r>
            <a:endParaRPr lang="en-GB" sz="280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1279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958A1-7F1E-4645-8CA0-705DFC9832E0}"/>
              </a:ext>
            </a:extLst>
          </p:cNvPr>
          <p:cNvSpPr>
            <a:spLocks noGrp="1"/>
          </p:cNvSpPr>
          <p:nvPr>
            <p:ph type="title"/>
          </p:nvPr>
        </p:nvSpPr>
        <p:spPr/>
        <p:txBody>
          <a:bodyPr/>
          <a:lstStyle/>
          <a:p>
            <a:r>
              <a:rPr lang="en-GB" dirty="0">
                <a:solidFill>
                  <a:schemeClr val="bg1"/>
                </a:solidFill>
              </a:rPr>
              <a:t>Assessment advice</a:t>
            </a:r>
          </a:p>
        </p:txBody>
      </p:sp>
      <p:sp>
        <p:nvSpPr>
          <p:cNvPr id="3" name="Content Placeholder 2">
            <a:extLst>
              <a:ext uri="{FF2B5EF4-FFF2-40B4-BE49-F238E27FC236}">
                <a16:creationId xmlns:a16="http://schemas.microsoft.com/office/drawing/2014/main" id="{198ECA0A-C3D3-46E9-B2C5-2168CE1BDFFA}"/>
              </a:ext>
            </a:extLst>
          </p:cNvPr>
          <p:cNvSpPr>
            <a:spLocks noGrp="1"/>
          </p:cNvSpPr>
          <p:nvPr>
            <p:ph idx="1"/>
          </p:nvPr>
        </p:nvSpPr>
        <p:spPr/>
        <p:txBody>
          <a:bodyPr>
            <a:normAutofit fontScale="92500" lnSpcReduction="20000"/>
          </a:bodyPr>
          <a:lstStyle/>
          <a:p>
            <a:endParaRPr lang="en-GB" sz="28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1800" dirty="0">
                <a:solidFill>
                  <a:schemeClr val="bg1"/>
                </a:solidFill>
                <a:effectLst/>
                <a:latin typeface="Arial" panose="020B0604020202020204" pitchFamily="34" charset="0"/>
                <a:ea typeface="Times New Roman" panose="02020603050405020304" pitchFamily="18" charset="0"/>
              </a:rPr>
              <a:t>The academic task for this assignment involves students adopting a critical approach to the question. Students could discuss their group, the background and makeup of the group. Students could explore the nature of their special interest group and their experiences of ACES. Please also be mindful to engage effectively with the literature, draw on a breadth of contemporary literature.</a:t>
            </a:r>
            <a:endParaRPr lang="en-GB" sz="1800" dirty="0">
              <a:solidFill>
                <a:schemeClr val="bg1"/>
              </a:solidFill>
              <a:effectLst/>
              <a:latin typeface="Times New Roman" panose="02020603050405020304" pitchFamily="18" charset="0"/>
              <a:ea typeface="Times New Roman" panose="02020603050405020304" pitchFamily="18" charset="0"/>
            </a:endParaRPr>
          </a:p>
          <a:p>
            <a:r>
              <a:rPr lang="en-GB" sz="1800" dirty="0">
                <a:solidFill>
                  <a:schemeClr val="bg1"/>
                </a:solidFill>
                <a:effectLst/>
                <a:latin typeface="Arial" panose="020B0604020202020204" pitchFamily="34" charset="0"/>
                <a:ea typeface="Times New Roman" panose="02020603050405020304" pitchFamily="18" charset="0"/>
              </a:rPr>
              <a:t>When preparing your presentation please be mindful about the length of the task and other aspects necessary for a good quality presentation. Think about your tone of voice, pitch, pace, the background you choose to use and also the font size, and use of images. If students choose to use multi-media clips these should be no more than 2 minutes in duration.</a:t>
            </a:r>
            <a:endParaRPr lang="en-GB" sz="1800" dirty="0">
              <a:solidFill>
                <a:schemeClr val="bg1"/>
              </a:solidFill>
              <a:effectLst/>
              <a:latin typeface="Times New Roman" panose="02020603050405020304" pitchFamily="18" charset="0"/>
              <a:ea typeface="Times New Roman" panose="02020603050405020304" pitchFamily="18" charset="0"/>
            </a:endParaRPr>
          </a:p>
          <a:p>
            <a:r>
              <a:rPr lang="en-GB" sz="1800" dirty="0">
                <a:solidFill>
                  <a:schemeClr val="bg1"/>
                </a:solidFill>
                <a:effectLst/>
                <a:latin typeface="Arial" panose="020B0604020202020204" pitchFamily="34" charset="0"/>
                <a:ea typeface="Times New Roman" panose="02020603050405020304" pitchFamily="18" charset="0"/>
              </a:rPr>
              <a:t>Realising that the issues you highlight may be sensitive and where possible explore the issues from a developmental point of view. Consider, the suite of skills, knowledge and understanding that may be required of people in the twenty first century and importantly how these can be used to enhance individual well-being and mitigate adversity.</a:t>
            </a:r>
            <a:endParaRPr lang="en-GB" sz="1800" dirty="0">
              <a:solidFill>
                <a:schemeClr val="bg1"/>
              </a:solidFill>
              <a:effectLst/>
              <a:latin typeface="Times New Roman" panose="02020603050405020304" pitchFamily="18" charset="0"/>
              <a:ea typeface="Times New Roman" panose="02020603050405020304" pitchFamily="18" charset="0"/>
            </a:endParaRPr>
          </a:p>
          <a:p>
            <a:r>
              <a:rPr lang="en-GB" sz="1800" dirty="0">
                <a:solidFill>
                  <a:schemeClr val="bg1"/>
                </a:solidFill>
                <a:effectLst/>
                <a:latin typeface="Arial" panose="020B0604020202020204" pitchFamily="34" charset="0"/>
                <a:ea typeface="Times New Roman" panose="02020603050405020304" pitchFamily="18" charset="0"/>
              </a:rPr>
              <a:t>You could consider some of the ideas below, of course we encourage you to engage critically with the question, the module learning outcomes to craft your own answer to the question. So, make sure you answer the question fully, make your presentation clear for all and remember, you will all have individual approaches to addressing the topic.</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87347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BC3BD-40B4-4433-B4A9-49DEC80B035F}"/>
              </a:ext>
            </a:extLst>
          </p:cNvPr>
          <p:cNvSpPr>
            <a:spLocks noGrp="1"/>
          </p:cNvSpPr>
          <p:nvPr>
            <p:ph type="title"/>
          </p:nvPr>
        </p:nvSpPr>
        <p:spPr/>
        <p:txBody>
          <a:bodyPr/>
          <a:lstStyle/>
          <a:p>
            <a:r>
              <a:rPr lang="en-GB" dirty="0">
                <a:solidFill>
                  <a:schemeClr val="bg1"/>
                </a:solidFill>
              </a:rPr>
              <a:t>Consider the following…</a:t>
            </a:r>
          </a:p>
        </p:txBody>
      </p:sp>
      <p:sp>
        <p:nvSpPr>
          <p:cNvPr id="3" name="Content Placeholder 2">
            <a:extLst>
              <a:ext uri="{FF2B5EF4-FFF2-40B4-BE49-F238E27FC236}">
                <a16:creationId xmlns:a16="http://schemas.microsoft.com/office/drawing/2014/main" id="{8D7DD5D0-E63C-4712-A2D2-3E5924183F02}"/>
              </a:ext>
            </a:extLst>
          </p:cNvPr>
          <p:cNvSpPr>
            <a:spLocks noGrp="1"/>
          </p:cNvSpPr>
          <p:nvPr>
            <p:ph idx="1"/>
          </p:nvPr>
        </p:nvSpPr>
        <p:spPr/>
        <p:txBody>
          <a:bodyPr/>
          <a:lstStyle/>
          <a:p>
            <a:r>
              <a:rPr lang="en-GB" sz="2000" dirty="0">
                <a:solidFill>
                  <a:schemeClr val="bg1"/>
                </a:solidFill>
                <a:effectLst/>
                <a:latin typeface="Arial" panose="020B0604020202020204" pitchFamily="34" charset="0"/>
                <a:ea typeface="Times New Roman" panose="02020603050405020304" pitchFamily="18" charset="0"/>
              </a:rPr>
              <a:t>How does your specific interest group experience adolescence?</a:t>
            </a:r>
            <a:endParaRPr lang="en-GB" sz="2000" dirty="0">
              <a:solidFill>
                <a:schemeClr val="bg1"/>
              </a:solidFill>
              <a:effectLst/>
              <a:latin typeface="Times New Roman" panose="02020603050405020304" pitchFamily="18" charset="0"/>
              <a:ea typeface="Times New Roman" panose="02020603050405020304" pitchFamily="18" charset="0"/>
            </a:endParaRPr>
          </a:p>
          <a:p>
            <a:r>
              <a:rPr lang="en-GB" sz="2000" dirty="0">
                <a:solidFill>
                  <a:schemeClr val="bg1"/>
                </a:solidFill>
                <a:effectLst/>
                <a:latin typeface="Arial" panose="020B0604020202020204" pitchFamily="34" charset="0"/>
                <a:ea typeface="Times New Roman" panose="02020603050405020304" pitchFamily="18" charset="0"/>
              </a:rPr>
              <a:t>Explore adversity and whether ACES have a place in contemporary society.</a:t>
            </a:r>
            <a:endParaRPr lang="en-GB" sz="2000" dirty="0">
              <a:solidFill>
                <a:schemeClr val="bg1"/>
              </a:solidFill>
              <a:effectLst/>
              <a:latin typeface="Times New Roman" panose="02020603050405020304" pitchFamily="18" charset="0"/>
              <a:ea typeface="Times New Roman" panose="02020603050405020304" pitchFamily="18" charset="0"/>
            </a:endParaRPr>
          </a:p>
          <a:p>
            <a:r>
              <a:rPr lang="en-GB" sz="2000" dirty="0">
                <a:solidFill>
                  <a:schemeClr val="bg1"/>
                </a:solidFill>
                <a:effectLst/>
                <a:latin typeface="Arial" panose="020B0604020202020204" pitchFamily="34" charset="0"/>
                <a:ea typeface="Times New Roman" panose="02020603050405020304" pitchFamily="18" charset="0"/>
              </a:rPr>
              <a:t>What ideas underpin well-being within Wales, policy, practice, theory.</a:t>
            </a:r>
            <a:endParaRPr lang="en-GB" sz="2000" dirty="0">
              <a:solidFill>
                <a:schemeClr val="bg1"/>
              </a:solidFill>
              <a:effectLst/>
              <a:latin typeface="Times New Roman" panose="02020603050405020304" pitchFamily="18" charset="0"/>
              <a:ea typeface="Times New Roman" panose="02020603050405020304" pitchFamily="18" charset="0"/>
            </a:endParaRPr>
          </a:p>
          <a:p>
            <a:r>
              <a:rPr lang="en-GB" sz="2000" dirty="0">
                <a:solidFill>
                  <a:schemeClr val="bg1"/>
                </a:solidFill>
                <a:effectLst/>
                <a:latin typeface="Arial" panose="020B0604020202020204" pitchFamily="34" charset="0"/>
                <a:ea typeface="Times New Roman" panose="02020603050405020304" pitchFamily="18" charset="0"/>
              </a:rPr>
              <a:t>Demonstrate a critical understanding of the cultural and social factors which influence the interest group.</a:t>
            </a:r>
            <a:endParaRPr lang="en-GB" sz="2000" dirty="0">
              <a:solidFill>
                <a:schemeClr val="bg1"/>
              </a:solidFill>
              <a:effectLst/>
              <a:latin typeface="Times New Roman" panose="02020603050405020304" pitchFamily="18" charset="0"/>
              <a:ea typeface="Times New Roman" panose="02020603050405020304" pitchFamily="18" charset="0"/>
            </a:endParaRPr>
          </a:p>
          <a:p>
            <a:r>
              <a:rPr lang="en-GB" sz="2000" dirty="0">
                <a:solidFill>
                  <a:schemeClr val="bg1"/>
                </a:solidFill>
                <a:effectLst/>
                <a:latin typeface="Arial" panose="020B0604020202020204" pitchFamily="34" charset="0"/>
                <a:ea typeface="Times New Roman" panose="02020603050405020304" pitchFamily="18" charset="0"/>
              </a:rPr>
              <a:t>How does government policy influence provision for your special interest group.</a:t>
            </a:r>
            <a:endParaRPr lang="en-GB" sz="2000" dirty="0">
              <a:solidFill>
                <a:schemeClr val="bg1"/>
              </a:solidFill>
              <a:effectLst/>
              <a:latin typeface="Times New Roman" panose="02020603050405020304" pitchFamily="18" charset="0"/>
              <a:ea typeface="Times New Roman" panose="02020603050405020304" pitchFamily="18" charset="0"/>
            </a:endParaRPr>
          </a:p>
          <a:p>
            <a:r>
              <a:rPr lang="en-GB" sz="2000" dirty="0">
                <a:solidFill>
                  <a:schemeClr val="bg1"/>
                </a:solidFill>
                <a:effectLst/>
                <a:latin typeface="Arial" panose="020B0604020202020204" pitchFamily="34" charset="0"/>
                <a:ea typeface="Times New Roman" panose="02020603050405020304" pitchFamily="18" charset="0"/>
              </a:rPr>
              <a:t>Clearly refer to your reading in preparation of the assignment as set out in the question, including reference to the National Occupational Standards for Youth Work (CLD Scotland, 2019).</a:t>
            </a:r>
            <a:endParaRPr lang="en-GB" sz="2000" dirty="0">
              <a:solidFill>
                <a:schemeClr val="bg1"/>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3048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A12D4-5244-4896-8A17-317DFDF7DC2C}"/>
              </a:ext>
            </a:extLst>
          </p:cNvPr>
          <p:cNvSpPr>
            <a:spLocks noGrp="1"/>
          </p:cNvSpPr>
          <p:nvPr>
            <p:ph type="title"/>
          </p:nvPr>
        </p:nvSpPr>
        <p:spPr/>
        <p:txBody>
          <a:bodyPr/>
          <a:lstStyle/>
          <a:p>
            <a:r>
              <a:rPr lang="en-GB" dirty="0">
                <a:solidFill>
                  <a:schemeClr val="bg1"/>
                </a:solidFill>
              </a:rPr>
              <a:t>Assessment times</a:t>
            </a:r>
          </a:p>
        </p:txBody>
      </p:sp>
      <p:sp>
        <p:nvSpPr>
          <p:cNvPr id="3" name="Content Placeholder 2">
            <a:extLst>
              <a:ext uri="{FF2B5EF4-FFF2-40B4-BE49-F238E27FC236}">
                <a16:creationId xmlns:a16="http://schemas.microsoft.com/office/drawing/2014/main" id="{EBFEDF2C-CA12-4962-B19F-440895C2B952}"/>
              </a:ext>
            </a:extLst>
          </p:cNvPr>
          <p:cNvSpPr>
            <a:spLocks noGrp="1"/>
          </p:cNvSpPr>
          <p:nvPr>
            <p:ph idx="1"/>
          </p:nvPr>
        </p:nvSpPr>
        <p:spPr/>
        <p:txBody>
          <a:bodyPr>
            <a:normAutofit/>
          </a:bodyPr>
          <a:lstStyle/>
          <a:p>
            <a:pPr lvl="1"/>
            <a:endParaRPr lang="en-GB" dirty="0">
              <a:solidFill>
                <a:schemeClr val="bg1"/>
              </a:solidFill>
            </a:endParaRPr>
          </a:p>
          <a:p>
            <a:pPr lvl="1"/>
            <a:r>
              <a:rPr lang="en-GB" dirty="0">
                <a:solidFill>
                  <a:schemeClr val="bg1"/>
                </a:solidFill>
              </a:rPr>
              <a:t>Who wants which time?</a:t>
            </a:r>
          </a:p>
          <a:p>
            <a:pPr lvl="1"/>
            <a:endParaRPr lang="en-GB" dirty="0">
              <a:solidFill>
                <a:schemeClr val="bg1"/>
              </a:solidFill>
            </a:endParaRPr>
          </a:p>
          <a:p>
            <a:pPr lvl="1"/>
            <a:r>
              <a:rPr lang="en-GB" dirty="0">
                <a:solidFill>
                  <a:schemeClr val="bg1"/>
                </a:solidFill>
              </a:rPr>
              <a:t>16.05-16.25 –</a:t>
            </a:r>
          </a:p>
          <a:p>
            <a:pPr lvl="1"/>
            <a:endParaRPr lang="en-GB" dirty="0">
              <a:solidFill>
                <a:schemeClr val="bg1"/>
              </a:solidFill>
            </a:endParaRPr>
          </a:p>
          <a:p>
            <a:pPr lvl="1"/>
            <a:r>
              <a:rPr lang="en-GB" dirty="0">
                <a:solidFill>
                  <a:schemeClr val="bg1"/>
                </a:solidFill>
              </a:rPr>
              <a:t>16.30-16.50 –</a:t>
            </a:r>
          </a:p>
          <a:p>
            <a:pPr lvl="1"/>
            <a:endParaRPr lang="en-GB" dirty="0">
              <a:solidFill>
                <a:schemeClr val="bg1"/>
              </a:solidFill>
            </a:endParaRPr>
          </a:p>
          <a:p>
            <a:pPr lvl="1"/>
            <a:r>
              <a:rPr lang="en-GB" dirty="0">
                <a:solidFill>
                  <a:schemeClr val="bg1"/>
                </a:solidFill>
              </a:rPr>
              <a:t>17.05 – 17.25 –</a:t>
            </a:r>
          </a:p>
          <a:p>
            <a:pPr lvl="1"/>
            <a:endParaRPr lang="en-GB" dirty="0">
              <a:solidFill>
                <a:schemeClr val="bg1"/>
              </a:solidFill>
            </a:endParaRPr>
          </a:p>
          <a:p>
            <a:pPr lvl="1"/>
            <a:r>
              <a:rPr lang="en-GB" dirty="0">
                <a:solidFill>
                  <a:schemeClr val="bg1"/>
                </a:solidFill>
              </a:rPr>
              <a:t>17.30 – 17.50 –</a:t>
            </a:r>
          </a:p>
          <a:p>
            <a:pPr marL="274320" lvl="1" indent="0">
              <a:buNone/>
            </a:pPr>
            <a:endParaRPr lang="en-GB" dirty="0"/>
          </a:p>
          <a:p>
            <a:pPr marL="0" indent="0">
              <a:buNone/>
            </a:pPr>
            <a:endParaRPr lang="en-GB" dirty="0"/>
          </a:p>
        </p:txBody>
      </p:sp>
    </p:spTree>
    <p:extLst>
      <p:ext uri="{BB962C8B-B14F-4D97-AF65-F5344CB8AC3E}">
        <p14:creationId xmlns:p14="http://schemas.microsoft.com/office/powerpoint/2010/main" val="1185693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C488-13F1-4816-8D82-128510F41AF5}"/>
              </a:ext>
            </a:extLst>
          </p:cNvPr>
          <p:cNvSpPr>
            <a:spLocks noGrp="1"/>
          </p:cNvSpPr>
          <p:nvPr>
            <p:ph type="title"/>
          </p:nvPr>
        </p:nvSpPr>
        <p:spPr/>
        <p:txBody>
          <a:bodyPr/>
          <a:lstStyle/>
          <a:p>
            <a:r>
              <a:rPr lang="en-GB" dirty="0">
                <a:solidFill>
                  <a:schemeClr val="bg1"/>
                </a:solidFill>
              </a:rPr>
              <a:t>Issues facing young people today</a:t>
            </a:r>
          </a:p>
        </p:txBody>
      </p:sp>
      <p:sp>
        <p:nvSpPr>
          <p:cNvPr id="3" name="Content Placeholder 2">
            <a:extLst>
              <a:ext uri="{FF2B5EF4-FFF2-40B4-BE49-F238E27FC236}">
                <a16:creationId xmlns:a16="http://schemas.microsoft.com/office/drawing/2014/main" id="{C5B4D2CA-6FEC-441D-BA3B-F6627A809F86}"/>
              </a:ext>
            </a:extLst>
          </p:cNvPr>
          <p:cNvSpPr>
            <a:spLocks noGrp="1"/>
          </p:cNvSpPr>
          <p:nvPr>
            <p:ph idx="1"/>
          </p:nvPr>
        </p:nvSpPr>
        <p:spPr/>
        <p:txBody>
          <a:bodyPr/>
          <a:lstStyle/>
          <a:p>
            <a:pPr marL="0" indent="0">
              <a:buNone/>
            </a:pPr>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Group Activity…</a:t>
            </a:r>
          </a:p>
          <a:p>
            <a:pPr marL="0" indent="0">
              <a:buNone/>
            </a:pPr>
            <a:endPar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1. In groups can you identify contemporary issues that fac</a:t>
            </a:r>
            <a:r>
              <a:rPr lang="en-GB" dirty="0">
                <a:solidFill>
                  <a:schemeClr val="bg1"/>
                </a:solidFill>
                <a:latin typeface="Arial" panose="020B0604020202020204" pitchFamily="34" charset="0"/>
                <a:ea typeface="Times New Roman" panose="02020603050405020304" pitchFamily="18" charset="0"/>
                <a:cs typeface="Arial" panose="020B0604020202020204" pitchFamily="34" charset="0"/>
              </a:rPr>
              <a:t>e young people are facing today?</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2. Can you identify any policies that support these young people?</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3. Do these policies fit with practice?</a:t>
            </a:r>
            <a:endParaRPr lang="en-GB" dirty="0">
              <a:solidFill>
                <a:schemeClr val="bg1"/>
              </a:solidFill>
            </a:endParaRPr>
          </a:p>
        </p:txBody>
      </p:sp>
    </p:spTree>
    <p:extLst>
      <p:ext uri="{BB962C8B-B14F-4D97-AF65-F5344CB8AC3E}">
        <p14:creationId xmlns:p14="http://schemas.microsoft.com/office/powerpoint/2010/main" val="2987736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p:txBody>
          <a:bodyPr/>
          <a:lstStyle/>
          <a:p>
            <a:r>
              <a:rPr lang="en-GB" dirty="0">
                <a:solidFill>
                  <a:schemeClr val="bg1"/>
                </a:solidFill>
              </a:rPr>
              <a:t>Group feedback question 1</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066800" y="2048256"/>
            <a:ext cx="10052304" cy="640080"/>
          </a:xfrm>
        </p:spPr>
        <p:txBody>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contemporary issues that fac</a:t>
            </a:r>
            <a:r>
              <a:rPr lang="en-GB" dirty="0">
                <a:latin typeface="Arial" panose="020B0604020202020204" pitchFamily="34" charset="0"/>
                <a:ea typeface="Times New Roman" panose="02020603050405020304" pitchFamily="18" charset="0"/>
                <a:cs typeface="Arial" panose="020B0604020202020204" pitchFamily="34" charset="0"/>
              </a:rPr>
              <a:t>e young people</a:t>
            </a:r>
            <a:endParaRPr lang="en-GB" dirty="0"/>
          </a:p>
        </p:txBody>
      </p:sp>
      <p:sp>
        <p:nvSpPr>
          <p:cNvPr id="4" name="Content Placeholder 3">
            <a:extLst>
              <a:ext uri="{FF2B5EF4-FFF2-40B4-BE49-F238E27FC236}">
                <a16:creationId xmlns:a16="http://schemas.microsoft.com/office/drawing/2014/main" id="{DA56D739-85EC-481F-9620-7130A4F9581D}"/>
              </a:ext>
            </a:extLst>
          </p:cNvPr>
          <p:cNvSpPr>
            <a:spLocks noGrp="1"/>
          </p:cNvSpPr>
          <p:nvPr>
            <p:ph sz="half" idx="2"/>
          </p:nvPr>
        </p:nvSpPr>
        <p:spPr/>
        <p:txBody>
          <a:bodyPr>
            <a:normAutofit lnSpcReduction="10000"/>
          </a:bodyPr>
          <a:lstStyle/>
          <a:p>
            <a:r>
              <a:rPr lang="en-GB" dirty="0">
                <a:solidFill>
                  <a:schemeClr val="bg1"/>
                </a:solidFill>
              </a:rPr>
              <a:t>CE</a:t>
            </a:r>
          </a:p>
          <a:p>
            <a:r>
              <a:rPr lang="en-GB" dirty="0">
                <a:solidFill>
                  <a:schemeClr val="bg1"/>
                </a:solidFill>
              </a:rPr>
              <a:t>Substance use</a:t>
            </a:r>
          </a:p>
          <a:p>
            <a:r>
              <a:rPr lang="en-GB" dirty="0">
                <a:solidFill>
                  <a:schemeClr val="bg1"/>
                </a:solidFill>
              </a:rPr>
              <a:t>LGBTQIA</a:t>
            </a:r>
          </a:p>
          <a:p>
            <a:r>
              <a:rPr lang="en-GB" dirty="0">
                <a:solidFill>
                  <a:schemeClr val="bg1"/>
                </a:solidFill>
              </a:rPr>
              <a:t>Identity</a:t>
            </a:r>
          </a:p>
          <a:p>
            <a:r>
              <a:rPr lang="en-GB" dirty="0">
                <a:solidFill>
                  <a:schemeClr val="bg1"/>
                </a:solidFill>
              </a:rPr>
              <a:t>Ambition</a:t>
            </a:r>
          </a:p>
          <a:p>
            <a:r>
              <a:rPr lang="en-GB" dirty="0">
                <a:solidFill>
                  <a:schemeClr val="bg1"/>
                </a:solidFill>
              </a:rPr>
              <a:t>Employment opportunities</a:t>
            </a:r>
          </a:p>
          <a:p>
            <a:r>
              <a:rPr lang="en-GB" dirty="0">
                <a:solidFill>
                  <a:schemeClr val="bg1"/>
                </a:solidFill>
              </a:rPr>
              <a:t>Young carers</a:t>
            </a:r>
          </a:p>
          <a:p>
            <a:r>
              <a:rPr lang="en-GB" dirty="0" err="1">
                <a:solidFill>
                  <a:schemeClr val="bg1"/>
                </a:solidFill>
              </a:rPr>
              <a:t>Covid</a:t>
            </a:r>
            <a:endParaRPr lang="en-GB" dirty="0">
              <a:solidFill>
                <a:schemeClr val="bg1"/>
              </a:solidFill>
            </a:endParaRPr>
          </a:p>
        </p:txBody>
      </p:sp>
      <p:sp>
        <p:nvSpPr>
          <p:cNvPr id="6" name="Content Placeholder 5">
            <a:extLst>
              <a:ext uri="{FF2B5EF4-FFF2-40B4-BE49-F238E27FC236}">
                <a16:creationId xmlns:a16="http://schemas.microsoft.com/office/drawing/2014/main" id="{9E97743B-83AF-41BD-A218-B9305AEDB59D}"/>
              </a:ext>
            </a:extLst>
          </p:cNvPr>
          <p:cNvSpPr>
            <a:spLocks noGrp="1"/>
          </p:cNvSpPr>
          <p:nvPr>
            <p:ph sz="quarter" idx="4"/>
          </p:nvPr>
        </p:nvSpPr>
        <p:spPr/>
        <p:txBody>
          <a:bodyPr>
            <a:normAutofit lnSpcReduction="10000"/>
          </a:bodyPr>
          <a:lstStyle/>
          <a:p>
            <a:r>
              <a:rPr lang="en-GB" dirty="0">
                <a:solidFill>
                  <a:schemeClr val="bg1"/>
                </a:solidFill>
              </a:rPr>
              <a:t>Isolation</a:t>
            </a:r>
          </a:p>
          <a:p>
            <a:r>
              <a:rPr lang="en-GB" dirty="0">
                <a:solidFill>
                  <a:schemeClr val="bg1"/>
                </a:solidFill>
              </a:rPr>
              <a:t>Media and perception</a:t>
            </a:r>
          </a:p>
          <a:p>
            <a:r>
              <a:rPr lang="en-GB" dirty="0">
                <a:solidFill>
                  <a:schemeClr val="bg1"/>
                </a:solidFill>
              </a:rPr>
              <a:t>Confidence and self esteem</a:t>
            </a:r>
          </a:p>
          <a:p>
            <a:r>
              <a:rPr lang="en-GB" dirty="0">
                <a:solidFill>
                  <a:schemeClr val="bg1"/>
                </a:solidFill>
              </a:rPr>
              <a:t>Deprivation </a:t>
            </a:r>
          </a:p>
          <a:p>
            <a:r>
              <a:rPr lang="en-GB" dirty="0">
                <a:solidFill>
                  <a:schemeClr val="bg1"/>
                </a:solidFill>
              </a:rPr>
              <a:t>Lack of opportunities</a:t>
            </a:r>
          </a:p>
          <a:p>
            <a:r>
              <a:rPr lang="en-GB" dirty="0">
                <a:solidFill>
                  <a:schemeClr val="bg1"/>
                </a:solidFill>
              </a:rPr>
              <a:t>Peer pressure</a:t>
            </a:r>
          </a:p>
          <a:p>
            <a:r>
              <a:rPr lang="en-GB" dirty="0">
                <a:solidFill>
                  <a:schemeClr val="bg1"/>
                </a:solidFill>
              </a:rPr>
              <a:t>Social media</a:t>
            </a:r>
          </a:p>
          <a:p>
            <a:r>
              <a:rPr lang="en-GB" dirty="0">
                <a:solidFill>
                  <a:schemeClr val="bg1"/>
                </a:solidFill>
              </a:rPr>
              <a:t>LAC</a:t>
            </a:r>
          </a:p>
          <a:p>
            <a:endParaRPr lang="en-GB" dirty="0"/>
          </a:p>
          <a:p>
            <a:endParaRPr lang="en-GB" dirty="0"/>
          </a:p>
          <a:p>
            <a:endParaRPr lang="en-GB" dirty="0"/>
          </a:p>
        </p:txBody>
      </p:sp>
    </p:spTree>
    <p:extLst>
      <p:ext uri="{BB962C8B-B14F-4D97-AF65-F5344CB8AC3E}">
        <p14:creationId xmlns:p14="http://schemas.microsoft.com/office/powerpoint/2010/main" val="342842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6">
                                            <p:txEl>
                                              <p:pRg st="6" end="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p:txBody>
          <a:bodyPr/>
          <a:lstStyle/>
          <a:p>
            <a:r>
              <a:rPr lang="en-GB" dirty="0">
                <a:solidFill>
                  <a:schemeClr val="bg1"/>
                </a:solidFill>
              </a:rPr>
              <a:t>Group feedback question 2</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066800" y="2048256"/>
            <a:ext cx="10052304" cy="640080"/>
          </a:xfrm>
        </p:spPr>
        <p:txBody>
          <a:bodyPr/>
          <a:lstStyle/>
          <a:p>
            <a:r>
              <a:rPr lang="en-GB" dirty="0">
                <a:latin typeface="Arial" panose="020B0604020202020204" pitchFamily="34" charset="0"/>
                <a:cs typeface="Arial" panose="020B0604020202020204" pitchFamily="34" charset="0"/>
              </a:rPr>
              <a:t>Policies, guidelines and reports that support these young people</a:t>
            </a:r>
            <a:endParaRPr lang="en-GB" dirty="0"/>
          </a:p>
        </p:txBody>
      </p:sp>
      <p:sp>
        <p:nvSpPr>
          <p:cNvPr id="4" name="Content Placeholder 3">
            <a:extLst>
              <a:ext uri="{FF2B5EF4-FFF2-40B4-BE49-F238E27FC236}">
                <a16:creationId xmlns:a16="http://schemas.microsoft.com/office/drawing/2014/main" id="{DA56D739-85EC-481F-9620-7130A4F9581D}"/>
              </a:ext>
            </a:extLst>
          </p:cNvPr>
          <p:cNvSpPr>
            <a:spLocks noGrp="1"/>
          </p:cNvSpPr>
          <p:nvPr>
            <p:ph sz="half" idx="2"/>
          </p:nvPr>
        </p:nvSpPr>
        <p:spPr/>
        <p:txBody>
          <a:bodyPr>
            <a:normAutofit lnSpcReduction="10000"/>
          </a:bodyPr>
          <a:lstStyle/>
          <a:p>
            <a:pPr>
              <a:buFont typeface="Arial" panose="020B0604020202020204" pitchFamily="34" charset="0"/>
              <a:buChar char="•"/>
            </a:pPr>
            <a:r>
              <a:rPr lang="en-GB" dirty="0">
                <a:solidFill>
                  <a:schemeClr val="bg1"/>
                </a:solidFill>
              </a:rPr>
              <a:t>Children’s and young people’s participation in Wales 2016</a:t>
            </a:r>
          </a:p>
          <a:p>
            <a:pPr>
              <a:buFont typeface="Arial" panose="020B0604020202020204" pitchFamily="34" charset="0"/>
              <a:buChar char="•"/>
            </a:pPr>
            <a:r>
              <a:rPr lang="en-GB" dirty="0">
                <a:solidFill>
                  <a:schemeClr val="bg1"/>
                </a:solidFill>
              </a:rPr>
              <a:t>Youth Engagement and Progression framework</a:t>
            </a:r>
          </a:p>
          <a:p>
            <a:pPr>
              <a:buFont typeface="Arial" panose="020B0604020202020204" pitchFamily="34" charset="0"/>
              <a:buChar char="•"/>
            </a:pPr>
            <a:r>
              <a:rPr lang="en-GB" dirty="0">
                <a:solidFill>
                  <a:schemeClr val="bg1"/>
                </a:solidFill>
              </a:rPr>
              <a:t>Quality Mark</a:t>
            </a:r>
          </a:p>
          <a:p>
            <a:pPr>
              <a:buFont typeface="Arial" panose="020B0604020202020204" pitchFamily="34" charset="0"/>
              <a:buChar char="•"/>
            </a:pPr>
            <a:r>
              <a:rPr lang="en-GB" dirty="0">
                <a:solidFill>
                  <a:schemeClr val="bg1"/>
                </a:solidFill>
              </a:rPr>
              <a:t>Youth work strategy</a:t>
            </a:r>
          </a:p>
          <a:p>
            <a:pPr>
              <a:buFont typeface="Arial" panose="020B0604020202020204" pitchFamily="34" charset="0"/>
              <a:buChar char="•"/>
            </a:pPr>
            <a:r>
              <a:rPr lang="en-GB" dirty="0">
                <a:solidFill>
                  <a:schemeClr val="bg1"/>
                </a:solidFill>
              </a:rPr>
              <a:t>Extending entitlement</a:t>
            </a:r>
          </a:p>
          <a:p>
            <a:pPr>
              <a:buFont typeface="Arial" panose="020B0604020202020204" pitchFamily="34" charset="0"/>
              <a:buChar char="•"/>
            </a:pPr>
            <a:r>
              <a:rPr lang="en-GB" dirty="0">
                <a:solidFill>
                  <a:schemeClr val="bg1"/>
                </a:solidFill>
              </a:rPr>
              <a:t>Youth work and the welsh language strategy</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sp>
        <p:nvSpPr>
          <p:cNvPr id="6" name="Content Placeholder 5">
            <a:extLst>
              <a:ext uri="{FF2B5EF4-FFF2-40B4-BE49-F238E27FC236}">
                <a16:creationId xmlns:a16="http://schemas.microsoft.com/office/drawing/2014/main" id="{9E97743B-83AF-41BD-A218-B9305AEDB59D}"/>
              </a:ext>
            </a:extLst>
          </p:cNvPr>
          <p:cNvSpPr>
            <a:spLocks noGrp="1"/>
          </p:cNvSpPr>
          <p:nvPr>
            <p:ph sz="quarter" idx="4"/>
          </p:nvPr>
        </p:nvSpPr>
        <p:spPr>
          <a:xfrm>
            <a:off x="6380266" y="2727158"/>
            <a:ext cx="4754880" cy="3291840"/>
          </a:xfrm>
        </p:spPr>
        <p:txBody>
          <a:bodyPr>
            <a:normAutofit lnSpcReduction="10000"/>
          </a:bodyPr>
          <a:lstStyle/>
          <a:p>
            <a:r>
              <a:rPr lang="en-GB" dirty="0">
                <a:solidFill>
                  <a:schemeClr val="bg1"/>
                </a:solidFill>
              </a:rPr>
              <a:t>Positive for youth</a:t>
            </a:r>
          </a:p>
          <a:p>
            <a:r>
              <a:rPr lang="en-GB" dirty="0">
                <a:solidFill>
                  <a:schemeClr val="bg1"/>
                </a:solidFill>
              </a:rPr>
              <a:t>5 ways to wellbeing</a:t>
            </a:r>
          </a:p>
          <a:p>
            <a:r>
              <a:rPr lang="en-GB" dirty="0">
                <a:solidFill>
                  <a:schemeClr val="bg1"/>
                </a:solidFill>
              </a:rPr>
              <a:t>Mind over matter (report 2018)</a:t>
            </a:r>
          </a:p>
          <a:p>
            <a:r>
              <a:rPr lang="en-GB" dirty="0">
                <a:solidFill>
                  <a:schemeClr val="bg1"/>
                </a:solidFill>
              </a:rPr>
              <a:t>Venerable children and young people: coronavirus</a:t>
            </a:r>
          </a:p>
          <a:p>
            <a:r>
              <a:rPr lang="en-GB" dirty="0">
                <a:solidFill>
                  <a:schemeClr val="bg1"/>
                </a:solidFill>
              </a:rPr>
              <a:t>Safeguarding children from Child Criminal Exploitation</a:t>
            </a:r>
          </a:p>
          <a:p>
            <a:r>
              <a:rPr lang="en-GB" dirty="0">
                <a:solidFill>
                  <a:schemeClr val="bg1"/>
                </a:solidFill>
              </a:rPr>
              <a:t>Safeguarding</a:t>
            </a:r>
          </a:p>
          <a:p>
            <a:r>
              <a:rPr lang="en-GB" dirty="0">
                <a:solidFill>
                  <a:schemeClr val="bg1"/>
                </a:solidFill>
              </a:rPr>
              <a:t>UNCRC Rights of the child</a:t>
            </a:r>
          </a:p>
          <a:p>
            <a:endParaRPr lang="en-GB" dirty="0"/>
          </a:p>
        </p:txBody>
      </p:sp>
    </p:spTree>
    <p:extLst>
      <p:ext uri="{BB962C8B-B14F-4D97-AF65-F5344CB8AC3E}">
        <p14:creationId xmlns:p14="http://schemas.microsoft.com/office/powerpoint/2010/main" val="349082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p:txBody>
          <a:bodyPr/>
          <a:lstStyle/>
          <a:p>
            <a:r>
              <a:rPr lang="en-GB" dirty="0">
                <a:solidFill>
                  <a:schemeClr val="bg1"/>
                </a:solidFill>
              </a:rPr>
              <a:t>Group feedback Question 3</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066800" y="2048256"/>
            <a:ext cx="10052304" cy="640080"/>
          </a:xfrm>
        </p:spPr>
        <p:txBody>
          <a:bodyPr/>
          <a:lstStyle/>
          <a:p>
            <a:r>
              <a:rPr lang="en-GB" dirty="0">
                <a:latin typeface="Arial" panose="020B0604020202020204" pitchFamily="34" charset="0"/>
                <a:cs typeface="Arial" panose="020B0604020202020204" pitchFamily="34" charset="0"/>
              </a:rPr>
              <a:t>Do these policies fit with practice?</a:t>
            </a:r>
            <a:endParaRPr lang="en-GB" dirty="0"/>
          </a:p>
        </p:txBody>
      </p:sp>
    </p:spTree>
    <p:extLst>
      <p:ext uri="{BB962C8B-B14F-4D97-AF65-F5344CB8AC3E}">
        <p14:creationId xmlns:p14="http://schemas.microsoft.com/office/powerpoint/2010/main" val="2192760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F488-0FAD-4B94-A8F9-C3A5D199CFDB}"/>
              </a:ext>
            </a:extLst>
          </p:cNvPr>
          <p:cNvSpPr>
            <a:spLocks noGrp="1"/>
          </p:cNvSpPr>
          <p:nvPr>
            <p:ph type="title"/>
          </p:nvPr>
        </p:nvSpPr>
        <p:spPr/>
        <p:txBody>
          <a:bodyPr/>
          <a:lstStyle/>
          <a:p>
            <a:r>
              <a:rPr lang="en-GB" dirty="0">
                <a:solidFill>
                  <a:schemeClr val="bg1"/>
                </a:solidFill>
              </a:rPr>
              <a:t>Helpful resources</a:t>
            </a:r>
          </a:p>
        </p:txBody>
      </p:sp>
      <p:sp>
        <p:nvSpPr>
          <p:cNvPr id="3" name="Content Placeholder 2">
            <a:extLst>
              <a:ext uri="{FF2B5EF4-FFF2-40B4-BE49-F238E27FC236}">
                <a16:creationId xmlns:a16="http://schemas.microsoft.com/office/drawing/2014/main" id="{A46EE53C-0DE3-4EAF-BF03-27E9B2213517}"/>
              </a:ext>
            </a:extLst>
          </p:cNvPr>
          <p:cNvSpPr>
            <a:spLocks noGrp="1"/>
          </p:cNvSpPr>
          <p:nvPr>
            <p:ph idx="1"/>
          </p:nvPr>
        </p:nvSpPr>
        <p:spPr>
          <a:xfrm>
            <a:off x="1085890" y="2322576"/>
            <a:ext cx="10058400" cy="4050792"/>
          </a:xfrm>
        </p:spPr>
        <p:txBody>
          <a:bodyPr/>
          <a:lstStyle/>
          <a:p>
            <a:r>
              <a:rPr lang="en-GB" dirty="0">
                <a:hlinkClick r:id="rId2"/>
              </a:rPr>
              <a:t>https://gov.wales/youth-work-and-engagement</a:t>
            </a:r>
            <a:endParaRPr lang="en-GB" dirty="0"/>
          </a:p>
          <a:p>
            <a:r>
              <a:rPr lang="en-GB" dirty="0">
                <a:hlinkClick r:id="rId3"/>
              </a:rPr>
              <a:t>https://www.youthpolicy.org/national/United_Kingdom_2011_Youth_Policy_Framework.pdf</a:t>
            </a:r>
            <a:endParaRPr lang="en-GB" dirty="0"/>
          </a:p>
          <a:p>
            <a:r>
              <a:rPr lang="en-GB" dirty="0">
                <a:hlinkClick r:id="rId4"/>
              </a:rPr>
              <a:t>https://gov.wales/sites/default/files/statistics-and-research/2019-01/well-being-wales-2017-18-what-do-we-know-about-childrens-well-being.pdf</a:t>
            </a:r>
            <a:endParaRPr lang="en-GB" dirty="0"/>
          </a:p>
          <a:p>
            <a:r>
              <a:rPr lang="en-GB" dirty="0">
                <a:hlinkClick r:id="rId5"/>
              </a:rPr>
              <a:t>https://senedd.wales/laid%20documents/cr-ld11522/cr-ld11522-e.pdf</a:t>
            </a:r>
            <a:endParaRPr lang="en-GB" dirty="0"/>
          </a:p>
          <a:p>
            <a:r>
              <a:rPr lang="en-GB" dirty="0">
                <a:hlinkClick r:id="rId6"/>
              </a:rPr>
              <a:t>https://gov.wales/vulnerable-children-and-young-people-coronavirus</a:t>
            </a:r>
            <a:endParaRPr lang="en-GB" dirty="0"/>
          </a:p>
          <a:p>
            <a:r>
              <a:rPr lang="en-GB" dirty="0">
                <a:hlinkClick r:id="rId7"/>
              </a:rPr>
              <a:t>https://www.safeguarding.wales/chi/c6/c6.p1.html</a:t>
            </a:r>
            <a:endParaRPr lang="en-GB" dirty="0"/>
          </a:p>
          <a:p>
            <a:r>
              <a:rPr lang="en-GB" dirty="0">
                <a:hlinkClick r:id="rId8"/>
              </a:rPr>
              <a:t>https://gov.wales/childrens-rights-in-wales</a:t>
            </a:r>
            <a:endParaRPr lang="en-GB" dirty="0"/>
          </a:p>
          <a:p>
            <a:r>
              <a:rPr lang="en-GB" dirty="0">
                <a:hlinkClick r:id="rId9"/>
              </a:rPr>
              <a:t>https://nya.org.uk/</a:t>
            </a:r>
            <a:r>
              <a:rPr lang="en-GB" dirty="0"/>
              <a:t> </a:t>
            </a:r>
          </a:p>
          <a:p>
            <a:endParaRPr lang="en-GB" dirty="0"/>
          </a:p>
        </p:txBody>
      </p:sp>
    </p:spTree>
    <p:extLst>
      <p:ext uri="{BB962C8B-B14F-4D97-AF65-F5344CB8AC3E}">
        <p14:creationId xmlns:p14="http://schemas.microsoft.com/office/powerpoint/2010/main" val="108079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7DB38-4F88-4C88-BB10-B620653B7372}"/>
              </a:ext>
            </a:extLst>
          </p:cNvPr>
          <p:cNvSpPr>
            <a:spLocks noGrp="1"/>
          </p:cNvSpPr>
          <p:nvPr>
            <p:ph type="ctrTitle"/>
          </p:nvPr>
        </p:nvSpPr>
        <p:spPr/>
        <p:txBody>
          <a:bodyPr/>
          <a:lstStyle/>
          <a:p>
            <a:r>
              <a:rPr lang="en-GB" dirty="0">
                <a:solidFill>
                  <a:schemeClr val="bg1"/>
                </a:solidFill>
              </a:rPr>
              <a:t>Self Esteem and Confidence </a:t>
            </a:r>
          </a:p>
        </p:txBody>
      </p:sp>
      <p:sp>
        <p:nvSpPr>
          <p:cNvPr id="3" name="Subtitle 2">
            <a:extLst>
              <a:ext uri="{FF2B5EF4-FFF2-40B4-BE49-F238E27FC236}">
                <a16:creationId xmlns:a16="http://schemas.microsoft.com/office/drawing/2014/main" id="{CE2FF72A-F31A-41C3-A38C-90DB3C09C1D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01652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C488-13F1-4816-8D82-128510F41AF5}"/>
              </a:ext>
            </a:extLst>
          </p:cNvPr>
          <p:cNvSpPr>
            <a:spLocks noGrp="1"/>
          </p:cNvSpPr>
          <p:nvPr>
            <p:ph type="title"/>
          </p:nvPr>
        </p:nvSpPr>
        <p:spPr/>
        <p:txBody>
          <a:bodyPr/>
          <a:lstStyle/>
          <a:p>
            <a:r>
              <a:rPr lang="en-GB" dirty="0">
                <a:solidFill>
                  <a:schemeClr val="bg1"/>
                </a:solidFill>
              </a:rPr>
              <a:t>Group activity 10 mins</a:t>
            </a:r>
          </a:p>
        </p:txBody>
      </p:sp>
      <p:sp>
        <p:nvSpPr>
          <p:cNvPr id="3" name="Content Placeholder 2">
            <a:extLst>
              <a:ext uri="{FF2B5EF4-FFF2-40B4-BE49-F238E27FC236}">
                <a16:creationId xmlns:a16="http://schemas.microsoft.com/office/drawing/2014/main" id="{C5B4D2CA-6FEC-441D-BA3B-F6627A809F86}"/>
              </a:ext>
            </a:extLst>
          </p:cNvPr>
          <p:cNvSpPr>
            <a:spLocks noGrp="1"/>
          </p:cNvSpPr>
          <p:nvPr>
            <p:ph idx="1"/>
          </p:nvPr>
        </p:nvSpPr>
        <p:spPr/>
        <p:txBody>
          <a:bodyPr/>
          <a:lstStyle/>
          <a:p>
            <a:r>
              <a:rPr lang="en-GB"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What is your definition of self esteem?</a:t>
            </a:r>
            <a:endParaRPr lang="en-GB"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What is your definition of confidence?</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1345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84CA-1105-414F-93E6-21A4AA15697F}"/>
              </a:ext>
            </a:extLst>
          </p:cNvPr>
          <p:cNvSpPr>
            <a:spLocks noGrp="1"/>
          </p:cNvSpPr>
          <p:nvPr>
            <p:ph type="title"/>
          </p:nvPr>
        </p:nvSpPr>
        <p:spPr/>
        <p:txBody>
          <a:bodyPr>
            <a:normAutofit fontScale="90000"/>
          </a:bodyPr>
          <a:lstStyle/>
          <a:p>
            <a:r>
              <a:rPr lang="en-GB" dirty="0">
                <a:solidFill>
                  <a:schemeClr val="bg1"/>
                </a:solidFill>
              </a:rPr>
              <a:t>Group Feedback</a:t>
            </a:r>
            <a:br>
              <a:rPr lang="en-GB" dirty="0">
                <a:solidFill>
                  <a:schemeClr val="bg1"/>
                </a:solidFill>
              </a:rPr>
            </a:br>
            <a:r>
              <a:rPr lang="en-GB" dirty="0">
                <a:solidFill>
                  <a:schemeClr val="bg1"/>
                </a:solidFill>
              </a:rPr>
              <a:t>What is your definition of self esteem?</a:t>
            </a:r>
          </a:p>
        </p:txBody>
      </p:sp>
      <p:sp>
        <p:nvSpPr>
          <p:cNvPr id="3" name="Text Placeholder 2">
            <a:extLst>
              <a:ext uri="{FF2B5EF4-FFF2-40B4-BE49-F238E27FC236}">
                <a16:creationId xmlns:a16="http://schemas.microsoft.com/office/drawing/2014/main" id="{24CBF9DF-A152-48BE-B8D4-067DACC6857B}"/>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8467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F3AE7-C8CD-4EB4-AD77-9933185E1E17}"/>
              </a:ext>
            </a:extLst>
          </p:cNvPr>
          <p:cNvSpPr>
            <a:spLocks noGrp="1"/>
          </p:cNvSpPr>
          <p:nvPr>
            <p:ph type="title"/>
          </p:nvPr>
        </p:nvSpPr>
        <p:spPr/>
        <p:txBody>
          <a:bodyPr>
            <a:normAutofit/>
          </a:bodyPr>
          <a:lstStyle/>
          <a:p>
            <a:r>
              <a:rPr lang="en-GB" sz="3600" dirty="0">
                <a:solidFill>
                  <a:schemeClr val="bg1"/>
                </a:solidFill>
              </a:rPr>
              <a:t>Self esteem is…</a:t>
            </a:r>
            <a:br>
              <a:rPr lang="en-GB" sz="3600" dirty="0">
                <a:solidFill>
                  <a:schemeClr val="bg1"/>
                </a:solidFill>
              </a:rPr>
            </a:br>
            <a:br>
              <a:rPr lang="en-GB" sz="3600" dirty="0">
                <a:solidFill>
                  <a:schemeClr val="bg1"/>
                </a:solidFill>
              </a:rPr>
            </a:br>
            <a:r>
              <a:rPr lang="en-GB" sz="3600" dirty="0">
                <a:solidFill>
                  <a:schemeClr val="bg1"/>
                </a:solidFill>
              </a:rPr>
              <a:t>belief and confidence in your own ability and value</a:t>
            </a:r>
          </a:p>
        </p:txBody>
      </p:sp>
      <p:sp>
        <p:nvSpPr>
          <p:cNvPr id="3" name="Text Placeholder 2">
            <a:extLst>
              <a:ext uri="{FF2B5EF4-FFF2-40B4-BE49-F238E27FC236}">
                <a16:creationId xmlns:a16="http://schemas.microsoft.com/office/drawing/2014/main" id="{CB35391E-5DF3-4972-95AC-0FEE49ED9744}"/>
              </a:ext>
            </a:extLst>
          </p:cNvPr>
          <p:cNvSpPr>
            <a:spLocks noGrp="1"/>
          </p:cNvSpPr>
          <p:nvPr>
            <p:ph type="body" idx="1"/>
          </p:nvPr>
        </p:nvSpPr>
        <p:spPr/>
        <p:txBody>
          <a:bodyPr/>
          <a:lstStyle/>
          <a:p>
            <a:r>
              <a:rPr lang="en-GB" dirty="0">
                <a:solidFill>
                  <a:schemeClr val="bg1"/>
                </a:solidFill>
              </a:rPr>
              <a:t>(Collins English dictionary)</a:t>
            </a:r>
          </a:p>
        </p:txBody>
      </p:sp>
    </p:spTree>
    <p:extLst>
      <p:ext uri="{BB962C8B-B14F-4D97-AF65-F5344CB8AC3E}">
        <p14:creationId xmlns:p14="http://schemas.microsoft.com/office/powerpoint/2010/main" val="758464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7A40-1D52-4B9B-804C-FBAA5E487D23}"/>
              </a:ext>
            </a:extLst>
          </p:cNvPr>
          <p:cNvSpPr>
            <a:spLocks noGrp="1"/>
          </p:cNvSpPr>
          <p:nvPr>
            <p:ph type="title"/>
          </p:nvPr>
        </p:nvSpPr>
        <p:spPr/>
        <p:txBody>
          <a:bodyPr/>
          <a:lstStyle/>
          <a:p>
            <a:r>
              <a:rPr lang="en-GB" dirty="0">
                <a:solidFill>
                  <a:schemeClr val="bg1"/>
                </a:solidFill>
              </a:rPr>
              <a:t>What is self esteem</a:t>
            </a:r>
          </a:p>
        </p:txBody>
      </p:sp>
      <p:sp>
        <p:nvSpPr>
          <p:cNvPr id="3" name="Content Placeholder 2">
            <a:extLst>
              <a:ext uri="{FF2B5EF4-FFF2-40B4-BE49-F238E27FC236}">
                <a16:creationId xmlns:a16="http://schemas.microsoft.com/office/drawing/2014/main" id="{D2176A64-4F03-4125-851D-FE36A9B7A376}"/>
              </a:ext>
            </a:extLst>
          </p:cNvPr>
          <p:cNvSpPr>
            <a:spLocks noGrp="1"/>
          </p:cNvSpPr>
          <p:nvPr>
            <p:ph idx="1"/>
          </p:nvPr>
        </p:nvSpPr>
        <p:spPr/>
        <p:txBody>
          <a:bodyPr>
            <a:normAutofit/>
          </a:bodyPr>
          <a:lstStyle/>
          <a:p>
            <a:r>
              <a:rPr lang="en-GB" dirty="0">
                <a:solidFill>
                  <a:schemeClr val="bg1"/>
                </a:solidFill>
              </a:rPr>
              <a:t>A feeling of having respect for yourself and your abilities</a:t>
            </a:r>
          </a:p>
          <a:p>
            <a:r>
              <a:rPr lang="en-GB" dirty="0">
                <a:solidFill>
                  <a:schemeClr val="bg1"/>
                </a:solidFill>
              </a:rPr>
              <a:t>Confidence &amp; Satisfaction in oneself</a:t>
            </a:r>
          </a:p>
          <a:p>
            <a:r>
              <a:rPr lang="en-GB" dirty="0">
                <a:solidFill>
                  <a:schemeClr val="bg1"/>
                </a:solidFill>
              </a:rPr>
              <a:t>Attitude towards yourself</a:t>
            </a:r>
          </a:p>
          <a:p>
            <a:r>
              <a:rPr lang="en-GB" dirty="0">
                <a:solidFill>
                  <a:schemeClr val="bg1"/>
                </a:solidFill>
              </a:rPr>
              <a:t>Reflects a person’s overall emotional evaluation of his/her worth</a:t>
            </a:r>
          </a:p>
          <a:p>
            <a:r>
              <a:rPr lang="en-GB" dirty="0">
                <a:solidFill>
                  <a:schemeClr val="bg1"/>
                </a:solidFill>
              </a:rPr>
              <a:t>Family relationships during childhood are believed to play a crucial part in the development of self-esteem</a:t>
            </a:r>
          </a:p>
          <a:p>
            <a:r>
              <a:rPr lang="en-GB" dirty="0">
                <a:solidFill>
                  <a:schemeClr val="bg1"/>
                </a:solidFill>
              </a:rPr>
              <a:t>I believe I am a bad person, therefore I feel bad about myself</a:t>
            </a:r>
          </a:p>
          <a:p>
            <a:r>
              <a:rPr lang="en-GB" dirty="0">
                <a:solidFill>
                  <a:schemeClr val="bg1"/>
                </a:solidFill>
              </a:rPr>
              <a:t>I believe I am a good writer, therefore I feel good about that.</a:t>
            </a:r>
          </a:p>
          <a:p>
            <a:endParaRPr lang="en-GB" dirty="0"/>
          </a:p>
        </p:txBody>
      </p:sp>
    </p:spTree>
    <p:extLst>
      <p:ext uri="{BB962C8B-B14F-4D97-AF65-F5344CB8AC3E}">
        <p14:creationId xmlns:p14="http://schemas.microsoft.com/office/powerpoint/2010/main" val="17182289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7E0AA-84EF-4939-B722-F03D3065EB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94B17E-124D-463F-AA5A-BEBE593BFBEA}"/>
              </a:ext>
            </a:extLst>
          </p:cNvPr>
          <p:cNvSpPr>
            <a:spLocks noGrp="1"/>
          </p:cNvSpPr>
          <p:nvPr>
            <p:ph idx="1"/>
          </p:nvPr>
        </p:nvSpPr>
        <p:spPr/>
        <p:txBody>
          <a:bodyPr/>
          <a:lstStyle/>
          <a:p>
            <a:r>
              <a:rPr lang="en-GB" dirty="0">
                <a:solidFill>
                  <a:schemeClr val="bg1"/>
                </a:solidFill>
              </a:rPr>
              <a:t>Encompasses beliefs, emotions, pride, triumph &amp; despair</a:t>
            </a:r>
          </a:p>
          <a:p>
            <a:r>
              <a:rPr lang="en-GB" dirty="0">
                <a:solidFill>
                  <a:schemeClr val="bg1"/>
                </a:solidFill>
              </a:rPr>
              <a:t>A sense of personal worth</a:t>
            </a:r>
          </a:p>
          <a:p>
            <a:r>
              <a:rPr lang="en-GB" dirty="0">
                <a:solidFill>
                  <a:schemeClr val="bg1"/>
                </a:solidFill>
              </a:rPr>
              <a:t>Self-worth</a:t>
            </a:r>
          </a:p>
          <a:p>
            <a:r>
              <a:rPr lang="en-GB" dirty="0">
                <a:solidFill>
                  <a:schemeClr val="bg1"/>
                </a:solidFill>
              </a:rPr>
              <a:t>How you judge yourself</a:t>
            </a:r>
          </a:p>
          <a:p>
            <a:r>
              <a:rPr lang="en-GB" dirty="0">
                <a:solidFill>
                  <a:schemeClr val="bg1"/>
                </a:solidFill>
              </a:rPr>
              <a:t>Feeling of being worthy</a:t>
            </a:r>
          </a:p>
        </p:txBody>
      </p:sp>
    </p:spTree>
    <p:extLst>
      <p:ext uri="{BB962C8B-B14F-4D97-AF65-F5344CB8AC3E}">
        <p14:creationId xmlns:p14="http://schemas.microsoft.com/office/powerpoint/2010/main" val="199229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C70D-B1C8-4F5C-809D-8F07F05835BF}"/>
              </a:ext>
            </a:extLst>
          </p:cNvPr>
          <p:cNvSpPr>
            <a:spLocks noGrp="1"/>
          </p:cNvSpPr>
          <p:nvPr>
            <p:ph type="title"/>
          </p:nvPr>
        </p:nvSpPr>
        <p:spPr/>
        <p:txBody>
          <a:bodyPr>
            <a:normAutofit fontScale="90000"/>
          </a:bodyPr>
          <a:lstStyle/>
          <a:p>
            <a:r>
              <a:rPr lang="en-GB" dirty="0">
                <a:solidFill>
                  <a:schemeClr val="bg1"/>
                </a:solidFill>
              </a:rPr>
              <a:t>Group Feedback </a:t>
            </a:r>
            <a:br>
              <a:rPr lang="en-GB" dirty="0">
                <a:solidFill>
                  <a:schemeClr val="bg1"/>
                </a:solidFill>
              </a:rPr>
            </a:br>
            <a:r>
              <a:rPr lang="en-GB" dirty="0">
                <a:solidFill>
                  <a:schemeClr val="bg1"/>
                </a:solidFill>
              </a:rPr>
              <a:t>What is your definition of confidence</a:t>
            </a:r>
          </a:p>
        </p:txBody>
      </p:sp>
      <p:sp>
        <p:nvSpPr>
          <p:cNvPr id="3" name="Text Placeholder 2">
            <a:extLst>
              <a:ext uri="{FF2B5EF4-FFF2-40B4-BE49-F238E27FC236}">
                <a16:creationId xmlns:a16="http://schemas.microsoft.com/office/drawing/2014/main" id="{53467529-4EE2-4CB8-ABE4-376C052704F9}"/>
              </a:ext>
            </a:extLst>
          </p:cNvPr>
          <p:cNvSpPr>
            <a:spLocks noGrp="1"/>
          </p:cNvSpPr>
          <p:nvPr>
            <p:ph type="body" idx="1"/>
          </p:nvPr>
        </p:nvSpPr>
        <p:spPr>
          <a:xfrm>
            <a:off x="2165774" y="5020055"/>
            <a:ext cx="9052560" cy="1199769"/>
          </a:xfrm>
        </p:spPr>
        <p:txBody>
          <a:bodyPr>
            <a:normAutofit/>
          </a:bodyPr>
          <a:lstStyle/>
          <a:p>
            <a:endParaRPr lang="en-GB" dirty="0"/>
          </a:p>
        </p:txBody>
      </p:sp>
    </p:spTree>
    <p:extLst>
      <p:ext uri="{BB962C8B-B14F-4D97-AF65-F5344CB8AC3E}">
        <p14:creationId xmlns:p14="http://schemas.microsoft.com/office/powerpoint/2010/main" val="41607045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20DC-3C30-4522-804D-EAE6FA7A5CEB}"/>
              </a:ext>
            </a:extLst>
          </p:cNvPr>
          <p:cNvSpPr>
            <a:spLocks noGrp="1"/>
          </p:cNvSpPr>
          <p:nvPr>
            <p:ph type="title"/>
          </p:nvPr>
        </p:nvSpPr>
        <p:spPr/>
        <p:txBody>
          <a:bodyPr>
            <a:normAutofit/>
          </a:bodyPr>
          <a:lstStyle/>
          <a:p>
            <a:r>
              <a:rPr lang="en-GB" sz="3600" dirty="0">
                <a:solidFill>
                  <a:schemeClr val="bg1"/>
                </a:solidFill>
              </a:rPr>
              <a:t>Confidence is…</a:t>
            </a:r>
            <a:br>
              <a:rPr lang="en-GB" sz="3600" dirty="0">
                <a:solidFill>
                  <a:schemeClr val="bg1"/>
                </a:solidFill>
              </a:rPr>
            </a:br>
            <a:br>
              <a:rPr lang="en-GB" sz="3600" dirty="0">
                <a:solidFill>
                  <a:schemeClr val="bg1"/>
                </a:solidFill>
              </a:rPr>
            </a:br>
            <a:r>
              <a:rPr lang="en-GB" sz="4000" dirty="0">
                <a:solidFill>
                  <a:schemeClr val="bg1"/>
                </a:solidFill>
              </a:rPr>
              <a:t>the feeling or belief that one can have faith in or rely on someone or something</a:t>
            </a:r>
            <a:br>
              <a:rPr lang="en-GB" sz="3600" dirty="0"/>
            </a:br>
            <a:br>
              <a:rPr lang="en-GB" sz="3600" dirty="0"/>
            </a:br>
            <a:endParaRPr lang="en-GB" sz="3600" dirty="0"/>
          </a:p>
        </p:txBody>
      </p:sp>
      <p:sp>
        <p:nvSpPr>
          <p:cNvPr id="3" name="Text Placeholder 2">
            <a:extLst>
              <a:ext uri="{FF2B5EF4-FFF2-40B4-BE49-F238E27FC236}">
                <a16:creationId xmlns:a16="http://schemas.microsoft.com/office/drawing/2014/main" id="{F9237D48-B6D7-4139-9596-792D9E0DC975}"/>
              </a:ext>
            </a:extLst>
          </p:cNvPr>
          <p:cNvSpPr>
            <a:spLocks noGrp="1"/>
          </p:cNvSpPr>
          <p:nvPr>
            <p:ph type="body" idx="1"/>
          </p:nvPr>
        </p:nvSpPr>
        <p:spPr/>
        <p:txBody>
          <a:bodyPr/>
          <a:lstStyle/>
          <a:p>
            <a:r>
              <a:rPr lang="en-GB" dirty="0">
                <a:solidFill>
                  <a:schemeClr val="bg1"/>
                </a:solidFill>
              </a:rPr>
              <a:t>(Collins English dictionary)</a:t>
            </a:r>
          </a:p>
        </p:txBody>
      </p:sp>
    </p:spTree>
    <p:extLst>
      <p:ext uri="{BB962C8B-B14F-4D97-AF65-F5344CB8AC3E}">
        <p14:creationId xmlns:p14="http://schemas.microsoft.com/office/powerpoint/2010/main" val="1202511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0778-E80E-4AEA-9538-178A985C08DC}"/>
              </a:ext>
            </a:extLst>
          </p:cNvPr>
          <p:cNvSpPr>
            <a:spLocks noGrp="1"/>
          </p:cNvSpPr>
          <p:nvPr>
            <p:ph type="title"/>
          </p:nvPr>
        </p:nvSpPr>
        <p:spPr/>
        <p:txBody>
          <a:bodyPr/>
          <a:lstStyle/>
          <a:p>
            <a:r>
              <a:rPr lang="en-GB" dirty="0">
                <a:solidFill>
                  <a:schemeClr val="bg1"/>
                </a:solidFill>
              </a:rPr>
              <a:t>What is confidence</a:t>
            </a:r>
          </a:p>
        </p:txBody>
      </p:sp>
      <p:sp>
        <p:nvSpPr>
          <p:cNvPr id="3" name="Content Placeholder 2">
            <a:extLst>
              <a:ext uri="{FF2B5EF4-FFF2-40B4-BE49-F238E27FC236}">
                <a16:creationId xmlns:a16="http://schemas.microsoft.com/office/drawing/2014/main" id="{E2B7B200-295A-4B8E-8493-FFA63F752224}"/>
              </a:ext>
            </a:extLst>
          </p:cNvPr>
          <p:cNvSpPr>
            <a:spLocks noGrp="1"/>
          </p:cNvSpPr>
          <p:nvPr>
            <p:ph idx="1"/>
          </p:nvPr>
        </p:nvSpPr>
        <p:spPr/>
        <p:txBody>
          <a:bodyPr/>
          <a:lstStyle/>
          <a:p>
            <a:r>
              <a:rPr lang="en-GB" dirty="0">
                <a:solidFill>
                  <a:schemeClr val="bg1"/>
                </a:solidFill>
              </a:rPr>
              <a:t>A feeling of trust in one’s abilities, qualities and judgements</a:t>
            </a:r>
          </a:p>
          <a:p>
            <a:r>
              <a:rPr lang="en-GB" dirty="0">
                <a:solidFill>
                  <a:schemeClr val="bg1"/>
                </a:solidFill>
              </a:rPr>
              <a:t>Behave confidently because you feel sure of your abilities and value </a:t>
            </a:r>
          </a:p>
          <a:p>
            <a:r>
              <a:rPr lang="en-GB" dirty="0">
                <a:solidFill>
                  <a:schemeClr val="bg1"/>
                </a:solidFill>
              </a:rPr>
              <a:t>A measure of one’s belief in one’s own ability</a:t>
            </a:r>
          </a:p>
          <a:p>
            <a:r>
              <a:rPr lang="en-GB" dirty="0">
                <a:solidFill>
                  <a:schemeClr val="bg1"/>
                </a:solidFill>
              </a:rPr>
              <a:t>Behaving calmly because you have no doubts about your ability or knowledge</a:t>
            </a:r>
          </a:p>
          <a:p>
            <a:r>
              <a:rPr lang="en-GB" dirty="0">
                <a:solidFill>
                  <a:schemeClr val="bg1"/>
                </a:solidFill>
              </a:rPr>
              <a:t>Having a general sense of control in one’s life</a:t>
            </a:r>
          </a:p>
          <a:p>
            <a:r>
              <a:rPr lang="en-GB" dirty="0">
                <a:solidFill>
                  <a:schemeClr val="bg1"/>
                </a:solidFill>
              </a:rPr>
              <a:t>Something that you must develop within your mind. It’s not something that you can receive from others</a:t>
            </a:r>
          </a:p>
          <a:p>
            <a:r>
              <a:rPr lang="en-GB" dirty="0">
                <a:solidFill>
                  <a:schemeClr val="bg1"/>
                </a:solidFill>
              </a:rPr>
              <a:t>Belief that you can be successful in your efforts</a:t>
            </a:r>
          </a:p>
          <a:p>
            <a:r>
              <a:rPr lang="en-GB" dirty="0">
                <a:solidFill>
                  <a:schemeClr val="bg1"/>
                </a:solidFill>
              </a:rPr>
              <a:t>Having positive yet realistic views of themselves and their situation</a:t>
            </a:r>
          </a:p>
          <a:p>
            <a:endParaRPr lang="en-GB" dirty="0"/>
          </a:p>
        </p:txBody>
      </p:sp>
    </p:spTree>
    <p:extLst>
      <p:ext uri="{BB962C8B-B14F-4D97-AF65-F5344CB8AC3E}">
        <p14:creationId xmlns:p14="http://schemas.microsoft.com/office/powerpoint/2010/main" val="18164575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1349-1BE4-4D0E-9E31-FE9AC98C44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F74BFF-247C-456E-B41C-D36270135521}"/>
              </a:ext>
            </a:extLst>
          </p:cNvPr>
          <p:cNvSpPr>
            <a:spLocks noGrp="1"/>
          </p:cNvSpPr>
          <p:nvPr>
            <p:ph idx="1"/>
          </p:nvPr>
        </p:nvSpPr>
        <p:spPr/>
        <p:txBody>
          <a:bodyPr/>
          <a:lstStyle/>
          <a:p>
            <a:r>
              <a:rPr lang="en-GB" dirty="0">
                <a:solidFill>
                  <a:schemeClr val="bg1"/>
                </a:solidFill>
              </a:rPr>
              <a:t>Loving yourself the way you are</a:t>
            </a:r>
          </a:p>
          <a:p>
            <a:r>
              <a:rPr lang="en-GB" dirty="0">
                <a:solidFill>
                  <a:schemeClr val="bg1"/>
                </a:solidFill>
              </a:rPr>
              <a:t>Don’t feel the need to conform in order to be accepted</a:t>
            </a:r>
          </a:p>
          <a:p>
            <a:r>
              <a:rPr lang="en-GB" dirty="0">
                <a:solidFill>
                  <a:schemeClr val="bg1"/>
                </a:solidFill>
              </a:rPr>
              <a:t>An exaggerated favourable impression of oneself </a:t>
            </a:r>
          </a:p>
          <a:p>
            <a:r>
              <a:rPr lang="en-GB" dirty="0">
                <a:solidFill>
                  <a:schemeClr val="bg1"/>
                </a:solidFill>
              </a:rPr>
              <a:t>High opinion of oneself</a:t>
            </a:r>
          </a:p>
          <a:p>
            <a:r>
              <a:rPr lang="en-GB" dirty="0">
                <a:solidFill>
                  <a:schemeClr val="bg1"/>
                </a:solidFill>
              </a:rPr>
              <a:t>Walking into a room &amp; not caring what others think</a:t>
            </a:r>
          </a:p>
          <a:p>
            <a:r>
              <a:rPr lang="en-GB" dirty="0">
                <a:solidFill>
                  <a:schemeClr val="bg1"/>
                </a:solidFill>
              </a:rPr>
              <a:t>Being content with who you are – mentally &amp; physically</a:t>
            </a:r>
          </a:p>
          <a:p>
            <a:r>
              <a:rPr lang="en-GB" dirty="0">
                <a:solidFill>
                  <a:schemeClr val="bg1"/>
                </a:solidFill>
              </a:rPr>
              <a:t>Even when expectations are not met, they continue to be positive &amp; accept themselves</a:t>
            </a:r>
          </a:p>
          <a:p>
            <a:endParaRPr lang="en-GB" dirty="0"/>
          </a:p>
        </p:txBody>
      </p:sp>
    </p:spTree>
    <p:extLst>
      <p:ext uri="{BB962C8B-B14F-4D97-AF65-F5344CB8AC3E}">
        <p14:creationId xmlns:p14="http://schemas.microsoft.com/office/powerpoint/2010/main" val="3750562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48E05-49C2-4158-AA40-EDDF104291AA}"/>
              </a:ext>
            </a:extLst>
          </p:cNvPr>
          <p:cNvSpPr>
            <a:spLocks noGrp="1"/>
          </p:cNvSpPr>
          <p:nvPr>
            <p:ph type="title"/>
          </p:nvPr>
        </p:nvSpPr>
        <p:spPr/>
        <p:txBody>
          <a:bodyPr/>
          <a:lstStyle/>
          <a:p>
            <a:r>
              <a:rPr lang="en-GB" dirty="0">
                <a:solidFill>
                  <a:schemeClr val="bg1"/>
                </a:solidFill>
              </a:rPr>
              <a:t>What influences confidence: 3 factors</a:t>
            </a:r>
          </a:p>
        </p:txBody>
      </p:sp>
      <p:sp>
        <p:nvSpPr>
          <p:cNvPr id="3" name="Content Placeholder 2">
            <a:extLst>
              <a:ext uri="{FF2B5EF4-FFF2-40B4-BE49-F238E27FC236}">
                <a16:creationId xmlns:a16="http://schemas.microsoft.com/office/drawing/2014/main" id="{A7222E3E-23E3-44DE-9974-31BA0009FFDB}"/>
              </a:ext>
            </a:extLst>
          </p:cNvPr>
          <p:cNvSpPr>
            <a:spLocks noGrp="1"/>
          </p:cNvSpPr>
          <p:nvPr>
            <p:ph idx="1"/>
          </p:nvPr>
        </p:nvSpPr>
        <p:spPr/>
        <p:txBody>
          <a:bodyPr/>
          <a:lstStyle/>
          <a:p>
            <a:endParaRPr lang="en-GB" dirty="0">
              <a:solidFill>
                <a:schemeClr val="bg1"/>
              </a:solidFill>
            </a:endParaRPr>
          </a:p>
          <a:p>
            <a:r>
              <a:rPr lang="en-GB" dirty="0">
                <a:solidFill>
                  <a:schemeClr val="bg1"/>
                </a:solidFill>
              </a:rPr>
              <a:t>Yourself</a:t>
            </a:r>
          </a:p>
          <a:p>
            <a:endParaRPr lang="en-GB" dirty="0">
              <a:solidFill>
                <a:schemeClr val="bg1"/>
              </a:solidFill>
            </a:endParaRPr>
          </a:p>
          <a:p>
            <a:r>
              <a:rPr lang="en-GB" dirty="0">
                <a:solidFill>
                  <a:schemeClr val="bg1"/>
                </a:solidFill>
              </a:rPr>
              <a:t>People around you</a:t>
            </a:r>
          </a:p>
          <a:p>
            <a:endParaRPr lang="en-GB" dirty="0">
              <a:solidFill>
                <a:schemeClr val="bg1"/>
              </a:solidFill>
            </a:endParaRPr>
          </a:p>
          <a:p>
            <a:r>
              <a:rPr lang="en-GB" dirty="0">
                <a:solidFill>
                  <a:schemeClr val="bg1"/>
                </a:solidFill>
              </a:rPr>
              <a:t>Achievement and success</a:t>
            </a:r>
          </a:p>
        </p:txBody>
      </p:sp>
    </p:spTree>
    <p:extLst>
      <p:ext uri="{BB962C8B-B14F-4D97-AF65-F5344CB8AC3E}">
        <p14:creationId xmlns:p14="http://schemas.microsoft.com/office/powerpoint/2010/main" val="2044632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7ED03E-6772-4637-8BFF-5B4EF88F35FB}"/>
              </a:ext>
            </a:extLst>
          </p:cNvPr>
          <p:cNvSpPr>
            <a:spLocks noGrp="1"/>
          </p:cNvSpPr>
          <p:nvPr>
            <p:ph idx="1"/>
          </p:nvPr>
        </p:nvSpPr>
        <p:spPr>
          <a:xfrm>
            <a:off x="1069848" y="342900"/>
            <a:ext cx="10058400" cy="5829300"/>
          </a:xfrm>
        </p:spPr>
        <p:txBody>
          <a:bodyPr>
            <a:normAutofit/>
          </a:bodyPr>
          <a:lstStyle/>
          <a:p>
            <a:pPr marL="0" indent="0">
              <a:buNone/>
            </a:pPr>
            <a:endParaRPr lang="en-GB" u="sng" dirty="0">
              <a:solidFill>
                <a:schemeClr val="bg1"/>
              </a:solidFill>
              <a:effectLst>
                <a:glow rad="101600">
                  <a:schemeClr val="bg1">
                    <a:alpha val="60000"/>
                  </a:schemeClr>
                </a:glow>
              </a:effectLst>
            </a:endParaRPr>
          </a:p>
          <a:p>
            <a:pPr marL="0" indent="0">
              <a:buNone/>
            </a:pPr>
            <a:r>
              <a:rPr lang="en-GB" dirty="0">
                <a:solidFill>
                  <a:schemeClr val="bg1"/>
                </a:solidFill>
                <a:effectLst>
                  <a:glow rad="101600">
                    <a:schemeClr val="bg1">
                      <a:alpha val="60000"/>
                    </a:schemeClr>
                  </a:glow>
                </a:effectLst>
              </a:rPr>
              <a:t>Yourself</a:t>
            </a:r>
            <a:br>
              <a:rPr lang="en-GB" dirty="0">
                <a:solidFill>
                  <a:schemeClr val="bg1"/>
                </a:solidFill>
                <a:effectLst>
                  <a:glow rad="101600">
                    <a:schemeClr val="bg1">
                      <a:alpha val="60000"/>
                    </a:schemeClr>
                  </a:glow>
                </a:effectLst>
              </a:rPr>
            </a:br>
            <a:endParaRPr lang="en-GB" dirty="0">
              <a:solidFill>
                <a:schemeClr val="bg1"/>
              </a:solidFill>
              <a:effectLst>
                <a:glow rad="101600">
                  <a:schemeClr val="bg1">
                    <a:alpha val="60000"/>
                  </a:schemeClr>
                </a:glow>
              </a:effectLst>
            </a:endParaRPr>
          </a:p>
          <a:p>
            <a:r>
              <a:rPr lang="en-GB" dirty="0">
                <a:solidFill>
                  <a:schemeClr val="bg1"/>
                </a:solidFill>
                <a:effectLst>
                  <a:glow rad="101600">
                    <a:schemeClr val="bg1">
                      <a:alpha val="60000"/>
                    </a:schemeClr>
                  </a:glow>
                </a:effectLst>
              </a:rPr>
              <a:t>How you see yourself e.g. As a failure, ugly, overweight etc.</a:t>
            </a:r>
          </a:p>
          <a:p>
            <a:r>
              <a:rPr lang="en-GB" dirty="0">
                <a:solidFill>
                  <a:schemeClr val="bg1"/>
                </a:solidFill>
                <a:effectLst>
                  <a:glow rad="101600">
                    <a:schemeClr val="bg1">
                      <a:alpha val="60000"/>
                    </a:schemeClr>
                  </a:glow>
                </a:effectLst>
              </a:rPr>
              <a:t>Confidence has to come from within you. </a:t>
            </a:r>
          </a:p>
          <a:p>
            <a:r>
              <a:rPr lang="en-GB" dirty="0">
                <a:solidFill>
                  <a:schemeClr val="bg1"/>
                </a:solidFill>
                <a:effectLst>
                  <a:glow rad="101600">
                    <a:schemeClr val="bg1">
                      <a:alpha val="60000"/>
                    </a:schemeClr>
                  </a:glow>
                </a:effectLst>
              </a:rPr>
              <a:t>If you are not feeling good about yourself it will influence your confidence levels.</a:t>
            </a:r>
          </a:p>
          <a:p>
            <a:endParaRPr lang="en-GB" sz="900" dirty="0">
              <a:solidFill>
                <a:schemeClr val="bg1"/>
              </a:solidFill>
            </a:endParaRPr>
          </a:p>
          <a:p>
            <a:pPr marL="0" indent="0">
              <a:buNone/>
            </a:pPr>
            <a:endParaRPr lang="en-GB" sz="900" u="sng" dirty="0">
              <a:solidFill>
                <a:schemeClr val="bg1"/>
              </a:solidFill>
              <a:effectLst>
                <a:glow rad="101600">
                  <a:schemeClr val="bg1">
                    <a:alpha val="60000"/>
                  </a:schemeClr>
                </a:glow>
              </a:effectLst>
            </a:endParaRPr>
          </a:p>
          <a:p>
            <a:pPr marL="0" indent="0">
              <a:buNone/>
            </a:pPr>
            <a:r>
              <a:rPr lang="en-GB" dirty="0">
                <a:solidFill>
                  <a:schemeClr val="bg1"/>
                </a:solidFill>
                <a:effectLst>
                  <a:glow rad="101600">
                    <a:schemeClr val="bg1">
                      <a:alpha val="60000"/>
                    </a:schemeClr>
                  </a:glow>
                </a:effectLst>
              </a:rPr>
              <a:t>People Around You </a:t>
            </a:r>
          </a:p>
          <a:p>
            <a:pPr marL="0" indent="0">
              <a:buNone/>
            </a:pPr>
            <a:endParaRPr lang="en-GB" dirty="0">
              <a:solidFill>
                <a:schemeClr val="bg1"/>
              </a:solidFill>
              <a:effectLst>
                <a:glow rad="101600">
                  <a:schemeClr val="bg1">
                    <a:alpha val="60000"/>
                  </a:schemeClr>
                </a:glow>
              </a:effectLst>
            </a:endParaRPr>
          </a:p>
          <a:p>
            <a:r>
              <a:rPr lang="en-GB" dirty="0">
                <a:solidFill>
                  <a:schemeClr val="bg1"/>
                </a:solidFill>
                <a:effectLst>
                  <a:glow rad="101600">
                    <a:schemeClr val="bg1">
                      <a:alpha val="60000"/>
                    </a:schemeClr>
                  </a:glow>
                </a:effectLst>
              </a:rPr>
              <a:t>Family, friends, teachers, coaches &amp; peers</a:t>
            </a:r>
          </a:p>
          <a:p>
            <a:r>
              <a:rPr lang="en-GB" dirty="0">
                <a:solidFill>
                  <a:schemeClr val="bg1"/>
                </a:solidFill>
                <a:effectLst>
                  <a:glow rad="101600">
                    <a:schemeClr val="bg1">
                      <a:alpha val="60000"/>
                    </a:schemeClr>
                  </a:glow>
                </a:effectLst>
              </a:rPr>
              <a:t>Make fun of you, negative comments, domestic abuse,  bullying, lack of praise / encouragement</a:t>
            </a:r>
          </a:p>
          <a:p>
            <a:r>
              <a:rPr lang="en-GB" dirty="0">
                <a:solidFill>
                  <a:schemeClr val="bg1"/>
                </a:solidFill>
                <a:effectLst>
                  <a:glow rad="101600">
                    <a:schemeClr val="bg1">
                      <a:alpha val="60000"/>
                    </a:schemeClr>
                  </a:glow>
                </a:effectLst>
              </a:rPr>
              <a:t>If you have low levels of S.E / S.C and people are putting you down, this will destroy your confidence further (Emotional Abuse)</a:t>
            </a:r>
          </a:p>
          <a:p>
            <a:endParaRPr lang="en-GB" sz="900" dirty="0">
              <a:effectLst>
                <a:glow rad="101600">
                  <a:schemeClr val="tx1">
                    <a:alpha val="60000"/>
                  </a:schemeClr>
                </a:glow>
              </a:effectLst>
            </a:endParaRPr>
          </a:p>
          <a:p>
            <a:pPr marL="0" indent="0">
              <a:buNone/>
            </a:pPr>
            <a:endParaRPr lang="en-GB" dirty="0"/>
          </a:p>
        </p:txBody>
      </p:sp>
    </p:spTree>
    <p:extLst>
      <p:ext uri="{BB962C8B-B14F-4D97-AF65-F5344CB8AC3E}">
        <p14:creationId xmlns:p14="http://schemas.microsoft.com/office/powerpoint/2010/main" val="2163146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1173D5-6A6D-433C-9345-B0FD628EC8B4}"/>
              </a:ext>
            </a:extLst>
          </p:cNvPr>
          <p:cNvSpPr>
            <a:spLocks noGrp="1"/>
          </p:cNvSpPr>
          <p:nvPr>
            <p:ph idx="1"/>
          </p:nvPr>
        </p:nvSpPr>
        <p:spPr>
          <a:xfrm>
            <a:off x="1069848" y="819150"/>
            <a:ext cx="10058400" cy="5353050"/>
          </a:xfrm>
        </p:spPr>
        <p:txBody>
          <a:bodyPr/>
          <a:lstStyle/>
          <a:p>
            <a:pPr marL="0" indent="0">
              <a:buNone/>
            </a:pPr>
            <a:endParaRPr lang="en-GB" u="sng" dirty="0">
              <a:effectLst>
                <a:glow rad="101600">
                  <a:schemeClr val="bg1">
                    <a:alpha val="60000"/>
                  </a:schemeClr>
                </a:glow>
              </a:effectLst>
            </a:endParaRPr>
          </a:p>
          <a:p>
            <a:pPr marL="0" indent="0">
              <a:buNone/>
            </a:pPr>
            <a:r>
              <a:rPr lang="en-GB" dirty="0">
                <a:solidFill>
                  <a:schemeClr val="bg1"/>
                </a:solidFill>
                <a:effectLst>
                  <a:glow rad="101600">
                    <a:schemeClr val="bg1">
                      <a:alpha val="60000"/>
                    </a:schemeClr>
                  </a:glow>
                </a:effectLst>
              </a:rPr>
              <a:t>Achievement and Success</a:t>
            </a:r>
          </a:p>
          <a:p>
            <a:pPr marL="0" indent="0">
              <a:buNone/>
            </a:pPr>
            <a:endParaRPr lang="en-GB" dirty="0">
              <a:solidFill>
                <a:schemeClr val="bg1"/>
              </a:solidFill>
              <a:effectLst>
                <a:glow rad="101600">
                  <a:schemeClr val="bg1">
                    <a:alpha val="60000"/>
                  </a:schemeClr>
                </a:glow>
              </a:effectLst>
            </a:endParaRPr>
          </a:p>
          <a:p>
            <a:r>
              <a:rPr lang="en-GB" dirty="0">
                <a:solidFill>
                  <a:schemeClr val="bg1"/>
                </a:solidFill>
                <a:effectLst>
                  <a:glow rad="101600">
                    <a:schemeClr val="bg1">
                      <a:alpha val="60000"/>
                    </a:schemeClr>
                  </a:glow>
                </a:effectLst>
              </a:rPr>
              <a:t>Failing to accomplish your goals</a:t>
            </a:r>
          </a:p>
          <a:p>
            <a:r>
              <a:rPr lang="en-GB" dirty="0">
                <a:solidFill>
                  <a:schemeClr val="bg1"/>
                </a:solidFill>
                <a:effectLst>
                  <a:glow rad="101600">
                    <a:schemeClr val="bg1">
                      <a:alpha val="60000"/>
                    </a:schemeClr>
                  </a:glow>
                </a:effectLst>
              </a:rPr>
              <a:t>Following a recipe successfully</a:t>
            </a:r>
          </a:p>
          <a:p>
            <a:r>
              <a:rPr lang="en-GB" dirty="0">
                <a:solidFill>
                  <a:schemeClr val="bg1"/>
                </a:solidFill>
                <a:effectLst>
                  <a:glow rad="101600">
                    <a:schemeClr val="bg1">
                      <a:alpha val="60000"/>
                    </a:schemeClr>
                  </a:glow>
                </a:effectLst>
              </a:rPr>
              <a:t>Academic / Sporting / Musical achievements </a:t>
            </a:r>
          </a:p>
          <a:p>
            <a:r>
              <a:rPr lang="en-GB" dirty="0">
                <a:solidFill>
                  <a:schemeClr val="bg1"/>
                </a:solidFill>
                <a:effectLst>
                  <a:glow rad="101600">
                    <a:schemeClr val="bg1">
                      <a:alpha val="60000"/>
                    </a:schemeClr>
                  </a:glow>
                </a:effectLst>
              </a:rPr>
              <a:t>Community / Volunteer work</a:t>
            </a:r>
          </a:p>
          <a:p>
            <a:r>
              <a:rPr lang="en-GB" dirty="0">
                <a:solidFill>
                  <a:schemeClr val="bg1"/>
                </a:solidFill>
                <a:effectLst>
                  <a:glow rad="101600">
                    <a:schemeClr val="bg1">
                      <a:alpha val="60000"/>
                    </a:schemeClr>
                  </a:glow>
                </a:effectLst>
              </a:rPr>
              <a:t> Making someone laugh</a:t>
            </a:r>
          </a:p>
          <a:p>
            <a:pPr marL="0" indent="0">
              <a:buNone/>
            </a:pPr>
            <a:endParaRPr lang="en-GB" dirty="0"/>
          </a:p>
        </p:txBody>
      </p:sp>
    </p:spTree>
    <p:extLst>
      <p:ext uri="{BB962C8B-B14F-4D97-AF65-F5344CB8AC3E}">
        <p14:creationId xmlns:p14="http://schemas.microsoft.com/office/powerpoint/2010/main" val="16964031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939C5-ECBA-46D3-8E58-24C546A0E90C}"/>
              </a:ext>
            </a:extLst>
          </p:cNvPr>
          <p:cNvSpPr>
            <a:spLocks noGrp="1"/>
          </p:cNvSpPr>
          <p:nvPr>
            <p:ph type="ctrTitle"/>
          </p:nvPr>
        </p:nvSpPr>
        <p:spPr/>
        <p:txBody>
          <a:bodyPr/>
          <a:lstStyle/>
          <a:p>
            <a:r>
              <a:rPr lang="en-GB" dirty="0">
                <a:solidFill>
                  <a:schemeClr val="bg1"/>
                </a:solidFill>
              </a:rPr>
              <a:t>Bullying</a:t>
            </a:r>
          </a:p>
        </p:txBody>
      </p:sp>
      <p:sp>
        <p:nvSpPr>
          <p:cNvPr id="3" name="Subtitle 2">
            <a:extLst>
              <a:ext uri="{FF2B5EF4-FFF2-40B4-BE49-F238E27FC236}">
                <a16:creationId xmlns:a16="http://schemas.microsoft.com/office/drawing/2014/main" id="{EF95086C-BBEB-407B-8521-A60F2AEF757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49539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C488-13F1-4816-8D82-128510F41AF5}"/>
              </a:ext>
            </a:extLst>
          </p:cNvPr>
          <p:cNvSpPr>
            <a:spLocks noGrp="1"/>
          </p:cNvSpPr>
          <p:nvPr>
            <p:ph type="title"/>
          </p:nvPr>
        </p:nvSpPr>
        <p:spPr/>
        <p:txBody>
          <a:bodyPr/>
          <a:lstStyle/>
          <a:p>
            <a:r>
              <a:rPr lang="en-GB" dirty="0">
                <a:solidFill>
                  <a:schemeClr val="bg1"/>
                </a:solidFill>
              </a:rPr>
              <a:t>Group activity 10 mins</a:t>
            </a:r>
          </a:p>
        </p:txBody>
      </p:sp>
      <p:sp>
        <p:nvSpPr>
          <p:cNvPr id="3" name="Content Placeholder 2">
            <a:extLst>
              <a:ext uri="{FF2B5EF4-FFF2-40B4-BE49-F238E27FC236}">
                <a16:creationId xmlns:a16="http://schemas.microsoft.com/office/drawing/2014/main" id="{C5B4D2CA-6FEC-441D-BA3B-F6627A809F86}"/>
              </a:ext>
            </a:extLst>
          </p:cNvPr>
          <p:cNvSpPr>
            <a:spLocks noGrp="1"/>
          </p:cNvSpPr>
          <p:nvPr>
            <p:ph idx="1"/>
          </p:nvPr>
        </p:nvSpPr>
        <p:spPr/>
        <p:txBody>
          <a:bodyPr/>
          <a:lstStyle/>
          <a:p>
            <a:r>
              <a:rPr lang="en-GB" dirty="0">
                <a:solidFill>
                  <a:schemeClr val="bg1"/>
                </a:solidFill>
                <a:latin typeface="Arial" panose="020B0604020202020204" pitchFamily="34" charset="0"/>
                <a:cs typeface="Arial" panose="020B0604020202020204" pitchFamily="34" charset="0"/>
              </a:rPr>
              <a:t>Can you come up with a definition of bullying</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7627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B83F-D437-4192-B2D9-BC0A05F31279}"/>
              </a:ext>
            </a:extLst>
          </p:cNvPr>
          <p:cNvSpPr>
            <a:spLocks noGrp="1"/>
          </p:cNvSpPr>
          <p:nvPr>
            <p:ph type="title"/>
          </p:nvPr>
        </p:nvSpPr>
        <p:spPr/>
        <p:txBody>
          <a:bodyPr/>
          <a:lstStyle/>
          <a:p>
            <a:r>
              <a:rPr lang="en-GB" dirty="0">
                <a:solidFill>
                  <a:schemeClr val="bg1"/>
                </a:solidFill>
              </a:rPr>
              <a:t>Bullying is…</a:t>
            </a:r>
          </a:p>
        </p:txBody>
      </p:sp>
      <p:sp>
        <p:nvSpPr>
          <p:cNvPr id="3" name="Content Placeholder 2">
            <a:extLst>
              <a:ext uri="{FF2B5EF4-FFF2-40B4-BE49-F238E27FC236}">
                <a16:creationId xmlns:a16="http://schemas.microsoft.com/office/drawing/2014/main" id="{07DA484E-00B0-4F03-83FC-1FA98CAB062A}"/>
              </a:ext>
            </a:extLst>
          </p:cNvPr>
          <p:cNvSpPr>
            <a:spLocks noGrp="1"/>
          </p:cNvSpPr>
          <p:nvPr>
            <p:ph idx="1"/>
          </p:nvPr>
        </p:nvSpPr>
        <p:spPr>
          <a:xfrm>
            <a:off x="1069848" y="2121408"/>
            <a:ext cx="10058400" cy="4050792"/>
          </a:xfrm>
        </p:spPr>
        <p:txBody>
          <a:bodyPr>
            <a:normAutofit/>
          </a:bodyPr>
          <a:lstStyle/>
          <a:p>
            <a:r>
              <a:rPr lang="en-GB" sz="2400" dirty="0">
                <a:solidFill>
                  <a:schemeClr val="bg1"/>
                </a:solidFill>
              </a:rPr>
              <a:t>Intentional</a:t>
            </a:r>
          </a:p>
          <a:p>
            <a:r>
              <a:rPr lang="en-GB" sz="2400" dirty="0">
                <a:solidFill>
                  <a:schemeClr val="bg1"/>
                </a:solidFill>
              </a:rPr>
              <a:t>Repetitive</a:t>
            </a:r>
          </a:p>
          <a:p>
            <a:r>
              <a:rPr lang="en-GB" sz="2400" dirty="0">
                <a:solidFill>
                  <a:schemeClr val="bg1"/>
                </a:solidFill>
              </a:rPr>
              <a:t>Aim is to hurt someone</a:t>
            </a:r>
          </a:p>
          <a:p>
            <a:r>
              <a:rPr lang="en-GB" sz="2400" dirty="0">
                <a:solidFill>
                  <a:schemeClr val="bg1"/>
                </a:solidFill>
              </a:rPr>
              <a:t>Power and Control</a:t>
            </a:r>
          </a:p>
          <a:p>
            <a:r>
              <a:rPr lang="en-GB" sz="2400" dirty="0">
                <a:solidFill>
                  <a:schemeClr val="bg1"/>
                </a:solidFill>
              </a:rPr>
              <a:t>However there is no legal definition of bullying. </a:t>
            </a:r>
          </a:p>
          <a:p>
            <a:endParaRPr lang="en-GB" sz="1400" dirty="0">
              <a:solidFill>
                <a:schemeClr val="bg1"/>
              </a:solidFill>
            </a:endParaRPr>
          </a:p>
          <a:p>
            <a:r>
              <a:rPr lang="en-GB" i="1" dirty="0">
                <a:solidFill>
                  <a:schemeClr val="bg1"/>
                </a:solidFill>
              </a:rPr>
              <a:t>‘..a behaviour that is repeated, intended to hurt someone either physically or emotionally and is often aimed at certain groups because of their race, gender, religion or sexual orientation. Bullying results in pain and distress to the victim.’</a:t>
            </a:r>
          </a:p>
          <a:p>
            <a:endParaRPr lang="en-GB" dirty="0"/>
          </a:p>
        </p:txBody>
      </p:sp>
    </p:spTree>
    <p:extLst>
      <p:ext uri="{BB962C8B-B14F-4D97-AF65-F5344CB8AC3E}">
        <p14:creationId xmlns:p14="http://schemas.microsoft.com/office/powerpoint/2010/main" val="2772707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A96A-8255-4885-BB28-43AD932BF1AC}"/>
              </a:ext>
            </a:extLst>
          </p:cNvPr>
          <p:cNvSpPr>
            <a:spLocks noGrp="1"/>
          </p:cNvSpPr>
          <p:nvPr>
            <p:ph type="title"/>
          </p:nvPr>
        </p:nvSpPr>
        <p:spPr/>
        <p:txBody>
          <a:bodyPr/>
          <a:lstStyle/>
          <a:p>
            <a:r>
              <a:rPr lang="en-GB" dirty="0">
                <a:solidFill>
                  <a:schemeClr val="bg1"/>
                </a:solidFill>
              </a:rPr>
              <a:t>WAG…(in schools)</a:t>
            </a:r>
          </a:p>
        </p:txBody>
      </p:sp>
      <p:sp>
        <p:nvSpPr>
          <p:cNvPr id="3" name="Content Placeholder 2">
            <a:extLst>
              <a:ext uri="{FF2B5EF4-FFF2-40B4-BE49-F238E27FC236}">
                <a16:creationId xmlns:a16="http://schemas.microsoft.com/office/drawing/2014/main" id="{2B2CD428-F713-4238-8F5A-EAFDFF9BBCF2}"/>
              </a:ext>
            </a:extLst>
          </p:cNvPr>
          <p:cNvSpPr>
            <a:spLocks noGrp="1"/>
          </p:cNvSpPr>
          <p:nvPr>
            <p:ph idx="1"/>
          </p:nvPr>
        </p:nvSpPr>
        <p:spPr/>
        <p:txBody>
          <a:bodyPr>
            <a:normAutofit/>
          </a:bodyPr>
          <a:lstStyle/>
          <a:p>
            <a:endParaRPr lang="en-GB" dirty="0">
              <a:hlinkClick r:id="" action="ppaction://noaction"/>
            </a:endParaRPr>
          </a:p>
          <a:p>
            <a:r>
              <a:rPr lang="en-GB" dirty="0">
                <a:solidFill>
                  <a:schemeClr val="bg1"/>
                </a:solidFill>
              </a:rPr>
              <a:t>There were over 25,700 calls made to Childline last year, by children who required counselling sessions about bullying</a:t>
            </a:r>
          </a:p>
          <a:p>
            <a:endParaRPr lang="en-GB" dirty="0">
              <a:solidFill>
                <a:schemeClr val="bg1"/>
              </a:solidFill>
            </a:endParaRPr>
          </a:p>
          <a:p>
            <a:r>
              <a:rPr lang="en-GB" dirty="0">
                <a:solidFill>
                  <a:schemeClr val="bg1"/>
                </a:solidFill>
              </a:rPr>
              <a:t>Appearance was the main cause for being bullied.</a:t>
            </a:r>
          </a:p>
          <a:p>
            <a:pPr marL="0" indent="0">
              <a:buNone/>
            </a:pPr>
            <a:endParaRPr lang="en-GB" dirty="0">
              <a:hlinkClick r:id="" action="ppaction://noaction"/>
            </a:endParaRPr>
          </a:p>
          <a:p>
            <a:r>
              <a:rPr lang="en-GB" dirty="0">
                <a:hlinkClick r:id="rId2"/>
              </a:rPr>
              <a:t>https://gov.wales/school-bullying</a:t>
            </a:r>
            <a:r>
              <a:rPr lang="en-GB" dirty="0"/>
              <a:t>  </a:t>
            </a:r>
          </a:p>
          <a:p>
            <a:pPr marL="0" indent="0">
              <a:buNone/>
            </a:pPr>
            <a:endParaRPr lang="en-GB" dirty="0"/>
          </a:p>
          <a:p>
            <a:r>
              <a:rPr lang="en-GB" dirty="0">
                <a:solidFill>
                  <a:schemeClr val="bg1"/>
                </a:solidFill>
              </a:rPr>
              <a:t>Behaviour by an individual or group, repeated over time, which intentionally hurts others either physically or emotionally. </a:t>
            </a:r>
          </a:p>
        </p:txBody>
      </p:sp>
    </p:spTree>
    <p:extLst>
      <p:ext uri="{BB962C8B-B14F-4D97-AF65-F5344CB8AC3E}">
        <p14:creationId xmlns:p14="http://schemas.microsoft.com/office/powerpoint/2010/main" val="12565881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5547-5133-4EE3-9C28-6C4FE44A76AF}"/>
              </a:ext>
            </a:extLst>
          </p:cNvPr>
          <p:cNvSpPr>
            <a:spLocks noGrp="1"/>
          </p:cNvSpPr>
          <p:nvPr>
            <p:ph type="title"/>
          </p:nvPr>
        </p:nvSpPr>
        <p:spPr/>
        <p:txBody>
          <a:bodyPr/>
          <a:lstStyle/>
          <a:p>
            <a:r>
              <a:rPr lang="en-GB" dirty="0">
                <a:solidFill>
                  <a:schemeClr val="bg1"/>
                </a:solidFill>
              </a:rPr>
              <a:t>Types of bullying</a:t>
            </a:r>
          </a:p>
        </p:txBody>
      </p:sp>
      <p:sp>
        <p:nvSpPr>
          <p:cNvPr id="3" name="Content Placeholder 2">
            <a:extLst>
              <a:ext uri="{FF2B5EF4-FFF2-40B4-BE49-F238E27FC236}">
                <a16:creationId xmlns:a16="http://schemas.microsoft.com/office/drawing/2014/main" id="{B2DED317-F0C9-41B2-B1A9-9C6809EFBE8D}"/>
              </a:ext>
            </a:extLst>
          </p:cNvPr>
          <p:cNvSpPr>
            <a:spLocks noGrp="1"/>
          </p:cNvSpPr>
          <p:nvPr>
            <p:ph sz="half" idx="1"/>
          </p:nvPr>
        </p:nvSpPr>
        <p:spPr/>
        <p:txBody>
          <a:bodyPr/>
          <a:lstStyle/>
          <a:p>
            <a:r>
              <a:rPr lang="en-GB" dirty="0">
                <a:solidFill>
                  <a:schemeClr val="bg1"/>
                </a:solidFill>
              </a:rPr>
              <a:t>Physical</a:t>
            </a:r>
          </a:p>
          <a:p>
            <a:r>
              <a:rPr lang="en-GB" dirty="0">
                <a:solidFill>
                  <a:schemeClr val="bg1"/>
                </a:solidFill>
              </a:rPr>
              <a:t>Verbal</a:t>
            </a:r>
          </a:p>
          <a:p>
            <a:r>
              <a:rPr lang="en-GB" dirty="0">
                <a:solidFill>
                  <a:schemeClr val="bg1"/>
                </a:solidFill>
              </a:rPr>
              <a:t>Non verbal</a:t>
            </a:r>
          </a:p>
          <a:p>
            <a:r>
              <a:rPr lang="en-GB" dirty="0">
                <a:solidFill>
                  <a:schemeClr val="bg1"/>
                </a:solidFill>
              </a:rPr>
              <a:t>Emotional</a:t>
            </a:r>
          </a:p>
          <a:p>
            <a:r>
              <a:rPr lang="en-GB" dirty="0">
                <a:solidFill>
                  <a:schemeClr val="bg1"/>
                </a:solidFill>
              </a:rPr>
              <a:t>Homophobic</a:t>
            </a:r>
          </a:p>
          <a:p>
            <a:r>
              <a:rPr lang="en-GB" dirty="0">
                <a:solidFill>
                  <a:schemeClr val="bg1"/>
                </a:solidFill>
              </a:rPr>
              <a:t>Racial</a:t>
            </a:r>
          </a:p>
          <a:p>
            <a:r>
              <a:rPr lang="en-GB" dirty="0">
                <a:solidFill>
                  <a:schemeClr val="bg1"/>
                </a:solidFill>
              </a:rPr>
              <a:t>Cyber</a:t>
            </a:r>
          </a:p>
          <a:p>
            <a:r>
              <a:rPr lang="en-GB" dirty="0">
                <a:solidFill>
                  <a:schemeClr val="bg1"/>
                </a:solidFill>
              </a:rPr>
              <a:t>Financial</a:t>
            </a:r>
          </a:p>
          <a:p>
            <a:r>
              <a:rPr lang="en-GB" dirty="0">
                <a:solidFill>
                  <a:schemeClr val="bg1"/>
                </a:solidFill>
              </a:rPr>
              <a:t>Exclude</a:t>
            </a:r>
          </a:p>
          <a:p>
            <a:endParaRPr lang="en-GB" dirty="0"/>
          </a:p>
        </p:txBody>
      </p:sp>
      <p:sp>
        <p:nvSpPr>
          <p:cNvPr id="4" name="Content Placeholder 3">
            <a:extLst>
              <a:ext uri="{FF2B5EF4-FFF2-40B4-BE49-F238E27FC236}">
                <a16:creationId xmlns:a16="http://schemas.microsoft.com/office/drawing/2014/main" id="{2BBAD1B5-99F4-4EB5-8146-3D48113E837F}"/>
              </a:ext>
            </a:extLst>
          </p:cNvPr>
          <p:cNvSpPr>
            <a:spLocks noGrp="1"/>
          </p:cNvSpPr>
          <p:nvPr>
            <p:ph sz="half" idx="2"/>
          </p:nvPr>
        </p:nvSpPr>
        <p:spPr/>
        <p:txBody>
          <a:bodyPr/>
          <a:lstStyle/>
          <a:p>
            <a:r>
              <a:rPr lang="en-GB" dirty="0">
                <a:solidFill>
                  <a:schemeClr val="bg1"/>
                </a:solidFill>
              </a:rPr>
              <a:t>Control</a:t>
            </a:r>
          </a:p>
          <a:p>
            <a:r>
              <a:rPr lang="en-GB" dirty="0">
                <a:solidFill>
                  <a:schemeClr val="bg1"/>
                </a:solidFill>
              </a:rPr>
              <a:t>Manipulation</a:t>
            </a:r>
          </a:p>
          <a:p>
            <a:r>
              <a:rPr lang="en-GB" dirty="0">
                <a:solidFill>
                  <a:schemeClr val="bg1"/>
                </a:solidFill>
              </a:rPr>
              <a:t>Ignore</a:t>
            </a:r>
          </a:p>
          <a:p>
            <a:r>
              <a:rPr lang="en-GB" dirty="0">
                <a:solidFill>
                  <a:schemeClr val="bg1"/>
                </a:solidFill>
              </a:rPr>
              <a:t>Undermine</a:t>
            </a:r>
          </a:p>
          <a:p>
            <a:r>
              <a:rPr lang="en-GB" dirty="0">
                <a:solidFill>
                  <a:schemeClr val="bg1"/>
                </a:solidFill>
              </a:rPr>
              <a:t>Criticise</a:t>
            </a:r>
          </a:p>
          <a:p>
            <a:r>
              <a:rPr lang="en-GB" dirty="0">
                <a:solidFill>
                  <a:schemeClr val="bg1"/>
                </a:solidFill>
              </a:rPr>
              <a:t>‘banter’</a:t>
            </a:r>
          </a:p>
          <a:p>
            <a:endParaRPr lang="en-GB" dirty="0"/>
          </a:p>
          <a:p>
            <a:endParaRPr lang="en-GB" dirty="0"/>
          </a:p>
        </p:txBody>
      </p:sp>
    </p:spTree>
    <p:extLst>
      <p:ext uri="{BB962C8B-B14F-4D97-AF65-F5344CB8AC3E}">
        <p14:creationId xmlns:p14="http://schemas.microsoft.com/office/powerpoint/2010/main" val="3316355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B2C7-0648-407A-8900-DBAB8971FF61}"/>
              </a:ext>
            </a:extLst>
          </p:cNvPr>
          <p:cNvSpPr>
            <a:spLocks noGrp="1"/>
          </p:cNvSpPr>
          <p:nvPr>
            <p:ph type="title"/>
          </p:nvPr>
        </p:nvSpPr>
        <p:spPr/>
        <p:txBody>
          <a:bodyPr>
            <a:normAutofit fontScale="90000"/>
          </a:bodyPr>
          <a:lstStyle/>
          <a:p>
            <a:r>
              <a:rPr lang="en-GB" sz="7300" dirty="0">
                <a:solidFill>
                  <a:schemeClr val="bg1"/>
                </a:solidFill>
              </a:rPr>
              <a:t>Who is likely to be bullied</a:t>
            </a:r>
            <a:br>
              <a:rPr lang="en-GB" dirty="0">
                <a:solidFill>
                  <a:schemeClr val="bg1"/>
                </a:solidFill>
              </a:rPr>
            </a:br>
            <a:r>
              <a:rPr lang="en-GB" sz="2000" dirty="0">
                <a:solidFill>
                  <a:schemeClr val="bg1"/>
                </a:solidFill>
              </a:rPr>
              <a:t>Anyone who is different. But what is different?</a:t>
            </a:r>
            <a:br>
              <a:rPr lang="en-GB"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19807BC5-136A-4BDF-9416-46FB1954768C}"/>
              </a:ext>
            </a:extLst>
          </p:cNvPr>
          <p:cNvSpPr>
            <a:spLocks noGrp="1"/>
          </p:cNvSpPr>
          <p:nvPr>
            <p:ph sz="half" idx="1"/>
          </p:nvPr>
        </p:nvSpPr>
        <p:spPr/>
        <p:txBody>
          <a:bodyPr/>
          <a:lstStyle/>
          <a:p>
            <a:pPr lvl="1"/>
            <a:r>
              <a:rPr lang="en-GB" sz="2000" dirty="0">
                <a:solidFill>
                  <a:schemeClr val="bg1"/>
                </a:solidFill>
              </a:rPr>
              <a:t>Hair colour</a:t>
            </a:r>
          </a:p>
          <a:p>
            <a:pPr lvl="1"/>
            <a:r>
              <a:rPr lang="en-GB" sz="2000" dirty="0">
                <a:solidFill>
                  <a:schemeClr val="bg1"/>
                </a:solidFill>
              </a:rPr>
              <a:t>Skin colour</a:t>
            </a:r>
          </a:p>
          <a:p>
            <a:pPr lvl="1"/>
            <a:r>
              <a:rPr lang="en-GB" sz="2000" dirty="0">
                <a:solidFill>
                  <a:schemeClr val="bg1"/>
                </a:solidFill>
              </a:rPr>
              <a:t>Height</a:t>
            </a:r>
          </a:p>
          <a:p>
            <a:pPr lvl="1"/>
            <a:r>
              <a:rPr lang="en-GB" sz="2000" dirty="0">
                <a:solidFill>
                  <a:schemeClr val="bg1"/>
                </a:solidFill>
              </a:rPr>
              <a:t>Weight</a:t>
            </a:r>
          </a:p>
          <a:p>
            <a:pPr lvl="1"/>
            <a:r>
              <a:rPr lang="en-GB" sz="2000" dirty="0">
                <a:solidFill>
                  <a:schemeClr val="bg1"/>
                </a:solidFill>
              </a:rPr>
              <a:t>Where you are from</a:t>
            </a:r>
          </a:p>
          <a:p>
            <a:pPr lvl="1"/>
            <a:r>
              <a:rPr lang="en-GB" sz="2000" dirty="0">
                <a:solidFill>
                  <a:schemeClr val="bg1"/>
                </a:solidFill>
              </a:rPr>
              <a:t>What you sound like</a:t>
            </a:r>
          </a:p>
          <a:p>
            <a:pPr lvl="1"/>
            <a:r>
              <a:rPr lang="en-GB" sz="2000" dirty="0">
                <a:solidFill>
                  <a:schemeClr val="bg1"/>
                </a:solidFill>
              </a:rPr>
              <a:t>Clothing</a:t>
            </a:r>
          </a:p>
          <a:p>
            <a:pPr lvl="1"/>
            <a:r>
              <a:rPr lang="en-GB" sz="2000" dirty="0">
                <a:solidFill>
                  <a:schemeClr val="bg1"/>
                </a:solidFill>
              </a:rPr>
              <a:t>Religion</a:t>
            </a:r>
          </a:p>
          <a:p>
            <a:pPr lvl="1"/>
            <a:r>
              <a:rPr lang="en-GB" sz="2000" dirty="0">
                <a:solidFill>
                  <a:schemeClr val="bg1"/>
                </a:solidFill>
              </a:rPr>
              <a:t>Sexual orientation (perceived or actual)</a:t>
            </a:r>
          </a:p>
          <a:p>
            <a:endParaRPr lang="en-GB" dirty="0"/>
          </a:p>
        </p:txBody>
      </p:sp>
      <p:sp>
        <p:nvSpPr>
          <p:cNvPr id="4" name="Content Placeholder 3">
            <a:extLst>
              <a:ext uri="{FF2B5EF4-FFF2-40B4-BE49-F238E27FC236}">
                <a16:creationId xmlns:a16="http://schemas.microsoft.com/office/drawing/2014/main" id="{520928A1-61B6-4A08-AD99-9615661F7767}"/>
              </a:ext>
            </a:extLst>
          </p:cNvPr>
          <p:cNvSpPr>
            <a:spLocks noGrp="1"/>
          </p:cNvSpPr>
          <p:nvPr>
            <p:ph sz="half" idx="2"/>
          </p:nvPr>
        </p:nvSpPr>
        <p:spPr/>
        <p:txBody>
          <a:bodyPr/>
          <a:lstStyle/>
          <a:p>
            <a:r>
              <a:rPr lang="en-GB" dirty="0">
                <a:solidFill>
                  <a:schemeClr val="bg1"/>
                </a:solidFill>
              </a:rPr>
              <a:t>Low self esteem</a:t>
            </a:r>
          </a:p>
          <a:p>
            <a:r>
              <a:rPr lang="en-GB" dirty="0">
                <a:solidFill>
                  <a:schemeClr val="bg1"/>
                </a:solidFill>
              </a:rPr>
              <a:t>Low confidence</a:t>
            </a:r>
          </a:p>
          <a:p>
            <a:r>
              <a:rPr lang="en-GB" dirty="0">
                <a:solidFill>
                  <a:schemeClr val="bg1"/>
                </a:solidFill>
              </a:rPr>
              <a:t>No or few friends</a:t>
            </a:r>
          </a:p>
          <a:p>
            <a:r>
              <a:rPr lang="en-GB" dirty="0">
                <a:solidFill>
                  <a:schemeClr val="bg1"/>
                </a:solidFill>
              </a:rPr>
              <a:t>Low academic achievement</a:t>
            </a:r>
          </a:p>
          <a:p>
            <a:r>
              <a:rPr lang="en-GB" dirty="0">
                <a:solidFill>
                  <a:schemeClr val="bg1"/>
                </a:solidFill>
              </a:rPr>
              <a:t>High academic achievement</a:t>
            </a:r>
          </a:p>
          <a:p>
            <a:r>
              <a:rPr lang="en-GB" dirty="0">
                <a:solidFill>
                  <a:schemeClr val="bg1"/>
                </a:solidFill>
              </a:rPr>
              <a:t>Deprived backgrounds</a:t>
            </a:r>
          </a:p>
          <a:p>
            <a:r>
              <a:rPr lang="en-GB" dirty="0">
                <a:solidFill>
                  <a:schemeClr val="bg1"/>
                </a:solidFill>
              </a:rPr>
              <a:t>Young carers</a:t>
            </a:r>
          </a:p>
          <a:p>
            <a:r>
              <a:rPr lang="en-GB" dirty="0">
                <a:solidFill>
                  <a:schemeClr val="bg1"/>
                </a:solidFill>
              </a:rPr>
              <a:t>Additional learning need or disabilities</a:t>
            </a:r>
          </a:p>
          <a:p>
            <a:endParaRPr lang="en-GB" dirty="0"/>
          </a:p>
          <a:p>
            <a:endParaRPr lang="en-GB" dirty="0"/>
          </a:p>
        </p:txBody>
      </p:sp>
    </p:spTree>
    <p:extLst>
      <p:ext uri="{BB962C8B-B14F-4D97-AF65-F5344CB8AC3E}">
        <p14:creationId xmlns:p14="http://schemas.microsoft.com/office/powerpoint/2010/main" val="291581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A96A-8255-4885-BB28-43AD932BF1AC}"/>
              </a:ext>
            </a:extLst>
          </p:cNvPr>
          <p:cNvSpPr>
            <a:spLocks noGrp="1"/>
          </p:cNvSpPr>
          <p:nvPr>
            <p:ph type="title"/>
          </p:nvPr>
        </p:nvSpPr>
        <p:spPr/>
        <p:txBody>
          <a:bodyPr/>
          <a:lstStyle/>
          <a:p>
            <a:r>
              <a:rPr lang="en-GB" dirty="0">
                <a:solidFill>
                  <a:schemeClr val="bg1"/>
                </a:solidFill>
              </a:rPr>
              <a:t>So when is It not bullying?</a:t>
            </a:r>
          </a:p>
        </p:txBody>
      </p:sp>
      <p:sp>
        <p:nvSpPr>
          <p:cNvPr id="3" name="Content Placeholder 2">
            <a:extLst>
              <a:ext uri="{FF2B5EF4-FFF2-40B4-BE49-F238E27FC236}">
                <a16:creationId xmlns:a16="http://schemas.microsoft.com/office/drawing/2014/main" id="{2B2CD428-F713-4238-8F5A-EAFDFF9BBCF2}"/>
              </a:ext>
            </a:extLst>
          </p:cNvPr>
          <p:cNvSpPr>
            <a:spLocks noGrp="1"/>
          </p:cNvSpPr>
          <p:nvPr>
            <p:ph idx="1"/>
          </p:nvPr>
        </p:nvSpPr>
        <p:spPr/>
        <p:txBody>
          <a:bodyPr/>
          <a:lstStyle/>
          <a:p>
            <a:r>
              <a:rPr lang="en-GB" dirty="0">
                <a:solidFill>
                  <a:schemeClr val="bg1"/>
                </a:solidFill>
              </a:rPr>
              <a:t>If it’s a ‘one off’ incident</a:t>
            </a:r>
          </a:p>
          <a:p>
            <a:r>
              <a:rPr lang="en-GB" dirty="0">
                <a:solidFill>
                  <a:schemeClr val="bg1"/>
                </a:solidFill>
              </a:rPr>
              <a:t>When two or more people have argued</a:t>
            </a:r>
          </a:p>
          <a:p>
            <a:r>
              <a:rPr lang="en-GB" dirty="0">
                <a:solidFill>
                  <a:schemeClr val="bg1"/>
                </a:solidFill>
              </a:rPr>
              <a:t>When people don’t get along</a:t>
            </a:r>
          </a:p>
          <a:p>
            <a:r>
              <a:rPr lang="en-GB" dirty="0">
                <a:solidFill>
                  <a:schemeClr val="bg1"/>
                </a:solidFill>
              </a:rPr>
              <a:t>People not liking one another</a:t>
            </a:r>
          </a:p>
          <a:p>
            <a:r>
              <a:rPr lang="en-GB" dirty="0">
                <a:solidFill>
                  <a:schemeClr val="bg1"/>
                </a:solidFill>
              </a:rPr>
              <a:t>When a young person does not want to hang out with another</a:t>
            </a:r>
          </a:p>
          <a:p>
            <a:r>
              <a:rPr lang="en-GB" dirty="0">
                <a:solidFill>
                  <a:schemeClr val="bg1"/>
                </a:solidFill>
              </a:rPr>
              <a:t>When a young person does not want to invite another to their party</a:t>
            </a:r>
          </a:p>
          <a:p>
            <a:r>
              <a:rPr lang="en-GB" dirty="0">
                <a:solidFill>
                  <a:schemeClr val="bg1"/>
                </a:solidFill>
              </a:rPr>
              <a:t>Boisterous behaviour</a:t>
            </a:r>
          </a:p>
        </p:txBody>
      </p:sp>
    </p:spTree>
    <p:extLst>
      <p:ext uri="{BB962C8B-B14F-4D97-AF65-F5344CB8AC3E}">
        <p14:creationId xmlns:p14="http://schemas.microsoft.com/office/powerpoint/2010/main" val="22503847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151F-5FBE-45A3-B108-7C2E2353470B}"/>
              </a:ext>
            </a:extLst>
          </p:cNvPr>
          <p:cNvSpPr>
            <a:spLocks noGrp="1"/>
          </p:cNvSpPr>
          <p:nvPr>
            <p:ph type="title"/>
          </p:nvPr>
        </p:nvSpPr>
        <p:spPr/>
        <p:txBody>
          <a:bodyPr/>
          <a:lstStyle/>
          <a:p>
            <a:r>
              <a:rPr lang="en-GB" dirty="0">
                <a:solidFill>
                  <a:schemeClr val="bg1"/>
                </a:solidFill>
              </a:rPr>
              <a:t>Why bully?</a:t>
            </a:r>
          </a:p>
        </p:txBody>
      </p:sp>
      <p:sp>
        <p:nvSpPr>
          <p:cNvPr id="3" name="Content Placeholder 2">
            <a:extLst>
              <a:ext uri="{FF2B5EF4-FFF2-40B4-BE49-F238E27FC236}">
                <a16:creationId xmlns:a16="http://schemas.microsoft.com/office/drawing/2014/main" id="{F49C3772-055D-4F30-A7C7-0DD2E61D8A46}"/>
              </a:ext>
            </a:extLst>
          </p:cNvPr>
          <p:cNvSpPr>
            <a:spLocks noGrp="1"/>
          </p:cNvSpPr>
          <p:nvPr>
            <p:ph idx="1"/>
          </p:nvPr>
        </p:nvSpPr>
        <p:spPr>
          <a:xfrm>
            <a:off x="1069848" y="1762125"/>
            <a:ext cx="10058400" cy="4410075"/>
          </a:xfrm>
        </p:spPr>
        <p:txBody>
          <a:bodyPr>
            <a:normAutofit fontScale="92500" lnSpcReduction="20000"/>
          </a:bodyPr>
          <a:lstStyle/>
          <a:p>
            <a:r>
              <a:rPr lang="en-GB" dirty="0">
                <a:solidFill>
                  <a:schemeClr val="bg1"/>
                </a:solidFill>
              </a:rPr>
              <a:t>Power</a:t>
            </a:r>
          </a:p>
          <a:p>
            <a:r>
              <a:rPr lang="en-GB" dirty="0">
                <a:solidFill>
                  <a:schemeClr val="bg1"/>
                </a:solidFill>
              </a:rPr>
              <a:t>Control</a:t>
            </a:r>
          </a:p>
          <a:p>
            <a:r>
              <a:rPr lang="en-GB" dirty="0">
                <a:solidFill>
                  <a:schemeClr val="bg1"/>
                </a:solidFill>
              </a:rPr>
              <a:t>Self preservation</a:t>
            </a:r>
          </a:p>
          <a:p>
            <a:r>
              <a:rPr lang="en-GB" dirty="0">
                <a:solidFill>
                  <a:schemeClr val="bg1"/>
                </a:solidFill>
              </a:rPr>
              <a:t>Big egos (thinking they’re better or more important than others)</a:t>
            </a:r>
          </a:p>
          <a:p>
            <a:r>
              <a:rPr lang="en-GB" dirty="0">
                <a:solidFill>
                  <a:schemeClr val="bg1"/>
                </a:solidFill>
              </a:rPr>
              <a:t>Direct hurt and frustrations out at others</a:t>
            </a:r>
          </a:p>
          <a:p>
            <a:r>
              <a:rPr lang="en-GB" dirty="0">
                <a:solidFill>
                  <a:schemeClr val="bg1"/>
                </a:solidFill>
              </a:rPr>
              <a:t>Tough, hard or cool image to maintain</a:t>
            </a:r>
          </a:p>
          <a:p>
            <a:r>
              <a:rPr lang="en-GB" dirty="0">
                <a:solidFill>
                  <a:schemeClr val="bg1"/>
                </a:solidFill>
              </a:rPr>
              <a:t>Attention</a:t>
            </a:r>
          </a:p>
          <a:p>
            <a:r>
              <a:rPr lang="en-GB" dirty="0">
                <a:solidFill>
                  <a:schemeClr val="bg1"/>
                </a:solidFill>
              </a:rPr>
              <a:t>Jealousy</a:t>
            </a:r>
          </a:p>
          <a:p>
            <a:r>
              <a:rPr lang="en-GB" dirty="0">
                <a:solidFill>
                  <a:schemeClr val="bg1"/>
                </a:solidFill>
              </a:rPr>
              <a:t>Background or family situation</a:t>
            </a:r>
          </a:p>
          <a:p>
            <a:r>
              <a:rPr lang="en-GB" dirty="0">
                <a:solidFill>
                  <a:schemeClr val="bg1"/>
                </a:solidFill>
              </a:rPr>
              <a:t>Learnt behaviours</a:t>
            </a:r>
          </a:p>
          <a:p>
            <a:r>
              <a:rPr lang="en-GB" dirty="0">
                <a:solidFill>
                  <a:schemeClr val="bg1"/>
                </a:solidFill>
              </a:rPr>
              <a:t>Victims themselves</a:t>
            </a:r>
          </a:p>
          <a:p>
            <a:r>
              <a:rPr lang="en-GB" dirty="0">
                <a:solidFill>
                  <a:schemeClr val="bg1"/>
                </a:solidFill>
              </a:rPr>
              <a:t>Low self esteem</a:t>
            </a:r>
          </a:p>
          <a:p>
            <a:endParaRPr lang="en-GB" dirty="0"/>
          </a:p>
          <a:p>
            <a:endParaRPr lang="en-GB" dirty="0"/>
          </a:p>
          <a:p>
            <a:endParaRPr lang="en-GB" dirty="0"/>
          </a:p>
        </p:txBody>
      </p:sp>
    </p:spTree>
    <p:extLst>
      <p:ext uri="{BB962C8B-B14F-4D97-AF65-F5344CB8AC3E}">
        <p14:creationId xmlns:p14="http://schemas.microsoft.com/office/powerpoint/2010/main" val="362435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9E4A-02D3-4BCB-B8DD-26FBEA6A6081}"/>
              </a:ext>
            </a:extLst>
          </p:cNvPr>
          <p:cNvSpPr>
            <a:spLocks noGrp="1"/>
          </p:cNvSpPr>
          <p:nvPr>
            <p:ph type="title"/>
          </p:nvPr>
        </p:nvSpPr>
        <p:spPr/>
        <p:txBody>
          <a:bodyPr/>
          <a:lstStyle/>
          <a:p>
            <a:r>
              <a:rPr lang="en-GB" dirty="0">
                <a:hlinkClick r:id="rId2"/>
              </a:rPr>
              <a:t>https://www.youtube.com/watch?v=oBDy0rL9BMY</a:t>
            </a:r>
            <a:r>
              <a:rPr lang="en-GB" dirty="0"/>
              <a:t> </a:t>
            </a:r>
          </a:p>
        </p:txBody>
      </p:sp>
      <p:sp>
        <p:nvSpPr>
          <p:cNvPr id="3" name="Text Placeholder 2">
            <a:extLst>
              <a:ext uri="{FF2B5EF4-FFF2-40B4-BE49-F238E27FC236}">
                <a16:creationId xmlns:a16="http://schemas.microsoft.com/office/drawing/2014/main" id="{FDC844CD-5C62-46CF-BFED-0D66434B436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0570010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FEB43-A6CD-498F-9AB7-5F013312BEDB}"/>
              </a:ext>
            </a:extLst>
          </p:cNvPr>
          <p:cNvSpPr>
            <a:spLocks noGrp="1"/>
          </p:cNvSpPr>
          <p:nvPr>
            <p:ph type="title"/>
          </p:nvPr>
        </p:nvSpPr>
        <p:spPr/>
        <p:txBody>
          <a:bodyPr/>
          <a:lstStyle/>
          <a:p>
            <a:r>
              <a:rPr lang="en-GB" dirty="0">
                <a:solidFill>
                  <a:schemeClr val="bg1"/>
                </a:solidFill>
              </a:rPr>
              <a:t>Helpful resources</a:t>
            </a:r>
          </a:p>
        </p:txBody>
      </p:sp>
      <p:sp>
        <p:nvSpPr>
          <p:cNvPr id="3" name="Content Placeholder 2">
            <a:extLst>
              <a:ext uri="{FF2B5EF4-FFF2-40B4-BE49-F238E27FC236}">
                <a16:creationId xmlns:a16="http://schemas.microsoft.com/office/drawing/2014/main" id="{188607C6-7743-4F4C-94BB-4AA809B0D406}"/>
              </a:ext>
            </a:extLst>
          </p:cNvPr>
          <p:cNvSpPr>
            <a:spLocks noGrp="1"/>
          </p:cNvSpPr>
          <p:nvPr>
            <p:ph sz="half" idx="1"/>
          </p:nvPr>
        </p:nvSpPr>
        <p:spPr>
          <a:xfrm>
            <a:off x="288798" y="2194559"/>
            <a:ext cx="5692902" cy="4558665"/>
          </a:xfrm>
        </p:spPr>
        <p:txBody>
          <a:bodyPr>
            <a:normAutofit fontScale="92500" lnSpcReduction="20000"/>
          </a:bodyPr>
          <a:lstStyle/>
          <a:p>
            <a:r>
              <a:rPr lang="en-GB" b="1" dirty="0">
                <a:solidFill>
                  <a:schemeClr val="bg1"/>
                </a:solidFill>
              </a:rPr>
              <a:t>Bully Busters</a:t>
            </a:r>
          </a:p>
          <a:p>
            <a:pPr marL="0" indent="0">
              <a:buNone/>
            </a:pPr>
            <a:r>
              <a:rPr lang="en-GB" dirty="0">
                <a:hlinkClick r:id="" action="ppaction://noaction"/>
              </a:rPr>
              <a:t>www.bullybusters.org.uk/</a:t>
            </a:r>
            <a:endParaRPr lang="en-GB" dirty="0"/>
          </a:p>
          <a:p>
            <a:r>
              <a:rPr lang="en-GB" b="1" dirty="0">
                <a:solidFill>
                  <a:schemeClr val="bg1"/>
                </a:solidFill>
              </a:rPr>
              <a:t>Bullying </a:t>
            </a:r>
            <a:r>
              <a:rPr lang="en-GB" b="1" dirty="0" err="1">
                <a:solidFill>
                  <a:schemeClr val="bg1"/>
                </a:solidFill>
              </a:rPr>
              <a:t>Uk</a:t>
            </a:r>
            <a:endParaRPr lang="en-GB" b="1" dirty="0">
              <a:solidFill>
                <a:schemeClr val="bg1"/>
              </a:solidFill>
            </a:endParaRPr>
          </a:p>
          <a:p>
            <a:pPr marL="0" indent="0">
              <a:buNone/>
            </a:pPr>
            <a:r>
              <a:rPr lang="en-GB" dirty="0">
                <a:hlinkClick r:id="rId2"/>
              </a:rPr>
              <a:t>www.bullying.co.uk/</a:t>
            </a:r>
            <a:endParaRPr lang="en-GB" dirty="0"/>
          </a:p>
          <a:p>
            <a:r>
              <a:rPr lang="en-GB" b="1" dirty="0">
                <a:solidFill>
                  <a:schemeClr val="bg1"/>
                </a:solidFill>
              </a:rPr>
              <a:t>Kids against Bullying</a:t>
            </a:r>
          </a:p>
          <a:p>
            <a:pPr marL="0" indent="0">
              <a:buNone/>
            </a:pPr>
            <a:r>
              <a:rPr lang="en-GB" dirty="0">
                <a:hlinkClick r:id="rId3"/>
              </a:rPr>
              <a:t>www.pacerkidsagainstbullying.org/kab/</a:t>
            </a:r>
            <a:endParaRPr lang="en-GB" dirty="0"/>
          </a:p>
          <a:p>
            <a:r>
              <a:rPr lang="en-GB" b="1" dirty="0">
                <a:solidFill>
                  <a:schemeClr val="bg1"/>
                </a:solidFill>
              </a:rPr>
              <a:t>NSPCC</a:t>
            </a:r>
          </a:p>
          <a:p>
            <a:pPr marL="0" indent="0">
              <a:buNone/>
            </a:pPr>
            <a:r>
              <a:rPr lang="en-GB" dirty="0">
                <a:hlinkClick r:id="rId4"/>
              </a:rPr>
              <a:t>www.nspcc.org.uk</a:t>
            </a:r>
            <a:endParaRPr lang="en-GB" b="1" dirty="0"/>
          </a:p>
          <a:p>
            <a:r>
              <a:rPr lang="en-GB" b="1" dirty="0">
                <a:solidFill>
                  <a:schemeClr val="bg1"/>
                </a:solidFill>
              </a:rPr>
              <a:t>Stop Bullying</a:t>
            </a:r>
          </a:p>
          <a:p>
            <a:pPr marL="0" indent="0">
              <a:buNone/>
            </a:pPr>
            <a:r>
              <a:rPr lang="en-GB" dirty="0"/>
              <a:t> </a:t>
            </a:r>
            <a:r>
              <a:rPr lang="en-GB" dirty="0">
                <a:hlinkClick r:id="rId5"/>
              </a:rPr>
              <a:t>www.stopbullying.gov</a:t>
            </a:r>
            <a:endParaRPr lang="en-GB" dirty="0"/>
          </a:p>
          <a:p>
            <a:r>
              <a:rPr lang="en-GB" b="1" dirty="0">
                <a:solidFill>
                  <a:schemeClr val="bg1"/>
                </a:solidFill>
              </a:rPr>
              <a:t>Kidscape</a:t>
            </a:r>
          </a:p>
          <a:p>
            <a:pPr marL="0" indent="0">
              <a:buNone/>
            </a:pPr>
            <a:r>
              <a:rPr lang="en-GB" dirty="0">
                <a:hlinkClick r:id="rId6"/>
              </a:rPr>
              <a:t>https://www.kidscape.org.uk/kidscape-programmes/</a:t>
            </a:r>
            <a:r>
              <a:rPr lang="en-GB" dirty="0"/>
              <a:t> </a:t>
            </a:r>
          </a:p>
          <a:p>
            <a:endParaRPr lang="en-GB" b="1" dirty="0"/>
          </a:p>
          <a:p>
            <a:endParaRPr lang="en-GB" b="1" dirty="0"/>
          </a:p>
          <a:p>
            <a:pPr marL="0" indent="0">
              <a:buNone/>
            </a:pPr>
            <a:endParaRPr lang="en-GB" b="1" dirty="0"/>
          </a:p>
          <a:p>
            <a:endParaRPr lang="en-GB" dirty="0"/>
          </a:p>
        </p:txBody>
      </p:sp>
      <p:sp>
        <p:nvSpPr>
          <p:cNvPr id="4" name="Content Placeholder 3">
            <a:extLst>
              <a:ext uri="{FF2B5EF4-FFF2-40B4-BE49-F238E27FC236}">
                <a16:creationId xmlns:a16="http://schemas.microsoft.com/office/drawing/2014/main" id="{E6C7A60D-CE6B-4C6D-8DA3-D8AA6341F1B1}"/>
              </a:ext>
            </a:extLst>
          </p:cNvPr>
          <p:cNvSpPr>
            <a:spLocks noGrp="1"/>
          </p:cNvSpPr>
          <p:nvPr>
            <p:ph sz="half" idx="2"/>
          </p:nvPr>
        </p:nvSpPr>
        <p:spPr>
          <a:xfrm>
            <a:off x="6096000" y="2204085"/>
            <a:ext cx="5692902" cy="3977640"/>
          </a:xfrm>
        </p:spPr>
        <p:txBody>
          <a:bodyPr>
            <a:normAutofit fontScale="92500" lnSpcReduction="20000"/>
          </a:bodyPr>
          <a:lstStyle/>
          <a:p>
            <a:r>
              <a:rPr lang="en-GB" b="1" dirty="0">
                <a:solidFill>
                  <a:schemeClr val="bg1"/>
                </a:solidFill>
              </a:rPr>
              <a:t>Anti  Bullying Alliance</a:t>
            </a:r>
          </a:p>
          <a:p>
            <a:pPr marL="0" indent="0">
              <a:buNone/>
            </a:pPr>
            <a:r>
              <a:rPr lang="en-GB" dirty="0">
                <a:hlinkClick r:id="rId7"/>
              </a:rPr>
              <a:t>anti-bullyingalliance.org.uk/anti-bullying-week/</a:t>
            </a:r>
            <a:endParaRPr lang="en-GB" b="1" dirty="0"/>
          </a:p>
          <a:p>
            <a:r>
              <a:rPr lang="en-GB" b="1" dirty="0"/>
              <a:t> </a:t>
            </a:r>
            <a:r>
              <a:rPr lang="en-GB" b="1" dirty="0">
                <a:solidFill>
                  <a:schemeClr val="bg1"/>
                </a:solidFill>
              </a:rPr>
              <a:t>Childline</a:t>
            </a:r>
          </a:p>
          <a:p>
            <a:pPr marL="0" indent="0">
              <a:buNone/>
            </a:pPr>
            <a:r>
              <a:rPr lang="en-GB" dirty="0">
                <a:hlinkClick r:id="rId8"/>
              </a:rPr>
              <a:t>www.childline.org.uk/</a:t>
            </a:r>
            <a:endParaRPr lang="en-GB" b="1" dirty="0"/>
          </a:p>
          <a:p>
            <a:r>
              <a:rPr lang="en-GB" b="1" dirty="0">
                <a:solidFill>
                  <a:schemeClr val="bg1"/>
                </a:solidFill>
              </a:rPr>
              <a:t>Action Work</a:t>
            </a:r>
          </a:p>
          <a:p>
            <a:pPr marL="0" indent="0">
              <a:buNone/>
            </a:pPr>
            <a:r>
              <a:rPr lang="en-GB" dirty="0">
                <a:solidFill>
                  <a:schemeClr val="accent1">
                    <a:lumMod val="50000"/>
                  </a:schemeClr>
                </a:solidFill>
                <a:hlinkClick r:id="rId9"/>
              </a:rPr>
              <a:t>www.actionwork.com/</a:t>
            </a:r>
            <a:endParaRPr lang="en-GB" b="1" dirty="0"/>
          </a:p>
          <a:p>
            <a:r>
              <a:rPr lang="en-GB" b="1" dirty="0">
                <a:solidFill>
                  <a:schemeClr val="bg1"/>
                </a:solidFill>
              </a:rPr>
              <a:t>Anti Bullying Network</a:t>
            </a:r>
          </a:p>
          <a:p>
            <a:pPr marL="0" indent="0">
              <a:buNone/>
            </a:pPr>
            <a:r>
              <a:rPr lang="en-GB" dirty="0">
                <a:hlinkClick r:id="rId10"/>
              </a:rPr>
              <a:t>www.antibullying.net/circletime.htm</a:t>
            </a:r>
            <a:endParaRPr lang="en-GB" b="1" dirty="0"/>
          </a:p>
          <a:p>
            <a:r>
              <a:rPr lang="en-GB" b="1" dirty="0">
                <a:solidFill>
                  <a:schemeClr val="bg1"/>
                </a:solidFill>
              </a:rPr>
              <a:t>Stomp it out</a:t>
            </a:r>
          </a:p>
          <a:p>
            <a:pPr marL="0" indent="0">
              <a:buNone/>
            </a:pPr>
            <a:r>
              <a:rPr lang="en-GB" dirty="0">
                <a:hlinkClick r:id="rId11"/>
              </a:rPr>
              <a:t>www.stompoutbullying.org/index.php/campaigns/national-bullying-prevention-awareness-month/</a:t>
            </a:r>
            <a:endParaRPr lang="en-GB" dirty="0"/>
          </a:p>
          <a:p>
            <a:pPr marL="0" indent="0">
              <a:buNone/>
            </a:pPr>
            <a:endParaRPr lang="en-GB" b="1" dirty="0"/>
          </a:p>
          <a:p>
            <a:endParaRPr lang="en-GB" b="1" dirty="0"/>
          </a:p>
          <a:p>
            <a:endParaRPr lang="en-GB" dirty="0"/>
          </a:p>
        </p:txBody>
      </p:sp>
    </p:spTree>
    <p:extLst>
      <p:ext uri="{BB962C8B-B14F-4D97-AF65-F5344CB8AC3E}">
        <p14:creationId xmlns:p14="http://schemas.microsoft.com/office/powerpoint/2010/main" val="40761375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F68C7-38EF-49F0-AEA3-959B569539D2}"/>
              </a:ext>
            </a:extLst>
          </p:cNvPr>
          <p:cNvSpPr>
            <a:spLocks noGrp="1"/>
          </p:cNvSpPr>
          <p:nvPr>
            <p:ph type="title"/>
          </p:nvPr>
        </p:nvSpPr>
        <p:spPr/>
        <p:txBody>
          <a:bodyPr/>
          <a:lstStyle/>
          <a:p>
            <a:r>
              <a:rPr lang="en-GB" dirty="0">
                <a:solidFill>
                  <a:schemeClr val="bg1"/>
                </a:solidFill>
              </a:rPr>
              <a:t>For next Thursday	</a:t>
            </a:r>
          </a:p>
        </p:txBody>
      </p:sp>
      <p:sp>
        <p:nvSpPr>
          <p:cNvPr id="3" name="Content Placeholder 2">
            <a:extLst>
              <a:ext uri="{FF2B5EF4-FFF2-40B4-BE49-F238E27FC236}">
                <a16:creationId xmlns:a16="http://schemas.microsoft.com/office/drawing/2014/main" id="{F75E49A6-8920-4B5B-B714-C475AF9C7681}"/>
              </a:ext>
            </a:extLst>
          </p:cNvPr>
          <p:cNvSpPr>
            <a:spLocks noGrp="1"/>
          </p:cNvSpPr>
          <p:nvPr>
            <p:ph idx="1"/>
          </p:nvPr>
        </p:nvSpPr>
        <p:spPr/>
        <p:txBody>
          <a:bodyPr/>
          <a:lstStyle/>
          <a:p>
            <a:r>
              <a:rPr lang="en-GB" dirty="0">
                <a:solidFill>
                  <a:schemeClr val="bg1"/>
                </a:solidFill>
              </a:rPr>
              <a:t>Look at ACEs and consider how it might affect young peoples health and wellbeing</a:t>
            </a:r>
          </a:p>
        </p:txBody>
      </p:sp>
    </p:spTree>
    <p:extLst>
      <p:ext uri="{BB962C8B-B14F-4D97-AF65-F5344CB8AC3E}">
        <p14:creationId xmlns:p14="http://schemas.microsoft.com/office/powerpoint/2010/main" val="22621788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347</TotalTime>
  <Words>2238</Words>
  <Application>Microsoft Office PowerPoint</Application>
  <PresentationFormat>Widescreen</PresentationFormat>
  <Paragraphs>307</Paragraphs>
  <Slides>40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Calibri</vt:lpstr>
      <vt:lpstr>Rockwell</vt:lpstr>
      <vt:lpstr>Rockwell Condensed</vt:lpstr>
      <vt:lpstr>Symbol</vt:lpstr>
      <vt:lpstr>Times New Roman</vt:lpstr>
      <vt:lpstr>Wingdings</vt:lpstr>
      <vt:lpstr>Wood Type</vt:lpstr>
      <vt:lpstr>Ecyw6003 Young people in focus</vt:lpstr>
      <vt:lpstr>Lectures dates and times</vt:lpstr>
      <vt:lpstr>Module outline… what to expect</vt:lpstr>
      <vt:lpstr>aims</vt:lpstr>
      <vt:lpstr>Learning outcomes</vt:lpstr>
      <vt:lpstr>Indicative content</vt:lpstr>
      <vt:lpstr>Indicative content cont.</vt:lpstr>
      <vt:lpstr>Assessment </vt:lpstr>
      <vt:lpstr>Assessment advice</vt:lpstr>
      <vt:lpstr>Consider the following…</vt:lpstr>
      <vt:lpstr>Assessment times</vt:lpstr>
      <vt:lpstr>Issues facing young people today</vt:lpstr>
      <vt:lpstr>Group feedback question 1</vt:lpstr>
      <vt:lpstr>Group feedback question 2</vt:lpstr>
      <vt:lpstr>Group feedback Question 3</vt:lpstr>
      <vt:lpstr>Helpful resources</vt:lpstr>
      <vt:lpstr>Self Esteem and Confidence </vt:lpstr>
      <vt:lpstr>Group activity 10 mins</vt:lpstr>
      <vt:lpstr>Group Feedback What is your definition of self esteem?</vt:lpstr>
      <vt:lpstr>Self esteem is…  belief and confidence in your own ability and value</vt:lpstr>
      <vt:lpstr>What is self esteem</vt:lpstr>
      <vt:lpstr>PowerPoint Presentation</vt:lpstr>
      <vt:lpstr>Group Feedback  What is your definition of confidence</vt:lpstr>
      <vt:lpstr>Confidence is…  the feeling or belief that one can have faith in or rely on someone or something  </vt:lpstr>
      <vt:lpstr>What is confidence</vt:lpstr>
      <vt:lpstr>PowerPoint Presentation</vt:lpstr>
      <vt:lpstr>What influences confidence: 3 factors</vt:lpstr>
      <vt:lpstr>PowerPoint Presentation</vt:lpstr>
      <vt:lpstr>PowerPoint Presentation</vt:lpstr>
      <vt:lpstr>Bullying</vt:lpstr>
      <vt:lpstr>Group activity 10 mins</vt:lpstr>
      <vt:lpstr>Bullying is…</vt:lpstr>
      <vt:lpstr>WAG…(in schools)</vt:lpstr>
      <vt:lpstr>Types of bullying</vt:lpstr>
      <vt:lpstr>Who is likely to be bullied Anyone who is different. But what is different? </vt:lpstr>
      <vt:lpstr>So when is It not bullying?</vt:lpstr>
      <vt:lpstr>Why bully?</vt:lpstr>
      <vt:lpstr>https://www.youtube.com/watch?v=oBDy0rL9BMY </vt:lpstr>
      <vt:lpstr>Helpful resources</vt:lpstr>
      <vt:lpstr>For next Thursday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dc:title>
  <dc:creator>katie gardner</dc:creator>
  <cp:lastModifiedBy>katie gardner</cp:lastModifiedBy>
  <cp:revision>32</cp:revision>
  <dcterms:created xsi:type="dcterms:W3CDTF">2021-01-21T09:30:17Z</dcterms:created>
  <dcterms:modified xsi:type="dcterms:W3CDTF">2022-02-02T21:27:56Z</dcterms:modified>
</cp:coreProperties>
</file>