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56" r:id="rId5"/>
    <p:sldId id="257" r:id="rId6"/>
    <p:sldId id="258" r:id="rId7"/>
    <p:sldId id="259" r:id="rId8"/>
    <p:sldId id="262" r:id="rId9"/>
    <p:sldId id="263" r:id="rId10"/>
    <p:sldId id="264" r:id="rId11"/>
    <p:sldId id="265" r:id="rId12"/>
    <p:sldId id="266" r:id="rId13"/>
    <p:sldId id="260" r:id="rId14"/>
    <p:sldId id="261" r:id="rId15"/>
    <p:sldId id="267" r:id="rId16"/>
    <p:sldId id="268" r:id="rId17"/>
    <p:sldId id="269" r:id="rId18"/>
    <p:sldId id="270" r:id="rId19"/>
    <p:sldId id="271" r:id="rId20"/>
    <p:sldId id="272" r:id="rId21"/>
    <p:sldId id="273" r:id="rId22"/>
    <p:sldId id="274" r:id="rId23"/>
  </p:sldIdLst>
  <p:sldSz cx="9144000" cy="6858000" type="screen4x3"/>
  <p:notesSz cx="6858000" cy="9144000"/>
  <p:defaultTextStyle>
    <a:defPPr>
      <a:defRPr lang="es-E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422C16"/>
    <a:srgbClr val="0C788E"/>
    <a:srgbClr val="025198"/>
    <a:srgbClr val="1C1C1C"/>
    <a:srgbClr val="660066"/>
    <a:srgbClr val="000058"/>
    <a:srgbClr val="0085B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575" autoAdjust="0"/>
    <p:restoredTop sz="69651" autoAdjust="0"/>
  </p:normalViewPr>
  <p:slideViewPr>
    <p:cSldViewPr>
      <p:cViewPr varScale="1">
        <p:scale>
          <a:sx n="73" d="100"/>
          <a:sy n="73" d="100"/>
        </p:scale>
        <p:origin x="1062" y="3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DD76EE-C827-4F76-AEA0-E5F430EB7DF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vl1pPr>
          </a:lstStyle>
          <a:p>
            <a:pPr>
              <a:defRPr/>
            </a:pPr>
            <a:endParaRPr lang="en-GB"/>
          </a:p>
        </p:txBody>
      </p:sp>
      <p:sp>
        <p:nvSpPr>
          <p:cNvPr id="3" name="Date Placeholder 2">
            <a:extLst>
              <a:ext uri="{FF2B5EF4-FFF2-40B4-BE49-F238E27FC236}">
                <a16:creationId xmlns:a16="http://schemas.microsoft.com/office/drawing/2014/main" id="{E245B15E-082A-4F19-9700-03B4894E0CA6}"/>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hangingPunct="1">
              <a:defRPr sz="1200"/>
            </a:lvl1pPr>
          </a:lstStyle>
          <a:p>
            <a:pPr>
              <a:defRPr/>
            </a:pPr>
            <a:fld id="{0EAD7770-589D-4149-AEF7-E6B0A5E52F14}" type="datetimeFigureOut">
              <a:rPr lang="en-GB"/>
              <a:pPr>
                <a:defRPr/>
              </a:pPr>
              <a:t>31/01/2021</a:t>
            </a:fld>
            <a:endParaRPr lang="en-GB"/>
          </a:p>
        </p:txBody>
      </p:sp>
      <p:sp>
        <p:nvSpPr>
          <p:cNvPr id="4" name="Slide Image Placeholder 3">
            <a:extLst>
              <a:ext uri="{FF2B5EF4-FFF2-40B4-BE49-F238E27FC236}">
                <a16:creationId xmlns:a16="http://schemas.microsoft.com/office/drawing/2014/main" id="{F34F3A1B-9DEC-4FFF-9C42-CF205DB3C1F2}"/>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14A5CB5B-3718-451A-A5E8-862DB5E43A98}"/>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90FC4B3-3427-4E9A-9E31-815974F56222}"/>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hangingPunct="1">
              <a:defRPr sz="1200"/>
            </a:lvl1pPr>
          </a:lstStyle>
          <a:p>
            <a:pPr>
              <a:defRPr/>
            </a:pPr>
            <a:endParaRPr lang="en-GB"/>
          </a:p>
        </p:txBody>
      </p:sp>
      <p:sp>
        <p:nvSpPr>
          <p:cNvPr id="7" name="Slide Number Placeholder 6">
            <a:extLst>
              <a:ext uri="{FF2B5EF4-FFF2-40B4-BE49-F238E27FC236}">
                <a16:creationId xmlns:a16="http://schemas.microsoft.com/office/drawing/2014/main" id="{721BFEBB-9437-422D-96BE-D28219269E1D}"/>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hangingPunct="1">
              <a:defRPr sz="1200"/>
            </a:lvl1pPr>
          </a:lstStyle>
          <a:p>
            <a:pPr>
              <a:defRPr/>
            </a:pPr>
            <a:fld id="{970B2BCA-7D2D-42E2-A686-987C196B03B3}"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https://books.google.co.uk/books?id=SmjnLQwlSdsC&amp;pg=PT234&amp;dq=cultural+web&amp;hl=en&amp;sa=X&amp;ved=0ahUKEwjD_J3u6tTgAhUGSxUIHRcbCzMQ6wEIKDAA#v=onepage&amp;q=cultural%20web&amp;f=false</a:t>
            </a:r>
          </a:p>
          <a:p>
            <a:endParaRPr lang="en-GB" altLang="en-US" smtClean="0"/>
          </a:p>
          <a:p>
            <a:endParaRPr lang="en-GB" altLang="en-US" smtClean="0"/>
          </a:p>
        </p:txBody>
      </p:sp>
      <p:sp>
        <p:nvSpPr>
          <p:cNvPr id="15364"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EDCA8E-2549-4CC2-B023-3376DCEB4D6D}" type="slidenum">
              <a:rPr lang="en-GB" altLang="en-US" smtClean="0"/>
              <a:pPr/>
              <a:t>12</a:t>
            </a:fld>
            <a:endParaRPr lang="en-GB"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05A14663-E734-4186-BAF3-6E7B4F3AF33A}" type="slidenum">
              <a:rPr lang="es-ES" altLang="en-US"/>
              <a:pPr>
                <a:defRPr/>
              </a:pPr>
              <a:t>‹#›</a:t>
            </a:fld>
            <a:endParaRPr lang="es-ES" altLang="en-US"/>
          </a:p>
        </p:txBody>
      </p:sp>
    </p:spTree>
    <p:extLst>
      <p:ext uri="{BB962C8B-B14F-4D97-AF65-F5344CB8AC3E}">
        <p14:creationId xmlns:p14="http://schemas.microsoft.com/office/powerpoint/2010/main" val="3030892341"/>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Content Placeholder 2">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6C8C6E5C-EA38-4D00-BB04-0CCEF541C225}" type="slidenum">
              <a:rPr lang="es-ES" altLang="en-US"/>
              <a:pPr>
                <a:defRPr/>
              </a:pPr>
              <a:t>‹#›</a:t>
            </a:fld>
            <a:endParaRPr lang="es-ES" altLang="en-US"/>
          </a:p>
        </p:txBody>
      </p:sp>
    </p:spTree>
    <p:extLst>
      <p:ext uri="{BB962C8B-B14F-4D97-AF65-F5344CB8AC3E}">
        <p14:creationId xmlns:p14="http://schemas.microsoft.com/office/powerpoint/2010/main" val="2197595960"/>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DA590392-F560-4081-9946-A28098D201F4}" type="slidenum">
              <a:rPr lang="es-ES" altLang="en-US"/>
              <a:pPr>
                <a:defRPr/>
              </a:pPr>
              <a:t>‹#›</a:t>
            </a:fld>
            <a:endParaRPr lang="es-ES" altLang="en-US"/>
          </a:p>
        </p:txBody>
      </p:sp>
    </p:spTree>
    <p:extLst>
      <p:ext uri="{BB962C8B-B14F-4D97-AF65-F5344CB8AC3E}">
        <p14:creationId xmlns:p14="http://schemas.microsoft.com/office/powerpoint/2010/main" val="2782099480"/>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Content Placeholder 2">
            <a:extLst/>
          </p:cNvPr>
          <p:cNvSpPr>
            <a:spLocks noGrp="1"/>
          </p:cNvSpPr>
          <p:nvPr>
            <p:ph sz="half" idx="1"/>
          </p:nvPr>
        </p:nvSpPr>
        <p:spPr>
          <a:xfrm>
            <a:off x="457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p:cNvPr>
          <p:cNvSpPr>
            <a:spLocks noGrp="1"/>
          </p:cNvSpPr>
          <p:nvPr>
            <p:ph sz="half" idx="2"/>
          </p:nvPr>
        </p:nvSpPr>
        <p:spPr>
          <a:xfrm>
            <a:off x="4648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69F6C2A8-18FE-4BC6-A379-69A275F6DCD9}" type="slidenum">
              <a:rPr lang="es-ES" altLang="en-US"/>
              <a:pPr>
                <a:defRPr/>
              </a:pPr>
              <a:t>‹#›</a:t>
            </a:fld>
            <a:endParaRPr lang="es-ES" altLang="en-US"/>
          </a:p>
        </p:txBody>
      </p:sp>
    </p:spTree>
    <p:extLst>
      <p:ext uri="{BB962C8B-B14F-4D97-AF65-F5344CB8AC3E}">
        <p14:creationId xmlns:p14="http://schemas.microsoft.com/office/powerpoint/2010/main" val="1609772988"/>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8"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9"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8979BA5A-5702-42DE-B89A-E9C57DA76A3D}" type="slidenum">
              <a:rPr lang="es-ES" altLang="en-US"/>
              <a:pPr>
                <a:defRPr/>
              </a:pPr>
              <a:t>‹#›</a:t>
            </a:fld>
            <a:endParaRPr lang="es-ES" altLang="en-US"/>
          </a:p>
        </p:txBody>
      </p:sp>
    </p:spTree>
    <p:extLst>
      <p:ext uri="{BB962C8B-B14F-4D97-AF65-F5344CB8AC3E}">
        <p14:creationId xmlns:p14="http://schemas.microsoft.com/office/powerpoint/2010/main" val="2019043754"/>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4"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5"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BC0F82FE-7974-4458-9E1A-EF55C871C047}" type="slidenum">
              <a:rPr lang="es-ES" altLang="en-US"/>
              <a:pPr>
                <a:defRPr/>
              </a:pPr>
              <a:t>‹#›</a:t>
            </a:fld>
            <a:endParaRPr lang="es-ES" altLang="en-US"/>
          </a:p>
        </p:txBody>
      </p:sp>
    </p:spTree>
    <p:extLst>
      <p:ext uri="{BB962C8B-B14F-4D97-AF65-F5344CB8AC3E}">
        <p14:creationId xmlns:p14="http://schemas.microsoft.com/office/powerpoint/2010/main" val="1678741556"/>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3"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4"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EFEF9536-898C-4D59-8917-2CBC22E53FE5}" type="slidenum">
              <a:rPr lang="es-ES" altLang="en-US"/>
              <a:pPr>
                <a:defRPr/>
              </a:pPr>
              <a:t>‹#›</a:t>
            </a:fld>
            <a:endParaRPr lang="es-ES" altLang="en-US"/>
          </a:p>
        </p:txBody>
      </p:sp>
    </p:spTree>
    <p:extLst>
      <p:ext uri="{BB962C8B-B14F-4D97-AF65-F5344CB8AC3E}">
        <p14:creationId xmlns:p14="http://schemas.microsoft.com/office/powerpoint/2010/main" val="250736593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ED8E3B35-FCB0-4A88-910E-8849DA300CBA}" type="slidenum">
              <a:rPr lang="es-ES" altLang="en-US"/>
              <a:pPr>
                <a:defRPr/>
              </a:pPr>
              <a:t>‹#›</a:t>
            </a:fld>
            <a:endParaRPr lang="es-ES" altLang="en-US"/>
          </a:p>
        </p:txBody>
      </p:sp>
    </p:spTree>
    <p:extLst>
      <p:ext uri="{BB962C8B-B14F-4D97-AF65-F5344CB8AC3E}">
        <p14:creationId xmlns:p14="http://schemas.microsoft.com/office/powerpoint/2010/main" val="4108542334"/>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1A1A45C2-5175-482A-BD61-013861A75065}" type="slidenum">
              <a:rPr lang="es-ES" altLang="en-US"/>
              <a:pPr>
                <a:defRPr/>
              </a:pPr>
              <a:t>‹#›</a:t>
            </a:fld>
            <a:endParaRPr lang="es-ES" altLang="en-US"/>
          </a:p>
        </p:txBody>
      </p:sp>
    </p:spTree>
    <p:extLst>
      <p:ext uri="{BB962C8B-B14F-4D97-AF65-F5344CB8AC3E}">
        <p14:creationId xmlns:p14="http://schemas.microsoft.com/office/powerpoint/2010/main" val="4180582088"/>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Vertical Text Placeholder 2">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1C007474-D01D-46E5-8ED3-FCC1032FD38A}" type="slidenum">
              <a:rPr lang="es-ES" altLang="en-US"/>
              <a:pPr>
                <a:defRPr/>
              </a:pPr>
              <a:t>‹#›</a:t>
            </a:fld>
            <a:endParaRPr lang="es-ES" altLang="en-US"/>
          </a:p>
        </p:txBody>
      </p:sp>
    </p:spTree>
    <p:extLst>
      <p:ext uri="{BB962C8B-B14F-4D97-AF65-F5344CB8AC3E}">
        <p14:creationId xmlns:p14="http://schemas.microsoft.com/office/powerpoint/2010/main" val="2971094714"/>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p:cNvPr>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AF0756A-C25F-44F6-B8CA-06FBB1CE8411}"/>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28F54A8D-A1E3-4484-BC7A-7CC639F1D5BB}"/>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56F45E92-1D72-4732-8EA9-67578D37C077}"/>
              </a:ext>
            </a:extLst>
          </p:cNvPr>
          <p:cNvSpPr>
            <a:spLocks noGrp="1" noChangeArrowheads="1"/>
          </p:cNvSpPr>
          <p:nvPr>
            <p:ph type="sldNum" sz="quarter" idx="12"/>
          </p:nvPr>
        </p:nvSpPr>
        <p:spPr>
          <a:ln/>
        </p:spPr>
        <p:txBody>
          <a:bodyPr/>
          <a:lstStyle>
            <a:lvl1pPr>
              <a:defRPr/>
            </a:lvl1pPr>
          </a:lstStyle>
          <a:p>
            <a:pPr>
              <a:defRPr/>
            </a:pPr>
            <a:fld id="{4DC8B94C-3C48-4183-B05A-DE2302469C66}" type="slidenum">
              <a:rPr lang="es-ES" altLang="en-US"/>
              <a:pPr>
                <a:defRPr/>
              </a:pPr>
              <a:t>‹#›</a:t>
            </a:fld>
            <a:endParaRPr lang="es-ES" altLang="en-US"/>
          </a:p>
        </p:txBody>
      </p:sp>
    </p:spTree>
    <p:extLst>
      <p:ext uri="{BB962C8B-B14F-4D97-AF65-F5344CB8AC3E}">
        <p14:creationId xmlns:p14="http://schemas.microsoft.com/office/powerpoint/2010/main" val="1704328195"/>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smtClean="0"/>
              <a:t>Haga clic para cambiar el estilo de título	</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smtClean="0"/>
              <a:t>Haga clic para modificar el estilo de texto del patrón</a:t>
            </a:r>
          </a:p>
          <a:p>
            <a:pPr lvl="1"/>
            <a:r>
              <a:rPr lang="es-ES" altLang="en-US" smtClean="0"/>
              <a:t>Segundo nivel</a:t>
            </a:r>
          </a:p>
          <a:p>
            <a:pPr lvl="2"/>
            <a:r>
              <a:rPr lang="es-ES" altLang="en-US" smtClean="0"/>
              <a:t>Tercer nivel</a:t>
            </a:r>
          </a:p>
          <a:p>
            <a:pPr lvl="3"/>
            <a:r>
              <a:rPr lang="es-ES" altLang="en-US" smtClean="0"/>
              <a:t>Cuarto nivel</a:t>
            </a:r>
          </a:p>
          <a:p>
            <a:pPr lvl="4"/>
            <a:r>
              <a:rPr lang="es-ES" altLang="en-US" smtClean="0"/>
              <a:t>Quinto nivel</a:t>
            </a:r>
          </a:p>
        </p:txBody>
      </p:sp>
      <p:sp>
        <p:nvSpPr>
          <p:cNvPr id="1028" name="Rectangle 4">
            <a:extLst>
              <a:ext uri="{FF2B5EF4-FFF2-40B4-BE49-F238E27FC236}">
                <a16:creationId xmlns:a16="http://schemas.microsoft.com/office/drawing/2014/main" id="{6AF0756A-C25F-44F6-B8CA-06FBB1CE8411}"/>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s-ES" altLang="en-US"/>
          </a:p>
        </p:txBody>
      </p:sp>
      <p:sp>
        <p:nvSpPr>
          <p:cNvPr id="1029" name="Rectangle 5">
            <a:extLst>
              <a:ext uri="{FF2B5EF4-FFF2-40B4-BE49-F238E27FC236}">
                <a16:creationId xmlns:a16="http://schemas.microsoft.com/office/drawing/2014/main" id="{28F54A8D-A1E3-4484-BC7A-7CC639F1D5B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s-ES" altLang="en-US"/>
          </a:p>
        </p:txBody>
      </p:sp>
      <p:sp>
        <p:nvSpPr>
          <p:cNvPr id="1030" name="Rectangle 6">
            <a:extLst>
              <a:ext uri="{FF2B5EF4-FFF2-40B4-BE49-F238E27FC236}">
                <a16:creationId xmlns:a16="http://schemas.microsoft.com/office/drawing/2014/main" id="{56F45E92-1D72-4732-8EA9-67578D37C077}"/>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33DC5D2A-FFF7-4124-9E33-90BB18FCB458}" type="slidenum">
              <a:rPr lang="es-ES" altLang="en-US"/>
              <a:pPr>
                <a:defRPr/>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www.youtube.com/watch?v=cjziCs-R2S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online-stopwatch.com/bomb-countdown/full-screen/"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kRIc0W48qYY"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074" name="Rectangle 110"/>
          <p:cNvSpPr>
            <a:spLocks noGrp="1" noChangeArrowheads="1"/>
          </p:cNvSpPr>
          <p:nvPr>
            <p:ph type="ctrTitle"/>
          </p:nvPr>
        </p:nvSpPr>
        <p:spPr>
          <a:xfrm>
            <a:off x="215900" y="1341438"/>
            <a:ext cx="4427538" cy="544512"/>
          </a:xfrm>
          <a:noFill/>
        </p:spPr>
        <p:txBody>
          <a:bodyPr anchor="ctr"/>
          <a:lstStyle/>
          <a:p>
            <a:pPr eaLnBrk="1" hangingPunct="1"/>
            <a:r>
              <a:rPr lang="en-GB" altLang="en-US" sz="3600" b="1" smtClean="0">
                <a:solidFill>
                  <a:schemeClr val="tx1"/>
                </a:solidFill>
              </a:rPr>
              <a:t>The Inter Cultural Workplace</a:t>
            </a:r>
          </a:p>
        </p:txBody>
      </p:sp>
      <p:sp>
        <p:nvSpPr>
          <p:cNvPr id="3075" name="Rectangle 122"/>
          <p:cNvSpPr>
            <a:spLocks noChangeArrowheads="1"/>
          </p:cNvSpPr>
          <p:nvPr/>
        </p:nvSpPr>
        <p:spPr bwMode="auto">
          <a:xfrm>
            <a:off x="215900" y="3573463"/>
            <a:ext cx="3168650" cy="1511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b="1" dirty="0" smtClean="0"/>
              <a:t>Organisational </a:t>
            </a:r>
            <a:r>
              <a:rPr lang="en-GB" altLang="en-US" sz="1800" b="1" dirty="0"/>
              <a:t>Culture</a:t>
            </a:r>
          </a:p>
        </p:txBody>
      </p:sp>
    </p:spTree>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ular Callout 3">
            <a:extLst>
              <a:ext uri="{FF2B5EF4-FFF2-40B4-BE49-F238E27FC236}">
                <a16:creationId xmlns:a16="http://schemas.microsoft.com/office/drawing/2014/main" id="{83E69534-DBC5-43C3-AEBD-B2F07051C7E8}"/>
              </a:ext>
            </a:extLst>
          </p:cNvPr>
          <p:cNvSpPr/>
          <p:nvPr/>
        </p:nvSpPr>
        <p:spPr>
          <a:xfrm>
            <a:off x="611188" y="2205038"/>
            <a:ext cx="4465637" cy="2376487"/>
          </a:xfrm>
          <a:prstGeom prst="wedgeRoundRectCallout">
            <a:avLst>
              <a:gd name="adj1" fmla="val 98844"/>
              <a:gd name="adj2" fmla="val 46391"/>
              <a:gd name="adj3" fmla="val 16667"/>
            </a:avLst>
          </a:prstGeom>
          <a:ln w="57150"/>
        </p:spPr>
        <p:style>
          <a:lnRef idx="2">
            <a:schemeClr val="accent6"/>
          </a:lnRef>
          <a:fillRef idx="1">
            <a:schemeClr val="lt1"/>
          </a:fillRef>
          <a:effectRef idx="0">
            <a:schemeClr val="accent6"/>
          </a:effectRef>
          <a:fontRef idx="minor">
            <a:schemeClr val="dk1"/>
          </a:fontRef>
        </p:style>
        <p:txBody>
          <a:bodyPr anchor="ctr"/>
          <a:lstStyle/>
          <a:p>
            <a:pPr algn="ctr">
              <a:defRPr/>
            </a:pPr>
            <a:r>
              <a:rPr lang="en-GB" sz="3000" b="1" dirty="0"/>
              <a:t>What is the first thing that pops in your mind when you hear the term culture?</a:t>
            </a:r>
          </a:p>
        </p:txBody>
      </p:sp>
      <p:sp>
        <p:nvSpPr>
          <p:cNvPr id="5" name="TextBox 4">
            <a:extLst>
              <a:ext uri="{FF2B5EF4-FFF2-40B4-BE49-F238E27FC236}">
                <a16:creationId xmlns:a16="http://schemas.microsoft.com/office/drawing/2014/main" id="{0E3EAA16-BE43-4008-A4B8-51C7A07428C2}"/>
              </a:ext>
            </a:extLst>
          </p:cNvPr>
          <p:cNvSpPr txBox="1"/>
          <p:nvPr/>
        </p:nvSpPr>
        <p:spPr>
          <a:xfrm>
            <a:off x="539750" y="5157788"/>
            <a:ext cx="5256213" cy="1016000"/>
          </a:xfrm>
          <a:prstGeom prst="rect">
            <a:avLst/>
          </a:prstGeom>
          <a:ln w="28575">
            <a:solidFill>
              <a:schemeClr val="accent2"/>
            </a:solidFill>
          </a:ln>
        </p:spPr>
        <p:style>
          <a:lnRef idx="2">
            <a:schemeClr val="dk1"/>
          </a:lnRef>
          <a:fillRef idx="1">
            <a:schemeClr val="lt1"/>
          </a:fillRef>
          <a:effectRef idx="0">
            <a:schemeClr val="dk1"/>
          </a:effectRef>
          <a:fontRef idx="minor">
            <a:schemeClr val="dk1"/>
          </a:fontRef>
        </p:style>
        <p:txBody>
          <a:bodyPr>
            <a:spAutoFit/>
          </a:bodyPr>
          <a:lstStyle/>
          <a:p>
            <a:pPr algn="ctr">
              <a:defRPr/>
            </a:pPr>
            <a:r>
              <a:rPr lang="en-GB" sz="3000" b="1" dirty="0"/>
              <a:t>“How we do things around here”</a:t>
            </a:r>
          </a:p>
        </p:txBody>
      </p:sp>
      <p:sp>
        <p:nvSpPr>
          <p:cNvPr id="4100" name="Title 1"/>
          <p:cNvSpPr>
            <a:spLocks noGrp="1" noChangeArrowheads="1"/>
          </p:cNvSpPr>
          <p:nvPr>
            <p:ph type="title"/>
          </p:nvPr>
        </p:nvSpPr>
        <p:spPr>
          <a:xfrm>
            <a:off x="0" y="274638"/>
            <a:ext cx="9144000" cy="1143000"/>
          </a:xfrm>
        </p:spPr>
        <p:txBody>
          <a:bodyPr/>
          <a:lstStyle/>
          <a:p>
            <a:r>
              <a:rPr lang="en-GB" altLang="en-US" b="1" smtClean="0"/>
              <a:t>What is Organisational Culture?</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noChangeArrowheads="1"/>
          </p:cNvSpPr>
          <p:nvPr>
            <p:ph type="title"/>
          </p:nvPr>
        </p:nvSpPr>
        <p:spPr/>
        <p:txBody>
          <a:bodyPr/>
          <a:lstStyle/>
          <a:p>
            <a:r>
              <a:rPr lang="en-GB" altLang="en-US" b="1" smtClean="0"/>
              <a:t>Organisational Culture </a:t>
            </a:r>
          </a:p>
        </p:txBody>
      </p:sp>
      <p:sp>
        <p:nvSpPr>
          <p:cNvPr id="5123" name="Content Placeholder 2"/>
          <p:cNvSpPr>
            <a:spLocks noGrp="1" noChangeArrowheads="1"/>
          </p:cNvSpPr>
          <p:nvPr>
            <p:ph idx="1"/>
          </p:nvPr>
        </p:nvSpPr>
        <p:spPr>
          <a:xfrm>
            <a:off x="34925" y="2060575"/>
            <a:ext cx="8229600" cy="4065588"/>
          </a:xfrm>
        </p:spPr>
        <p:txBody>
          <a:bodyPr/>
          <a:lstStyle/>
          <a:p>
            <a:r>
              <a:rPr lang="en-GB" altLang="en-US" smtClean="0"/>
              <a:t>Therefore, it could be argued that </a:t>
            </a:r>
            <a:r>
              <a:rPr lang="en-GB" altLang="en-US" b="1" i="1" smtClean="0"/>
              <a:t>Organisational Culture </a:t>
            </a:r>
            <a:r>
              <a:rPr lang="en-GB" altLang="en-US" smtClean="0"/>
              <a:t>is something that:</a:t>
            </a:r>
          </a:p>
          <a:p>
            <a:pPr lvl="1"/>
            <a:r>
              <a:rPr lang="en-GB" altLang="en-US" smtClean="0"/>
              <a:t>Influences how work gets done</a:t>
            </a:r>
          </a:p>
          <a:p>
            <a:pPr lvl="1"/>
            <a:r>
              <a:rPr lang="en-GB" altLang="en-US" smtClean="0"/>
              <a:t>Affects project success or failure</a:t>
            </a:r>
          </a:p>
          <a:p>
            <a:pPr lvl="1"/>
            <a:r>
              <a:rPr lang="en-GB" altLang="en-US" smtClean="0"/>
              <a:t>Says who fits in and who doesn't</a:t>
            </a:r>
          </a:p>
          <a:p>
            <a:pPr lvl="1"/>
            <a:r>
              <a:rPr lang="en-GB" altLang="en-US" smtClean="0"/>
              <a:t>Determines the overall mood of the company</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3">
                                            <p:txEl>
                                              <p:pRg st="1" end="1"/>
                                            </p:txEl>
                                          </p:spTgt>
                                        </p:tgtEl>
                                        <p:attrNameLst>
                                          <p:attrName>style.visibility</p:attrName>
                                        </p:attrNameLst>
                                      </p:cBhvr>
                                      <p:to>
                                        <p:strVal val="visible"/>
                                      </p:to>
                                    </p:set>
                                    <p:anim calcmode="lin" valueType="num">
                                      <p:cBhvr additive="base">
                                        <p:cTn id="13" dur="500" fill="hold"/>
                                        <p:tgtEl>
                                          <p:spTgt spid="512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3">
                                            <p:txEl>
                                              <p:pRg st="2" end="2"/>
                                            </p:txEl>
                                          </p:spTgt>
                                        </p:tgtEl>
                                        <p:attrNameLst>
                                          <p:attrName>style.visibility</p:attrName>
                                        </p:attrNameLst>
                                      </p:cBhvr>
                                      <p:to>
                                        <p:strVal val="visible"/>
                                      </p:to>
                                    </p:set>
                                    <p:anim calcmode="lin" valueType="num">
                                      <p:cBhvr additive="base">
                                        <p:cTn id="19"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23">
                                            <p:txEl>
                                              <p:pRg st="3" end="3"/>
                                            </p:txEl>
                                          </p:spTgt>
                                        </p:tgtEl>
                                        <p:attrNameLst>
                                          <p:attrName>style.visibility</p:attrName>
                                        </p:attrNameLst>
                                      </p:cBhvr>
                                      <p:to>
                                        <p:strVal val="visible"/>
                                      </p:to>
                                    </p:set>
                                    <p:anim calcmode="lin" valueType="num">
                                      <p:cBhvr additive="base">
                                        <p:cTn id="25" dur="500" fill="hold"/>
                                        <p:tgtEl>
                                          <p:spTgt spid="512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123">
                                            <p:txEl>
                                              <p:pRg st="4" end="4"/>
                                            </p:txEl>
                                          </p:spTgt>
                                        </p:tgtEl>
                                        <p:attrNameLst>
                                          <p:attrName>style.visibility</p:attrName>
                                        </p:attrNameLst>
                                      </p:cBhvr>
                                      <p:to>
                                        <p:strVal val="visible"/>
                                      </p:to>
                                    </p:set>
                                    <p:anim calcmode="lin" valueType="num">
                                      <p:cBhvr additive="base">
                                        <p:cTn id="31"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noChangeArrowheads="1"/>
          </p:cNvSpPr>
          <p:nvPr>
            <p:ph type="title"/>
          </p:nvPr>
        </p:nvSpPr>
        <p:spPr/>
        <p:txBody>
          <a:bodyPr/>
          <a:lstStyle/>
          <a:p>
            <a:r>
              <a:rPr lang="en-GB" altLang="en-US" b="1" smtClean="0"/>
              <a:t>Organisational Culture </a:t>
            </a:r>
          </a:p>
        </p:txBody>
      </p:sp>
      <p:sp>
        <p:nvSpPr>
          <p:cNvPr id="3" name="Content Placeholder 2"/>
          <p:cNvSpPr>
            <a:spLocks noGrp="1" noChangeArrowheads="1"/>
          </p:cNvSpPr>
          <p:nvPr>
            <p:ph idx="1"/>
          </p:nvPr>
        </p:nvSpPr>
        <p:spPr>
          <a:xfrm>
            <a:off x="107950" y="2060575"/>
            <a:ext cx="8135938" cy="4321175"/>
          </a:xfrm>
        </p:spPr>
        <p:txBody>
          <a:bodyPr/>
          <a:lstStyle/>
          <a:p>
            <a:r>
              <a:rPr lang="en-GB" altLang="en-US" smtClean="0"/>
              <a:t>Your organization’s culture is the biggest factor in how hard or easy it will be for an organisation to continue being innovative and embrace the risks of change.  </a:t>
            </a:r>
          </a:p>
          <a:p>
            <a:r>
              <a:rPr lang="en-GB" altLang="en-US" smtClean="0"/>
              <a:t>It will also hugely impact how effectively you are able to enrol others, internally and externally, to your new approaches. </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3">
            <a:extLst>
              <a:ext uri="{FF2B5EF4-FFF2-40B4-BE49-F238E27FC236}">
                <a16:creationId xmlns:a16="http://schemas.microsoft.com/office/drawing/2014/main" id="{D88FB4B9-16B1-4ED4-A693-D55C356EE4B7}"/>
              </a:ext>
            </a:extLst>
          </p:cNvPr>
          <p:cNvSpPr/>
          <p:nvPr/>
        </p:nvSpPr>
        <p:spPr>
          <a:xfrm>
            <a:off x="611188" y="2205038"/>
            <a:ext cx="4465637" cy="2376487"/>
          </a:xfrm>
          <a:prstGeom prst="wedgeRoundRectCallout">
            <a:avLst>
              <a:gd name="adj1" fmla="val 98844"/>
              <a:gd name="adj2" fmla="val 46391"/>
              <a:gd name="adj3" fmla="val 16667"/>
            </a:avLst>
          </a:prstGeom>
          <a:ln w="57150"/>
        </p:spPr>
        <p:style>
          <a:lnRef idx="2">
            <a:schemeClr val="accent6"/>
          </a:lnRef>
          <a:fillRef idx="1">
            <a:schemeClr val="lt1"/>
          </a:fillRef>
          <a:effectRef idx="0">
            <a:schemeClr val="accent6"/>
          </a:effectRef>
          <a:fontRef idx="minor">
            <a:schemeClr val="dk1"/>
          </a:fontRef>
        </p:style>
        <p:txBody>
          <a:bodyPr anchor="ctr"/>
          <a:lstStyle/>
          <a:p>
            <a:pPr algn="ctr">
              <a:defRPr/>
            </a:pPr>
            <a:r>
              <a:rPr lang="en-GB" sz="3000" b="1" dirty="0"/>
              <a:t>Where does Organisational Culture come from?</a:t>
            </a:r>
          </a:p>
        </p:txBody>
      </p:sp>
      <p:sp>
        <p:nvSpPr>
          <p:cNvPr id="7171" name="Title 2"/>
          <p:cNvSpPr>
            <a:spLocks noGrp="1" noChangeArrowheads="1"/>
          </p:cNvSpPr>
          <p:nvPr>
            <p:ph type="title"/>
          </p:nvPr>
        </p:nvSpPr>
        <p:spPr/>
        <p:txBody>
          <a:bodyPr/>
          <a:lstStyle/>
          <a:p>
            <a:r>
              <a:rPr lang="en-GB" altLang="en-US" b="1" smtClean="0"/>
              <a:t>Organisational Culture </a:t>
            </a:r>
          </a:p>
        </p:txBody>
      </p:sp>
    </p:spTree>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noChangeArrowheads="1"/>
          </p:cNvSpPr>
          <p:nvPr>
            <p:ph type="title"/>
          </p:nvPr>
        </p:nvSpPr>
        <p:spPr>
          <a:xfrm>
            <a:off x="0" y="274638"/>
            <a:ext cx="9144000" cy="1143000"/>
          </a:xfrm>
        </p:spPr>
        <p:txBody>
          <a:bodyPr/>
          <a:lstStyle/>
          <a:p>
            <a:r>
              <a:rPr lang="en-GB" altLang="en-US" b="1" smtClean="0"/>
              <a:t>Where does Organisational Culture Come From?</a:t>
            </a:r>
          </a:p>
        </p:txBody>
      </p:sp>
      <p:sp>
        <p:nvSpPr>
          <p:cNvPr id="3" name="Content Placeholder 2"/>
          <p:cNvSpPr>
            <a:spLocks noGrp="1" noChangeArrowheads="1"/>
          </p:cNvSpPr>
          <p:nvPr>
            <p:ph idx="1"/>
          </p:nvPr>
        </p:nvSpPr>
        <p:spPr>
          <a:xfrm>
            <a:off x="179388" y="2133600"/>
            <a:ext cx="8137525" cy="4248150"/>
          </a:xfrm>
        </p:spPr>
        <p:txBody>
          <a:bodyPr/>
          <a:lstStyle/>
          <a:p>
            <a:pPr marL="0" indent="0">
              <a:buFontTx/>
              <a:buNone/>
            </a:pPr>
            <a:r>
              <a:rPr lang="en-GB" altLang="en-US" b="1" smtClean="0">
                <a:solidFill>
                  <a:srgbClr val="0070C0"/>
                </a:solidFill>
              </a:rPr>
              <a:t>Edgar Schein suggests that culture is:</a:t>
            </a:r>
          </a:p>
          <a:p>
            <a:pPr marL="0" indent="0" algn="ctr">
              <a:buFontTx/>
              <a:buNone/>
            </a:pPr>
            <a:r>
              <a:rPr lang="en-GB" altLang="en-US" b="1" i="1" smtClean="0"/>
              <a:t>“A pattern of shared basic assumptions that the group learned as it solved its problems that has worked well enough to be considered valid and is passed on to new members as the correct way to perceive, think, and feel in relation to those problems”.</a:t>
            </a:r>
          </a:p>
          <a:p>
            <a:pPr marL="0" indent="0">
              <a:buFontTx/>
              <a:buNone/>
            </a:pPr>
            <a:endParaRPr lang="en-GB" altLang="en-US" smtClean="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noChangeArrowheads="1"/>
          </p:cNvSpPr>
          <p:nvPr>
            <p:ph type="title"/>
          </p:nvPr>
        </p:nvSpPr>
        <p:spPr>
          <a:xfrm>
            <a:off x="0" y="274638"/>
            <a:ext cx="9144000" cy="1143000"/>
          </a:xfrm>
        </p:spPr>
        <p:txBody>
          <a:bodyPr/>
          <a:lstStyle/>
          <a:p>
            <a:r>
              <a:rPr lang="en-GB" altLang="en-US" b="1" smtClean="0"/>
              <a:t>Where does Organisational Culture Come From?</a:t>
            </a:r>
          </a:p>
        </p:txBody>
      </p:sp>
      <p:sp>
        <p:nvSpPr>
          <p:cNvPr id="9219" name="Content Placeholder 2"/>
          <p:cNvSpPr>
            <a:spLocks noGrp="1" noChangeArrowheads="1"/>
          </p:cNvSpPr>
          <p:nvPr>
            <p:ph idx="1"/>
          </p:nvPr>
        </p:nvSpPr>
        <p:spPr>
          <a:xfrm>
            <a:off x="250825" y="2159000"/>
            <a:ext cx="8137525" cy="4248150"/>
          </a:xfrm>
        </p:spPr>
        <p:txBody>
          <a:bodyPr/>
          <a:lstStyle/>
          <a:p>
            <a:pPr marL="0" indent="0">
              <a:buFontTx/>
              <a:buNone/>
            </a:pPr>
            <a:r>
              <a:rPr lang="en-GB" altLang="en-US" b="1" smtClean="0">
                <a:solidFill>
                  <a:srgbClr val="0070C0"/>
                </a:solidFill>
              </a:rPr>
              <a:t>Schein</a:t>
            </a:r>
            <a:r>
              <a:rPr lang="en-GB" altLang="en-US" smtClean="0"/>
              <a:t> suggests there are, in fact, </a:t>
            </a:r>
            <a:r>
              <a:rPr lang="en-GB" altLang="en-US" b="1" u="sng" smtClean="0"/>
              <a:t>3 levels </a:t>
            </a:r>
            <a:r>
              <a:rPr lang="en-GB" altLang="en-US" smtClean="0"/>
              <a:t>on which organisational culture makes its presence felt:</a:t>
            </a:r>
          </a:p>
        </p:txBody>
      </p:sp>
    </p:spTree>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2"/>
          <p:cNvSpPr>
            <a:spLocks noGrp="1" noChangeArrowheads="1"/>
          </p:cNvSpPr>
          <p:nvPr>
            <p:ph type="title"/>
          </p:nvPr>
        </p:nvSpPr>
        <p:spPr>
          <a:xfrm>
            <a:off x="0" y="274638"/>
            <a:ext cx="9144000" cy="1143000"/>
          </a:xfrm>
        </p:spPr>
        <p:txBody>
          <a:bodyPr/>
          <a:lstStyle/>
          <a:p>
            <a:r>
              <a:rPr lang="en-GB" altLang="en-US" b="1" smtClean="0"/>
              <a:t>The Iceberg of Organisational Culture</a:t>
            </a:r>
          </a:p>
        </p:txBody>
      </p:sp>
      <p:pic>
        <p:nvPicPr>
          <p:cNvPr id="6" name="Picture 5">
            <a:hlinkClick r:id="rId2"/>
            <a:extLst>
              <a:ext uri="{FF2B5EF4-FFF2-40B4-BE49-F238E27FC236}">
                <a16:creationId xmlns:a16="http://schemas.microsoft.com/office/drawing/2014/main" id="{315C9135-B373-41BC-85AD-A6371F2CCDF8}"/>
              </a:ext>
            </a:extLst>
          </p:cNvPr>
          <p:cNvPicPr>
            <a:picLocks noChangeAspect="1"/>
          </p:cNvPicPr>
          <p:nvPr/>
        </p:nvPicPr>
        <p:blipFill rotWithShape="1">
          <a:blip r:embed="rId3">
            <a:extLst>
              <a:ext uri="{28A0092B-C50C-407E-A947-70E740481C1C}">
                <a14:useLocalDpi xmlns:a14="http://schemas.microsoft.com/office/drawing/2010/main" val="0"/>
              </a:ext>
            </a:extLst>
          </a:blip>
          <a:srcRect b="3171"/>
          <a:stretch/>
        </p:blipFill>
        <p:spPr>
          <a:xfrm>
            <a:off x="250825" y="1817688"/>
            <a:ext cx="4897438" cy="47402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noChangeArrowheads="1"/>
          </p:cNvSpPr>
          <p:nvPr>
            <p:ph type="title"/>
          </p:nvPr>
        </p:nvSpPr>
        <p:spPr/>
        <p:txBody>
          <a:bodyPr/>
          <a:lstStyle/>
          <a:p>
            <a:r>
              <a:rPr lang="en-GB" altLang="en-US" b="1" smtClean="0"/>
              <a:t>The Iceberg of Organisational Culture</a:t>
            </a:r>
            <a:endParaRPr lang="en-GB" altLang="en-US" smtClean="0"/>
          </a:p>
        </p:txBody>
      </p:sp>
      <p:sp>
        <p:nvSpPr>
          <p:cNvPr id="3" name="Content Placeholder 2">
            <a:extLst>
              <a:ext uri="{FF2B5EF4-FFF2-40B4-BE49-F238E27FC236}">
                <a16:creationId xmlns:a16="http://schemas.microsoft.com/office/drawing/2014/main" id="{26A6804B-E847-408B-874D-593DB5A3D8B2}"/>
              </a:ext>
            </a:extLst>
          </p:cNvPr>
          <p:cNvSpPr>
            <a:spLocks noGrp="1"/>
          </p:cNvSpPr>
          <p:nvPr>
            <p:ph idx="1"/>
          </p:nvPr>
        </p:nvSpPr>
        <p:spPr>
          <a:xfrm>
            <a:off x="31750" y="1773238"/>
            <a:ext cx="8459788" cy="4810125"/>
          </a:xfrm>
        </p:spPr>
        <p:txBody>
          <a:bodyPr/>
          <a:lstStyle/>
          <a:p>
            <a:pPr>
              <a:defRPr/>
            </a:pPr>
            <a:r>
              <a:rPr lang="en-GB" sz="1850" dirty="0"/>
              <a:t>Typical organisational </a:t>
            </a:r>
            <a:r>
              <a:rPr lang="en-GB" sz="1850" b="1" dirty="0"/>
              <a:t>Behaviours</a:t>
            </a:r>
            <a:r>
              <a:rPr lang="en-GB" sz="1850" dirty="0"/>
              <a:t> form the most observable level of culture, and consist of behaviour patterns and outward manifestations of culture, such as perks provided to executives, dress codes, the level of technology utilize, and the physical layout of work spaces. Some notable characteristic behaviours may have considerable longevity – such as rituals, ceremonies, organisational myths, and “shop talk.”</a:t>
            </a:r>
          </a:p>
          <a:p>
            <a:pPr>
              <a:defRPr/>
            </a:pPr>
            <a:r>
              <a:rPr lang="en-GB" sz="1850" b="1" dirty="0"/>
              <a:t>Values</a:t>
            </a:r>
            <a:r>
              <a:rPr lang="en-GB" sz="1850" dirty="0"/>
              <a:t> underlie and, to a large extent, determine behaviour, but they are not directly observable. There may be a difference between stated and operating values (the values the organisation embraces, and those that are actually “in use”). Organisational values are frequently expressed through norms–characteristic attitudes and accepted behaviours that might be called “the unwritten rules of the road”–and every employee quickly picks them up.</a:t>
            </a:r>
          </a:p>
          <a:p>
            <a:pPr>
              <a:defRPr/>
            </a:pPr>
            <a:r>
              <a:rPr lang="en-GB" sz="1850" dirty="0"/>
              <a:t>To really understand culture, we have to get to the deepest level: the level of </a:t>
            </a:r>
            <a:r>
              <a:rPr lang="en-GB" sz="1850" b="1" dirty="0"/>
              <a:t>Fundamental Assumptions</a:t>
            </a:r>
            <a:r>
              <a:rPr lang="en-GB" sz="1850" dirty="0"/>
              <a:t>. An organisation’s underlying assumptions grow out of values, until they become taken for granted and drop out of awareness.</a:t>
            </a:r>
          </a:p>
          <a:p>
            <a:pPr>
              <a:defRPr/>
            </a:pPr>
            <a:endParaRPr lang="en-GB" sz="1800" dirty="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noChangeArrowheads="1"/>
          </p:cNvSpPr>
          <p:nvPr>
            <p:ph type="title"/>
          </p:nvPr>
        </p:nvSpPr>
        <p:spPr>
          <a:xfrm>
            <a:off x="0" y="274638"/>
            <a:ext cx="9144000" cy="1143000"/>
          </a:xfrm>
        </p:spPr>
        <p:txBody>
          <a:bodyPr/>
          <a:lstStyle/>
          <a:p>
            <a:r>
              <a:rPr lang="en-GB" altLang="en-US" b="1" smtClean="0"/>
              <a:t>Exploring Organisational Culture</a:t>
            </a:r>
          </a:p>
        </p:txBody>
      </p:sp>
      <p:pic>
        <p:nvPicPr>
          <p:cNvPr id="4" name="Picture 3">
            <a:hlinkClick r:id="rId2"/>
            <a:extLst>
              <a:ext uri="{FF2B5EF4-FFF2-40B4-BE49-F238E27FC236}">
                <a16:creationId xmlns:a16="http://schemas.microsoft.com/office/drawing/2014/main" id="{ECC62250-FCB1-4AA8-9E5E-D10F7AA67238}"/>
              </a:ext>
            </a:extLst>
          </p:cNvPr>
          <p:cNvPicPr>
            <a:picLocks noChangeAspect="1"/>
          </p:cNvPicPr>
          <p:nvPr/>
        </p:nvPicPr>
        <p:blipFill rotWithShape="1">
          <a:blip r:embed="rId3"/>
          <a:srcRect l="20075" t="22001" r="41338" b="23401"/>
          <a:stretch/>
        </p:blipFill>
        <p:spPr>
          <a:xfrm>
            <a:off x="1403350" y="1758950"/>
            <a:ext cx="6061075" cy="48244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noChangeArrowheads="1"/>
          </p:cNvSpPr>
          <p:nvPr>
            <p:ph type="title"/>
          </p:nvPr>
        </p:nvSpPr>
        <p:spPr>
          <a:xfrm>
            <a:off x="0" y="274638"/>
            <a:ext cx="9036050" cy="1143000"/>
          </a:xfrm>
        </p:spPr>
        <p:txBody>
          <a:bodyPr/>
          <a:lstStyle/>
          <a:p>
            <a:r>
              <a:rPr lang="en-GB" altLang="en-US" b="1" smtClean="0"/>
              <a:t>Exploring Organisational Culture </a:t>
            </a:r>
          </a:p>
        </p:txBody>
      </p:sp>
      <p:sp>
        <p:nvSpPr>
          <p:cNvPr id="3" name="Content Placeholder 2">
            <a:extLst>
              <a:ext uri="{FF2B5EF4-FFF2-40B4-BE49-F238E27FC236}">
                <a16:creationId xmlns:a16="http://schemas.microsoft.com/office/drawing/2014/main" id="{E197ABE3-62A5-4F89-B0D0-31B513F50546}"/>
              </a:ext>
            </a:extLst>
          </p:cNvPr>
          <p:cNvSpPr>
            <a:spLocks noGrp="1"/>
          </p:cNvSpPr>
          <p:nvPr>
            <p:ph idx="1"/>
          </p:nvPr>
        </p:nvSpPr>
        <p:spPr>
          <a:xfrm>
            <a:off x="179388" y="2060575"/>
            <a:ext cx="8064500" cy="4522788"/>
          </a:xfrm>
        </p:spPr>
        <p:txBody>
          <a:bodyPr/>
          <a:lstStyle/>
          <a:p>
            <a:pPr>
              <a:defRPr/>
            </a:pPr>
            <a:r>
              <a:rPr lang="en-GB" b="1" u="sng" dirty="0">
                <a:solidFill>
                  <a:srgbClr val="0070C0"/>
                </a:solidFill>
              </a:rPr>
              <a:t>Discussion Questions</a:t>
            </a:r>
          </a:p>
          <a:p>
            <a:pPr lvl="1">
              <a:defRPr/>
            </a:pPr>
            <a:r>
              <a:rPr lang="en-GB" b="1" dirty="0"/>
              <a:t>What aspects of culture do you think are enabling your organisations to innovate?</a:t>
            </a:r>
          </a:p>
          <a:p>
            <a:pPr marL="457200" lvl="1" indent="0">
              <a:buFontTx/>
              <a:buNone/>
              <a:defRPr/>
            </a:pPr>
            <a:endParaRPr lang="en-GB" b="1" dirty="0"/>
          </a:p>
          <a:p>
            <a:pPr lvl="1">
              <a:defRPr/>
            </a:pPr>
            <a:r>
              <a:rPr lang="en-GB" b="1" dirty="0"/>
              <a:t>Which aspects of your culture are hindering or obstacles?</a:t>
            </a:r>
          </a:p>
        </p:txBody>
      </p:sp>
    </p:spTree>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noChangeArrowheads="1"/>
          </p:cNvSpPr>
          <p:nvPr>
            <p:ph type="title"/>
          </p:nvPr>
        </p:nvSpPr>
        <p:spPr/>
        <p:txBody>
          <a:bodyPr/>
          <a:lstStyle/>
          <a:p>
            <a:r>
              <a:rPr lang="en-GB" altLang="en-US" b="1" smtClean="0"/>
              <a:t>Other Theorists….. </a:t>
            </a:r>
          </a:p>
        </p:txBody>
      </p:sp>
      <p:sp>
        <p:nvSpPr>
          <p:cNvPr id="14339" name="Content Placeholder 2"/>
          <p:cNvSpPr>
            <a:spLocks noGrp="1" noChangeArrowheads="1"/>
          </p:cNvSpPr>
          <p:nvPr>
            <p:ph idx="1"/>
          </p:nvPr>
        </p:nvSpPr>
        <p:spPr>
          <a:xfrm>
            <a:off x="179388" y="1989138"/>
            <a:ext cx="8064500" cy="4392612"/>
          </a:xfrm>
        </p:spPr>
        <p:txBody>
          <a:bodyPr/>
          <a:lstStyle/>
          <a:p>
            <a:r>
              <a:rPr lang="en-GB" altLang="en-US" smtClean="0"/>
              <a:t>Johnsons and Scholes:</a:t>
            </a:r>
          </a:p>
          <a:p>
            <a:pPr lvl="1"/>
            <a:r>
              <a:rPr lang="en-GB" altLang="en-US" smtClean="0"/>
              <a:t>Cultural Web</a:t>
            </a:r>
          </a:p>
          <a:p>
            <a:pPr lvl="2"/>
            <a:r>
              <a:rPr lang="en-GB" altLang="en-US" smtClean="0"/>
              <a:t>model depicts the culture of an organisation using seven interlinked elements:</a:t>
            </a:r>
          </a:p>
          <a:p>
            <a:pPr lvl="3"/>
            <a:r>
              <a:rPr lang="en-GB" altLang="en-US" smtClean="0"/>
              <a:t>Stories</a:t>
            </a:r>
          </a:p>
          <a:p>
            <a:pPr lvl="3"/>
            <a:r>
              <a:rPr lang="en-GB" altLang="en-US" smtClean="0"/>
              <a:t>Symbols</a:t>
            </a:r>
          </a:p>
          <a:p>
            <a:pPr lvl="3"/>
            <a:r>
              <a:rPr lang="en-GB" altLang="en-US" smtClean="0"/>
              <a:t>Routine &amp; Rituals</a:t>
            </a:r>
          </a:p>
          <a:p>
            <a:pPr lvl="3"/>
            <a:r>
              <a:rPr lang="en-GB" altLang="en-US" smtClean="0"/>
              <a:t>Power Structures</a:t>
            </a:r>
          </a:p>
          <a:p>
            <a:pPr lvl="3"/>
            <a:r>
              <a:rPr lang="en-GB" altLang="en-US" smtClean="0"/>
              <a:t>Organisational Structures</a:t>
            </a:r>
          </a:p>
          <a:p>
            <a:pPr lvl="3"/>
            <a:r>
              <a:rPr lang="en-GB" altLang="en-US" smtClean="0"/>
              <a:t>Controls</a:t>
            </a:r>
          </a:p>
          <a:p>
            <a:pPr lvl="2"/>
            <a:endParaRPr lang="en-GB" altLang="en-US" smtClean="0"/>
          </a:p>
          <a:p>
            <a:pPr lvl="2"/>
            <a:endParaRPr lang="en-GB" altLang="en-US" smtClean="0"/>
          </a:p>
          <a:p>
            <a:pPr lvl="1"/>
            <a:endParaRPr lang="en-GB" altLang="en-US" smtClean="0"/>
          </a:p>
        </p:txBody>
      </p:sp>
    </p:spTree>
  </p:cSld>
  <p:clrMapOvr>
    <a:masterClrMapping/>
  </p:clrMapOvr>
  <p:transition spd="slow">
    <p:push dir="u"/>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C233D2-F3AB-4989-98F1-1B0F9CD9EE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06388"/>
            <a:ext cx="9105900" cy="62182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push dir="u"/>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noChangeArrowheads="1"/>
          </p:cNvSpPr>
          <p:nvPr>
            <p:ph type="title"/>
          </p:nvPr>
        </p:nvSpPr>
        <p:spPr/>
        <p:txBody>
          <a:bodyPr/>
          <a:lstStyle/>
          <a:p>
            <a:r>
              <a:rPr lang="en-GB" altLang="en-US" b="1" smtClean="0"/>
              <a:t>Other Theorists….. </a:t>
            </a:r>
            <a:endParaRPr lang="en-GB" altLang="en-US" smtClean="0"/>
          </a:p>
        </p:txBody>
      </p:sp>
      <p:sp>
        <p:nvSpPr>
          <p:cNvPr id="17411" name="Content Placeholder 2"/>
          <p:cNvSpPr>
            <a:spLocks noGrp="1" noChangeArrowheads="1"/>
          </p:cNvSpPr>
          <p:nvPr>
            <p:ph idx="1"/>
          </p:nvPr>
        </p:nvSpPr>
        <p:spPr>
          <a:xfrm>
            <a:off x="179388" y="1989138"/>
            <a:ext cx="8507412" cy="4392612"/>
          </a:xfrm>
        </p:spPr>
        <p:txBody>
          <a:bodyPr/>
          <a:lstStyle/>
          <a:p>
            <a:r>
              <a:rPr lang="en-GB" altLang="en-US" smtClean="0"/>
              <a:t>Charles Handy</a:t>
            </a:r>
          </a:p>
          <a:p>
            <a:pPr lvl="1"/>
            <a:r>
              <a:rPr lang="en-GB" altLang="en-US" smtClean="0"/>
              <a:t>Handy’s Model of Organisational Culture</a:t>
            </a:r>
          </a:p>
          <a:p>
            <a:pPr lvl="2"/>
            <a:r>
              <a:rPr lang="en-GB" altLang="en-US" smtClean="0"/>
              <a:t>defined four different kinds of culture: </a:t>
            </a:r>
          </a:p>
          <a:p>
            <a:pPr lvl="3"/>
            <a:r>
              <a:rPr lang="en-GB" altLang="en-US" smtClean="0"/>
              <a:t>Power</a:t>
            </a:r>
          </a:p>
          <a:p>
            <a:pPr lvl="3"/>
            <a:r>
              <a:rPr lang="en-GB" altLang="en-US" smtClean="0"/>
              <a:t>Role</a:t>
            </a:r>
          </a:p>
          <a:p>
            <a:pPr lvl="3"/>
            <a:r>
              <a:rPr lang="en-GB" altLang="en-US" smtClean="0"/>
              <a:t>Task and </a:t>
            </a:r>
          </a:p>
          <a:p>
            <a:pPr lvl="3"/>
            <a:r>
              <a:rPr lang="en-GB" altLang="en-US" smtClean="0"/>
              <a:t>Person</a:t>
            </a:r>
          </a:p>
          <a:p>
            <a:pPr lvl="2"/>
            <a:endParaRPr lang="en-GB" altLang="en-US" smtClean="0"/>
          </a:p>
        </p:txBody>
      </p:sp>
    </p:spTree>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997DD8DB-B893-4EE2-BEFE-09D2C7BF2CD2}"/>
              </a:ext>
            </a:extLst>
          </p:cNvPr>
          <p:cNvPicPr>
            <a:picLocks noChangeAspect="1"/>
          </p:cNvPicPr>
          <p:nvPr/>
        </p:nvPicPr>
        <p:blipFill rotWithShape="1">
          <a:blip r:embed="rId3"/>
          <a:srcRect l="24801" t="31800" r="42912" b="27600"/>
          <a:stretch/>
        </p:blipFill>
        <p:spPr>
          <a:xfrm>
            <a:off x="395288" y="549275"/>
            <a:ext cx="7489825" cy="52959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push dir="u"/>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C12288-6CD4-4B1C-94B8-52A5C742B7A2}"/>
              </a:ext>
            </a:extLst>
          </p:cNvPr>
          <p:cNvPicPr>
            <a:picLocks noChangeAspect="1"/>
          </p:cNvPicPr>
          <p:nvPr/>
        </p:nvPicPr>
        <p:blipFill rotWithShape="1">
          <a:blip r:embed="rId2"/>
          <a:srcRect l="24801" t="29001" r="42912" b="31800"/>
          <a:stretch/>
        </p:blipFill>
        <p:spPr>
          <a:xfrm>
            <a:off x="179388" y="620713"/>
            <a:ext cx="7888287" cy="53863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push dir="u"/>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0B04FB-136A-44FD-B86F-C6F22B9BC456}"/>
              </a:ext>
            </a:extLst>
          </p:cNvPr>
          <p:cNvPicPr>
            <a:picLocks noChangeAspect="1"/>
          </p:cNvPicPr>
          <p:nvPr/>
        </p:nvPicPr>
        <p:blipFill>
          <a:blip r:embed="rId2"/>
          <a:stretch>
            <a:fillRect/>
          </a:stretch>
        </p:blipFill>
        <p:spPr>
          <a:xfrm>
            <a:off x="323850" y="620713"/>
            <a:ext cx="7200900" cy="54006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push dir="u"/>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8C1142-129B-41BE-86B4-78B0AEB96E1A}"/>
              </a:ext>
            </a:extLst>
          </p:cNvPr>
          <p:cNvPicPr>
            <a:picLocks noChangeAspect="1"/>
          </p:cNvPicPr>
          <p:nvPr/>
        </p:nvPicPr>
        <p:blipFill>
          <a:blip r:embed="rId2"/>
          <a:stretch>
            <a:fillRect/>
          </a:stretch>
        </p:blipFill>
        <p:spPr>
          <a:xfrm>
            <a:off x="323850" y="404813"/>
            <a:ext cx="7702550" cy="57419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push dir="u"/>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9057CA-85C0-42E5-8031-6306E9A4A892}"/>
              </a:ext>
            </a:extLst>
          </p:cNvPr>
          <p:cNvPicPr>
            <a:picLocks noChangeAspect="1"/>
          </p:cNvPicPr>
          <p:nvPr/>
        </p:nvPicPr>
        <p:blipFill>
          <a:blip r:embed="rId2"/>
          <a:stretch>
            <a:fillRect/>
          </a:stretch>
        </p:blipFill>
        <p:spPr>
          <a:xfrm>
            <a:off x="323850" y="333375"/>
            <a:ext cx="7743825" cy="57832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push dir="u"/>
  </p:transition>
  <p:timing>
    <p:tnLst>
      <p:par>
        <p:cTn id="1" dur="indefinite" restart="never" nodeType="tmRoot"/>
      </p:par>
    </p:tnLst>
  </p:timing>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0" ma:contentTypeDescription="Create a new document." ma:contentTypeScope="" ma:versionID="4b5dee9453d474f14d984c62bca5aea0">
  <xsd:schema xmlns:xsd="http://www.w3.org/2001/XMLSchema" xmlns:xs="http://www.w3.org/2001/XMLSchema" xmlns:p="http://schemas.microsoft.com/office/2006/metadata/properties" xmlns:ns3="bf13d2f1-3fb4-4d24-806f-713eb38c1b0e" targetNamespace="http://schemas.microsoft.com/office/2006/metadata/properties" ma:root="true" ma:fieldsID="b614c3faa3ae6c249c67f1320b977d17" ns3:_="">
    <xsd:import namespace="bf13d2f1-3fb4-4d24-806f-713eb38c1b0e"/>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989C580-7CAC-4805-BFBB-DD6CF75BBD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964EC6E-78C3-45A7-ADB9-55F7A5525195}">
  <ds:schemaRefs>
    <ds:schemaRef ds:uri="http://schemas.microsoft.com/sharepoint/v3/contenttype/forms"/>
  </ds:schemaRefs>
</ds:datastoreItem>
</file>

<file path=customXml/itemProps3.xml><?xml version="1.0" encoding="utf-8"?>
<ds:datastoreItem xmlns:ds="http://schemas.openxmlformats.org/officeDocument/2006/customXml" ds:itemID="{BAE5218F-C31C-4EE4-A5C4-0D334110950D}">
  <ds:schemaRefs>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bf13d2f1-3fb4-4d24-806f-713eb38c1b0e"/>
    <ds:schemaRef ds:uri="http://schemas.microsoft.com/office/2006/documentManagement/typ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7924</TotalTime>
  <Words>515</Words>
  <Application>Microsoft Office PowerPoint</Application>
  <PresentationFormat>On-screen Show (4:3)</PresentationFormat>
  <Paragraphs>53</Paragraphs>
  <Slides>19</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Diseño predeterminado</vt:lpstr>
      <vt:lpstr>The Inter Cultural Workplace</vt:lpstr>
      <vt:lpstr>What is Organisational Culture?</vt:lpstr>
      <vt:lpstr>Organisational Culture </vt:lpstr>
      <vt:lpstr>Organisational Culture </vt:lpstr>
      <vt:lpstr>Organisational Culture </vt:lpstr>
      <vt:lpstr>Where does Organisational Culture Come From?</vt:lpstr>
      <vt:lpstr>Where does Organisational Culture Come From?</vt:lpstr>
      <vt:lpstr>The Iceberg of Organisational Culture</vt:lpstr>
      <vt:lpstr>The Iceberg of Organisational Culture</vt:lpstr>
      <vt:lpstr>Exploring Organisational Culture</vt:lpstr>
      <vt:lpstr>Exploring Organisational Culture </vt:lpstr>
      <vt:lpstr>Other Theorists….. </vt:lpstr>
      <vt:lpstr>PowerPoint Presentation</vt:lpstr>
      <vt:lpstr>Other Theorists….. </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Glenn Behenna</cp:lastModifiedBy>
  <cp:revision>715</cp:revision>
  <dcterms:created xsi:type="dcterms:W3CDTF">2010-05-23T14:28:12Z</dcterms:created>
  <dcterms:modified xsi:type="dcterms:W3CDTF">2021-01-31T11:28:46Z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