
<file path=[Content_Types].xml><?xml version="1.0" encoding="utf-8"?>
<Types xmlns="http://schemas.openxmlformats.org/package/2006/content-types">
  <Default Extension="gif" ContentType="image/gif"/>
  <Default Extension="jpeg" ContentType="image/jpeg"/>
  <Default Extension="mp4" ContentType="video/mp4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notesMasterIdLst>
    <p:notesMasterId r:id="rId17"/>
  </p:notesMasterIdLst>
  <p:sldIdLst>
    <p:sldId id="256" r:id="rId2"/>
    <p:sldId id="259" r:id="rId3"/>
    <p:sldId id="257" r:id="rId4"/>
    <p:sldId id="267" r:id="rId5"/>
    <p:sldId id="258" r:id="rId6"/>
    <p:sldId id="260" r:id="rId7"/>
    <p:sldId id="268" r:id="rId8"/>
    <p:sldId id="262" r:id="rId9"/>
    <p:sldId id="270" r:id="rId10"/>
    <p:sldId id="263" r:id="rId11"/>
    <p:sldId id="264" r:id="rId12"/>
    <p:sldId id="272" r:id="rId13"/>
    <p:sldId id="261" r:id="rId14"/>
    <p:sldId id="273" r:id="rId15"/>
    <p:sldId id="265" r:id="rId16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101CD337-F3D2-48C0-ACBC-E19DC6F1A3EB}" v="1185" dt="2022-07-20T16:28:24.915"/>
    <p1510:client id="{1FE99C1E-0B01-A165-67A6-F4D7321EEBC9}" v="37" dt="2022-07-22T09:27:38.241"/>
    <p1510:client id="{B410D1B6-3F02-FBB9-B06E-9AE8D8EE36B6}" v="40" dt="2022-07-21T21:09:27.689"/>
    <p1510:client id="{C754F80B-5586-BF37-52FE-2AD67DC37C99}" v="741" dt="2022-07-20T16:47:23.168"/>
    <p1510:client id="{D604851D-7D58-9B99-BFAE-C5A09CA56998}" v="38" dt="2022-07-20T16:21:51.817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–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7DF18680-E054-41AD-8BC1-D1AEF772440D}" styleName="Medium Style 2 – Accent 5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5">
              <a:tint val="20000"/>
            </a:schemeClr>
          </a:solidFill>
        </a:fill>
      </a:tcStyle>
    </a:wholeTbl>
    <a:band1H>
      <a:tcStyle>
        <a:tcBdr/>
        <a:fill>
          <a:solidFill>
            <a:schemeClr val="accent5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5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5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5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5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5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slideViewPr>
    <p:cSldViewPr snapToGrid="0">
      <p:cViewPr>
        <p:scale>
          <a:sx n="1" d="2"/>
          <a:sy n="1" d="2"/>
        </p:scale>
        <p:origin x="0" y="0"/>
      </p:cViewPr>
      <p:guideLst/>
    </p:cSldViewPr>
  </p:slideViewPr>
  <p:gridSpacing cx="76200" cy="76200"/>
</p:viewPr>
</file>

<file path=ppt/_rels/presentation.xml.rels>&#65279;<?xml version="1.0" encoding="utf-8"?><Relationships xmlns="http://schemas.openxmlformats.org/package/2006/relationships"><Relationship Type="http://schemas.openxmlformats.org/officeDocument/2006/relationships/slide" Target="slides/slide7.xml" Id="rId8" /><Relationship Type="http://schemas.openxmlformats.org/officeDocument/2006/relationships/slide" Target="slides/slide12.xml" Id="rId13" /><Relationship Type="http://schemas.openxmlformats.org/officeDocument/2006/relationships/presProps" Target="presProps.xml" Id="rId18" /><Relationship Type="http://schemas.openxmlformats.org/officeDocument/2006/relationships/slide" Target="slides/slide2.xml" Id="rId3" /><Relationship Type="http://schemas.openxmlformats.org/officeDocument/2006/relationships/tableStyles" Target="tableStyles.xml" Id="rId21" /><Relationship Type="http://schemas.openxmlformats.org/officeDocument/2006/relationships/slide" Target="slides/slide6.xml" Id="rId7" /><Relationship Type="http://schemas.openxmlformats.org/officeDocument/2006/relationships/slide" Target="slides/slide11.xml" Id="rId12" /><Relationship Type="http://schemas.openxmlformats.org/officeDocument/2006/relationships/notesMaster" Target="notesMasters/notesMaster1.xml" Id="rId17" /><Relationship Type="http://schemas.openxmlformats.org/officeDocument/2006/relationships/slide" Target="slides/slide1.xml" Id="rId2" /><Relationship Type="http://schemas.openxmlformats.org/officeDocument/2006/relationships/slide" Target="slides/slide15.xml" Id="rId16" /><Relationship Type="http://schemas.openxmlformats.org/officeDocument/2006/relationships/theme" Target="theme/theme1.xml" Id="rId20" /><Relationship Type="http://schemas.openxmlformats.org/officeDocument/2006/relationships/slideMaster" Target="slideMasters/slideMaster1.xml" Id="rId1" /><Relationship Type="http://schemas.openxmlformats.org/officeDocument/2006/relationships/slide" Target="slides/slide5.xml" Id="rId6" /><Relationship Type="http://schemas.openxmlformats.org/officeDocument/2006/relationships/slide" Target="slides/slide10.xml" Id="rId11" /><Relationship Type="http://schemas.openxmlformats.org/officeDocument/2006/relationships/slide" Target="slides/slide4.xml" Id="rId5" /><Relationship Type="http://schemas.openxmlformats.org/officeDocument/2006/relationships/slide" Target="slides/slide14.xml" Id="rId15" /><Relationship Type="http://schemas.microsoft.com/office/2015/10/relationships/revisionInfo" Target="revisionInfo.xml" Id="rId23" /><Relationship Type="http://schemas.openxmlformats.org/officeDocument/2006/relationships/slide" Target="slides/slide9.xml" Id="rId10" /><Relationship Type="http://schemas.openxmlformats.org/officeDocument/2006/relationships/viewProps" Target="viewProps.xml" Id="rId19" /><Relationship Type="http://schemas.openxmlformats.org/officeDocument/2006/relationships/slide" Target="slides/slide3.xml" Id="rId4" /><Relationship Type="http://schemas.openxmlformats.org/officeDocument/2006/relationships/slide" Target="slides/slide8.xml" Id="rId9" /><Relationship Type="http://schemas.openxmlformats.org/officeDocument/2006/relationships/slide" Target="slides/slide13.xml" Id="rId14" 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3_1">
  <dgm:title val=""/>
  <dgm:desc val=""/>
  <dgm:catLst>
    <dgm:cat type="accent3" pri="11100"/>
  </dgm:catLst>
  <dgm:styleLbl name="node0">
    <dgm:fillClrLst meth="repeat">
      <a:schemeClr val="lt1"/>
    </dgm:fillClrLst>
    <dgm:linClrLst meth="repeat">
      <a:schemeClr val="accent3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1">
    <dgm:fillClrLst meth="repeat">
      <a:schemeClr val="lt1"/>
    </dgm:fillClrLst>
    <dgm:linClrLst meth="repeat">
      <a:schemeClr val="accent3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lt1"/>
    </dgm:fillClrLst>
    <dgm:linClrLst meth="repeat">
      <a:schemeClr val="accent3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lnNode1">
    <dgm:fillClrLst meth="repeat">
      <a:schemeClr val="lt1"/>
    </dgm:fillClrLst>
    <dgm:linClrLst meth="repeat">
      <a:schemeClr val="accent3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vennNode1">
    <dgm:fillClrLst meth="repeat">
      <a:schemeClr val="lt1">
        <a:alpha val="50000"/>
      </a:schemeClr>
    </dgm:fillClrLst>
    <dgm:linClrLst meth="repeat">
      <a:schemeClr val="accent3">
        <a:shade val="80000"/>
      </a:schemeClr>
    </dgm:linClrLst>
    <dgm:effectClrLst/>
    <dgm:txLinClrLst/>
    <dgm:txFillClrLst/>
    <dgm:txEffectClrLst/>
  </dgm:styleLbl>
  <dgm:styleLbl name="node2">
    <dgm:fillClrLst meth="repeat">
      <a:schemeClr val="lt1"/>
    </dgm:fillClrLst>
    <dgm:linClrLst meth="repeat">
      <a:schemeClr val="accent3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3">
    <dgm:fillClrLst meth="repeat">
      <a:schemeClr val="lt1"/>
    </dgm:fillClrLst>
    <dgm:linClrLst meth="repeat">
      <a:schemeClr val="accent3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4">
    <dgm:fillClrLst meth="repeat">
      <a:schemeClr val="lt1"/>
    </dgm:fillClrLst>
    <dgm:linClrLst meth="repeat">
      <a:schemeClr val="accent3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ImgPlace1">
    <dgm:fillClrLst meth="repeat">
      <a:schemeClr val="accent3">
        <a:tint val="40000"/>
      </a:schemeClr>
    </dgm:fillClrLst>
    <dgm:linClrLst meth="repeat">
      <a:schemeClr val="accent3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3">
        <a:tint val="40000"/>
      </a:schemeClr>
    </dgm:fillClrLst>
    <dgm:linClrLst meth="repeat">
      <a:schemeClr val="accent3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3">
        <a:tint val="40000"/>
      </a:schemeClr>
    </dgm:fillClrLst>
    <dgm:linClrLst meth="repeat">
      <a:schemeClr val="accent3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fg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bg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sibTrans1D1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lt1"/>
    </dgm:fillClrLst>
    <dgm:linClrLst meth="repeat">
      <a:schemeClr val="accent3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1">
    <dgm:fillClrLst meth="repeat">
      <a:schemeClr val="lt1"/>
    </dgm:fillClrLst>
    <dgm:linClrLst meth="repeat">
      <a:schemeClr val="accent3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2">
    <dgm:fillClrLst meth="repeat">
      <a:schemeClr val="lt1"/>
    </dgm:fillClrLst>
    <dgm:linClrLst meth="repeat">
      <a:schemeClr val="accent3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3">
    <dgm:fillClrLst meth="repeat">
      <a:schemeClr val="lt1"/>
    </dgm:fillClrLst>
    <dgm:linClrLst meth="repeat">
      <a:schemeClr val="accent3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4">
    <dgm:fillClrLst meth="repeat">
      <a:schemeClr val="lt1"/>
    </dgm:fillClrLst>
    <dgm:linClrLst meth="repeat">
      <a:schemeClr val="accent3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parCh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/>
    <dgm:txEffectClrLst/>
  </dgm:styleLbl>
  <dgm:styleLbl name="parChTrans2D2">
    <dgm:fillClrLst meth="repeat">
      <a:schemeClr val="accent3"/>
    </dgm:fillClrLst>
    <dgm:linClrLst meth="repeat">
      <a:schemeClr val="accent3"/>
    </dgm:linClrLst>
    <dgm:effectClrLst/>
    <dgm:txLinClrLst/>
    <dgm:txFillClrLst/>
    <dgm:txEffectClrLst/>
  </dgm:styleLbl>
  <dgm:styleLbl name="parChTrans2D3">
    <dgm:fillClrLst meth="repeat">
      <a:schemeClr val="accent3"/>
    </dgm:fillClrLst>
    <dgm:linClrLst meth="repeat">
      <a:schemeClr val="accent3"/>
    </dgm:linClrLst>
    <dgm:effectClrLst/>
    <dgm:txLinClrLst/>
    <dgm:txFillClrLst/>
    <dgm:txEffectClrLst/>
  </dgm:styleLbl>
  <dgm:styleLbl name="parChTrans2D4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3"/>
    </dgm:fillClrLst>
    <dgm:linClrLst meth="repeat">
      <a:schemeClr val="accent3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/>
    </dgm:fillClrLst>
    <dgm:linClrLst meth="repeat">
      <a:schemeClr val="accent3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3"/>
    </dgm:fillClrLst>
    <dgm:linClrLst meth="repeat">
      <a:schemeClr val="accent3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3"/>
    </dgm:fillClrLst>
    <dgm:linClrLst meth="repeat">
      <a:schemeClr val="accent3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accent3">
        <a:alpha val="90000"/>
        <a:tint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accent3">
        <a:alpha val="90000"/>
        <a:tint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accent3">
        <a:alpha val="90000"/>
        <a:tint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accent3">
        <a:alpha val="40000"/>
        <a:tint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accent3">
        <a:alpha val="90000"/>
        <a:tint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lt1">
        <a:alpha val="90000"/>
        <a:tint val="40000"/>
      </a:schemeClr>
    </dgm:fillClrLst>
    <dgm:linClrLst meth="repeat">
      <a:schemeClr val="accent3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lt1">
        <a:alpha val="90000"/>
        <a:tint val="40000"/>
      </a:schemeClr>
    </dgm:fillClrLst>
    <dgm:linClrLst meth="repeat">
      <a:schemeClr val="accent3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lt1">
        <a:alpha val="90000"/>
        <a:tint val="40000"/>
      </a:schemeClr>
    </dgm:fillClrLst>
    <dgm:linClrLst meth="repeat">
      <a:schemeClr val="accent3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accent3">
        <a:alpha val="90000"/>
        <a:tint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accent3">
        <a:alpha val="90000"/>
        <a:tint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accent3">
        <a:alpha val="90000"/>
        <a:tint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accent3">
        <a:alpha val="90000"/>
        <a:tint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3">
        <a:tint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3">
        <a:shade val="8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3">
        <a:tint val="50000"/>
        <a:alpha val="4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3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4EB3E785-FC96-4A21-91C8-EB5B1117400D}" type="doc">
      <dgm:prSet loTypeId="urn:microsoft.com/office/officeart/2005/8/layout/hList1" loCatId="list" qsTypeId="urn:microsoft.com/office/officeart/2005/8/quickstyle/3d2" qsCatId="3D" csTypeId="urn:microsoft.com/office/officeart/2005/8/colors/accent3_1" csCatId="accent3" phldr="1"/>
      <dgm:spPr/>
      <dgm:t>
        <a:bodyPr/>
        <a:lstStyle/>
        <a:p>
          <a:endParaRPr lang="en-GB"/>
        </a:p>
      </dgm:t>
    </dgm:pt>
    <dgm:pt modelId="{872A4779-E5FC-4C4F-A045-97938C416978}">
      <dgm:prSet phldrT="[Text]" phldr="0"/>
      <dgm:spPr/>
      <dgm:t>
        <a:bodyPr/>
        <a:lstStyle/>
        <a:p>
          <a:pPr rtl="0"/>
          <a:r>
            <a:rPr lang="en-GB">
              <a:latin typeface="Gill Sans Nova"/>
            </a:rPr>
            <a:t>What is communication?</a:t>
          </a:r>
          <a:endParaRPr lang="en-GB"/>
        </a:p>
      </dgm:t>
    </dgm:pt>
    <dgm:pt modelId="{8CE1A10F-7213-49F5-A6E1-F5B283110DFC}" type="parTrans" cxnId="{AA4C92A5-BC2E-4AC6-9173-E98A0511FDD9}">
      <dgm:prSet/>
      <dgm:spPr/>
      <dgm:t>
        <a:bodyPr/>
        <a:lstStyle/>
        <a:p>
          <a:endParaRPr lang="en-GB"/>
        </a:p>
      </dgm:t>
    </dgm:pt>
    <dgm:pt modelId="{EEB97F5F-E652-407D-98DD-C7873FC01424}" type="sibTrans" cxnId="{AA4C92A5-BC2E-4AC6-9173-E98A0511FDD9}">
      <dgm:prSet/>
      <dgm:spPr/>
      <dgm:t>
        <a:bodyPr/>
        <a:lstStyle/>
        <a:p>
          <a:endParaRPr lang="en-GB"/>
        </a:p>
      </dgm:t>
    </dgm:pt>
    <dgm:pt modelId="{F22BA964-B496-4BA9-80D1-6242843C5113}">
      <dgm:prSet phldrT="[Text]" phldr="0"/>
      <dgm:spPr/>
      <dgm:t>
        <a:bodyPr/>
        <a:lstStyle/>
        <a:p>
          <a:pPr rtl="0"/>
          <a:r>
            <a:rPr lang="en-GB">
              <a:latin typeface="Gill Sans Nova"/>
            </a:rPr>
            <a:t>Body language</a:t>
          </a:r>
        </a:p>
      </dgm:t>
    </dgm:pt>
    <dgm:pt modelId="{4DB522FB-F3E7-4E24-AEFA-86A9D3533EE1}" type="parTrans" cxnId="{EEB5C1F7-532B-47EC-B444-8AA28D038FCC}">
      <dgm:prSet/>
      <dgm:spPr/>
      <dgm:t>
        <a:bodyPr/>
        <a:lstStyle/>
        <a:p>
          <a:endParaRPr lang="en-GB"/>
        </a:p>
      </dgm:t>
    </dgm:pt>
    <dgm:pt modelId="{CB15504A-9FAC-43FC-A73C-C1FF89AA1ABD}" type="sibTrans" cxnId="{EEB5C1F7-532B-47EC-B444-8AA28D038FCC}">
      <dgm:prSet/>
      <dgm:spPr/>
      <dgm:t>
        <a:bodyPr/>
        <a:lstStyle/>
        <a:p>
          <a:endParaRPr lang="en-GB"/>
        </a:p>
      </dgm:t>
    </dgm:pt>
    <dgm:pt modelId="{2F95D321-3043-476D-A3DE-F5CFBB91AAA7}">
      <dgm:prSet phldrT="[Text]" phldr="0"/>
      <dgm:spPr/>
      <dgm:t>
        <a:bodyPr/>
        <a:lstStyle/>
        <a:p>
          <a:pPr rtl="0"/>
          <a:r>
            <a:rPr lang="en-GB">
              <a:latin typeface="Gill Sans Nova"/>
            </a:rPr>
            <a:t>Eye contact</a:t>
          </a:r>
          <a:endParaRPr lang="en-GB"/>
        </a:p>
      </dgm:t>
    </dgm:pt>
    <dgm:pt modelId="{98398AF4-0909-4D38-BE90-F51FF66431F1}" type="parTrans" cxnId="{20643A41-8A46-4AA4-933D-DB45073666E9}">
      <dgm:prSet/>
      <dgm:spPr/>
      <dgm:t>
        <a:bodyPr/>
        <a:lstStyle/>
        <a:p>
          <a:endParaRPr lang="en-GB"/>
        </a:p>
      </dgm:t>
    </dgm:pt>
    <dgm:pt modelId="{D0AE89DF-A836-487F-93E8-1C440657B93D}" type="sibTrans" cxnId="{20643A41-8A46-4AA4-933D-DB45073666E9}">
      <dgm:prSet/>
      <dgm:spPr/>
      <dgm:t>
        <a:bodyPr/>
        <a:lstStyle/>
        <a:p>
          <a:endParaRPr lang="en-GB"/>
        </a:p>
      </dgm:t>
    </dgm:pt>
    <dgm:pt modelId="{E843C8A1-7354-43F6-9FDE-7B974CFBD734}">
      <dgm:prSet phldrT="[Text]" phldr="0"/>
      <dgm:spPr/>
      <dgm:t>
        <a:bodyPr/>
        <a:lstStyle/>
        <a:p>
          <a:pPr rtl="0"/>
          <a:r>
            <a:rPr lang="en-GB">
              <a:latin typeface="Gill Sans Nova"/>
            </a:rPr>
            <a:t>Important to understand the language spoken</a:t>
          </a:r>
          <a:endParaRPr lang="en-GB"/>
        </a:p>
      </dgm:t>
    </dgm:pt>
    <dgm:pt modelId="{361FF251-DB97-4B49-9B98-3E69472339F8}" type="parTrans" cxnId="{660D9F74-8B2A-46B9-9855-B0894E6DFC82}">
      <dgm:prSet/>
      <dgm:spPr/>
      <dgm:t>
        <a:bodyPr/>
        <a:lstStyle/>
        <a:p>
          <a:endParaRPr lang="en-GB"/>
        </a:p>
      </dgm:t>
    </dgm:pt>
    <dgm:pt modelId="{6DD2B6AA-96AA-459E-A69B-84333A23A421}" type="sibTrans" cxnId="{660D9F74-8B2A-46B9-9855-B0894E6DFC82}">
      <dgm:prSet/>
      <dgm:spPr/>
      <dgm:t>
        <a:bodyPr/>
        <a:lstStyle/>
        <a:p>
          <a:endParaRPr lang="en-GB"/>
        </a:p>
      </dgm:t>
    </dgm:pt>
    <dgm:pt modelId="{A4F1D2F4-39BC-4B68-9025-5F94FF956A00}">
      <dgm:prSet phldrT="[Text]" phldr="0"/>
      <dgm:spPr/>
      <dgm:t>
        <a:bodyPr/>
        <a:lstStyle/>
        <a:p>
          <a:pPr rtl="0"/>
          <a:r>
            <a:rPr lang="en-GB">
              <a:latin typeface="Gill Sans Nova"/>
            </a:rPr>
            <a:t>Good listening skills</a:t>
          </a:r>
          <a:endParaRPr lang="en-GB"/>
        </a:p>
      </dgm:t>
    </dgm:pt>
    <dgm:pt modelId="{F4C129EA-C5D7-42A7-9E29-2F715A9130CA}" type="parTrans" cxnId="{21555690-A2E0-4D50-ACA2-5B78D2BE5C52}">
      <dgm:prSet/>
      <dgm:spPr/>
      <dgm:t>
        <a:bodyPr/>
        <a:lstStyle/>
        <a:p>
          <a:endParaRPr lang="en-GB"/>
        </a:p>
      </dgm:t>
    </dgm:pt>
    <dgm:pt modelId="{F73017EE-A61E-4FD1-B465-4380FDC7EA4F}" type="sibTrans" cxnId="{21555690-A2E0-4D50-ACA2-5B78D2BE5C52}">
      <dgm:prSet/>
      <dgm:spPr/>
      <dgm:t>
        <a:bodyPr/>
        <a:lstStyle/>
        <a:p>
          <a:endParaRPr lang="en-GB"/>
        </a:p>
      </dgm:t>
    </dgm:pt>
    <dgm:pt modelId="{8788DE77-51F0-4E2E-A95A-475B9384D8CE}">
      <dgm:prSet phldrT="[Text]" phldr="0"/>
      <dgm:spPr/>
      <dgm:t>
        <a:bodyPr/>
        <a:lstStyle/>
        <a:p>
          <a:pPr rtl="0"/>
          <a:r>
            <a:rPr lang="en-GB">
              <a:latin typeface="Gill Sans Nova"/>
            </a:rPr>
            <a:t>Different strategies that can be used in a care setting</a:t>
          </a:r>
          <a:endParaRPr lang="en-GB"/>
        </a:p>
      </dgm:t>
    </dgm:pt>
    <dgm:pt modelId="{3FFDC25C-A1EE-4BE1-A405-BAEFC439A18E}" type="parTrans" cxnId="{92191E0A-135B-4BFD-810D-FDCC3D8A12DD}">
      <dgm:prSet/>
      <dgm:spPr/>
      <dgm:t>
        <a:bodyPr/>
        <a:lstStyle/>
        <a:p>
          <a:endParaRPr lang="en-GB"/>
        </a:p>
      </dgm:t>
    </dgm:pt>
    <dgm:pt modelId="{8DA662BD-85AC-4046-A2A4-49CEA870E45B}" type="sibTrans" cxnId="{92191E0A-135B-4BFD-810D-FDCC3D8A12DD}">
      <dgm:prSet/>
      <dgm:spPr/>
      <dgm:t>
        <a:bodyPr/>
        <a:lstStyle/>
        <a:p>
          <a:endParaRPr lang="en-GB"/>
        </a:p>
      </dgm:t>
    </dgm:pt>
    <dgm:pt modelId="{A12D89D7-AC74-4219-9C95-86A09F3BA297}">
      <dgm:prSet phldrT="[Text]" phldr="0"/>
      <dgm:spPr/>
      <dgm:t>
        <a:bodyPr/>
        <a:lstStyle/>
        <a:p>
          <a:pPr rtl="0"/>
          <a:r>
            <a:rPr lang="en-GB">
              <a:latin typeface="Gill Sans Nova"/>
            </a:rPr>
            <a:t>Control – managing staff</a:t>
          </a:r>
          <a:endParaRPr lang="en-GB"/>
        </a:p>
      </dgm:t>
    </dgm:pt>
    <dgm:pt modelId="{19D12530-9049-467E-B5F2-5D1360CC22FF}" type="parTrans" cxnId="{0D8CBEE4-D3E5-441E-B280-C37B1B11D9C8}">
      <dgm:prSet/>
      <dgm:spPr/>
      <dgm:t>
        <a:bodyPr/>
        <a:lstStyle/>
        <a:p>
          <a:endParaRPr lang="en-GB"/>
        </a:p>
      </dgm:t>
    </dgm:pt>
    <dgm:pt modelId="{3A926FBD-88C7-48D9-B135-9FE5E867FE3A}" type="sibTrans" cxnId="{0D8CBEE4-D3E5-441E-B280-C37B1B11D9C8}">
      <dgm:prSet/>
      <dgm:spPr/>
      <dgm:t>
        <a:bodyPr/>
        <a:lstStyle/>
        <a:p>
          <a:endParaRPr lang="en-GB"/>
        </a:p>
      </dgm:t>
    </dgm:pt>
    <dgm:pt modelId="{20302C56-7C82-4C48-B941-25BD91240AFA}">
      <dgm:prSet phldrT="[Text]" phldr="0"/>
      <dgm:spPr/>
      <dgm:t>
        <a:bodyPr/>
        <a:lstStyle/>
        <a:p>
          <a:pPr rtl="0"/>
          <a:r>
            <a:rPr lang="en-GB">
              <a:latin typeface="Gill Sans Nova"/>
            </a:rPr>
            <a:t>Motivation – rewards and recognitions</a:t>
          </a:r>
          <a:endParaRPr lang="en-GB"/>
        </a:p>
      </dgm:t>
    </dgm:pt>
    <dgm:pt modelId="{00FC62B9-740B-44EE-A4E1-13EE50055916}" type="parTrans" cxnId="{1EF8BBE4-83E9-42FB-BB98-DDA2EC39FAB1}">
      <dgm:prSet/>
      <dgm:spPr/>
      <dgm:t>
        <a:bodyPr/>
        <a:lstStyle/>
        <a:p>
          <a:endParaRPr lang="en-GB"/>
        </a:p>
      </dgm:t>
    </dgm:pt>
    <dgm:pt modelId="{3EE5F649-BE91-4486-BB91-92DA401C5170}" type="sibTrans" cxnId="{1EF8BBE4-83E9-42FB-BB98-DDA2EC39FAB1}">
      <dgm:prSet/>
      <dgm:spPr/>
      <dgm:t>
        <a:bodyPr/>
        <a:lstStyle/>
        <a:p>
          <a:endParaRPr lang="en-GB"/>
        </a:p>
      </dgm:t>
    </dgm:pt>
    <dgm:pt modelId="{CE6D67BF-AB96-4617-9027-38E0AA29E8CD}">
      <dgm:prSet phldr="0"/>
      <dgm:spPr/>
      <dgm:t>
        <a:bodyPr/>
        <a:lstStyle/>
        <a:p>
          <a:r>
            <a:rPr lang="en-GB">
              <a:latin typeface="Gill Sans Nova"/>
            </a:rPr>
            <a:t>Thoughts</a:t>
          </a:r>
        </a:p>
      </dgm:t>
    </dgm:pt>
    <dgm:pt modelId="{4C1D2242-0CC6-4AD6-9699-E29300F1A263}" type="parTrans" cxnId="{40C32EAD-576A-44A4-BE3A-CD7604984C27}">
      <dgm:prSet/>
      <dgm:spPr/>
      <dgm:t>
        <a:bodyPr/>
        <a:lstStyle/>
        <a:p>
          <a:endParaRPr lang="en-GB"/>
        </a:p>
      </dgm:t>
    </dgm:pt>
    <dgm:pt modelId="{4D4A8CA0-BCCB-4A0E-9E81-4E8B841ECDB8}" type="sibTrans" cxnId="{40C32EAD-576A-44A4-BE3A-CD7604984C27}">
      <dgm:prSet/>
      <dgm:spPr/>
      <dgm:t>
        <a:bodyPr/>
        <a:lstStyle/>
        <a:p>
          <a:endParaRPr lang="en-GB"/>
        </a:p>
      </dgm:t>
    </dgm:pt>
    <dgm:pt modelId="{9A106312-A1BE-47FC-B2C2-2EB87186857D}">
      <dgm:prSet phldr="0"/>
      <dgm:spPr/>
      <dgm:t>
        <a:bodyPr/>
        <a:lstStyle/>
        <a:p>
          <a:r>
            <a:rPr lang="en-GB">
              <a:latin typeface="Gill Sans Nova"/>
            </a:rPr>
            <a:t>Ideas</a:t>
          </a:r>
        </a:p>
      </dgm:t>
    </dgm:pt>
    <dgm:pt modelId="{E5D0DF25-83C8-46BE-A9BF-A94A82288445}" type="parTrans" cxnId="{1D46D2BA-6BD3-4306-B88F-88C05B2B7E2A}">
      <dgm:prSet/>
      <dgm:spPr/>
      <dgm:t>
        <a:bodyPr/>
        <a:lstStyle/>
        <a:p>
          <a:endParaRPr lang="en-GB"/>
        </a:p>
      </dgm:t>
    </dgm:pt>
    <dgm:pt modelId="{A2A9FD3F-2FBB-4BB3-AD9D-BAC31BA276ED}" type="sibTrans" cxnId="{1D46D2BA-6BD3-4306-B88F-88C05B2B7E2A}">
      <dgm:prSet/>
      <dgm:spPr/>
      <dgm:t>
        <a:bodyPr/>
        <a:lstStyle/>
        <a:p>
          <a:endParaRPr lang="en-GB"/>
        </a:p>
      </dgm:t>
    </dgm:pt>
    <dgm:pt modelId="{83C958C7-9BE7-44EB-B04D-35D27FC20A40}">
      <dgm:prSet phldr="0"/>
      <dgm:spPr/>
      <dgm:t>
        <a:bodyPr/>
        <a:lstStyle/>
        <a:p>
          <a:pPr rtl="0"/>
          <a:r>
            <a:rPr lang="en-GB">
              <a:latin typeface="Gill Sans Nova"/>
            </a:rPr>
            <a:t>Emotions</a:t>
          </a:r>
        </a:p>
      </dgm:t>
    </dgm:pt>
    <dgm:pt modelId="{285938B7-893B-4CB6-95B1-256705AFB398}" type="parTrans" cxnId="{B78EE9F9-5496-40FA-829F-EDB74E1A5412}">
      <dgm:prSet/>
      <dgm:spPr/>
      <dgm:t>
        <a:bodyPr/>
        <a:lstStyle/>
        <a:p>
          <a:endParaRPr lang="en-GB"/>
        </a:p>
      </dgm:t>
    </dgm:pt>
    <dgm:pt modelId="{8E45F3E9-FD90-4429-973D-435A4E5783F5}" type="sibTrans" cxnId="{B78EE9F9-5496-40FA-829F-EDB74E1A5412}">
      <dgm:prSet/>
      <dgm:spPr/>
      <dgm:t>
        <a:bodyPr/>
        <a:lstStyle/>
        <a:p>
          <a:endParaRPr lang="en-GB"/>
        </a:p>
      </dgm:t>
    </dgm:pt>
    <dgm:pt modelId="{3107ABC7-BB63-4358-985F-C54310C8C0A8}">
      <dgm:prSet phldr="0"/>
      <dgm:spPr/>
      <dgm:t>
        <a:bodyPr/>
        <a:lstStyle/>
        <a:p>
          <a:pPr rtl="0"/>
          <a:r>
            <a:rPr lang="en-GB">
              <a:latin typeface="Gill Sans Nova"/>
            </a:rPr>
            <a:t>Spoken words verbal/non-verbal</a:t>
          </a:r>
          <a:endParaRPr lang="en-GB"/>
        </a:p>
      </dgm:t>
    </dgm:pt>
    <dgm:pt modelId="{53BE06DC-CA94-4B68-A707-3309A2B94C75}" type="parTrans" cxnId="{AB0F5A2B-E050-40EC-998A-44F5EC845C3C}">
      <dgm:prSet/>
      <dgm:spPr/>
      <dgm:t>
        <a:bodyPr/>
        <a:lstStyle/>
        <a:p>
          <a:endParaRPr lang="en-GB"/>
        </a:p>
      </dgm:t>
    </dgm:pt>
    <dgm:pt modelId="{4A16A076-FE4E-4421-A195-9706465DD8B2}" type="sibTrans" cxnId="{AB0F5A2B-E050-40EC-998A-44F5EC845C3C}">
      <dgm:prSet/>
      <dgm:spPr/>
      <dgm:t>
        <a:bodyPr/>
        <a:lstStyle/>
        <a:p>
          <a:endParaRPr lang="en-GB"/>
        </a:p>
      </dgm:t>
    </dgm:pt>
    <dgm:pt modelId="{02F0320D-89DD-4491-8343-12971D9A491C}">
      <dgm:prSet phldr="0"/>
      <dgm:spPr/>
      <dgm:t>
        <a:bodyPr/>
        <a:lstStyle/>
        <a:p>
          <a:pPr rtl="0"/>
          <a:r>
            <a:rPr lang="en-GB">
              <a:latin typeface="Gill Sans Nova"/>
            </a:rPr>
            <a:t>What makes communication effective in a care setting?</a:t>
          </a:r>
          <a:endParaRPr lang="en-GB"/>
        </a:p>
      </dgm:t>
    </dgm:pt>
    <dgm:pt modelId="{3DAB5F4A-3CE6-42BE-9182-5AF9BEF315D2}" type="parTrans" cxnId="{7488AFF3-FBD0-4E8A-8ABB-43EE8896227F}">
      <dgm:prSet/>
      <dgm:spPr/>
      <dgm:t>
        <a:bodyPr/>
        <a:lstStyle/>
        <a:p>
          <a:endParaRPr lang="en-GB"/>
        </a:p>
      </dgm:t>
    </dgm:pt>
    <dgm:pt modelId="{629A5CE6-4A46-457D-9172-1EAC42DF96D7}" type="sibTrans" cxnId="{7488AFF3-FBD0-4E8A-8ABB-43EE8896227F}">
      <dgm:prSet/>
      <dgm:spPr/>
      <dgm:t>
        <a:bodyPr/>
        <a:lstStyle/>
        <a:p>
          <a:endParaRPr lang="en-GB"/>
        </a:p>
      </dgm:t>
    </dgm:pt>
    <dgm:pt modelId="{3E2465C3-DADA-4276-8361-EA9CAE3189AA}">
      <dgm:prSet phldr="0"/>
      <dgm:spPr/>
      <dgm:t>
        <a:bodyPr/>
        <a:lstStyle/>
        <a:p>
          <a:pPr rtl="0"/>
          <a:r>
            <a:rPr lang="en-GB">
              <a:latin typeface="Gill Sans Nova"/>
            </a:rPr>
            <a:t>To</a:t>
          </a:r>
          <a:r>
            <a:rPr lang="en-GB"/>
            <a:t> make it possible for people to communicate what is essential to them</a:t>
          </a:r>
          <a:r>
            <a:rPr lang="en-GB">
              <a:latin typeface="Gill Sans Nova"/>
            </a:rPr>
            <a:t> (Dynes, 2017).</a:t>
          </a:r>
        </a:p>
      </dgm:t>
    </dgm:pt>
    <dgm:pt modelId="{CD593A35-ADD6-41D2-A4D8-8FBE25E12E6D}" type="parTrans" cxnId="{D661A486-EA9D-42A5-BB4A-ECB733BB3F7A}">
      <dgm:prSet/>
      <dgm:spPr/>
      <dgm:t>
        <a:bodyPr/>
        <a:lstStyle/>
        <a:p>
          <a:endParaRPr lang="en-GB"/>
        </a:p>
      </dgm:t>
    </dgm:pt>
    <dgm:pt modelId="{38A9ACCF-0EFF-4EC8-B54A-4CC32ACF5C0A}" type="sibTrans" cxnId="{D661A486-EA9D-42A5-BB4A-ECB733BB3F7A}">
      <dgm:prSet/>
      <dgm:spPr/>
      <dgm:t>
        <a:bodyPr/>
        <a:lstStyle/>
        <a:p>
          <a:endParaRPr lang="en-GB"/>
        </a:p>
      </dgm:t>
    </dgm:pt>
    <dgm:pt modelId="{81EAFC36-E3F7-4F14-90E0-AD8CE74BE5DF}">
      <dgm:prSet phldr="0"/>
      <dgm:spPr/>
      <dgm:t>
        <a:bodyPr/>
        <a:lstStyle/>
        <a:p>
          <a:pPr rtl="0"/>
          <a:r>
            <a:rPr lang="en-GB">
              <a:latin typeface="Gill Sans Nova"/>
            </a:rPr>
            <a:t>Have the ability to use and recognise information</a:t>
          </a:r>
        </a:p>
      </dgm:t>
    </dgm:pt>
    <dgm:pt modelId="{F77F907A-92B4-4543-A5F4-E8DBDA44B0BD}" type="parTrans" cxnId="{C48094B4-38FC-4182-9B67-957C2F613CB7}">
      <dgm:prSet/>
      <dgm:spPr/>
      <dgm:t>
        <a:bodyPr/>
        <a:lstStyle/>
        <a:p>
          <a:endParaRPr lang="en-GB"/>
        </a:p>
      </dgm:t>
    </dgm:pt>
    <dgm:pt modelId="{3B4F878A-8276-49AF-AF50-2083FBE31374}" type="sibTrans" cxnId="{C48094B4-38FC-4182-9B67-957C2F613CB7}">
      <dgm:prSet/>
      <dgm:spPr/>
      <dgm:t>
        <a:bodyPr/>
        <a:lstStyle/>
        <a:p>
          <a:endParaRPr lang="en-GB"/>
        </a:p>
      </dgm:t>
    </dgm:pt>
    <dgm:pt modelId="{E3DCDB7F-56B4-4544-A06E-46E90A915F95}">
      <dgm:prSet phldr="0"/>
      <dgm:spPr/>
      <dgm:t>
        <a:bodyPr/>
        <a:lstStyle/>
        <a:p>
          <a:pPr rtl="0"/>
          <a:r>
            <a:rPr lang="en-GB">
              <a:latin typeface="Gill Sans Nova"/>
            </a:rPr>
            <a:t>Ability</a:t>
          </a:r>
          <a:r>
            <a:rPr lang="en-GB"/>
            <a:t> to remember and comprehend information</a:t>
          </a:r>
          <a:endParaRPr lang="en-GB">
            <a:latin typeface="Gill Sans Nova"/>
          </a:endParaRPr>
        </a:p>
      </dgm:t>
    </dgm:pt>
    <dgm:pt modelId="{51A3FB06-B269-4715-B0F6-024B1C52F25D}" type="parTrans" cxnId="{33FD4545-45AC-4A1D-B7D3-EDB3FC35482F}">
      <dgm:prSet/>
      <dgm:spPr/>
      <dgm:t>
        <a:bodyPr/>
        <a:lstStyle/>
        <a:p>
          <a:endParaRPr lang="en-GB"/>
        </a:p>
      </dgm:t>
    </dgm:pt>
    <dgm:pt modelId="{3BF41428-C87F-4AAA-85C2-82B13057212D}" type="sibTrans" cxnId="{33FD4545-45AC-4A1D-B7D3-EDB3FC35482F}">
      <dgm:prSet/>
      <dgm:spPr/>
      <dgm:t>
        <a:bodyPr/>
        <a:lstStyle/>
        <a:p>
          <a:endParaRPr lang="en-GB"/>
        </a:p>
      </dgm:t>
    </dgm:pt>
    <dgm:pt modelId="{3439D998-E077-4D90-A798-D9510DE69586}">
      <dgm:prSet phldr="0"/>
      <dgm:spPr/>
      <dgm:t>
        <a:bodyPr/>
        <a:lstStyle/>
        <a:p>
          <a:pPr rtl="0"/>
          <a:r>
            <a:rPr lang="en-GB">
              <a:latin typeface="Gill Sans Nova"/>
            </a:rPr>
            <a:t>Reading skills</a:t>
          </a:r>
        </a:p>
      </dgm:t>
    </dgm:pt>
    <dgm:pt modelId="{E7FD7B66-67CF-4415-A68D-1A6A2329EB8A}" type="parTrans" cxnId="{B70136D4-36E6-4516-9026-6E47567440D3}">
      <dgm:prSet/>
      <dgm:spPr/>
      <dgm:t>
        <a:bodyPr/>
        <a:lstStyle/>
        <a:p>
          <a:endParaRPr lang="en-GB"/>
        </a:p>
      </dgm:t>
    </dgm:pt>
    <dgm:pt modelId="{6222882A-AE68-47C0-AD90-60374B55919D}" type="sibTrans" cxnId="{B70136D4-36E6-4516-9026-6E47567440D3}">
      <dgm:prSet/>
      <dgm:spPr/>
      <dgm:t>
        <a:bodyPr/>
        <a:lstStyle/>
        <a:p>
          <a:endParaRPr lang="en-GB"/>
        </a:p>
      </dgm:t>
    </dgm:pt>
    <dgm:pt modelId="{DB945C49-EAD6-4906-93F9-5E7DC0E6833D}">
      <dgm:prSet phldr="0"/>
      <dgm:spPr/>
      <dgm:t>
        <a:bodyPr/>
        <a:lstStyle/>
        <a:p>
          <a:pPr rtl="0"/>
          <a:r>
            <a:rPr lang="en-GB">
              <a:latin typeface="Gill Sans Nova"/>
            </a:rPr>
            <a:t>Being</a:t>
          </a:r>
          <a:r>
            <a:rPr lang="en-GB"/>
            <a:t> attentive to patients’ needs and involving them therapeutically</a:t>
          </a:r>
          <a:r>
            <a:rPr lang="en-GB">
              <a:latin typeface="Gill Sans Nova"/>
            </a:rPr>
            <a:t> (Jootun and McGhee, 2011).</a:t>
          </a:r>
        </a:p>
      </dgm:t>
    </dgm:pt>
    <dgm:pt modelId="{67797AE6-65E7-4DF6-873C-FC79B79D8C02}" type="parTrans" cxnId="{94D225F5-EA60-42A4-9DC6-4E90ABA4C481}">
      <dgm:prSet/>
      <dgm:spPr/>
      <dgm:t>
        <a:bodyPr/>
        <a:lstStyle/>
        <a:p>
          <a:endParaRPr lang="en-GB"/>
        </a:p>
      </dgm:t>
    </dgm:pt>
    <dgm:pt modelId="{29370683-EA63-4753-9EF2-E57B37221747}" type="sibTrans" cxnId="{94D225F5-EA60-42A4-9DC6-4E90ABA4C481}">
      <dgm:prSet/>
      <dgm:spPr/>
      <dgm:t>
        <a:bodyPr/>
        <a:lstStyle/>
        <a:p>
          <a:endParaRPr lang="en-GB"/>
        </a:p>
      </dgm:t>
    </dgm:pt>
    <dgm:pt modelId="{F62ED666-381C-4AAE-808C-A1CBE9743AF7}">
      <dgm:prSet phldr="0"/>
      <dgm:spPr/>
      <dgm:t>
        <a:bodyPr/>
        <a:lstStyle/>
        <a:p>
          <a:pPr rtl="0"/>
          <a:r>
            <a:rPr lang="en-GB">
              <a:latin typeface="Gill Sans Nova"/>
            </a:rPr>
            <a:t>Emotional expression- facial expression, tone of voice and touch</a:t>
          </a:r>
        </a:p>
      </dgm:t>
    </dgm:pt>
    <dgm:pt modelId="{5E05C9F7-4149-4C16-B82A-AB5A152722BD}" type="parTrans" cxnId="{11FD2481-8C71-4248-8575-7FA1D9EE698A}">
      <dgm:prSet/>
      <dgm:spPr/>
      <dgm:t>
        <a:bodyPr/>
        <a:lstStyle/>
        <a:p>
          <a:endParaRPr lang="en-GB"/>
        </a:p>
      </dgm:t>
    </dgm:pt>
    <dgm:pt modelId="{D79690EC-604B-44BB-9318-8D451C242B70}" type="sibTrans" cxnId="{11FD2481-8C71-4248-8575-7FA1D9EE698A}">
      <dgm:prSet/>
      <dgm:spPr/>
      <dgm:t>
        <a:bodyPr/>
        <a:lstStyle/>
        <a:p>
          <a:endParaRPr lang="en-GB"/>
        </a:p>
      </dgm:t>
    </dgm:pt>
    <dgm:pt modelId="{A4870415-EB4E-49A1-95AC-7388A4A8DB92}">
      <dgm:prSet phldr="0"/>
      <dgm:spPr/>
      <dgm:t>
        <a:bodyPr/>
        <a:lstStyle/>
        <a:p>
          <a:pPr rtl="0"/>
          <a:r>
            <a:rPr lang="en-GB">
              <a:latin typeface="Gill Sans Nova"/>
            </a:rPr>
            <a:t>Being informative- policies and procedures, risk assessments, email</a:t>
          </a:r>
        </a:p>
      </dgm:t>
    </dgm:pt>
    <dgm:pt modelId="{15F5ED62-0EB0-4C4B-A549-DFD17055C52C}" type="parTrans" cxnId="{A72AAD0D-20B8-441D-91DE-DCFD07BFBDBE}">
      <dgm:prSet/>
      <dgm:spPr/>
      <dgm:t>
        <a:bodyPr/>
        <a:lstStyle/>
        <a:p>
          <a:endParaRPr lang="en-GB"/>
        </a:p>
      </dgm:t>
    </dgm:pt>
    <dgm:pt modelId="{DC0620FE-6134-467F-90F5-50A35EA5928E}" type="sibTrans" cxnId="{A72AAD0D-20B8-441D-91DE-DCFD07BFBDBE}">
      <dgm:prSet/>
      <dgm:spPr/>
      <dgm:t>
        <a:bodyPr/>
        <a:lstStyle/>
        <a:p>
          <a:endParaRPr lang="en-GB"/>
        </a:p>
      </dgm:t>
    </dgm:pt>
    <dgm:pt modelId="{4335C323-3229-4E4F-9587-39F5F117AA07}">
      <dgm:prSet phldr="0"/>
      <dgm:spPr/>
      <dgm:t>
        <a:bodyPr/>
        <a:lstStyle/>
        <a:p>
          <a:pPr rtl="0"/>
          <a:r>
            <a:rPr lang="en-GB">
              <a:latin typeface="Gill Sans Nova"/>
            </a:rPr>
            <a:t>Written rules</a:t>
          </a:r>
        </a:p>
      </dgm:t>
    </dgm:pt>
    <dgm:pt modelId="{65EC04EA-D991-4D26-8F44-21689298D1EB}" type="parTrans" cxnId="{62815A40-60A0-4C95-8C26-B09AEFC93CBF}">
      <dgm:prSet/>
      <dgm:spPr/>
      <dgm:t>
        <a:bodyPr/>
        <a:lstStyle/>
        <a:p>
          <a:endParaRPr lang="en-GB"/>
        </a:p>
      </dgm:t>
    </dgm:pt>
    <dgm:pt modelId="{C166C102-82E3-4D7A-A002-9AC4AA6D9993}" type="sibTrans" cxnId="{62815A40-60A0-4C95-8C26-B09AEFC93CBF}">
      <dgm:prSet/>
      <dgm:spPr/>
      <dgm:t>
        <a:bodyPr/>
        <a:lstStyle/>
        <a:p>
          <a:endParaRPr lang="en-GB"/>
        </a:p>
      </dgm:t>
    </dgm:pt>
    <dgm:pt modelId="{ADF30D1F-A24E-4EFE-83C6-D9DFC7F3BEB7}">
      <dgm:prSet phldr="0"/>
      <dgm:spPr/>
      <dgm:t>
        <a:bodyPr/>
        <a:lstStyle/>
        <a:p>
          <a:pPr rtl="0"/>
          <a:endParaRPr lang="en-GB">
            <a:latin typeface="Gill Sans Nova"/>
          </a:endParaRPr>
        </a:p>
      </dgm:t>
    </dgm:pt>
    <dgm:pt modelId="{70A578BC-9FA5-4D1A-A2C2-2F45C8B46B15}" type="parTrans" cxnId="{247E5A8D-5903-4AE7-B153-45B1FF4B7067}">
      <dgm:prSet/>
      <dgm:spPr/>
      <dgm:t>
        <a:bodyPr/>
        <a:lstStyle/>
        <a:p>
          <a:endParaRPr lang="en-GB"/>
        </a:p>
      </dgm:t>
    </dgm:pt>
    <dgm:pt modelId="{0FB80B52-9A14-4FA6-AC59-587BD403E8EA}" type="sibTrans" cxnId="{247E5A8D-5903-4AE7-B153-45B1FF4B7067}">
      <dgm:prSet/>
      <dgm:spPr/>
      <dgm:t>
        <a:bodyPr/>
        <a:lstStyle/>
        <a:p>
          <a:endParaRPr lang="en-GB"/>
        </a:p>
      </dgm:t>
    </dgm:pt>
    <dgm:pt modelId="{2A73484E-8623-4AC6-9533-ACFC68D60188}">
      <dgm:prSet phldr="0"/>
      <dgm:spPr/>
      <dgm:t>
        <a:bodyPr/>
        <a:lstStyle/>
        <a:p>
          <a:pPr rtl="0"/>
          <a:r>
            <a:rPr lang="en-GB"/>
            <a:t>The process of creating meaning through the exchange of symbols among people is known as communication</a:t>
          </a:r>
          <a:r>
            <a:rPr lang="en-GB">
              <a:latin typeface="Gill Sans Nova"/>
            </a:rPr>
            <a:t> (Fielding, 2006). </a:t>
          </a:r>
        </a:p>
      </dgm:t>
    </dgm:pt>
    <dgm:pt modelId="{82B01558-B8AE-4A8D-A2D2-6EB1E87EC220}" type="parTrans" cxnId="{40A5D7B8-706A-449C-BC8A-E3CC50E7D3B2}">
      <dgm:prSet/>
      <dgm:spPr/>
    </dgm:pt>
    <dgm:pt modelId="{4AB708F1-3378-4544-80C9-3F9A97D44F0E}" type="sibTrans" cxnId="{40A5D7B8-706A-449C-BC8A-E3CC50E7D3B2}">
      <dgm:prSet/>
      <dgm:spPr/>
    </dgm:pt>
    <dgm:pt modelId="{392E438C-9307-44C6-8CC0-AECB092865FD}" type="pres">
      <dgm:prSet presAssocID="{4EB3E785-FC96-4A21-91C8-EB5B1117400D}" presName="Name0" presStyleCnt="0">
        <dgm:presLayoutVars>
          <dgm:dir/>
          <dgm:animLvl val="lvl"/>
          <dgm:resizeHandles val="exact"/>
        </dgm:presLayoutVars>
      </dgm:prSet>
      <dgm:spPr/>
    </dgm:pt>
    <dgm:pt modelId="{04ABCCEB-D5D0-461A-AE0D-E38164324B22}" type="pres">
      <dgm:prSet presAssocID="{872A4779-E5FC-4C4F-A045-97938C416978}" presName="composite" presStyleCnt="0"/>
      <dgm:spPr/>
    </dgm:pt>
    <dgm:pt modelId="{42066BC3-CA8A-4C88-96E3-318D69354A2D}" type="pres">
      <dgm:prSet presAssocID="{872A4779-E5FC-4C4F-A045-97938C416978}" presName="parTx" presStyleLbl="alignNode1" presStyleIdx="0" presStyleCnt="3">
        <dgm:presLayoutVars>
          <dgm:chMax val="0"/>
          <dgm:chPref val="0"/>
          <dgm:bulletEnabled val="1"/>
        </dgm:presLayoutVars>
      </dgm:prSet>
      <dgm:spPr/>
    </dgm:pt>
    <dgm:pt modelId="{CC84E846-14CD-49EC-BA1B-49F36ED28618}" type="pres">
      <dgm:prSet presAssocID="{872A4779-E5FC-4C4F-A045-97938C416978}" presName="desTx" presStyleLbl="alignAccFollowNode1" presStyleIdx="0" presStyleCnt="3">
        <dgm:presLayoutVars>
          <dgm:bulletEnabled val="1"/>
        </dgm:presLayoutVars>
      </dgm:prSet>
      <dgm:spPr/>
    </dgm:pt>
    <dgm:pt modelId="{D2064C62-631F-4F52-BCCB-D807A3ECF51A}" type="pres">
      <dgm:prSet presAssocID="{EEB97F5F-E652-407D-98DD-C7873FC01424}" presName="space" presStyleCnt="0"/>
      <dgm:spPr/>
    </dgm:pt>
    <dgm:pt modelId="{E5855E05-6935-4055-8C9D-98882838633F}" type="pres">
      <dgm:prSet presAssocID="{02F0320D-89DD-4491-8343-12971D9A491C}" presName="composite" presStyleCnt="0"/>
      <dgm:spPr/>
    </dgm:pt>
    <dgm:pt modelId="{0D09CF4F-664A-4916-A55D-8E3DA7C95BD3}" type="pres">
      <dgm:prSet presAssocID="{02F0320D-89DD-4491-8343-12971D9A491C}" presName="parTx" presStyleLbl="alignNode1" presStyleIdx="1" presStyleCnt="3">
        <dgm:presLayoutVars>
          <dgm:chMax val="0"/>
          <dgm:chPref val="0"/>
          <dgm:bulletEnabled val="1"/>
        </dgm:presLayoutVars>
      </dgm:prSet>
      <dgm:spPr/>
    </dgm:pt>
    <dgm:pt modelId="{87BB5A5B-0E13-4B1C-9915-7974C306BE24}" type="pres">
      <dgm:prSet presAssocID="{02F0320D-89DD-4491-8343-12971D9A491C}" presName="desTx" presStyleLbl="alignAccFollowNode1" presStyleIdx="1" presStyleCnt="3">
        <dgm:presLayoutVars>
          <dgm:bulletEnabled val="1"/>
        </dgm:presLayoutVars>
      </dgm:prSet>
      <dgm:spPr/>
    </dgm:pt>
    <dgm:pt modelId="{097F59B7-EC68-4B55-8FFF-BBA06F67BCA0}" type="pres">
      <dgm:prSet presAssocID="{629A5CE6-4A46-457D-9172-1EAC42DF96D7}" presName="space" presStyleCnt="0"/>
      <dgm:spPr/>
    </dgm:pt>
    <dgm:pt modelId="{A6CD5ABE-E8D8-4C47-890F-A1D5CC0EACEB}" type="pres">
      <dgm:prSet presAssocID="{8788DE77-51F0-4E2E-A95A-475B9384D8CE}" presName="composite" presStyleCnt="0"/>
      <dgm:spPr/>
    </dgm:pt>
    <dgm:pt modelId="{49E18A96-CE66-44BD-A092-A6084A8069C9}" type="pres">
      <dgm:prSet presAssocID="{8788DE77-51F0-4E2E-A95A-475B9384D8CE}" presName="parTx" presStyleLbl="alignNode1" presStyleIdx="2" presStyleCnt="3">
        <dgm:presLayoutVars>
          <dgm:chMax val="0"/>
          <dgm:chPref val="0"/>
          <dgm:bulletEnabled val="1"/>
        </dgm:presLayoutVars>
      </dgm:prSet>
      <dgm:spPr/>
    </dgm:pt>
    <dgm:pt modelId="{8FD60F78-E446-4628-A926-B1A3FDA83E81}" type="pres">
      <dgm:prSet presAssocID="{8788DE77-51F0-4E2E-A95A-475B9384D8CE}" presName="desTx" presStyleLbl="alignAccFollowNode1" presStyleIdx="2" presStyleCnt="3">
        <dgm:presLayoutVars>
          <dgm:bulletEnabled val="1"/>
        </dgm:presLayoutVars>
      </dgm:prSet>
      <dgm:spPr/>
    </dgm:pt>
  </dgm:ptLst>
  <dgm:cxnLst>
    <dgm:cxn modelId="{92191E0A-135B-4BFD-810D-FDCC3D8A12DD}" srcId="{4EB3E785-FC96-4A21-91C8-EB5B1117400D}" destId="{8788DE77-51F0-4E2E-A95A-475B9384D8CE}" srcOrd="2" destOrd="0" parTransId="{3FFDC25C-A1EE-4BE1-A405-BAEFC439A18E}" sibTransId="{8DA662BD-85AC-4046-A2A4-49CEA870E45B}"/>
    <dgm:cxn modelId="{A72AAD0D-20B8-441D-91DE-DCFD07BFBDBE}" srcId="{8788DE77-51F0-4E2E-A95A-475B9384D8CE}" destId="{A4870415-EB4E-49A1-95AC-7388A4A8DB92}" srcOrd="3" destOrd="0" parTransId="{15F5ED62-0EB0-4C4B-A549-DFD17055C52C}" sibTransId="{DC0620FE-6134-467F-90F5-50A35EA5928E}"/>
    <dgm:cxn modelId="{E6E7F011-1857-488B-AF31-7FE15F1894D4}" type="presOf" srcId="{E3DCDB7F-56B4-4544-A06E-46E90A915F95}" destId="{87BB5A5B-0E13-4B1C-9915-7974C306BE24}" srcOrd="0" destOrd="3" presId="urn:microsoft.com/office/officeart/2005/8/layout/hList1"/>
    <dgm:cxn modelId="{1E6D7717-F3A2-49C5-BCA9-E6A4272046DD}" type="presOf" srcId="{A4F1D2F4-39BC-4B68-9025-5F94FF956A00}" destId="{87BB5A5B-0E13-4B1C-9915-7974C306BE24}" srcOrd="0" destOrd="1" presId="urn:microsoft.com/office/officeart/2005/8/layout/hList1"/>
    <dgm:cxn modelId="{0D8F6618-3CF5-4F3B-BDA7-517EA020E10E}" type="presOf" srcId="{CE6D67BF-AB96-4617-9027-38E0AA29E8CD}" destId="{CC84E846-14CD-49EC-BA1B-49F36ED28618}" srcOrd="0" destOrd="2" presId="urn:microsoft.com/office/officeart/2005/8/layout/hList1"/>
    <dgm:cxn modelId="{AB0F5A2B-E050-40EC-998A-44F5EC845C3C}" srcId="{872A4779-E5FC-4C4F-A045-97938C416978}" destId="{3107ABC7-BB63-4358-985F-C54310C8C0A8}" srcOrd="6" destOrd="0" parTransId="{53BE06DC-CA94-4B68-A707-3309A2B94C75}" sibTransId="{4A16A076-FE4E-4421-A195-9706465DD8B2}"/>
    <dgm:cxn modelId="{6CC9AC35-ADD5-478F-9C79-F70ED29E9085}" type="presOf" srcId="{9A106312-A1BE-47FC-B2C2-2EB87186857D}" destId="{CC84E846-14CD-49EC-BA1B-49F36ED28618}" srcOrd="0" destOrd="3" presId="urn:microsoft.com/office/officeart/2005/8/layout/hList1"/>
    <dgm:cxn modelId="{9E096637-EC53-43CE-894C-096FE89B5B04}" type="presOf" srcId="{81EAFC36-E3F7-4F14-90E0-AD8CE74BE5DF}" destId="{87BB5A5B-0E13-4B1C-9915-7974C306BE24}" srcOrd="0" destOrd="2" presId="urn:microsoft.com/office/officeart/2005/8/layout/hList1"/>
    <dgm:cxn modelId="{76DD8C37-29E1-4F20-ABD7-8C1FD853BF1C}" type="presOf" srcId="{3439D998-E077-4D90-A798-D9510DE69586}" destId="{87BB5A5B-0E13-4B1C-9915-7974C306BE24}" srcOrd="0" destOrd="4" presId="urn:microsoft.com/office/officeart/2005/8/layout/hList1"/>
    <dgm:cxn modelId="{11805839-2CE6-4730-887F-3F28AEE05C07}" type="presOf" srcId="{872A4779-E5FC-4C4F-A045-97938C416978}" destId="{42066BC3-CA8A-4C88-96E3-318D69354A2D}" srcOrd="0" destOrd="0" presId="urn:microsoft.com/office/officeart/2005/8/layout/hList1"/>
    <dgm:cxn modelId="{4E838E3E-EF7D-495A-A07B-DA8D66089C41}" type="presOf" srcId="{F22BA964-B496-4BA9-80D1-6242843C5113}" destId="{CC84E846-14CD-49EC-BA1B-49F36ED28618}" srcOrd="0" destOrd="5" presId="urn:microsoft.com/office/officeart/2005/8/layout/hList1"/>
    <dgm:cxn modelId="{62815A40-60A0-4C95-8C26-B09AEFC93CBF}" srcId="{8788DE77-51F0-4E2E-A95A-475B9384D8CE}" destId="{4335C323-3229-4E4F-9587-39F5F117AA07}" srcOrd="4" destOrd="0" parTransId="{65EC04EA-D991-4D26-8F44-21689298D1EB}" sibTransId="{C166C102-82E3-4D7A-A002-9AC4AA6D9993}"/>
    <dgm:cxn modelId="{20643A41-8A46-4AA4-933D-DB45073666E9}" srcId="{872A4779-E5FC-4C4F-A045-97938C416978}" destId="{2F95D321-3043-476D-A3DE-F5CFBB91AAA7}" srcOrd="7" destOrd="0" parTransId="{98398AF4-0909-4D38-BE90-F51FF66431F1}" sibTransId="{D0AE89DF-A836-487F-93E8-1C440657B93D}"/>
    <dgm:cxn modelId="{33FD4545-45AC-4A1D-B7D3-EDB3FC35482F}" srcId="{02F0320D-89DD-4491-8343-12971D9A491C}" destId="{E3DCDB7F-56B4-4544-A06E-46E90A915F95}" srcOrd="3" destOrd="0" parTransId="{51A3FB06-B269-4715-B0F6-024B1C52F25D}" sibTransId="{3BF41428-C87F-4AAA-85C2-82B13057212D}"/>
    <dgm:cxn modelId="{43E10271-82CA-4094-82D5-18F41F3689F9}" type="presOf" srcId="{3E2465C3-DADA-4276-8361-EA9CAE3189AA}" destId="{CC84E846-14CD-49EC-BA1B-49F36ED28618}" srcOrd="0" destOrd="0" presId="urn:microsoft.com/office/officeart/2005/8/layout/hList1"/>
    <dgm:cxn modelId="{660D9F74-8B2A-46B9-9855-B0894E6DFC82}" srcId="{02F0320D-89DD-4491-8343-12971D9A491C}" destId="{E843C8A1-7354-43F6-9FDE-7B974CFBD734}" srcOrd="0" destOrd="0" parTransId="{361FF251-DB97-4B49-9B98-3E69472339F8}" sibTransId="{6DD2B6AA-96AA-459E-A69B-84333A23A421}"/>
    <dgm:cxn modelId="{11FD2481-8C71-4248-8575-7FA1D9EE698A}" srcId="{8788DE77-51F0-4E2E-A95A-475B9384D8CE}" destId="{F62ED666-381C-4AAE-808C-A1CBE9743AF7}" srcOrd="2" destOrd="0" parTransId="{5E05C9F7-4149-4C16-B82A-AB5A152722BD}" sibTransId="{D79690EC-604B-44BB-9318-8D451C242B70}"/>
    <dgm:cxn modelId="{D661A486-EA9D-42A5-BB4A-ECB733BB3F7A}" srcId="{872A4779-E5FC-4C4F-A045-97938C416978}" destId="{3E2465C3-DADA-4276-8361-EA9CAE3189AA}" srcOrd="0" destOrd="0" parTransId="{CD593A35-ADD6-41D2-A4D8-8FBE25E12E6D}" sibTransId="{38A9ACCF-0EFF-4EC8-B54A-4CC32ACF5C0A}"/>
    <dgm:cxn modelId="{8C926087-EACD-4C83-9B50-FDED35B4855E}" type="presOf" srcId="{F62ED666-381C-4AAE-808C-A1CBE9743AF7}" destId="{8FD60F78-E446-4628-A926-B1A3FDA83E81}" srcOrd="0" destOrd="2" presId="urn:microsoft.com/office/officeart/2005/8/layout/hList1"/>
    <dgm:cxn modelId="{247E5A8D-5903-4AE7-B153-45B1FF4B7067}" srcId="{8788DE77-51F0-4E2E-A95A-475B9384D8CE}" destId="{ADF30D1F-A24E-4EFE-83C6-D9DFC7F3BEB7}" srcOrd="5" destOrd="0" parTransId="{70A578BC-9FA5-4D1A-A2C2-2F45C8B46B15}" sibTransId="{0FB80B52-9A14-4FA6-AC59-587BD403E8EA}"/>
    <dgm:cxn modelId="{21555690-A2E0-4D50-ACA2-5B78D2BE5C52}" srcId="{02F0320D-89DD-4491-8343-12971D9A491C}" destId="{A4F1D2F4-39BC-4B68-9025-5F94FF956A00}" srcOrd="1" destOrd="0" parTransId="{F4C129EA-C5D7-42A7-9E29-2F715A9130CA}" sibTransId="{F73017EE-A61E-4FD1-B465-4380FDC7EA4F}"/>
    <dgm:cxn modelId="{83B77993-0015-4A0F-A7CA-99912655AC33}" type="presOf" srcId="{E843C8A1-7354-43F6-9FDE-7B974CFBD734}" destId="{87BB5A5B-0E13-4B1C-9915-7974C306BE24}" srcOrd="0" destOrd="0" presId="urn:microsoft.com/office/officeart/2005/8/layout/hList1"/>
    <dgm:cxn modelId="{FFDB7099-81AF-4760-822E-6FE023874F66}" type="presOf" srcId="{20302C56-7C82-4C48-B941-25BD91240AFA}" destId="{8FD60F78-E446-4628-A926-B1A3FDA83E81}" srcOrd="0" destOrd="1" presId="urn:microsoft.com/office/officeart/2005/8/layout/hList1"/>
    <dgm:cxn modelId="{25B57C9B-CA4F-424C-9E9F-32463DD9D457}" type="presOf" srcId="{02F0320D-89DD-4491-8343-12971D9A491C}" destId="{0D09CF4F-664A-4916-A55D-8E3DA7C95BD3}" srcOrd="0" destOrd="0" presId="urn:microsoft.com/office/officeart/2005/8/layout/hList1"/>
    <dgm:cxn modelId="{AA4C92A5-BC2E-4AC6-9173-E98A0511FDD9}" srcId="{4EB3E785-FC96-4A21-91C8-EB5B1117400D}" destId="{872A4779-E5FC-4C4F-A045-97938C416978}" srcOrd="0" destOrd="0" parTransId="{8CE1A10F-7213-49F5-A6E1-F5B283110DFC}" sibTransId="{EEB97F5F-E652-407D-98DD-C7873FC01424}"/>
    <dgm:cxn modelId="{40C32EAD-576A-44A4-BE3A-CD7604984C27}" srcId="{872A4779-E5FC-4C4F-A045-97938C416978}" destId="{CE6D67BF-AB96-4617-9027-38E0AA29E8CD}" srcOrd="2" destOrd="0" parTransId="{4C1D2242-0CC6-4AD6-9699-E29300F1A263}" sibTransId="{4D4A8CA0-BCCB-4A0E-9E81-4E8B841ECDB8}"/>
    <dgm:cxn modelId="{4B3F3DB3-C5C1-4789-95D2-9DE088ED9631}" type="presOf" srcId="{4335C323-3229-4E4F-9587-39F5F117AA07}" destId="{8FD60F78-E446-4628-A926-B1A3FDA83E81}" srcOrd="0" destOrd="4" presId="urn:microsoft.com/office/officeart/2005/8/layout/hList1"/>
    <dgm:cxn modelId="{C48094B4-38FC-4182-9B67-957C2F613CB7}" srcId="{02F0320D-89DD-4491-8343-12971D9A491C}" destId="{81EAFC36-E3F7-4F14-90E0-AD8CE74BE5DF}" srcOrd="2" destOrd="0" parTransId="{F77F907A-92B4-4543-A5F4-E8DBDA44B0BD}" sibTransId="{3B4F878A-8276-49AF-AF50-2083FBE31374}"/>
    <dgm:cxn modelId="{40A5D7B8-706A-449C-BC8A-E3CC50E7D3B2}" srcId="{872A4779-E5FC-4C4F-A045-97938C416978}" destId="{2A73484E-8623-4AC6-9533-ACFC68D60188}" srcOrd="1" destOrd="0" parTransId="{82B01558-B8AE-4A8D-A2D2-6EB1E87EC220}" sibTransId="{4AB708F1-3378-4544-80C9-3F9A97D44F0E}"/>
    <dgm:cxn modelId="{1D46D2BA-6BD3-4306-B88F-88C05B2B7E2A}" srcId="{872A4779-E5FC-4C4F-A045-97938C416978}" destId="{9A106312-A1BE-47FC-B2C2-2EB87186857D}" srcOrd="3" destOrd="0" parTransId="{E5D0DF25-83C8-46BE-A9BF-A94A82288445}" sibTransId="{A2A9FD3F-2FBB-4BB3-AD9D-BAC31BA276ED}"/>
    <dgm:cxn modelId="{5CB4B8C2-BA69-4FA6-9DAE-650D590B56C7}" type="presOf" srcId="{2F95D321-3043-476D-A3DE-F5CFBB91AAA7}" destId="{CC84E846-14CD-49EC-BA1B-49F36ED28618}" srcOrd="0" destOrd="7" presId="urn:microsoft.com/office/officeart/2005/8/layout/hList1"/>
    <dgm:cxn modelId="{E078E4C2-966C-46DC-B2C1-2B2C6C059FD0}" type="presOf" srcId="{DB945C49-EAD6-4906-93F9-5E7DC0E6833D}" destId="{87BB5A5B-0E13-4B1C-9915-7974C306BE24}" srcOrd="0" destOrd="5" presId="urn:microsoft.com/office/officeart/2005/8/layout/hList1"/>
    <dgm:cxn modelId="{A1801CCE-1AB8-41CD-B53D-968A13BCC86D}" type="presOf" srcId="{8788DE77-51F0-4E2E-A95A-475B9384D8CE}" destId="{49E18A96-CE66-44BD-A092-A6084A8069C9}" srcOrd="0" destOrd="0" presId="urn:microsoft.com/office/officeart/2005/8/layout/hList1"/>
    <dgm:cxn modelId="{342294D2-A88D-4B5E-B0CF-0FC37CEF376C}" type="presOf" srcId="{A12D89D7-AC74-4219-9C95-86A09F3BA297}" destId="{8FD60F78-E446-4628-A926-B1A3FDA83E81}" srcOrd="0" destOrd="0" presId="urn:microsoft.com/office/officeart/2005/8/layout/hList1"/>
    <dgm:cxn modelId="{B70136D4-36E6-4516-9026-6E47567440D3}" srcId="{02F0320D-89DD-4491-8343-12971D9A491C}" destId="{3439D998-E077-4D90-A798-D9510DE69586}" srcOrd="4" destOrd="0" parTransId="{E7FD7B66-67CF-4415-A68D-1A6A2329EB8A}" sibTransId="{6222882A-AE68-47C0-AD90-60374B55919D}"/>
    <dgm:cxn modelId="{6E2487DB-64ED-41D7-8AA3-6B1373D2677C}" type="presOf" srcId="{83C958C7-9BE7-44EB-B04D-35D27FC20A40}" destId="{CC84E846-14CD-49EC-BA1B-49F36ED28618}" srcOrd="0" destOrd="4" presId="urn:microsoft.com/office/officeart/2005/8/layout/hList1"/>
    <dgm:cxn modelId="{4E1DACE4-48E4-4BFB-AF00-ACDD7CA4B82D}" type="presOf" srcId="{A4870415-EB4E-49A1-95AC-7388A4A8DB92}" destId="{8FD60F78-E446-4628-A926-B1A3FDA83E81}" srcOrd="0" destOrd="3" presId="urn:microsoft.com/office/officeart/2005/8/layout/hList1"/>
    <dgm:cxn modelId="{1EF8BBE4-83E9-42FB-BB98-DDA2EC39FAB1}" srcId="{8788DE77-51F0-4E2E-A95A-475B9384D8CE}" destId="{20302C56-7C82-4C48-B941-25BD91240AFA}" srcOrd="1" destOrd="0" parTransId="{00FC62B9-740B-44EE-A4E1-13EE50055916}" sibTransId="{3EE5F649-BE91-4486-BB91-92DA401C5170}"/>
    <dgm:cxn modelId="{0D8CBEE4-D3E5-441E-B280-C37B1B11D9C8}" srcId="{8788DE77-51F0-4E2E-A95A-475B9384D8CE}" destId="{A12D89D7-AC74-4219-9C95-86A09F3BA297}" srcOrd="0" destOrd="0" parTransId="{19D12530-9049-467E-B5F2-5D1360CC22FF}" sibTransId="{3A926FBD-88C7-48D9-B135-9FE5E867FE3A}"/>
    <dgm:cxn modelId="{2403B6EB-625E-4C9D-BCF3-B3CE5A916564}" type="presOf" srcId="{ADF30D1F-A24E-4EFE-83C6-D9DFC7F3BEB7}" destId="{8FD60F78-E446-4628-A926-B1A3FDA83E81}" srcOrd="0" destOrd="5" presId="urn:microsoft.com/office/officeart/2005/8/layout/hList1"/>
    <dgm:cxn modelId="{9840E1F1-CFB0-4D65-ACD2-37053FC5E8A6}" type="presOf" srcId="{4EB3E785-FC96-4A21-91C8-EB5B1117400D}" destId="{392E438C-9307-44C6-8CC0-AECB092865FD}" srcOrd="0" destOrd="0" presId="urn:microsoft.com/office/officeart/2005/8/layout/hList1"/>
    <dgm:cxn modelId="{7488AFF3-FBD0-4E8A-8ABB-43EE8896227F}" srcId="{4EB3E785-FC96-4A21-91C8-EB5B1117400D}" destId="{02F0320D-89DD-4491-8343-12971D9A491C}" srcOrd="1" destOrd="0" parTransId="{3DAB5F4A-3CE6-42BE-9182-5AF9BEF315D2}" sibTransId="{629A5CE6-4A46-457D-9172-1EAC42DF96D7}"/>
    <dgm:cxn modelId="{9FD2A3F4-0ED2-4DCE-9C43-0CAE1287460A}" type="presOf" srcId="{3107ABC7-BB63-4358-985F-C54310C8C0A8}" destId="{CC84E846-14CD-49EC-BA1B-49F36ED28618}" srcOrd="0" destOrd="6" presId="urn:microsoft.com/office/officeart/2005/8/layout/hList1"/>
    <dgm:cxn modelId="{94D225F5-EA60-42A4-9DC6-4E90ABA4C481}" srcId="{02F0320D-89DD-4491-8343-12971D9A491C}" destId="{DB945C49-EAD6-4906-93F9-5E7DC0E6833D}" srcOrd="5" destOrd="0" parTransId="{67797AE6-65E7-4DF6-873C-FC79B79D8C02}" sibTransId="{29370683-EA63-4753-9EF2-E57B37221747}"/>
    <dgm:cxn modelId="{0452AEF6-89D1-4001-8A48-A35C92DC7E4B}" type="presOf" srcId="{2A73484E-8623-4AC6-9533-ACFC68D60188}" destId="{CC84E846-14CD-49EC-BA1B-49F36ED28618}" srcOrd="0" destOrd="1" presId="urn:microsoft.com/office/officeart/2005/8/layout/hList1"/>
    <dgm:cxn modelId="{EEB5C1F7-532B-47EC-B444-8AA28D038FCC}" srcId="{872A4779-E5FC-4C4F-A045-97938C416978}" destId="{F22BA964-B496-4BA9-80D1-6242843C5113}" srcOrd="5" destOrd="0" parTransId="{4DB522FB-F3E7-4E24-AEFA-86A9D3533EE1}" sibTransId="{CB15504A-9FAC-43FC-A73C-C1FF89AA1ABD}"/>
    <dgm:cxn modelId="{B78EE9F9-5496-40FA-829F-EDB74E1A5412}" srcId="{872A4779-E5FC-4C4F-A045-97938C416978}" destId="{83C958C7-9BE7-44EB-B04D-35D27FC20A40}" srcOrd="4" destOrd="0" parTransId="{285938B7-893B-4CB6-95B1-256705AFB398}" sibTransId="{8E45F3E9-FD90-4429-973D-435A4E5783F5}"/>
    <dgm:cxn modelId="{78D1FC55-72B8-4DC0-9477-AA61F86DC3E7}" type="presParOf" srcId="{392E438C-9307-44C6-8CC0-AECB092865FD}" destId="{04ABCCEB-D5D0-461A-AE0D-E38164324B22}" srcOrd="0" destOrd="0" presId="urn:microsoft.com/office/officeart/2005/8/layout/hList1"/>
    <dgm:cxn modelId="{910492BB-CBD6-4CF2-A210-036BF0522482}" type="presParOf" srcId="{04ABCCEB-D5D0-461A-AE0D-E38164324B22}" destId="{42066BC3-CA8A-4C88-96E3-318D69354A2D}" srcOrd="0" destOrd="0" presId="urn:microsoft.com/office/officeart/2005/8/layout/hList1"/>
    <dgm:cxn modelId="{17FD178F-EDFE-4105-A512-396986C378E9}" type="presParOf" srcId="{04ABCCEB-D5D0-461A-AE0D-E38164324B22}" destId="{CC84E846-14CD-49EC-BA1B-49F36ED28618}" srcOrd="1" destOrd="0" presId="urn:microsoft.com/office/officeart/2005/8/layout/hList1"/>
    <dgm:cxn modelId="{31ED01E7-68A9-4C19-BDE8-3CC715C033C7}" type="presParOf" srcId="{392E438C-9307-44C6-8CC0-AECB092865FD}" destId="{D2064C62-631F-4F52-BCCB-D807A3ECF51A}" srcOrd="1" destOrd="0" presId="urn:microsoft.com/office/officeart/2005/8/layout/hList1"/>
    <dgm:cxn modelId="{2F789BFB-CA5F-4B00-8A43-9F365E073CA8}" type="presParOf" srcId="{392E438C-9307-44C6-8CC0-AECB092865FD}" destId="{E5855E05-6935-4055-8C9D-98882838633F}" srcOrd="2" destOrd="0" presId="urn:microsoft.com/office/officeart/2005/8/layout/hList1"/>
    <dgm:cxn modelId="{04355395-499F-4AF7-96F1-6C9B3778E6A3}" type="presParOf" srcId="{E5855E05-6935-4055-8C9D-98882838633F}" destId="{0D09CF4F-664A-4916-A55D-8E3DA7C95BD3}" srcOrd="0" destOrd="0" presId="urn:microsoft.com/office/officeart/2005/8/layout/hList1"/>
    <dgm:cxn modelId="{2EE79C33-D43C-492A-B15B-442CA49895A4}" type="presParOf" srcId="{E5855E05-6935-4055-8C9D-98882838633F}" destId="{87BB5A5B-0E13-4B1C-9915-7974C306BE24}" srcOrd="1" destOrd="0" presId="urn:microsoft.com/office/officeart/2005/8/layout/hList1"/>
    <dgm:cxn modelId="{2827E7D3-303B-4A7A-B49D-4E75789B08B8}" type="presParOf" srcId="{392E438C-9307-44C6-8CC0-AECB092865FD}" destId="{097F59B7-EC68-4B55-8FFF-BBA06F67BCA0}" srcOrd="3" destOrd="0" presId="urn:microsoft.com/office/officeart/2005/8/layout/hList1"/>
    <dgm:cxn modelId="{4B1AE9AE-ECEC-4097-AA6F-1F765070F969}" type="presParOf" srcId="{392E438C-9307-44C6-8CC0-AECB092865FD}" destId="{A6CD5ABE-E8D8-4C47-890F-A1D5CC0EACEB}" srcOrd="4" destOrd="0" presId="urn:microsoft.com/office/officeart/2005/8/layout/hList1"/>
    <dgm:cxn modelId="{CCA7573D-6732-4E21-90D0-C3EC23473A9B}" type="presParOf" srcId="{A6CD5ABE-E8D8-4C47-890F-A1D5CC0EACEB}" destId="{49E18A96-CE66-44BD-A092-A6084A8069C9}" srcOrd="0" destOrd="0" presId="urn:microsoft.com/office/officeart/2005/8/layout/hList1"/>
    <dgm:cxn modelId="{9134E9A2-714D-4E73-B79A-8FA2D24DD7E6}" type="presParOf" srcId="{A6CD5ABE-E8D8-4C47-890F-A1D5CC0EACEB}" destId="{8FD60F78-E446-4628-A926-B1A3FDA83E81}" srcOrd="1" destOrd="0" presId="urn:microsoft.com/office/officeart/2005/8/layout/hList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A07CB4F1-C92A-4ABE-94A7-7EF951CFAE6C}" type="doc">
      <dgm:prSet loTypeId="urn:microsoft.com/office/officeart/2011/layout/HexagonRadial" loCatId="cycle" qsTypeId="urn:microsoft.com/office/officeart/2005/8/quickstyle/3d5" qsCatId="3D" csTypeId="urn:microsoft.com/office/officeart/2005/8/colors/colorful1" csCatId="colorful" phldr="1"/>
      <dgm:spPr/>
      <dgm:t>
        <a:bodyPr/>
        <a:lstStyle/>
        <a:p>
          <a:endParaRPr lang="en-GB"/>
        </a:p>
      </dgm:t>
    </dgm:pt>
    <dgm:pt modelId="{172533B6-C19D-473F-BBF6-64A5A9D83921}">
      <dgm:prSet phldrT="[Text]" custT="1"/>
      <dgm:spPr/>
      <dgm:t>
        <a:bodyPr/>
        <a:lstStyle/>
        <a:p>
          <a:r>
            <a:rPr lang="en-GB" sz="1200" b="1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rPr>
            <a:t>Barriers in Communication</a:t>
          </a:r>
        </a:p>
      </dgm:t>
    </dgm:pt>
    <dgm:pt modelId="{E00CA32C-99A4-4071-9590-38CA6A7D6A52}" type="parTrans" cxnId="{7A5E7738-0504-4BA4-9B17-70DB6AF13950}">
      <dgm:prSet/>
      <dgm:spPr/>
      <dgm:t>
        <a:bodyPr/>
        <a:lstStyle/>
        <a:p>
          <a:endParaRPr lang="en-GB"/>
        </a:p>
      </dgm:t>
    </dgm:pt>
    <dgm:pt modelId="{DC6D7A5B-CD33-4689-8560-9FBB55494BD1}" type="sibTrans" cxnId="{7A5E7738-0504-4BA4-9B17-70DB6AF13950}">
      <dgm:prSet/>
      <dgm:spPr/>
      <dgm:t>
        <a:bodyPr/>
        <a:lstStyle/>
        <a:p>
          <a:endParaRPr lang="en-GB"/>
        </a:p>
      </dgm:t>
    </dgm:pt>
    <dgm:pt modelId="{AAA7F838-9ADC-4DF5-94B4-0783B249C58F}">
      <dgm:prSet phldrT="[Text]" custT="1"/>
      <dgm:spPr/>
      <dgm:t>
        <a:bodyPr/>
        <a:lstStyle/>
        <a:p>
          <a:r>
            <a:rPr lang="en-GB" sz="1200" b="1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rPr>
            <a:t>National Culture </a:t>
          </a:r>
        </a:p>
        <a:p>
          <a:r>
            <a:rPr lang="en-GB" sz="1200" b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rPr>
            <a:t>(values and beliefs)</a:t>
          </a:r>
        </a:p>
      </dgm:t>
    </dgm:pt>
    <dgm:pt modelId="{FDB2EB05-2758-4636-B97A-71CDBABF5AA9}" type="parTrans" cxnId="{80EFA7D4-5DCB-47B9-B991-614A8707F0C6}">
      <dgm:prSet/>
      <dgm:spPr/>
      <dgm:t>
        <a:bodyPr/>
        <a:lstStyle/>
        <a:p>
          <a:endParaRPr lang="en-GB"/>
        </a:p>
      </dgm:t>
    </dgm:pt>
    <dgm:pt modelId="{29C7D685-3901-4177-96BC-A546180F7A45}" type="sibTrans" cxnId="{80EFA7D4-5DCB-47B9-B991-614A8707F0C6}">
      <dgm:prSet/>
      <dgm:spPr/>
      <dgm:t>
        <a:bodyPr/>
        <a:lstStyle/>
        <a:p>
          <a:endParaRPr lang="en-GB"/>
        </a:p>
      </dgm:t>
    </dgm:pt>
    <dgm:pt modelId="{F3ED2C70-BDE1-4871-8CB5-702C383B301F}">
      <dgm:prSet phldrT="[Text]" custT="1"/>
      <dgm:spPr/>
      <dgm:t>
        <a:bodyPr/>
        <a:lstStyle/>
        <a:p>
          <a:r>
            <a:rPr lang="en-GB" sz="1200" b="1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rPr>
            <a:t>Language </a:t>
          </a:r>
          <a:r>
            <a:rPr lang="en-GB" sz="1200" b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rPr>
            <a:t>(things that prevent people from understanding each other)</a:t>
          </a:r>
        </a:p>
      </dgm:t>
    </dgm:pt>
    <dgm:pt modelId="{5B315D4A-6C88-4D01-8D20-DA64A2FAB75A}" type="parTrans" cxnId="{EF5C0214-6954-4F38-BF97-B759B7552861}">
      <dgm:prSet/>
      <dgm:spPr/>
      <dgm:t>
        <a:bodyPr/>
        <a:lstStyle/>
        <a:p>
          <a:endParaRPr lang="en-GB"/>
        </a:p>
      </dgm:t>
    </dgm:pt>
    <dgm:pt modelId="{DF0EFBB0-FFA6-4D02-AFFC-7A15278CDBDE}" type="sibTrans" cxnId="{EF5C0214-6954-4F38-BF97-B759B7552861}">
      <dgm:prSet/>
      <dgm:spPr/>
      <dgm:t>
        <a:bodyPr/>
        <a:lstStyle/>
        <a:p>
          <a:endParaRPr lang="en-GB"/>
        </a:p>
      </dgm:t>
    </dgm:pt>
    <dgm:pt modelId="{5FEEADA4-5486-4A99-80FA-BE6297D867E4}">
      <dgm:prSet phldrT="[Text]" custT="1"/>
      <dgm:spPr/>
      <dgm:t>
        <a:bodyPr/>
        <a:lstStyle/>
        <a:p>
          <a:r>
            <a:rPr lang="en-GB" sz="1200" b="1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rPr>
            <a:t>Defensiveness </a:t>
          </a:r>
          <a:r>
            <a:rPr lang="en-GB" sz="1200" b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rPr>
            <a:t>(when a message triggers a sense of threat)</a:t>
          </a:r>
        </a:p>
      </dgm:t>
    </dgm:pt>
    <dgm:pt modelId="{17B5B4A0-63CD-471C-ADC8-2BCC7E0CBF43}" type="parTrans" cxnId="{F68256EA-5408-4C0D-B096-C4E2619C9ACF}">
      <dgm:prSet/>
      <dgm:spPr/>
      <dgm:t>
        <a:bodyPr/>
        <a:lstStyle/>
        <a:p>
          <a:endParaRPr lang="en-GB"/>
        </a:p>
      </dgm:t>
    </dgm:pt>
    <dgm:pt modelId="{68412385-9E4D-42B4-A5E4-9C80654AB7AB}" type="sibTrans" cxnId="{F68256EA-5408-4C0D-B096-C4E2619C9ACF}">
      <dgm:prSet/>
      <dgm:spPr/>
      <dgm:t>
        <a:bodyPr/>
        <a:lstStyle/>
        <a:p>
          <a:endParaRPr lang="en-GB"/>
        </a:p>
      </dgm:t>
    </dgm:pt>
    <dgm:pt modelId="{1B6D8FFB-9B78-4401-B860-0461BD09EBF1}">
      <dgm:prSet phldrT="[Text]" custT="1"/>
      <dgm:spPr/>
      <dgm:t>
        <a:bodyPr/>
        <a:lstStyle/>
        <a:p>
          <a:r>
            <a:rPr lang="en-GB" sz="1200" b="1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rPr>
            <a:t>Filtering </a:t>
          </a:r>
          <a:r>
            <a:rPr lang="en-GB" sz="1200" b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rPr>
            <a:t>(distortion or withholding of information)</a:t>
          </a:r>
        </a:p>
      </dgm:t>
    </dgm:pt>
    <dgm:pt modelId="{8FBCB9E1-201B-4B7F-9D8D-FED11C3BAA69}" type="parTrans" cxnId="{EFC60F21-E1C7-4084-90E1-07A0236E4F6C}">
      <dgm:prSet/>
      <dgm:spPr/>
      <dgm:t>
        <a:bodyPr/>
        <a:lstStyle/>
        <a:p>
          <a:endParaRPr lang="en-GB"/>
        </a:p>
      </dgm:t>
    </dgm:pt>
    <dgm:pt modelId="{7751DDCE-458D-46AC-BF94-C5B5D8A9143D}" type="sibTrans" cxnId="{EFC60F21-E1C7-4084-90E1-07A0236E4F6C}">
      <dgm:prSet/>
      <dgm:spPr/>
      <dgm:t>
        <a:bodyPr/>
        <a:lstStyle/>
        <a:p>
          <a:endParaRPr lang="en-GB"/>
        </a:p>
      </dgm:t>
    </dgm:pt>
    <dgm:pt modelId="{A6F2DEE9-3D7A-434B-BD70-36F0DBC016B5}">
      <dgm:prSet phldrT="[Text]" custT="1"/>
      <dgm:spPr/>
      <dgm:t>
        <a:bodyPr/>
        <a:lstStyle/>
        <a:p>
          <a:pPr marL="0" marR="0" lvl="0" indent="0" defTabSz="914400" eaLnBrk="1" fontAlgn="auto" latinLnBrk="0" hangingPunct="1">
            <a:lnSpc>
              <a:spcPct val="100000"/>
            </a:lnSpc>
            <a:spcBef>
              <a:spcPts val="0"/>
            </a:spcBef>
            <a:spcAft>
              <a:spcPts val="0"/>
            </a:spcAft>
            <a:buClrTx/>
            <a:buSzTx/>
            <a:buFontTx/>
            <a:buNone/>
            <a:tabLst/>
            <a:defRPr/>
          </a:pPr>
          <a:r>
            <a:rPr lang="en-GB" sz="1200" b="1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rPr>
            <a:t>Emotions</a:t>
          </a:r>
        </a:p>
        <a:p>
          <a:pPr marL="0" marR="0" lvl="0" indent="0" defTabSz="914400" eaLnBrk="1" fontAlgn="auto" latinLnBrk="0" hangingPunct="1">
            <a:lnSpc>
              <a:spcPct val="100000"/>
            </a:lnSpc>
            <a:spcBef>
              <a:spcPts val="0"/>
            </a:spcBef>
            <a:spcAft>
              <a:spcPts val="0"/>
            </a:spcAft>
            <a:buClrTx/>
            <a:buSzTx/>
            <a:buFontTx/>
            <a:buNone/>
            <a:tabLst/>
            <a:defRPr/>
          </a:pPr>
          <a:r>
            <a:rPr lang="en-GB" sz="1200" b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rPr>
            <a:t>(can get within the course of the communication process)</a:t>
          </a:r>
        </a:p>
        <a:p>
          <a:pPr marL="0" lvl="0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1200" b="0">
            <a:solidFill>
              <a:schemeClr val="tx1"/>
            </a:solidFill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F3E6B392-07A8-4A7F-92F1-038398BC9DBA}" type="parTrans" cxnId="{6DB2C83A-7344-40AC-B52D-F1C1AD046E72}">
      <dgm:prSet/>
      <dgm:spPr/>
      <dgm:t>
        <a:bodyPr/>
        <a:lstStyle/>
        <a:p>
          <a:endParaRPr lang="en-GB"/>
        </a:p>
      </dgm:t>
    </dgm:pt>
    <dgm:pt modelId="{85920C69-0575-421D-A0F9-73D69341AADA}" type="sibTrans" cxnId="{6DB2C83A-7344-40AC-B52D-F1C1AD046E72}">
      <dgm:prSet/>
      <dgm:spPr/>
      <dgm:t>
        <a:bodyPr/>
        <a:lstStyle/>
        <a:p>
          <a:endParaRPr lang="en-GB"/>
        </a:p>
      </dgm:t>
    </dgm:pt>
    <dgm:pt modelId="{38F5B003-A396-4297-A300-8CFF08BA9D51}">
      <dgm:prSet phldrT="[Text]" custT="1"/>
      <dgm:spPr/>
      <dgm:t>
        <a:bodyPr/>
        <a:lstStyle/>
        <a:p>
          <a:r>
            <a:rPr lang="en-GB" sz="1200" b="1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rPr>
            <a:t>Information Overload </a:t>
          </a:r>
          <a:r>
            <a:rPr lang="en-GB" sz="1200" b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rPr>
            <a:t>(huge amount of information)</a:t>
          </a:r>
        </a:p>
      </dgm:t>
    </dgm:pt>
    <dgm:pt modelId="{C09AD55C-7F48-408E-BE3B-C4B15EAC32E1}" type="parTrans" cxnId="{8976E08D-0412-463C-A7E8-FE9A707F83F1}">
      <dgm:prSet/>
      <dgm:spPr/>
      <dgm:t>
        <a:bodyPr/>
        <a:lstStyle/>
        <a:p>
          <a:endParaRPr lang="en-GB"/>
        </a:p>
      </dgm:t>
    </dgm:pt>
    <dgm:pt modelId="{9CB944B7-66AE-42E4-9286-DF973B9B8D1B}" type="sibTrans" cxnId="{8976E08D-0412-463C-A7E8-FE9A707F83F1}">
      <dgm:prSet/>
      <dgm:spPr/>
      <dgm:t>
        <a:bodyPr/>
        <a:lstStyle/>
        <a:p>
          <a:endParaRPr lang="en-GB"/>
        </a:p>
      </dgm:t>
    </dgm:pt>
    <dgm:pt modelId="{C547556C-18B8-41DE-B54C-DE9942F7618C}" type="pres">
      <dgm:prSet presAssocID="{A07CB4F1-C92A-4ABE-94A7-7EF951CFAE6C}" presName="Name0" presStyleCnt="0">
        <dgm:presLayoutVars>
          <dgm:chMax val="1"/>
          <dgm:chPref val="1"/>
          <dgm:dir/>
          <dgm:animOne val="branch"/>
          <dgm:animLvl val="lvl"/>
        </dgm:presLayoutVars>
      </dgm:prSet>
      <dgm:spPr/>
    </dgm:pt>
    <dgm:pt modelId="{3D59C2AC-05B6-4C9E-B08A-67EF417D5877}" type="pres">
      <dgm:prSet presAssocID="{172533B6-C19D-473F-BBF6-64A5A9D83921}" presName="Parent" presStyleLbl="node0" presStyleIdx="0" presStyleCnt="1">
        <dgm:presLayoutVars>
          <dgm:chMax val="6"/>
          <dgm:chPref val="6"/>
        </dgm:presLayoutVars>
      </dgm:prSet>
      <dgm:spPr/>
    </dgm:pt>
    <dgm:pt modelId="{3F5ADC8C-299A-4B1D-9135-50E1AECA2084}" type="pres">
      <dgm:prSet presAssocID="{AAA7F838-9ADC-4DF5-94B4-0783B249C58F}" presName="Accent1" presStyleCnt="0"/>
      <dgm:spPr/>
    </dgm:pt>
    <dgm:pt modelId="{1437A569-4927-4909-80B3-1EAEB4BA37D7}" type="pres">
      <dgm:prSet presAssocID="{AAA7F838-9ADC-4DF5-94B4-0783B249C58F}" presName="Accent" presStyleLbl="bgShp" presStyleIdx="0" presStyleCnt="6"/>
      <dgm:spPr/>
    </dgm:pt>
    <dgm:pt modelId="{2919A60D-4C22-4BF8-BCBB-F167113B7374}" type="pres">
      <dgm:prSet presAssocID="{AAA7F838-9ADC-4DF5-94B4-0783B249C58F}" presName="Child1" presStyleLbl="node1" presStyleIdx="0" presStyleCnt="6">
        <dgm:presLayoutVars>
          <dgm:chMax val="0"/>
          <dgm:chPref val="0"/>
          <dgm:bulletEnabled val="1"/>
        </dgm:presLayoutVars>
      </dgm:prSet>
      <dgm:spPr/>
    </dgm:pt>
    <dgm:pt modelId="{465C7356-85C4-4830-8593-F0F8F39864B6}" type="pres">
      <dgm:prSet presAssocID="{F3ED2C70-BDE1-4871-8CB5-702C383B301F}" presName="Accent2" presStyleCnt="0"/>
      <dgm:spPr/>
    </dgm:pt>
    <dgm:pt modelId="{394F04D6-C942-4EAF-87F0-D1220CA6EFDE}" type="pres">
      <dgm:prSet presAssocID="{F3ED2C70-BDE1-4871-8CB5-702C383B301F}" presName="Accent" presStyleLbl="bgShp" presStyleIdx="1" presStyleCnt="6"/>
      <dgm:spPr/>
    </dgm:pt>
    <dgm:pt modelId="{19ADF541-8763-4F67-81D3-C88E7C8A53C9}" type="pres">
      <dgm:prSet presAssocID="{F3ED2C70-BDE1-4871-8CB5-702C383B301F}" presName="Child2" presStyleLbl="node1" presStyleIdx="1" presStyleCnt="6">
        <dgm:presLayoutVars>
          <dgm:chMax val="0"/>
          <dgm:chPref val="0"/>
          <dgm:bulletEnabled val="1"/>
        </dgm:presLayoutVars>
      </dgm:prSet>
      <dgm:spPr/>
    </dgm:pt>
    <dgm:pt modelId="{D1DC984B-C325-4ECC-9D81-FB66FFE2EED5}" type="pres">
      <dgm:prSet presAssocID="{5FEEADA4-5486-4A99-80FA-BE6297D867E4}" presName="Accent3" presStyleCnt="0"/>
      <dgm:spPr/>
    </dgm:pt>
    <dgm:pt modelId="{1CD4DE24-0F12-4A7F-938F-A1DE6AAB2569}" type="pres">
      <dgm:prSet presAssocID="{5FEEADA4-5486-4A99-80FA-BE6297D867E4}" presName="Accent" presStyleLbl="bgShp" presStyleIdx="2" presStyleCnt="6"/>
      <dgm:spPr/>
    </dgm:pt>
    <dgm:pt modelId="{97BE170E-020E-4CC9-9505-235ACC5E90F2}" type="pres">
      <dgm:prSet presAssocID="{5FEEADA4-5486-4A99-80FA-BE6297D867E4}" presName="Child3" presStyleLbl="node1" presStyleIdx="2" presStyleCnt="6">
        <dgm:presLayoutVars>
          <dgm:chMax val="0"/>
          <dgm:chPref val="0"/>
          <dgm:bulletEnabled val="1"/>
        </dgm:presLayoutVars>
      </dgm:prSet>
      <dgm:spPr/>
    </dgm:pt>
    <dgm:pt modelId="{1C984C7A-5635-4058-B83C-4F5B05A3D7B4}" type="pres">
      <dgm:prSet presAssocID="{1B6D8FFB-9B78-4401-B860-0461BD09EBF1}" presName="Accent4" presStyleCnt="0"/>
      <dgm:spPr/>
    </dgm:pt>
    <dgm:pt modelId="{0AACC807-3BC7-45A4-BE5F-AC17571C4677}" type="pres">
      <dgm:prSet presAssocID="{1B6D8FFB-9B78-4401-B860-0461BD09EBF1}" presName="Accent" presStyleLbl="bgShp" presStyleIdx="3" presStyleCnt="6"/>
      <dgm:spPr/>
    </dgm:pt>
    <dgm:pt modelId="{170A25DA-5F69-45EA-85E1-9940D823909C}" type="pres">
      <dgm:prSet presAssocID="{1B6D8FFB-9B78-4401-B860-0461BD09EBF1}" presName="Child4" presStyleLbl="node1" presStyleIdx="3" presStyleCnt="6">
        <dgm:presLayoutVars>
          <dgm:chMax val="0"/>
          <dgm:chPref val="0"/>
          <dgm:bulletEnabled val="1"/>
        </dgm:presLayoutVars>
      </dgm:prSet>
      <dgm:spPr/>
    </dgm:pt>
    <dgm:pt modelId="{7E682DB0-58A7-49DC-AAD1-E1695B2C89DC}" type="pres">
      <dgm:prSet presAssocID="{A6F2DEE9-3D7A-434B-BD70-36F0DBC016B5}" presName="Accent5" presStyleCnt="0"/>
      <dgm:spPr/>
    </dgm:pt>
    <dgm:pt modelId="{84903E14-040B-4DA0-85F2-A451D56278F8}" type="pres">
      <dgm:prSet presAssocID="{A6F2DEE9-3D7A-434B-BD70-36F0DBC016B5}" presName="Accent" presStyleLbl="bgShp" presStyleIdx="4" presStyleCnt="6"/>
      <dgm:spPr/>
    </dgm:pt>
    <dgm:pt modelId="{B1A13DE4-42D7-48D4-908D-66E907AA344A}" type="pres">
      <dgm:prSet presAssocID="{A6F2DEE9-3D7A-434B-BD70-36F0DBC016B5}" presName="Child5" presStyleLbl="node1" presStyleIdx="4" presStyleCnt="6">
        <dgm:presLayoutVars>
          <dgm:chMax val="0"/>
          <dgm:chPref val="0"/>
          <dgm:bulletEnabled val="1"/>
        </dgm:presLayoutVars>
      </dgm:prSet>
      <dgm:spPr/>
    </dgm:pt>
    <dgm:pt modelId="{CF6FFD7B-A113-48DA-87AF-3AF7CF265CED}" type="pres">
      <dgm:prSet presAssocID="{38F5B003-A396-4297-A300-8CFF08BA9D51}" presName="Accent6" presStyleCnt="0"/>
      <dgm:spPr/>
    </dgm:pt>
    <dgm:pt modelId="{7D7A5F05-5837-47CA-9EBF-DAC7695DEE63}" type="pres">
      <dgm:prSet presAssocID="{38F5B003-A396-4297-A300-8CFF08BA9D51}" presName="Accent" presStyleLbl="bgShp" presStyleIdx="5" presStyleCnt="6"/>
      <dgm:spPr/>
    </dgm:pt>
    <dgm:pt modelId="{E30BC8EC-9662-404E-B3D1-7F33103B0E9D}" type="pres">
      <dgm:prSet presAssocID="{38F5B003-A396-4297-A300-8CFF08BA9D51}" presName="Child6" presStyleLbl="node1" presStyleIdx="5" presStyleCnt="6">
        <dgm:presLayoutVars>
          <dgm:chMax val="0"/>
          <dgm:chPref val="0"/>
          <dgm:bulletEnabled val="1"/>
        </dgm:presLayoutVars>
      </dgm:prSet>
      <dgm:spPr/>
    </dgm:pt>
  </dgm:ptLst>
  <dgm:cxnLst>
    <dgm:cxn modelId="{6C09A906-F692-4239-8D7C-EF78DE4E142B}" type="presOf" srcId="{A07CB4F1-C92A-4ABE-94A7-7EF951CFAE6C}" destId="{C547556C-18B8-41DE-B54C-DE9942F7618C}" srcOrd="0" destOrd="0" presId="urn:microsoft.com/office/officeart/2011/layout/HexagonRadial"/>
    <dgm:cxn modelId="{EF5C0214-6954-4F38-BF97-B759B7552861}" srcId="{172533B6-C19D-473F-BBF6-64A5A9D83921}" destId="{F3ED2C70-BDE1-4871-8CB5-702C383B301F}" srcOrd="1" destOrd="0" parTransId="{5B315D4A-6C88-4D01-8D20-DA64A2FAB75A}" sibTransId="{DF0EFBB0-FFA6-4D02-AFFC-7A15278CDBDE}"/>
    <dgm:cxn modelId="{EFC60F21-E1C7-4084-90E1-07A0236E4F6C}" srcId="{172533B6-C19D-473F-BBF6-64A5A9D83921}" destId="{1B6D8FFB-9B78-4401-B860-0461BD09EBF1}" srcOrd="3" destOrd="0" parTransId="{8FBCB9E1-201B-4B7F-9D8D-FED11C3BAA69}" sibTransId="{7751DDCE-458D-46AC-BF94-C5B5D8A9143D}"/>
    <dgm:cxn modelId="{7A5E7738-0504-4BA4-9B17-70DB6AF13950}" srcId="{A07CB4F1-C92A-4ABE-94A7-7EF951CFAE6C}" destId="{172533B6-C19D-473F-BBF6-64A5A9D83921}" srcOrd="0" destOrd="0" parTransId="{E00CA32C-99A4-4071-9590-38CA6A7D6A52}" sibTransId="{DC6D7A5B-CD33-4689-8560-9FBB55494BD1}"/>
    <dgm:cxn modelId="{6DB2C83A-7344-40AC-B52D-F1C1AD046E72}" srcId="{172533B6-C19D-473F-BBF6-64A5A9D83921}" destId="{A6F2DEE9-3D7A-434B-BD70-36F0DBC016B5}" srcOrd="4" destOrd="0" parTransId="{F3E6B392-07A8-4A7F-92F1-038398BC9DBA}" sibTransId="{85920C69-0575-421D-A0F9-73D69341AADA}"/>
    <dgm:cxn modelId="{ECBAB25C-FE46-4B57-8329-8C9C2BEF70AB}" type="presOf" srcId="{A6F2DEE9-3D7A-434B-BD70-36F0DBC016B5}" destId="{B1A13DE4-42D7-48D4-908D-66E907AA344A}" srcOrd="0" destOrd="0" presId="urn:microsoft.com/office/officeart/2011/layout/HexagonRadial"/>
    <dgm:cxn modelId="{2F5F5261-6BCB-40EF-A1FB-63CEE26E61CD}" type="presOf" srcId="{38F5B003-A396-4297-A300-8CFF08BA9D51}" destId="{E30BC8EC-9662-404E-B3D1-7F33103B0E9D}" srcOrd="0" destOrd="0" presId="urn:microsoft.com/office/officeart/2011/layout/HexagonRadial"/>
    <dgm:cxn modelId="{206F2966-5E87-423C-9548-DA096BEC2036}" type="presOf" srcId="{172533B6-C19D-473F-BBF6-64A5A9D83921}" destId="{3D59C2AC-05B6-4C9E-B08A-67EF417D5877}" srcOrd="0" destOrd="0" presId="urn:microsoft.com/office/officeart/2011/layout/HexagonRadial"/>
    <dgm:cxn modelId="{8976E08D-0412-463C-A7E8-FE9A707F83F1}" srcId="{172533B6-C19D-473F-BBF6-64A5A9D83921}" destId="{38F5B003-A396-4297-A300-8CFF08BA9D51}" srcOrd="5" destOrd="0" parTransId="{C09AD55C-7F48-408E-BE3B-C4B15EAC32E1}" sibTransId="{9CB944B7-66AE-42E4-9286-DF973B9B8D1B}"/>
    <dgm:cxn modelId="{993674B1-3C4E-4B7D-BB25-95263EDC843F}" type="presOf" srcId="{F3ED2C70-BDE1-4871-8CB5-702C383B301F}" destId="{19ADF541-8763-4F67-81D3-C88E7C8A53C9}" srcOrd="0" destOrd="0" presId="urn:microsoft.com/office/officeart/2011/layout/HexagonRadial"/>
    <dgm:cxn modelId="{80EFA7D4-5DCB-47B9-B991-614A8707F0C6}" srcId="{172533B6-C19D-473F-BBF6-64A5A9D83921}" destId="{AAA7F838-9ADC-4DF5-94B4-0783B249C58F}" srcOrd="0" destOrd="0" parTransId="{FDB2EB05-2758-4636-B97A-71CDBABF5AA9}" sibTransId="{29C7D685-3901-4177-96BC-A546180F7A45}"/>
    <dgm:cxn modelId="{FEBDF5D4-75A7-4F3E-AA54-AEACF3FE5271}" type="presOf" srcId="{5FEEADA4-5486-4A99-80FA-BE6297D867E4}" destId="{97BE170E-020E-4CC9-9505-235ACC5E90F2}" srcOrd="0" destOrd="0" presId="urn:microsoft.com/office/officeart/2011/layout/HexagonRadial"/>
    <dgm:cxn modelId="{F68256EA-5408-4C0D-B096-C4E2619C9ACF}" srcId="{172533B6-C19D-473F-BBF6-64A5A9D83921}" destId="{5FEEADA4-5486-4A99-80FA-BE6297D867E4}" srcOrd="2" destOrd="0" parTransId="{17B5B4A0-63CD-471C-ADC8-2BCC7E0CBF43}" sibTransId="{68412385-9E4D-42B4-A5E4-9C80654AB7AB}"/>
    <dgm:cxn modelId="{6842C5F3-F75D-44B2-9877-99104F44B759}" type="presOf" srcId="{AAA7F838-9ADC-4DF5-94B4-0783B249C58F}" destId="{2919A60D-4C22-4BF8-BCBB-F167113B7374}" srcOrd="0" destOrd="0" presId="urn:microsoft.com/office/officeart/2011/layout/HexagonRadial"/>
    <dgm:cxn modelId="{80BF8BF7-C00B-404B-90BF-A70E54D0A496}" type="presOf" srcId="{1B6D8FFB-9B78-4401-B860-0461BD09EBF1}" destId="{170A25DA-5F69-45EA-85E1-9940D823909C}" srcOrd="0" destOrd="0" presId="urn:microsoft.com/office/officeart/2011/layout/HexagonRadial"/>
    <dgm:cxn modelId="{BE354D03-0F91-4DAC-89BF-279966BFA989}" type="presParOf" srcId="{C547556C-18B8-41DE-B54C-DE9942F7618C}" destId="{3D59C2AC-05B6-4C9E-B08A-67EF417D5877}" srcOrd="0" destOrd="0" presId="urn:microsoft.com/office/officeart/2011/layout/HexagonRadial"/>
    <dgm:cxn modelId="{3CE6F45E-3F71-4697-866F-C9DB67488DEC}" type="presParOf" srcId="{C547556C-18B8-41DE-B54C-DE9942F7618C}" destId="{3F5ADC8C-299A-4B1D-9135-50E1AECA2084}" srcOrd="1" destOrd="0" presId="urn:microsoft.com/office/officeart/2011/layout/HexagonRadial"/>
    <dgm:cxn modelId="{9423D202-319F-43D0-B6C9-A6F91331A016}" type="presParOf" srcId="{3F5ADC8C-299A-4B1D-9135-50E1AECA2084}" destId="{1437A569-4927-4909-80B3-1EAEB4BA37D7}" srcOrd="0" destOrd="0" presId="urn:microsoft.com/office/officeart/2011/layout/HexagonRadial"/>
    <dgm:cxn modelId="{C7A67918-BA39-4509-B52B-B7C7312F7B71}" type="presParOf" srcId="{C547556C-18B8-41DE-B54C-DE9942F7618C}" destId="{2919A60D-4C22-4BF8-BCBB-F167113B7374}" srcOrd="2" destOrd="0" presId="urn:microsoft.com/office/officeart/2011/layout/HexagonRadial"/>
    <dgm:cxn modelId="{04097C1B-7E2C-45FB-B0E4-D1F1D14DD89D}" type="presParOf" srcId="{C547556C-18B8-41DE-B54C-DE9942F7618C}" destId="{465C7356-85C4-4830-8593-F0F8F39864B6}" srcOrd="3" destOrd="0" presId="urn:microsoft.com/office/officeart/2011/layout/HexagonRadial"/>
    <dgm:cxn modelId="{0CA2BC16-94C8-450E-8BB1-D1B8871E1384}" type="presParOf" srcId="{465C7356-85C4-4830-8593-F0F8F39864B6}" destId="{394F04D6-C942-4EAF-87F0-D1220CA6EFDE}" srcOrd="0" destOrd="0" presId="urn:microsoft.com/office/officeart/2011/layout/HexagonRadial"/>
    <dgm:cxn modelId="{FBAC2695-8E05-4D97-A1D9-10754A9371C0}" type="presParOf" srcId="{C547556C-18B8-41DE-B54C-DE9942F7618C}" destId="{19ADF541-8763-4F67-81D3-C88E7C8A53C9}" srcOrd="4" destOrd="0" presId="urn:microsoft.com/office/officeart/2011/layout/HexagonRadial"/>
    <dgm:cxn modelId="{AC76ACEE-DD95-4BA5-AAC1-49B992386DA9}" type="presParOf" srcId="{C547556C-18B8-41DE-B54C-DE9942F7618C}" destId="{D1DC984B-C325-4ECC-9D81-FB66FFE2EED5}" srcOrd="5" destOrd="0" presId="urn:microsoft.com/office/officeart/2011/layout/HexagonRadial"/>
    <dgm:cxn modelId="{218EB284-F333-4C3B-B9F1-BF375DC9CBF7}" type="presParOf" srcId="{D1DC984B-C325-4ECC-9D81-FB66FFE2EED5}" destId="{1CD4DE24-0F12-4A7F-938F-A1DE6AAB2569}" srcOrd="0" destOrd="0" presId="urn:microsoft.com/office/officeart/2011/layout/HexagonRadial"/>
    <dgm:cxn modelId="{8637EA99-50F4-4A7F-860E-F7C6AE023DDE}" type="presParOf" srcId="{C547556C-18B8-41DE-B54C-DE9942F7618C}" destId="{97BE170E-020E-4CC9-9505-235ACC5E90F2}" srcOrd="6" destOrd="0" presId="urn:microsoft.com/office/officeart/2011/layout/HexagonRadial"/>
    <dgm:cxn modelId="{353C1136-D674-4C94-B568-5DD267A87FD2}" type="presParOf" srcId="{C547556C-18B8-41DE-B54C-DE9942F7618C}" destId="{1C984C7A-5635-4058-B83C-4F5B05A3D7B4}" srcOrd="7" destOrd="0" presId="urn:microsoft.com/office/officeart/2011/layout/HexagonRadial"/>
    <dgm:cxn modelId="{A0DB4EFB-C0BA-4334-AB84-F04C5D3698C6}" type="presParOf" srcId="{1C984C7A-5635-4058-B83C-4F5B05A3D7B4}" destId="{0AACC807-3BC7-45A4-BE5F-AC17571C4677}" srcOrd="0" destOrd="0" presId="urn:microsoft.com/office/officeart/2011/layout/HexagonRadial"/>
    <dgm:cxn modelId="{BCCBC335-61EC-4251-BA11-967FB46C096F}" type="presParOf" srcId="{C547556C-18B8-41DE-B54C-DE9942F7618C}" destId="{170A25DA-5F69-45EA-85E1-9940D823909C}" srcOrd="8" destOrd="0" presId="urn:microsoft.com/office/officeart/2011/layout/HexagonRadial"/>
    <dgm:cxn modelId="{B9D23970-DF4F-4A7C-BD7B-226B0BD71A58}" type="presParOf" srcId="{C547556C-18B8-41DE-B54C-DE9942F7618C}" destId="{7E682DB0-58A7-49DC-AAD1-E1695B2C89DC}" srcOrd="9" destOrd="0" presId="urn:microsoft.com/office/officeart/2011/layout/HexagonRadial"/>
    <dgm:cxn modelId="{8A6D383B-AD55-4316-9A62-6F89AB30A7EC}" type="presParOf" srcId="{7E682DB0-58A7-49DC-AAD1-E1695B2C89DC}" destId="{84903E14-040B-4DA0-85F2-A451D56278F8}" srcOrd="0" destOrd="0" presId="urn:microsoft.com/office/officeart/2011/layout/HexagonRadial"/>
    <dgm:cxn modelId="{72AC4B6D-6C2B-44F6-A4E1-8F49E54AE037}" type="presParOf" srcId="{C547556C-18B8-41DE-B54C-DE9942F7618C}" destId="{B1A13DE4-42D7-48D4-908D-66E907AA344A}" srcOrd="10" destOrd="0" presId="urn:microsoft.com/office/officeart/2011/layout/HexagonRadial"/>
    <dgm:cxn modelId="{DA837831-0359-471D-BBDC-0253A6D5FD3F}" type="presParOf" srcId="{C547556C-18B8-41DE-B54C-DE9942F7618C}" destId="{CF6FFD7B-A113-48DA-87AF-3AF7CF265CED}" srcOrd="11" destOrd="0" presId="urn:microsoft.com/office/officeart/2011/layout/HexagonRadial"/>
    <dgm:cxn modelId="{20D25901-CA33-4A83-855E-894AE4A1A952}" type="presParOf" srcId="{CF6FFD7B-A113-48DA-87AF-3AF7CF265CED}" destId="{7D7A5F05-5837-47CA-9EBF-DAC7695DEE63}" srcOrd="0" destOrd="0" presId="urn:microsoft.com/office/officeart/2011/layout/HexagonRadial"/>
    <dgm:cxn modelId="{05F60126-851F-40BD-8911-057DF1A39A91}" type="presParOf" srcId="{C547556C-18B8-41DE-B54C-DE9942F7618C}" destId="{E30BC8EC-9662-404E-B3D1-7F33103B0E9D}" srcOrd="12" destOrd="0" presId="urn:microsoft.com/office/officeart/2011/layout/HexagonRadial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2066BC3-CA8A-4C88-96E3-318D69354A2D}">
      <dsp:nvSpPr>
        <dsp:cNvPr id="0" name=""/>
        <dsp:cNvSpPr/>
      </dsp:nvSpPr>
      <dsp:spPr>
        <a:xfrm>
          <a:off x="3689" y="76105"/>
          <a:ext cx="3596820" cy="737761"/>
        </a:xfrm>
        <a:prstGeom prst="rect">
          <a:avLst/>
        </a:prstGeom>
        <a:gradFill rotWithShape="0">
          <a:gsLst>
            <a:gs pos="0">
              <a:schemeClr val="lt1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lt1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lt1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42240" tIns="81280" rIns="142240" bIns="81280" numCol="1" spcCol="1270" anchor="ctr" anchorCtr="0">
          <a:noAutofit/>
        </a:bodyPr>
        <a:lstStyle/>
        <a:p>
          <a:pPr marL="0" lvl="0" indent="0" algn="ctr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>
              <a:latin typeface="Gill Sans Nova"/>
            </a:rPr>
            <a:t>What is communication?</a:t>
          </a:r>
          <a:endParaRPr lang="en-GB" sz="2000" kern="1200"/>
        </a:p>
      </dsp:txBody>
      <dsp:txXfrm>
        <a:off x="3689" y="76105"/>
        <a:ext cx="3596820" cy="737761"/>
      </dsp:txXfrm>
    </dsp:sp>
    <dsp:sp modelId="{CC84E846-14CD-49EC-BA1B-49F36ED28618}">
      <dsp:nvSpPr>
        <dsp:cNvPr id="0" name=""/>
        <dsp:cNvSpPr/>
      </dsp:nvSpPr>
      <dsp:spPr>
        <a:xfrm>
          <a:off x="3689" y="813866"/>
          <a:ext cx="3596820" cy="5380199"/>
        </a:xfrm>
        <a:prstGeom prst="rect">
          <a:avLst/>
        </a:prstGeom>
        <a:solidFill>
          <a:schemeClr val="lt1">
            <a:alpha val="90000"/>
            <a:tint val="40000"/>
            <a:hueOff val="0"/>
            <a:satOff val="0"/>
            <a:lumOff val="0"/>
            <a:alphaOff val="0"/>
          </a:schemeClr>
        </a:solidFill>
        <a:ln w="6350" cap="flat" cmpd="sng" algn="ctr">
          <a:solidFill>
            <a:schemeClr val="accent3"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20650" h="38100" prst="relaxedInset"/>
          <a:bevelB w="120650" h="571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106680" tIns="106680" rIns="142240" bIns="160020" numCol="1" spcCol="1270" anchor="t" anchorCtr="0">
          <a:noAutofit/>
        </a:bodyPr>
        <a:lstStyle/>
        <a:p>
          <a:pPr marL="228600" lvl="1" indent="-228600" algn="l" defTabSz="889000" rtl="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2000" kern="1200">
              <a:latin typeface="Gill Sans Nova"/>
            </a:rPr>
            <a:t>To</a:t>
          </a:r>
          <a:r>
            <a:rPr lang="en-GB" sz="2000" kern="1200"/>
            <a:t> make it possible for people to communicate what is essential to them</a:t>
          </a:r>
          <a:r>
            <a:rPr lang="en-GB" sz="2000" kern="1200">
              <a:latin typeface="Gill Sans Nova"/>
            </a:rPr>
            <a:t> (Dynes, 2017).</a:t>
          </a:r>
        </a:p>
        <a:p>
          <a:pPr marL="228600" lvl="1" indent="-228600" algn="l" defTabSz="889000" rtl="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2000" kern="1200"/>
            <a:t>The process of creating meaning through the exchange of symbols among people is known as communication</a:t>
          </a:r>
          <a:r>
            <a:rPr lang="en-GB" sz="2000" kern="1200">
              <a:latin typeface="Gill Sans Nova"/>
            </a:rPr>
            <a:t> (Fielding, 2006). </a:t>
          </a:r>
        </a:p>
        <a:p>
          <a:pPr marL="228600" lvl="1" indent="-228600" algn="l" defTabSz="8890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2000" kern="1200">
              <a:latin typeface="Gill Sans Nova"/>
            </a:rPr>
            <a:t>Thoughts</a:t>
          </a:r>
        </a:p>
        <a:p>
          <a:pPr marL="228600" lvl="1" indent="-228600" algn="l" defTabSz="8890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2000" kern="1200">
              <a:latin typeface="Gill Sans Nova"/>
            </a:rPr>
            <a:t>Ideas</a:t>
          </a:r>
        </a:p>
        <a:p>
          <a:pPr marL="228600" lvl="1" indent="-228600" algn="l" defTabSz="889000" rtl="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2000" kern="1200">
              <a:latin typeface="Gill Sans Nova"/>
            </a:rPr>
            <a:t>Emotions</a:t>
          </a:r>
        </a:p>
        <a:p>
          <a:pPr marL="228600" lvl="1" indent="-228600" algn="l" defTabSz="889000" rtl="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2000" kern="1200">
              <a:latin typeface="Gill Sans Nova"/>
            </a:rPr>
            <a:t>Body language</a:t>
          </a:r>
        </a:p>
        <a:p>
          <a:pPr marL="228600" lvl="1" indent="-228600" algn="l" defTabSz="889000" rtl="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2000" kern="1200">
              <a:latin typeface="Gill Sans Nova"/>
            </a:rPr>
            <a:t>Spoken words verbal/non-verbal</a:t>
          </a:r>
          <a:endParaRPr lang="en-GB" sz="2000" kern="1200"/>
        </a:p>
        <a:p>
          <a:pPr marL="228600" lvl="1" indent="-228600" algn="l" defTabSz="889000" rtl="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2000" kern="1200">
              <a:latin typeface="Gill Sans Nova"/>
            </a:rPr>
            <a:t>Eye contact</a:t>
          </a:r>
          <a:endParaRPr lang="en-GB" sz="2000" kern="1200"/>
        </a:p>
      </dsp:txBody>
      <dsp:txXfrm>
        <a:off x="3689" y="813866"/>
        <a:ext cx="3596820" cy="5380199"/>
      </dsp:txXfrm>
    </dsp:sp>
    <dsp:sp modelId="{0D09CF4F-664A-4916-A55D-8E3DA7C95BD3}">
      <dsp:nvSpPr>
        <dsp:cNvPr id="0" name=""/>
        <dsp:cNvSpPr/>
      </dsp:nvSpPr>
      <dsp:spPr>
        <a:xfrm>
          <a:off x="4104064" y="76105"/>
          <a:ext cx="3596820" cy="737761"/>
        </a:xfrm>
        <a:prstGeom prst="rect">
          <a:avLst/>
        </a:prstGeom>
        <a:gradFill rotWithShape="0">
          <a:gsLst>
            <a:gs pos="0">
              <a:schemeClr val="lt1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lt1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lt1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42240" tIns="81280" rIns="142240" bIns="81280" numCol="1" spcCol="1270" anchor="ctr" anchorCtr="0">
          <a:noAutofit/>
        </a:bodyPr>
        <a:lstStyle/>
        <a:p>
          <a:pPr marL="0" lvl="0" indent="0" algn="ctr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>
              <a:latin typeface="Gill Sans Nova"/>
            </a:rPr>
            <a:t>What makes communication effective in a care setting?</a:t>
          </a:r>
          <a:endParaRPr lang="en-GB" sz="2000" kern="1200"/>
        </a:p>
      </dsp:txBody>
      <dsp:txXfrm>
        <a:off x="4104064" y="76105"/>
        <a:ext cx="3596820" cy="737761"/>
      </dsp:txXfrm>
    </dsp:sp>
    <dsp:sp modelId="{87BB5A5B-0E13-4B1C-9915-7974C306BE24}">
      <dsp:nvSpPr>
        <dsp:cNvPr id="0" name=""/>
        <dsp:cNvSpPr/>
      </dsp:nvSpPr>
      <dsp:spPr>
        <a:xfrm>
          <a:off x="4104064" y="813866"/>
          <a:ext cx="3596820" cy="5380199"/>
        </a:xfrm>
        <a:prstGeom prst="rect">
          <a:avLst/>
        </a:prstGeom>
        <a:solidFill>
          <a:schemeClr val="lt1">
            <a:alpha val="90000"/>
            <a:tint val="40000"/>
            <a:hueOff val="0"/>
            <a:satOff val="0"/>
            <a:lumOff val="0"/>
            <a:alphaOff val="0"/>
          </a:schemeClr>
        </a:solidFill>
        <a:ln w="6350" cap="flat" cmpd="sng" algn="ctr">
          <a:solidFill>
            <a:schemeClr val="accent3"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20650" h="38100" prst="relaxedInset"/>
          <a:bevelB w="120650" h="571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106680" tIns="106680" rIns="142240" bIns="160020" numCol="1" spcCol="1270" anchor="t" anchorCtr="0">
          <a:noAutofit/>
        </a:bodyPr>
        <a:lstStyle/>
        <a:p>
          <a:pPr marL="228600" lvl="1" indent="-228600" algn="l" defTabSz="889000" rtl="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2000" kern="1200">
              <a:latin typeface="Gill Sans Nova"/>
            </a:rPr>
            <a:t>Important to understand the language spoken</a:t>
          </a:r>
          <a:endParaRPr lang="en-GB" sz="2000" kern="1200"/>
        </a:p>
        <a:p>
          <a:pPr marL="228600" lvl="1" indent="-228600" algn="l" defTabSz="889000" rtl="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2000" kern="1200">
              <a:latin typeface="Gill Sans Nova"/>
            </a:rPr>
            <a:t>Good listening skills</a:t>
          </a:r>
          <a:endParaRPr lang="en-GB" sz="2000" kern="1200"/>
        </a:p>
        <a:p>
          <a:pPr marL="228600" lvl="1" indent="-228600" algn="l" defTabSz="889000" rtl="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2000" kern="1200">
              <a:latin typeface="Gill Sans Nova"/>
            </a:rPr>
            <a:t>Have the ability to use and recognise information</a:t>
          </a:r>
        </a:p>
        <a:p>
          <a:pPr marL="228600" lvl="1" indent="-228600" algn="l" defTabSz="889000" rtl="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2000" kern="1200">
              <a:latin typeface="Gill Sans Nova"/>
            </a:rPr>
            <a:t>Ability</a:t>
          </a:r>
          <a:r>
            <a:rPr lang="en-GB" sz="2000" kern="1200"/>
            <a:t> to remember and comprehend information</a:t>
          </a:r>
          <a:endParaRPr lang="en-GB" sz="2000" kern="1200">
            <a:latin typeface="Gill Sans Nova"/>
          </a:endParaRPr>
        </a:p>
        <a:p>
          <a:pPr marL="228600" lvl="1" indent="-228600" algn="l" defTabSz="889000" rtl="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2000" kern="1200">
              <a:latin typeface="Gill Sans Nova"/>
            </a:rPr>
            <a:t>Reading skills</a:t>
          </a:r>
        </a:p>
        <a:p>
          <a:pPr marL="228600" lvl="1" indent="-228600" algn="l" defTabSz="889000" rtl="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2000" kern="1200">
              <a:latin typeface="Gill Sans Nova"/>
            </a:rPr>
            <a:t>Being</a:t>
          </a:r>
          <a:r>
            <a:rPr lang="en-GB" sz="2000" kern="1200"/>
            <a:t> attentive to patients’ needs and involving them therapeutically</a:t>
          </a:r>
          <a:r>
            <a:rPr lang="en-GB" sz="2000" kern="1200">
              <a:latin typeface="Gill Sans Nova"/>
            </a:rPr>
            <a:t> (Jootun and McGhee, 2011).</a:t>
          </a:r>
        </a:p>
      </dsp:txBody>
      <dsp:txXfrm>
        <a:off x="4104064" y="813866"/>
        <a:ext cx="3596820" cy="5380199"/>
      </dsp:txXfrm>
    </dsp:sp>
    <dsp:sp modelId="{49E18A96-CE66-44BD-A092-A6084A8069C9}">
      <dsp:nvSpPr>
        <dsp:cNvPr id="0" name=""/>
        <dsp:cNvSpPr/>
      </dsp:nvSpPr>
      <dsp:spPr>
        <a:xfrm>
          <a:off x="8204439" y="76105"/>
          <a:ext cx="3596820" cy="737761"/>
        </a:xfrm>
        <a:prstGeom prst="rect">
          <a:avLst/>
        </a:prstGeom>
        <a:gradFill rotWithShape="0">
          <a:gsLst>
            <a:gs pos="0">
              <a:schemeClr val="lt1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lt1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lt1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42240" tIns="81280" rIns="142240" bIns="81280" numCol="1" spcCol="1270" anchor="ctr" anchorCtr="0">
          <a:noAutofit/>
        </a:bodyPr>
        <a:lstStyle/>
        <a:p>
          <a:pPr marL="0" lvl="0" indent="0" algn="ctr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>
              <a:latin typeface="Gill Sans Nova"/>
            </a:rPr>
            <a:t>Different strategies that can be used in a care setting</a:t>
          </a:r>
          <a:endParaRPr lang="en-GB" sz="2000" kern="1200"/>
        </a:p>
      </dsp:txBody>
      <dsp:txXfrm>
        <a:off x="8204439" y="76105"/>
        <a:ext cx="3596820" cy="737761"/>
      </dsp:txXfrm>
    </dsp:sp>
    <dsp:sp modelId="{8FD60F78-E446-4628-A926-B1A3FDA83E81}">
      <dsp:nvSpPr>
        <dsp:cNvPr id="0" name=""/>
        <dsp:cNvSpPr/>
      </dsp:nvSpPr>
      <dsp:spPr>
        <a:xfrm>
          <a:off x="8204439" y="813866"/>
          <a:ext cx="3596820" cy="5380199"/>
        </a:xfrm>
        <a:prstGeom prst="rect">
          <a:avLst/>
        </a:prstGeom>
        <a:solidFill>
          <a:schemeClr val="lt1">
            <a:alpha val="90000"/>
            <a:tint val="40000"/>
            <a:hueOff val="0"/>
            <a:satOff val="0"/>
            <a:lumOff val="0"/>
            <a:alphaOff val="0"/>
          </a:schemeClr>
        </a:solidFill>
        <a:ln w="6350" cap="flat" cmpd="sng" algn="ctr">
          <a:solidFill>
            <a:schemeClr val="accent3"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20650" h="38100" prst="relaxedInset"/>
          <a:bevelB w="120650" h="571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106680" tIns="106680" rIns="142240" bIns="160020" numCol="1" spcCol="1270" anchor="t" anchorCtr="0">
          <a:noAutofit/>
        </a:bodyPr>
        <a:lstStyle/>
        <a:p>
          <a:pPr marL="228600" lvl="1" indent="-228600" algn="l" defTabSz="889000" rtl="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2000" kern="1200">
              <a:latin typeface="Gill Sans Nova"/>
            </a:rPr>
            <a:t>Control – managing staff</a:t>
          </a:r>
          <a:endParaRPr lang="en-GB" sz="2000" kern="1200"/>
        </a:p>
        <a:p>
          <a:pPr marL="228600" lvl="1" indent="-228600" algn="l" defTabSz="889000" rtl="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2000" kern="1200">
              <a:latin typeface="Gill Sans Nova"/>
            </a:rPr>
            <a:t>Motivation – rewards and recognitions</a:t>
          </a:r>
          <a:endParaRPr lang="en-GB" sz="2000" kern="1200"/>
        </a:p>
        <a:p>
          <a:pPr marL="228600" lvl="1" indent="-228600" algn="l" defTabSz="889000" rtl="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2000" kern="1200">
              <a:latin typeface="Gill Sans Nova"/>
            </a:rPr>
            <a:t>Emotional expression- facial expression, tone of voice and touch</a:t>
          </a:r>
        </a:p>
        <a:p>
          <a:pPr marL="228600" lvl="1" indent="-228600" algn="l" defTabSz="889000" rtl="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2000" kern="1200">
              <a:latin typeface="Gill Sans Nova"/>
            </a:rPr>
            <a:t>Being informative- policies and procedures, risk assessments, email</a:t>
          </a:r>
        </a:p>
        <a:p>
          <a:pPr marL="228600" lvl="1" indent="-228600" algn="l" defTabSz="889000" rtl="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2000" kern="1200">
              <a:latin typeface="Gill Sans Nova"/>
            </a:rPr>
            <a:t>Written rules</a:t>
          </a:r>
        </a:p>
        <a:p>
          <a:pPr marL="228600" lvl="1" indent="-228600" algn="l" defTabSz="889000" rtl="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endParaRPr lang="en-GB" sz="2000" kern="1200">
            <a:latin typeface="Gill Sans Nova"/>
          </a:endParaRPr>
        </a:p>
      </dsp:txBody>
      <dsp:txXfrm>
        <a:off x="8204439" y="813866"/>
        <a:ext cx="3596820" cy="5380199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D59C2AC-05B6-4C9E-B08A-67EF417D5877}">
      <dsp:nvSpPr>
        <dsp:cNvPr id="0" name=""/>
        <dsp:cNvSpPr/>
      </dsp:nvSpPr>
      <dsp:spPr>
        <a:xfrm>
          <a:off x="3076916" y="1697081"/>
          <a:ext cx="2157064" cy="1865948"/>
        </a:xfrm>
        <a:prstGeom prst="hexagon">
          <a:avLst>
            <a:gd name="adj" fmla="val 28570"/>
            <a:gd name="vf" fmla="val 11547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/>
        <a:sp3d extrusionH="381000" contourW="38100" prstMaterial="matte">
          <a:contourClr>
            <a:schemeClr val="lt1"/>
          </a:contourClr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5240" tIns="15240" rIns="15240" bIns="1524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b="1" kern="120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rPr>
            <a:t>Barriers in Communication</a:t>
          </a:r>
        </a:p>
      </dsp:txBody>
      <dsp:txXfrm>
        <a:off x="3434372" y="2006295"/>
        <a:ext cx="1442152" cy="1247520"/>
      </dsp:txXfrm>
    </dsp:sp>
    <dsp:sp modelId="{394F04D6-C942-4EAF-87F0-D1220CA6EFDE}">
      <dsp:nvSpPr>
        <dsp:cNvPr id="0" name=""/>
        <dsp:cNvSpPr/>
      </dsp:nvSpPr>
      <dsp:spPr>
        <a:xfrm>
          <a:off x="4427653" y="804351"/>
          <a:ext cx="813854" cy="701243"/>
        </a:xfrm>
        <a:prstGeom prst="hexagon">
          <a:avLst>
            <a:gd name="adj" fmla="val 28900"/>
            <a:gd name="vf" fmla="val 115470"/>
          </a:avLst>
        </a:prstGeom>
        <a:solidFill>
          <a:schemeClr val="accent2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  <a:sp3d z="-400500" extrusionH="63500" contourW="12700" prstMaterial="matte">
          <a:contourClr>
            <a:schemeClr val="lt1">
              <a:tint val="50000"/>
            </a:schemeClr>
          </a:contourClr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919A60D-4C22-4BF8-BCBB-F167113B7374}">
      <dsp:nvSpPr>
        <dsp:cNvPr id="0" name=""/>
        <dsp:cNvSpPr/>
      </dsp:nvSpPr>
      <dsp:spPr>
        <a:xfrm>
          <a:off x="3275613" y="0"/>
          <a:ext cx="1767699" cy="1529267"/>
        </a:xfrm>
        <a:prstGeom prst="hexagon">
          <a:avLst>
            <a:gd name="adj" fmla="val 28570"/>
            <a:gd name="vf" fmla="val 11547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  <a:sp3d extrusionH="381000" contourW="38100" prstMaterial="matte">
          <a:contourClr>
            <a:schemeClr val="lt1"/>
          </a:contourClr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5240" tIns="15240" rIns="15240" bIns="1524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b="1" kern="120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rPr>
            <a:t>National Culture </a:t>
          </a:r>
        </a:p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b="0" kern="120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rPr>
            <a:t>(values and beliefs)</a:t>
          </a:r>
        </a:p>
      </dsp:txBody>
      <dsp:txXfrm>
        <a:off x="3568558" y="253432"/>
        <a:ext cx="1181809" cy="1022403"/>
      </dsp:txXfrm>
    </dsp:sp>
    <dsp:sp modelId="{1CD4DE24-0F12-4A7F-938F-A1DE6AAB2569}">
      <dsp:nvSpPr>
        <dsp:cNvPr id="0" name=""/>
        <dsp:cNvSpPr/>
      </dsp:nvSpPr>
      <dsp:spPr>
        <a:xfrm>
          <a:off x="5377484" y="2115302"/>
          <a:ext cx="813854" cy="701243"/>
        </a:xfrm>
        <a:prstGeom prst="hexagon">
          <a:avLst>
            <a:gd name="adj" fmla="val 28900"/>
            <a:gd name="vf" fmla="val 115470"/>
          </a:avLst>
        </a:prstGeom>
        <a:solidFill>
          <a:schemeClr val="accent2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  <a:sp3d z="-400500" extrusionH="63500" contourW="12700" prstMaterial="matte">
          <a:contourClr>
            <a:schemeClr val="lt1">
              <a:tint val="50000"/>
            </a:schemeClr>
          </a:contourClr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9ADF541-8763-4F67-81D3-C88E7C8A53C9}">
      <dsp:nvSpPr>
        <dsp:cNvPr id="0" name=""/>
        <dsp:cNvSpPr/>
      </dsp:nvSpPr>
      <dsp:spPr>
        <a:xfrm>
          <a:off x="4896798" y="940602"/>
          <a:ext cx="1767699" cy="1529267"/>
        </a:xfrm>
        <a:prstGeom prst="hexagon">
          <a:avLst>
            <a:gd name="adj" fmla="val 28570"/>
            <a:gd name="vf" fmla="val 11547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  <a:sp3d extrusionH="381000" contourW="38100" prstMaterial="matte">
          <a:contourClr>
            <a:schemeClr val="lt1"/>
          </a:contourClr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5240" tIns="15240" rIns="15240" bIns="1524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b="1" kern="120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rPr>
            <a:t>Language </a:t>
          </a:r>
          <a:r>
            <a:rPr lang="en-GB" sz="1200" b="0" kern="120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rPr>
            <a:t>(things that prevent people from understanding each other)</a:t>
          </a:r>
        </a:p>
      </dsp:txBody>
      <dsp:txXfrm>
        <a:off x="5189743" y="1194034"/>
        <a:ext cx="1181809" cy="1022403"/>
      </dsp:txXfrm>
    </dsp:sp>
    <dsp:sp modelId="{0AACC807-3BC7-45A4-BE5F-AC17571C4677}">
      <dsp:nvSpPr>
        <dsp:cNvPr id="0" name=""/>
        <dsp:cNvSpPr/>
      </dsp:nvSpPr>
      <dsp:spPr>
        <a:xfrm>
          <a:off x="4717670" y="3595120"/>
          <a:ext cx="813854" cy="701243"/>
        </a:xfrm>
        <a:prstGeom prst="hexagon">
          <a:avLst>
            <a:gd name="adj" fmla="val 28900"/>
            <a:gd name="vf" fmla="val 115470"/>
          </a:avLst>
        </a:prstGeom>
        <a:solidFill>
          <a:schemeClr val="accent2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  <a:sp3d z="-400500" extrusionH="63500" contourW="12700" prstMaterial="matte">
          <a:contourClr>
            <a:schemeClr val="lt1">
              <a:tint val="50000"/>
            </a:schemeClr>
          </a:contourClr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7BE170E-020E-4CC9-9505-235ACC5E90F2}">
      <dsp:nvSpPr>
        <dsp:cNvPr id="0" name=""/>
        <dsp:cNvSpPr/>
      </dsp:nvSpPr>
      <dsp:spPr>
        <a:xfrm>
          <a:off x="4896798" y="2789716"/>
          <a:ext cx="1767699" cy="1529267"/>
        </a:xfrm>
        <a:prstGeom prst="hexagon">
          <a:avLst>
            <a:gd name="adj" fmla="val 28570"/>
            <a:gd name="vf" fmla="val 11547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  <a:sp3d extrusionH="381000" contourW="38100" prstMaterial="matte">
          <a:contourClr>
            <a:schemeClr val="lt1"/>
          </a:contourClr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5240" tIns="15240" rIns="15240" bIns="1524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b="1" kern="120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rPr>
            <a:t>Defensiveness </a:t>
          </a:r>
          <a:r>
            <a:rPr lang="en-GB" sz="1200" b="0" kern="120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rPr>
            <a:t>(when a message triggers a sense of threat)</a:t>
          </a:r>
        </a:p>
      </dsp:txBody>
      <dsp:txXfrm>
        <a:off x="5189743" y="3043148"/>
        <a:ext cx="1181809" cy="1022403"/>
      </dsp:txXfrm>
    </dsp:sp>
    <dsp:sp modelId="{84903E14-040B-4DA0-85F2-A451D56278F8}">
      <dsp:nvSpPr>
        <dsp:cNvPr id="0" name=""/>
        <dsp:cNvSpPr/>
      </dsp:nvSpPr>
      <dsp:spPr>
        <a:xfrm>
          <a:off x="3080930" y="3748730"/>
          <a:ext cx="813854" cy="701243"/>
        </a:xfrm>
        <a:prstGeom prst="hexagon">
          <a:avLst>
            <a:gd name="adj" fmla="val 28900"/>
            <a:gd name="vf" fmla="val 115470"/>
          </a:avLst>
        </a:prstGeom>
        <a:solidFill>
          <a:schemeClr val="accent2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  <a:sp3d z="-400500" extrusionH="63500" contourW="12700" prstMaterial="matte">
          <a:contourClr>
            <a:schemeClr val="lt1">
              <a:tint val="50000"/>
            </a:schemeClr>
          </a:contourClr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70A25DA-5F69-45EA-85E1-9940D823909C}">
      <dsp:nvSpPr>
        <dsp:cNvPr id="0" name=""/>
        <dsp:cNvSpPr/>
      </dsp:nvSpPr>
      <dsp:spPr>
        <a:xfrm>
          <a:off x="3275613" y="3731370"/>
          <a:ext cx="1767699" cy="1529267"/>
        </a:xfrm>
        <a:prstGeom prst="hexagon">
          <a:avLst>
            <a:gd name="adj" fmla="val 28570"/>
            <a:gd name="vf" fmla="val 11547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>
          <a:noFill/>
        </a:ln>
        <a:effectLst/>
        <a:sp3d extrusionH="381000" contourW="38100" prstMaterial="matte">
          <a:contourClr>
            <a:schemeClr val="lt1"/>
          </a:contourClr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5240" tIns="15240" rIns="15240" bIns="1524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b="1" kern="120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rPr>
            <a:t>Filtering </a:t>
          </a:r>
          <a:r>
            <a:rPr lang="en-GB" sz="1200" b="0" kern="120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rPr>
            <a:t>(distortion or withholding of information)</a:t>
          </a:r>
        </a:p>
      </dsp:txBody>
      <dsp:txXfrm>
        <a:off x="3568558" y="3984802"/>
        <a:ext cx="1181809" cy="1022403"/>
      </dsp:txXfrm>
    </dsp:sp>
    <dsp:sp modelId="{7D7A5F05-5837-47CA-9EBF-DAC7695DEE63}">
      <dsp:nvSpPr>
        <dsp:cNvPr id="0" name=""/>
        <dsp:cNvSpPr/>
      </dsp:nvSpPr>
      <dsp:spPr>
        <a:xfrm>
          <a:off x="2115544" y="2438305"/>
          <a:ext cx="813854" cy="701243"/>
        </a:xfrm>
        <a:prstGeom prst="hexagon">
          <a:avLst>
            <a:gd name="adj" fmla="val 28900"/>
            <a:gd name="vf" fmla="val 115470"/>
          </a:avLst>
        </a:prstGeom>
        <a:solidFill>
          <a:schemeClr val="accent2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  <a:sp3d z="-400500" extrusionH="63500" contourW="12700" prstMaterial="matte">
          <a:contourClr>
            <a:schemeClr val="lt1">
              <a:tint val="50000"/>
            </a:schemeClr>
          </a:contourClr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1A13DE4-42D7-48D4-908D-66E907AA344A}">
      <dsp:nvSpPr>
        <dsp:cNvPr id="0" name=""/>
        <dsp:cNvSpPr/>
      </dsp:nvSpPr>
      <dsp:spPr>
        <a:xfrm>
          <a:off x="1646901" y="2790768"/>
          <a:ext cx="1767699" cy="1529267"/>
        </a:xfrm>
        <a:prstGeom prst="hexagon">
          <a:avLst>
            <a:gd name="adj" fmla="val 28570"/>
            <a:gd name="vf" fmla="val 115470"/>
          </a:avLst>
        </a:prstGeom>
        <a:solidFill>
          <a:schemeClr val="accent6">
            <a:hueOff val="0"/>
            <a:satOff val="0"/>
            <a:lumOff val="0"/>
            <a:alphaOff val="0"/>
          </a:schemeClr>
        </a:solidFill>
        <a:ln>
          <a:noFill/>
        </a:ln>
        <a:effectLst/>
        <a:sp3d extrusionH="381000" contourW="38100" prstMaterial="matte">
          <a:contourClr>
            <a:schemeClr val="lt1"/>
          </a:contourClr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5240" tIns="15240" rIns="15240" bIns="15240" numCol="1" spcCol="1270" anchor="ctr" anchorCtr="0">
          <a:noAutofit/>
        </a:bodyPr>
        <a:lstStyle/>
        <a:p>
          <a:pPr marL="0" marR="0" lvl="0" indent="0" algn="ctr" defTabSz="914400" eaLnBrk="1" fontAlgn="auto" latinLnBrk="0" hangingPunct="1">
            <a:lnSpc>
              <a:spcPct val="100000"/>
            </a:lnSpc>
            <a:spcBef>
              <a:spcPct val="0"/>
            </a:spcBef>
            <a:spcAft>
              <a:spcPts val="0"/>
            </a:spcAft>
            <a:buClrTx/>
            <a:buSzTx/>
            <a:buFontTx/>
            <a:buNone/>
            <a:tabLst/>
            <a:defRPr/>
          </a:pPr>
          <a:r>
            <a:rPr lang="en-GB" sz="1200" b="1" kern="120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rPr>
            <a:t>Emotions</a:t>
          </a:r>
        </a:p>
        <a:p>
          <a:pPr marL="0" marR="0" lvl="0" indent="0" algn="ctr" defTabSz="914400" eaLnBrk="1" fontAlgn="auto" latinLnBrk="0" hangingPunct="1">
            <a:lnSpc>
              <a:spcPct val="100000"/>
            </a:lnSpc>
            <a:spcBef>
              <a:spcPct val="0"/>
            </a:spcBef>
            <a:spcAft>
              <a:spcPts val="0"/>
            </a:spcAft>
            <a:buClrTx/>
            <a:buSzTx/>
            <a:buFontTx/>
            <a:buNone/>
            <a:tabLst/>
            <a:defRPr/>
          </a:pPr>
          <a:r>
            <a:rPr lang="en-GB" sz="1200" b="0" kern="120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rPr>
            <a:t>(can get within the course of the communication process)</a:t>
          </a:r>
        </a:p>
        <a:p>
          <a:pPr marL="0" lvl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1200" b="0" kern="1200">
            <a:solidFill>
              <a:schemeClr val="tx1"/>
            </a:solidFill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1939846" y="3044200"/>
        <a:ext cx="1181809" cy="1022403"/>
      </dsp:txXfrm>
    </dsp:sp>
    <dsp:sp modelId="{E30BC8EC-9662-404E-B3D1-7F33103B0E9D}">
      <dsp:nvSpPr>
        <dsp:cNvPr id="0" name=""/>
        <dsp:cNvSpPr/>
      </dsp:nvSpPr>
      <dsp:spPr>
        <a:xfrm>
          <a:off x="1646901" y="938497"/>
          <a:ext cx="1767699" cy="1529267"/>
        </a:xfrm>
        <a:prstGeom prst="hexagon">
          <a:avLst>
            <a:gd name="adj" fmla="val 28570"/>
            <a:gd name="vf" fmla="val 11547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  <a:sp3d extrusionH="381000" contourW="38100" prstMaterial="matte">
          <a:contourClr>
            <a:schemeClr val="lt1"/>
          </a:contourClr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5240" tIns="15240" rIns="15240" bIns="1524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b="1" kern="120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rPr>
            <a:t>Information Overload </a:t>
          </a:r>
          <a:r>
            <a:rPr lang="en-GB" sz="1200" b="0" kern="120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rPr>
            <a:t>(huge amount of information)</a:t>
          </a:r>
        </a:p>
      </dsp:txBody>
      <dsp:txXfrm>
        <a:off x="1939846" y="1191929"/>
        <a:ext cx="1181809" cy="1022403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hList1">
  <dgm:title val=""/>
  <dgm:desc val=""/>
  <dgm:catLst>
    <dgm:cat type="list" pri="5000"/>
    <dgm:cat type="convert" pri="5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2">
          <dgm:prSet phldr="1"/>
        </dgm:pt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/>
      </dgm:if>
      <dgm:else name="Name3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h" for="ch" forName="composite" refType="h"/>
      <dgm:constr type="w" for="ch" forName="composite" refType="w"/>
      <dgm:constr type="w" for="des" forName="parTx"/>
      <dgm:constr type="h" for="des" forName="parTx" op="equ"/>
      <dgm:constr type="w" for="des" forName="desTx"/>
      <dgm:constr type="h" for="des" forName="desTx" op="equ"/>
      <dgm:constr type="primFontSz" for="des" forName="parTx" val="65"/>
      <dgm:constr type="secFontSz" for="des" forName="desTx" refType="primFontSz" refFor="des" refForName="parTx" op="equ"/>
      <dgm:constr type="h" for="des" forName="parTx" refType="primFontSz" refFor="des" refForName="parTx" fact="0.8"/>
      <dgm:constr type="h" for="des" forName="desTx" refType="primFontSz" refFor="des" refForName="parTx" fact="1.22"/>
      <dgm:constr type="w" for="ch" forName="space" refType="w" refFor="ch" refForName="composite" op="equ" fact="0.14"/>
    </dgm:constrLst>
    <dgm:ruleLst>
      <dgm:rule type="w" for="ch" forName="composite" val="0" fact="NaN" max="NaN"/>
      <dgm:rule type="primFontSz" for="des" forName="parTx" val="5" fact="NaN" max="NaN"/>
    </dgm:ruleLst>
    <dgm:forEach name="Name4" axis="ch" ptType="node">
      <dgm:layoutNode name="composite">
        <dgm:alg type="composite"/>
        <dgm:shape xmlns:r="http://schemas.openxmlformats.org/officeDocument/2006/relationships" r:blip="">
          <dgm:adjLst/>
        </dgm:shape>
        <dgm:presOf/>
        <dgm:constrLst>
          <dgm:constr type="l" for="ch" forName="parTx"/>
          <dgm:constr type="w" for="ch" forName="parTx" refType="w"/>
          <dgm:constr type="t" for="ch" forName="parTx"/>
          <dgm:constr type="l" for="ch" forName="desTx"/>
          <dgm:constr type="w" for="ch" forName="desTx" refType="w" refFor="ch" refForName="parTx"/>
          <dgm:constr type="t" for="ch" forName="desTx" refType="h" refFor="ch" refForName="parTx"/>
        </dgm:constrLst>
        <dgm:ruleLst>
          <dgm:rule type="h" val="INF" fact="NaN" max="NaN"/>
        </dgm:ruleLst>
        <dgm:layoutNode name="parTx" styleLbl="alignNode1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>
            <dgm:adjLst/>
          </dgm:shape>
          <dgm:presOf axis="self" ptType="node"/>
          <dgm:constrLst>
            <dgm:constr type="h" refType="w" op="lte" fact="0.4"/>
            <dgm:constr type="h"/>
            <dgm:constr type="tMarg" refType="primFontSz" fact="0.32"/>
            <dgm:constr type="bMarg" refType="primFontSz" fact="0.32"/>
          </dgm:constrLst>
          <dgm:ruleLst>
            <dgm:rule type="h" val="INF" fact="NaN" max="NaN"/>
          </dgm:ruleLst>
        </dgm:layoutNode>
        <dgm:layoutNode name="desTx" styleLbl="alignAccFollowNode1">
          <dgm:varLst>
            <dgm:bulletEnabled val="1"/>
          </dgm:varLst>
          <dgm:alg type="tx">
            <dgm:param type="stBulletLvl" val="1"/>
          </dgm:alg>
          <dgm:shape xmlns:r="http://schemas.openxmlformats.org/officeDocument/2006/relationships" type="rect" r:blip="">
            <dgm:adjLst/>
          </dgm:shape>
          <dgm:presOf axis="des" ptType="node"/>
          <dgm:constrLst>
            <dgm:constr type="secFontSz" val="65"/>
            <dgm:constr type="primFontSz" refType="secFontSz"/>
            <dgm:constr type="h"/>
            <dgm:constr type="lMarg" refType="primFontSz" fact="0.42"/>
            <dgm:constr type="tMarg" refType="primFontSz" fact="0.42"/>
            <dgm:constr type="bMarg" refType="primFontSz" fact="0.63"/>
          </dgm:constrLst>
          <dgm:ruleLst>
            <dgm:rule type="h" val="INF" fact="NaN" max="NaN"/>
          </dgm:ruleLst>
        </dgm:layoutNode>
      </dgm:layoutNode>
      <dgm:forEach name="Name5" axis="followSib" ptType="sibTrans" cnt="1">
        <dgm:layoutNode name="space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11/layout/HexagonRadial">
  <dgm:title val="Hexagon Radial"/>
  <dgm:desc val="Use to show a sequential process that relates to a central idea or theme. Limited to six Level 2 shapes. Works best with small amounts of text. Unused text does not appear, but remains available if you switch layouts."/>
  <dgm:catLst>
    <dgm:cat type="cycle" pri="8500"/>
    <dgm:cat type="officeonline" pri="9000"/>
  </dgm:catLst>
  <dgm:sampData>
    <dgm:dataModel>
      <dgm:ptLst>
        <dgm:pt modelId="0" type="doc"/>
        <dgm:pt modelId="10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  <dgm:pt modelId="14">
          <dgm:prSet phldr="1"/>
        </dgm:pt>
        <dgm:pt modelId="15">
          <dgm:prSet phldr="1"/>
        </dgm:pt>
        <dgm:pt modelId="16">
          <dgm:prSet phldr="1"/>
        </dgm:pt>
      </dgm:ptLst>
      <dgm:cxnLst>
        <dgm:cxn modelId="40" srcId="0" destId="10" srcOrd="0" destOrd="0"/>
        <dgm:cxn modelId="50" srcId="10" destId="11" srcOrd="0" destOrd="0"/>
        <dgm:cxn modelId="60" srcId="10" destId="12" srcOrd="0" destOrd="0"/>
        <dgm:cxn modelId="70" srcId="10" destId="13" srcOrd="0" destOrd="0"/>
        <dgm:cxn modelId="80" srcId="10" destId="14" srcOrd="0" destOrd="0"/>
        <dgm:cxn modelId="90" srcId="10" destId="15" srcOrd="0" destOrd="0"/>
        <dgm:cxn modelId="100" srcId="10" destId="16" srcOrd="0" destOrd="0"/>
      </dgm:cxnLst>
      <dgm:bg/>
      <dgm:whole/>
    </dgm:dataModel>
  </dgm:sampData>
  <dgm:styleData>
    <dgm:dataModel>
      <dgm:ptLst>
        <dgm:pt modelId="0" type="doc"/>
        <dgm:pt modelId="10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40" srcId="0" destId="10" srcOrd="0" destOrd="0"/>
        <dgm:cxn modelId="50" srcId="10" destId="11" srcOrd="0" destOrd="0"/>
        <dgm:cxn modelId="60" srcId="10" destId="12" srcOrd="0" destOrd="0"/>
        <dgm:cxn modelId="70" srcId="10" destId="13" srcOrd="0" destOrd="0"/>
      </dgm:cxnLst>
      <dgm:bg/>
      <dgm:whole/>
    </dgm:dataModel>
  </dgm:styleData>
  <dgm:clrData>
    <dgm:dataModel>
      <dgm:ptLst>
        <dgm:pt modelId="0" type="doc"/>
        <dgm:pt modelId="10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  <dgm:pt modelId="14">
          <dgm:prSet phldr="1"/>
        </dgm:pt>
        <dgm:pt modelId="15">
          <dgm:prSet phldr="1"/>
        </dgm:pt>
        <dgm:pt modelId="16">
          <dgm:prSet phldr="1"/>
        </dgm:pt>
      </dgm:ptLst>
      <dgm:cxnLst>
        <dgm:cxn modelId="40" srcId="0" destId="10" srcOrd="0" destOrd="0"/>
        <dgm:cxn modelId="50" srcId="10" destId="11" srcOrd="0" destOrd="0"/>
        <dgm:cxn modelId="60" srcId="10" destId="12" srcOrd="0" destOrd="0"/>
        <dgm:cxn modelId="70" srcId="10" destId="13" srcOrd="0" destOrd="0"/>
        <dgm:cxn modelId="80" srcId="10" destId="14" srcOrd="0" destOrd="0"/>
        <dgm:cxn modelId="90" srcId="10" destId="15" srcOrd="0" destOrd="0"/>
        <dgm:cxn modelId="100" srcId="10" destId="16" srcOrd="0" destOrd="0"/>
      </dgm:cxnLst>
      <dgm:bg/>
      <dgm:whole/>
    </dgm:dataModel>
  </dgm:clrData>
  <dgm:layoutNode name="Name0">
    <dgm:varLst>
      <dgm:chMax val="1"/>
      <dgm:chPref val="1"/>
      <dgm:dir/>
      <dgm:animOne val="branch"/>
      <dgm:animLvl val="lvl"/>
    </dgm:varLst>
    <dgm:shape xmlns:r="http://schemas.openxmlformats.org/officeDocument/2006/relationships" r:blip="">
      <dgm:adjLst/>
    </dgm:shape>
    <dgm:choose name="Name1">
      <dgm:if name="Name2" func="var" arg="dir" op="equ" val="norm">
        <dgm:choose name="Name3">
          <dgm:if name="Name4" axis="ch ch" ptType="node node" st="1 1" cnt="1 0" func="cnt" op="equ" val="0">
            <dgm:alg type="composite">
              <dgm:param type="ar" val="1.1561"/>
            </dgm:alg>
            <dgm:constrLst>
              <dgm:constr type="primFontSz" for="des" forName="Parent" val="65"/>
              <dgm:constr type="l" for="ch" forName="Parent" refType="w" fact="0"/>
              <dgm:constr type="t" for="ch" forName="Parent" refType="h" fact="0"/>
              <dgm:constr type="w" for="ch" forName="Parent" refType="w"/>
              <dgm:constr type="h" for="ch" forName="Parent" refType="h"/>
            </dgm:constrLst>
          </dgm:if>
          <dgm:if name="Name5" axis="ch ch" ptType="node node" st="1 1" cnt="1 0" func="cnt" op="lte" val="1">
            <dgm:alg type="composite">
              <dgm:param type="ar" val="1.368"/>
            </dgm:alg>
            <dgm:constrLst>
              <dgm:constr type="primFontSz" for="des" forName="Parent" val="65"/>
              <dgm:constr type="primFontSz" for="des" forName="Child1" val="65"/>
              <dgm:constr type="primFontSz" for="des" forName="Child1" refType="primFontSz" refFor="des" refForName="Parent" op="lte"/>
              <dgm:constr type="l" for="ch" forName="Accent1" refType="w" fact="0.1685"/>
              <dgm:constr type="t" for="ch" forName="Accent1" refType="h" fact="0.2946"/>
              <dgm:constr type="w" for="ch" forName="Accent1" refType="w" fact="0.462"/>
              <dgm:constr type="h" for="ch" forName="Accent1" refType="h" fact="0.5472"/>
              <dgm:constr type="l" for="ch" forName="Parent" refType="w" fact="0"/>
              <dgm:constr type="t" for="ch" forName="Parent" refType="h" fact="0.2885"/>
              <dgm:constr type="w" for="ch" forName="Parent" refType="w" fact="0.6013"/>
              <dgm:constr type="h" for="ch" forName="Parent" refType="h" fact="0.7115"/>
              <dgm:constr type="l" for="ch" forName="Child1" refType="w" fact="0.5073"/>
              <dgm:constr type="t" for="ch" forName="Child1" refType="h" fact="0"/>
              <dgm:constr type="w" for="ch" forName="Child1" refType="w" fact="0.4927"/>
              <dgm:constr type="h" for="ch" forName="Child1" refType="h" fact="0.5831"/>
            </dgm:constrLst>
          </dgm:if>
          <dgm:if name="Name6" axis="ch ch" ptType="node node" st="1 1" cnt="1 0" func="cnt" op="equ" val="2">
            <dgm:alg type="composite">
              <dgm:param type="ar" val="1.0619"/>
            </dgm:alg>
            <dgm:constrLst>
              <dgm:constr type="primFontSz" for="des" forName="Parent" val="65"/>
              <dgm:constr type="primFontSz" for="des" forName="Child1" val="65"/>
              <dgm:constr type="primFontSz" for="des" forName="Child1" refType="primFontSz" refFor="des" refForName="Parent" op="lte"/>
              <dgm:constr type="primFontSz" for="des" forName="Child2" refType="primFontSz" refFor="des" refForName="Parent" op="lte"/>
              <dgm:constr type="primFontSz" for="des" forName="Child2" refType="primFontSz" refFor="des" refForName="Child1" op="equ"/>
              <dgm:constr type="l" for="ch" forName="Accent2" refType="w" fact="0.6413"/>
              <dgm:constr type="t" for="ch" forName="Accent2" refType="h" fact="0.3477"/>
              <dgm:constr type="w" for="ch" forName="Accent2" refType="w" fact="0.2269"/>
              <dgm:constr type="h" for="ch" forName="Accent2" refType="h" fact="0.2076"/>
              <dgm:constr type="l" for="ch" forName="Accent1" refType="w" fact="0"/>
              <dgm:constr type="t" for="ch" forName="Accent1" refType="h" fact="0"/>
              <dgm:constr type="w" for="ch" forName="Accent1" refType="w" fact="0"/>
              <dgm:constr type="h" for="ch" forName="Accent1" refType="h" fact="0"/>
              <dgm:constr type="l" for="ch" forName="Parent" refType="w" fact="0"/>
              <dgm:constr type="t" for="ch" forName="Parent" refType="h" fact="0.2239"/>
              <dgm:constr type="w" for="ch" forName="Parent" refType="w" fact="0.6013"/>
              <dgm:constr type="h" for="ch" forName="Parent" refType="h" fact="0.5523"/>
              <dgm:constr type="l" for="ch" forName="Child1" refType="w" fact="0.5073"/>
              <dgm:constr type="t" for="ch" forName="Child1" refType="h" fact="0"/>
              <dgm:constr type="w" for="ch" forName="Child1" refType="w" fact="0.4927"/>
              <dgm:constr type="h" for="ch" forName="Child1" refType="h" fact="0.4527"/>
              <dgm:constr type="l" for="ch" forName="Child2" refType="w" fact="0.5073"/>
              <dgm:constr type="t" for="ch" forName="Child2" refType="h" fact="0.5473"/>
              <dgm:constr type="w" for="ch" forName="Child2" refType="w" fact="0.4927"/>
              <dgm:constr type="h" for="ch" forName="Child2" refType="h" fact="0.4527"/>
            </dgm:constrLst>
          </dgm:if>
          <dgm:if name="Name7" axis="ch ch" ptType="node node" st="1 1" cnt="1 0" func="cnt" op="equ" val="3">
            <dgm:alg type="composite">
              <dgm:param type="ar" val="0.8305"/>
            </dgm:alg>
            <dgm:constrLst>
              <dgm:constr type="primFontSz" for="des" forName="Parent" val="65"/>
              <dgm:constr type="primFontSz" for="des" forName="Child1" val="65"/>
              <dgm:constr type="primFontSz" for="des" forName="Child1" refType="primFontSz" refFor="des" refForName="Parent" op="lte"/>
              <dgm:constr type="primFontSz" for="des" forName="Child2" refType="primFontSz" refFor="des" refForName="Parent" op="lte"/>
              <dgm:constr type="primFontSz" for="des" forName="Child3" refType="primFontSz" refFor="des" refForName="Parent" op="lte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l" for="ch" forName="Accent3" refType="w" fact="0.4573"/>
              <dgm:constr type="t" for="ch" forName="Accent3" refType="h" fact="0.6145"/>
              <dgm:constr type="w" for="ch" forName="Accent3" refType="w" fact="0.2269"/>
              <dgm:constr type="h" for="ch" forName="Accent3" refType="h" fact="0.1623"/>
              <dgm:constr type="l" for="ch" forName="Accent2" refType="w" fact="0.6413"/>
              <dgm:constr type="t" for="ch" forName="Accent2" refType="h" fact="0.2719"/>
              <dgm:constr type="w" for="ch" forName="Accent2" refType="w" fact="0.2269"/>
              <dgm:constr type="h" for="ch" forName="Accent2" refType="h" fact="0.1623"/>
              <dgm:constr type="l" for="ch" forName="Accent1" refType="w" fact="0"/>
              <dgm:constr type="t" for="ch" forName="Accent1" refType="h" fact="0"/>
              <dgm:constr type="w" for="ch" forName="Accent1" refType="w" fact="0"/>
              <dgm:constr type="h" for="ch" forName="Accent1" refType="h" fact="0"/>
              <dgm:constr type="l" for="ch" forName="Child3" refType="w" fact="0.0554"/>
              <dgm:constr type="t" for="ch" forName="Child3" refType="h" fact="0.646"/>
              <dgm:constr type="w" for="ch" forName="Child3" refType="w" fact="0.4927"/>
              <dgm:constr type="h" for="ch" forName="Child3" refType="h" fact="0.354"/>
              <dgm:constr type="l" for="ch" forName="Parent" refType="w" fact="0"/>
              <dgm:constr type="t" for="ch" forName="Parent" refType="h" fact="0.1751"/>
              <dgm:constr type="w" for="ch" forName="Parent" refType="w" fact="0.6013"/>
              <dgm:constr type="h" for="ch" forName="Parent" refType="h" fact="0.4319"/>
              <dgm:constr type="l" for="ch" forName="Child1" refType="w" fact="0.5073"/>
              <dgm:constr type="t" for="ch" forName="Child1" refType="h" fact="0"/>
              <dgm:constr type="w" for="ch" forName="Child1" refType="w" fact="0.4927"/>
              <dgm:constr type="h" for="ch" forName="Child1" refType="h" fact="0.354"/>
              <dgm:constr type="l" for="ch" forName="Child2" refType="w" fact="0.5073"/>
              <dgm:constr type="t" for="ch" forName="Child2" refType="h" fact="0.428"/>
              <dgm:constr type="w" for="ch" forName="Child2" refType="w" fact="0.4927"/>
              <dgm:constr type="h" for="ch" forName="Child2" refType="h" fact="0.354"/>
            </dgm:constrLst>
          </dgm:if>
          <dgm:if name="Name8" axis="ch ch" ptType="node node" st="1 1" cnt="1 0" func="cnt" op="equ" val="4">
            <dgm:alg type="composite">
              <dgm:param type="ar" val="0.682"/>
            </dgm:alg>
            <dgm:constrLst>
              <dgm:constr type="primFontSz" for="des" forName="Parent" val="65"/>
              <dgm:constr type="primFontSz" for="des" forName="Child1" val="65"/>
              <dgm:constr type="primFontSz" for="des" forName="Child1" refType="primFontSz" refFor="des" refForName="Parent" op="lte"/>
              <dgm:constr type="primFontSz" for="des" forName="Child2" refType="primFontSz" refFor="des" refForName="Parent" op="lte"/>
              <dgm:constr type="primFontSz" for="des" forName="Child3" refType="primFontSz" refFor="des" refForName="Parent" op="lte"/>
              <dgm:constr type="primFontSz" for="des" forName="Child4" refType="primFontSz" refFor="des" refForName="Parent" op="lte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l" for="ch" forName="Accent4" refType="w" fact="0.4573"/>
              <dgm:constr type="t" for="ch" forName="Accent4" refType="h" fact="0.6834"/>
              <dgm:constr type="w" for="ch" forName="Accent4" refType="w" fact="0.2269"/>
              <dgm:constr type="h" for="ch" forName="Accent4" refType="h" fact="0.1333"/>
              <dgm:constr type="l" for="ch" forName="Accent3" refType="w" fact="0.6413"/>
              <dgm:constr type="t" for="ch" forName="Accent3" refType="h" fact="0.4021"/>
              <dgm:constr type="w" for="ch" forName="Accent3" refType="w" fact="0.2269"/>
              <dgm:constr type="h" for="ch" forName="Accent3" refType="h" fact="0.1333"/>
              <dgm:constr type="l" for="ch" forName="Accent2" refType="w" fact="0.3765"/>
              <dgm:constr type="t" for="ch" forName="Accent2" refType="h" fact="0.1529"/>
              <dgm:constr type="w" for="ch" forName="Accent2" refType="w" fact="0.2269"/>
              <dgm:constr type="h" for="ch" forName="Accent2" refType="h" fact="0.1333"/>
              <dgm:constr type="l" for="ch" forName="Accent1" refType="w" fact="0"/>
              <dgm:constr type="t" for="ch" forName="Accent1" refType="h" fact="0"/>
              <dgm:constr type="w" for="ch" forName="Accent1" refType="w" fact="0"/>
              <dgm:constr type="h" for="ch" forName="Accent1" refType="h" fact="0"/>
              <dgm:constr type="l" for="ch" forName="Child4" refType="w" fact="0.0554"/>
              <dgm:constr type="t" for="ch" forName="Child4" refType="h" fact="0.7093"/>
              <dgm:constr type="w" for="ch" forName="Child4" refType="w" fact="0.4927"/>
              <dgm:constr type="h" for="ch" forName="Child4" refType="h" fact="0.2907"/>
              <dgm:constr type="l" for="ch" forName="Parent" refType="w" fact="0"/>
              <dgm:constr type="t" for="ch" forName="Parent" refType="h" fact="0.3226"/>
              <dgm:constr type="w" for="ch" forName="Parent" refType="w" fact="0.6013"/>
              <dgm:constr type="h" for="ch" forName="Parent" refType="h" fact="0.3547"/>
              <dgm:constr type="l" for="ch" forName="Child2" refType="w" fact="0.5073"/>
              <dgm:constr type="t" for="ch" forName="Child2" refType="h" fact="0.1788"/>
              <dgm:constr type="w" for="ch" forName="Child2" refType="w" fact="0.4927"/>
              <dgm:constr type="h" for="ch" forName="Child2" refType="h" fact="0.2907"/>
              <dgm:constr type="l" for="ch" forName="Child3" refType="w" fact="0.5073"/>
              <dgm:constr type="t" for="ch" forName="Child3" refType="h" fact="0.5303"/>
              <dgm:constr type="w" for="ch" forName="Child3" refType="w" fact="0.4927"/>
              <dgm:constr type="h" for="ch" forName="Child3" refType="h" fact="0.2907"/>
              <dgm:constr type="l" for="ch" forName="Child1" refType="w" fact="0.0554"/>
              <dgm:constr type="t" for="ch" forName="Child1" refType="h" fact="0"/>
              <dgm:constr type="w" for="ch" forName="Child1" refType="w" fact="0.4927"/>
              <dgm:constr type="h" for="ch" forName="Child1" refType="h" fact="0.2907"/>
            </dgm:constrLst>
          </dgm:if>
          <dgm:if name="Name9" axis="ch ch" ptType="node node" st="1 1" cnt="1 0" func="cnt" op="equ" val="5">
            <dgm:alg type="composite">
              <dgm:param type="ar" val="0.9538"/>
            </dgm:alg>
            <dgm:constrLst>
              <dgm:constr type="primFontSz" for="des" forName="Parent" val="65"/>
              <dgm:constr type="primFontSz" for="des" forName="Child1" val="65"/>
              <dgm:constr type="primFontSz" for="des" forName="Child1" refType="primFontSz" refFor="des" refForName="Parent" op="lte"/>
              <dgm:constr type="primFontSz" for="des" forName="Child2" refType="primFontSz" refFor="des" refForName="Parent" op="lte"/>
              <dgm:constr type="primFontSz" for="des" forName="Child3" refType="primFontSz" refFor="des" refForName="Parent" op="lte"/>
              <dgm:constr type="primFontSz" for="des" forName="Child4" refType="primFontSz" refFor="des" refForName="Parent" op="lte"/>
              <dgm:constr type="primFontSz" for="des" forName="Child5" refType="primFontSz" refFor="des" refForName="Parent" op="lte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primFontSz" for="des" forName="Child5" refType="primFontSz" refFor="des" refForName="Child1" op="equ"/>
              <dgm:constr type="l" for="ch" forName="Accent5" refType="w" fact="0.2858"/>
              <dgm:constr type="t" for="ch" forName="Accent5" refType="h" fact="0.7126"/>
              <dgm:constr type="w" for="ch" forName="Accent5" refType="w" fact="0.1622"/>
              <dgm:constr type="h" for="ch" forName="Accent5" refType="h" fact="0.1333"/>
              <dgm:constr type="l" for="ch" forName="Accent4" refType="w" fact="0.612"/>
              <dgm:constr type="t" for="ch" forName="Accent4" refType="h" fact="0.6834"/>
              <dgm:constr type="w" for="ch" forName="Accent4" refType="w" fact="0.1622"/>
              <dgm:constr type="h" for="ch" forName="Accent4" refType="h" fact="0.1333"/>
              <dgm:constr type="l" for="ch" forName="Accent3" refType="w" fact="0.7435"/>
              <dgm:constr type="t" for="ch" forName="Accent3" refType="h" fact="0.4021"/>
              <dgm:constr type="w" for="ch" forName="Accent3" refType="w" fact="0.1622"/>
              <dgm:constr type="h" for="ch" forName="Accent3" refType="h" fact="0.1333"/>
              <dgm:constr type="l" for="ch" forName="Accent2" refType="w" fact="0.5542"/>
              <dgm:constr type="t" for="ch" forName="Accent2" refType="h" fact="0.1529"/>
              <dgm:constr type="w" for="ch" forName="Accent2" refType="w" fact="0.1622"/>
              <dgm:constr type="h" for="ch" forName="Accent2" refType="h" fact="0.1333"/>
              <dgm:constr type="l" for="ch" forName="Accent1" refType="w" fact="0"/>
              <dgm:constr type="t" for="ch" forName="Accent1" refType="h" fact="0"/>
              <dgm:constr type="w" for="ch" forName="Accent1" refType="w" fact="0"/>
              <dgm:constr type="h" for="ch" forName="Accent1" refType="h" fact="0"/>
              <dgm:constr type="l" for="ch" forName="Child4" refType="w" fact="0.3246"/>
              <dgm:constr type="t" for="ch" forName="Child4" refType="h" fact="0.7093"/>
              <dgm:constr type="w" for="ch" forName="Child4" refType="w" fact="0.3523"/>
              <dgm:constr type="h" for="ch" forName="Child4" refType="h" fact="0.2907"/>
              <dgm:constr type="l" for="ch" forName="Parent" refType="w" fact="0.285"/>
              <dgm:constr type="t" for="ch" forName="Parent" refType="h" fact="0.3226"/>
              <dgm:constr type="w" for="ch" forName="Parent" refType="w" fact="0.4299"/>
              <dgm:constr type="h" for="ch" forName="Parent" refType="h" fact="0.3547"/>
              <dgm:constr type="l" for="ch" forName="Child2" refType="w" fact="0.6477"/>
              <dgm:constr type="t" for="ch" forName="Child2" refType="h" fact="0.1788"/>
              <dgm:constr type="w" for="ch" forName="Child2" refType="w" fact="0.3523"/>
              <dgm:constr type="h" for="ch" forName="Child2" refType="h" fact="0.2907"/>
              <dgm:constr type="l" for="ch" forName="Child3" refType="w" fact="0.6477"/>
              <dgm:constr type="t" for="ch" forName="Child3" refType="h" fact="0.5303"/>
              <dgm:constr type="w" for="ch" forName="Child3" refType="w" fact="0.3523"/>
              <dgm:constr type="h" for="ch" forName="Child3" refType="h" fact="0.2907"/>
              <dgm:constr type="l" for="ch" forName="Child5" refType="w" fact="0"/>
              <dgm:constr type="t" for="ch" forName="Child5" refType="h" fact="0.5305"/>
              <dgm:constr type="w" for="ch" forName="Child5" refType="w" fact="0.3523"/>
              <dgm:constr type="h" for="ch" forName="Child5" refType="h" fact="0.2907"/>
              <dgm:constr type="l" for="ch" forName="Child1" refType="w" fact="0.3246"/>
              <dgm:constr type="t" for="ch" forName="Child1" refType="h" fact="0"/>
              <dgm:constr type="w" for="ch" forName="Child1" refType="w" fact="0.3523"/>
              <dgm:constr type="h" for="ch" forName="Child1" refType="h" fact="0.2907"/>
            </dgm:constrLst>
          </dgm:if>
          <dgm:else name="Name10">
            <dgm:alg type="composite">
              <dgm:param type="ar" val="0.9538"/>
            </dgm:alg>
            <dgm:constrLst>
              <dgm:constr type="primFontSz" for="des" forName="Parent" val="65"/>
              <dgm:constr type="primFontSz" for="des" forName="Child1" val="65"/>
              <dgm:constr type="primFontSz" for="des" forName="Child1" refType="primFontSz" refFor="des" refForName="Parent" op="lte"/>
              <dgm:constr type="primFontSz" for="des" forName="Child2" refType="primFontSz" refFor="des" refForName="Parent" op="lte"/>
              <dgm:constr type="primFontSz" for="des" forName="Child3" refType="primFontSz" refFor="des" refForName="Parent" op="lte"/>
              <dgm:constr type="primFontSz" for="des" forName="Child4" refType="primFontSz" refFor="des" refForName="Parent" op="lte"/>
              <dgm:constr type="primFontSz" for="des" forName="Child5" refType="primFontSz" refFor="des" refForName="Parent" op="lte"/>
              <dgm:constr type="primFontSz" for="des" forName="Child6" refType="primFontSz" refFor="des" refForName="Parent" op="lte"/>
              <dgm:constr type="primFontSz" for="des" forName="Child7" refType="primFontSz" refFor="des" refForName="Parent" op="lte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primFontSz" for="des" forName="Child5" refType="primFontSz" refFor="des" refForName="Child1" op="equ"/>
              <dgm:constr type="primFontSz" for="des" forName="Child6" refType="primFontSz" refFor="des" refForName="Child1" op="equ"/>
              <dgm:constr type="primFontSz" for="des" forName="Child7" refType="primFontSz" refFor="des" refForName="Child1" op="equ"/>
              <dgm:constr type="primFontSz" for="des" ptType="node" op="equ" val="65"/>
              <dgm:constr type="l" for="ch" forName="Accent6" refType="w" fact="0.0934"/>
              <dgm:constr type="t" for="ch" forName="Accent6" refType="h" fact="0.4635"/>
              <dgm:constr type="w" for="ch" forName="Accent6" refType="w" fact="0.1622"/>
              <dgm:constr type="h" for="ch" forName="Accent6" refType="h" fact="0.1333"/>
              <dgm:constr type="l" for="ch" forName="Accent5" refType="w" fact="0.2858"/>
              <dgm:constr type="t" for="ch" forName="Accent5" refType="h" fact="0.7126"/>
              <dgm:constr type="w" for="ch" forName="Accent5" refType="w" fact="0.1622"/>
              <dgm:constr type="h" for="ch" forName="Accent5" refType="h" fact="0.1333"/>
              <dgm:constr type="l" for="ch" forName="Accent4" refType="w" fact="0.612"/>
              <dgm:constr type="t" for="ch" forName="Accent4" refType="h" fact="0.6834"/>
              <dgm:constr type="w" for="ch" forName="Accent4" refType="w" fact="0.1622"/>
              <dgm:constr type="h" for="ch" forName="Accent4" refType="h" fact="0.1333"/>
              <dgm:constr type="l" for="ch" forName="Accent3" refType="w" fact="0.7435"/>
              <dgm:constr type="t" for="ch" forName="Accent3" refType="h" fact="0.4021"/>
              <dgm:constr type="w" for="ch" forName="Accent3" refType="w" fact="0.1622"/>
              <dgm:constr type="h" for="ch" forName="Accent3" refType="h" fact="0.1333"/>
              <dgm:constr type="l" for="ch" forName="Accent2" refType="w" fact="0.5542"/>
              <dgm:constr type="t" for="ch" forName="Accent2" refType="h" fact="0.1529"/>
              <dgm:constr type="w" for="ch" forName="Accent2" refType="w" fact="0.1622"/>
              <dgm:constr type="h" for="ch" forName="Accent2" refType="h" fact="0.1333"/>
              <dgm:constr type="l" for="ch" forName="Accent1" refType="w" fact="0"/>
              <dgm:constr type="t" for="ch" forName="Accent1" refType="h" fact="0"/>
              <dgm:constr type="w" for="ch" forName="Accent1" refType="w" fact="0"/>
              <dgm:constr type="h" for="ch" forName="Accent1" refType="h" fact="0"/>
              <dgm:constr type="l" for="ch" forName="Child4" refType="w" fact="0.3246"/>
              <dgm:constr type="t" for="ch" forName="Child4" refType="h" fact="0.7093"/>
              <dgm:constr type="w" for="ch" forName="Child4" refType="w" fact="0.3523"/>
              <dgm:constr type="h" for="ch" forName="Child4" refType="h" fact="0.2907"/>
              <dgm:constr type="l" for="ch" forName="Parent" refType="w" fact="0.285"/>
              <dgm:constr type="t" for="ch" forName="Parent" refType="h" fact="0.3226"/>
              <dgm:constr type="w" for="ch" forName="Parent" refType="w" fact="0.4299"/>
              <dgm:constr type="h" for="ch" forName="Parent" refType="h" fact="0.3547"/>
              <dgm:constr type="l" for="ch" forName="Child2" refType="w" fact="0.6477"/>
              <dgm:constr type="t" for="ch" forName="Child2" refType="h" fact="0.1788"/>
              <dgm:constr type="w" for="ch" forName="Child2" refType="w" fact="0.3523"/>
              <dgm:constr type="h" for="ch" forName="Child2" refType="h" fact="0.2907"/>
              <dgm:constr type="l" for="ch" forName="Child3" refType="w" fact="0.6477"/>
              <dgm:constr type="t" for="ch" forName="Child3" refType="h" fact="0.5303"/>
              <dgm:constr type="w" for="ch" forName="Child3" refType="w" fact="0.3523"/>
              <dgm:constr type="h" for="ch" forName="Child3" refType="h" fact="0.2907"/>
              <dgm:constr type="l" for="ch" forName="Child5" refType="w" fact="0"/>
              <dgm:constr type="t" for="ch" forName="Child5" refType="h" fact="0.5305"/>
              <dgm:constr type="w" for="ch" forName="Child5" refType="w" fact="0.3523"/>
              <dgm:constr type="h" for="ch" forName="Child5" refType="h" fact="0.2907"/>
              <dgm:constr type="l" for="ch" forName="Child6" refType="w" fact="0"/>
              <dgm:constr type="t" for="ch" forName="Child6" refType="h" fact="0.1784"/>
              <dgm:constr type="w" for="ch" forName="Child6" refType="w" fact="0.3523"/>
              <dgm:constr type="h" for="ch" forName="Child6" refType="h" fact="0.2907"/>
              <dgm:constr type="l" for="ch" forName="Child1" refType="w" fact="0.3246"/>
              <dgm:constr type="t" for="ch" forName="Child1" refType="h" fact="0"/>
              <dgm:constr type="w" for="ch" forName="Child1" refType="w" fact="0.3523"/>
              <dgm:constr type="h" for="ch" forName="Child1" refType="h" fact="0.2907"/>
            </dgm:constrLst>
          </dgm:else>
        </dgm:choose>
      </dgm:if>
      <dgm:else name="Name11">
        <dgm:choose name="Name12">
          <dgm:if name="Name13" axis="ch ch" ptType="node node" st="1 1" cnt="1 0" func="cnt" op="equ" val="0">
            <dgm:alg type="composite">
              <dgm:param type="ar" val="1.1561"/>
            </dgm:alg>
            <dgm:constrLst>
              <dgm:constr type="primFontSz" for="des" forName="Parent" val="65"/>
              <dgm:constr type="l" for="ch" forName="Parent" refType="w" fact="0"/>
              <dgm:constr type="t" for="ch" forName="Parent" refType="h" fact="0"/>
              <dgm:constr type="w" for="ch" forName="Parent" refType="w"/>
              <dgm:constr type="h" for="ch" forName="Parent" refType="h"/>
            </dgm:constrLst>
          </dgm:if>
          <dgm:if name="Name14" axis="ch ch" ptType="node node" st="1 1" cnt="1 0" func="cnt" op="lte" val="1">
            <dgm:alg type="composite">
              <dgm:param type="ar" val="1.368"/>
            </dgm:alg>
            <dgm:constrLst>
              <dgm:constr type="primFontSz" for="des" forName="Parent" val="65"/>
              <dgm:constr type="primFontSz" for="des" forName="Child1" val="65"/>
              <dgm:constr type="primFontSz" for="des" forName="Child1" refType="primFontSz" refFor="des" refForName="Parent" op="lte"/>
              <dgm:constr type="r" for="ch" forName="Accent1" refType="w" fact="0.8315"/>
              <dgm:constr type="t" for="ch" forName="Accent1" refType="h" fact="0.2946"/>
              <dgm:constr type="w" for="ch" forName="Accent1" refType="w" fact="0.462"/>
              <dgm:constr type="h" for="ch" forName="Accent1" refType="h" fact="0.5472"/>
              <dgm:constr type="r" for="ch" forName="Parent" refType="w"/>
              <dgm:constr type="t" for="ch" forName="Parent" refType="h" fact="0.2885"/>
              <dgm:constr type="w" for="ch" forName="Parent" refType="w" fact="0.6013"/>
              <dgm:constr type="h" for="ch" forName="Parent" refType="h" fact="0.7115"/>
              <dgm:constr type="r" for="ch" forName="Child1" refType="w" fact="0.4927"/>
              <dgm:constr type="t" for="ch" forName="Child1" refType="h" fact="0"/>
              <dgm:constr type="w" for="ch" forName="Child1" refType="w" fact="0.4927"/>
              <dgm:constr type="h" for="ch" forName="Child1" refType="h" fact="0.5831"/>
            </dgm:constrLst>
          </dgm:if>
          <dgm:if name="Name15" axis="ch ch" ptType="node node" st="1 1" cnt="1 0" func="cnt" op="equ" val="2">
            <dgm:alg type="composite">
              <dgm:param type="ar" val="1.0619"/>
            </dgm:alg>
            <dgm:constrLst>
              <dgm:constr type="primFontSz" for="des" forName="Parent" val="65"/>
              <dgm:constr type="primFontSz" for="des" forName="Child1" val="65"/>
              <dgm:constr type="primFontSz" for="des" forName="Child1" refType="primFontSz" refFor="des" refForName="Parent" op="lte"/>
              <dgm:constr type="primFontSz" for="des" forName="Child2" refType="primFontSz" refFor="des" refForName="Parent" op="lte"/>
              <dgm:constr type="primFontSz" for="des" forName="Child2" refType="primFontSz" refFor="des" refForName="Child1" op="equ"/>
              <dgm:constr type="r" for="ch" forName="Accent2" refType="w" fact="0.3587"/>
              <dgm:constr type="t" for="ch" forName="Accent2" refType="h" fact="0.3477"/>
              <dgm:constr type="w" for="ch" forName="Accent2" refType="w" fact="0.2269"/>
              <dgm:constr type="h" for="ch" forName="Accent2" refType="h" fact="0.2076"/>
              <dgm:constr type="r" for="ch" forName="Accent1" refType="w" fact="0"/>
              <dgm:constr type="t" for="ch" forName="Accent1" refType="h" fact="0"/>
              <dgm:constr type="w" for="ch" forName="Accent1" refType="w" fact="0"/>
              <dgm:constr type="h" for="ch" forName="Accent1" refType="h" fact="0"/>
              <dgm:constr type="r" for="ch" forName="Parent" refType="w"/>
              <dgm:constr type="t" for="ch" forName="Parent" refType="h" fact="0.2239"/>
              <dgm:constr type="w" for="ch" forName="Parent" refType="w" fact="0.6013"/>
              <dgm:constr type="h" for="ch" forName="Parent" refType="h" fact="0.5523"/>
              <dgm:constr type="r" for="ch" forName="Child1" refType="w" fact="0.4927"/>
              <dgm:constr type="t" for="ch" forName="Child1" refType="h" fact="0"/>
              <dgm:constr type="w" for="ch" forName="Child1" refType="w" fact="0.4927"/>
              <dgm:constr type="h" for="ch" forName="Child1" refType="h" fact="0.4527"/>
              <dgm:constr type="r" for="ch" forName="Child2" refType="w" fact="0.5073"/>
              <dgm:constr type="t" for="ch" forName="Child2" refType="h" fact="0.5473"/>
              <dgm:constr type="w" for="ch" forName="Child2" refType="w" fact="0.4927"/>
              <dgm:constr type="h" for="ch" forName="Child2" refType="h" fact="0.4527"/>
            </dgm:constrLst>
          </dgm:if>
          <dgm:if name="Name16" axis="ch ch" ptType="node node" st="1 1" cnt="1 0" func="cnt" op="equ" val="3">
            <dgm:alg type="composite">
              <dgm:param type="ar" val="0.8305"/>
            </dgm:alg>
            <dgm:constrLst>
              <dgm:constr type="primFontSz" for="des" forName="Parent" val="65"/>
              <dgm:constr type="primFontSz" for="des" forName="Child1" val="65"/>
              <dgm:constr type="primFontSz" for="des" forName="Child1" refType="primFontSz" refFor="des" refForName="Parent" op="lte"/>
              <dgm:constr type="primFontSz" for="des" forName="Child2" refType="primFontSz" refFor="des" refForName="Parent" op="lte"/>
              <dgm:constr type="primFontSz" for="des" forName="Child3" refType="primFontSz" refFor="des" refForName="Parent" op="lte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r" for="ch" forName="Accent3" refType="w" fact="0.5427"/>
              <dgm:constr type="t" for="ch" forName="Accent3" refType="h" fact="0.6145"/>
              <dgm:constr type="w" for="ch" forName="Accent3" refType="w" fact="0.2269"/>
              <dgm:constr type="h" for="ch" forName="Accent3" refType="h" fact="0.1623"/>
              <dgm:constr type="r" for="ch" forName="Accent2" refType="w" fact="0.3587"/>
              <dgm:constr type="t" for="ch" forName="Accent2" refType="h" fact="0.2719"/>
              <dgm:constr type="w" for="ch" forName="Accent2" refType="w" fact="0.2269"/>
              <dgm:constr type="h" for="ch" forName="Accent2" refType="h" fact="0.1623"/>
              <dgm:constr type="r" for="ch" forName="Accent1" refType="w" fact="0"/>
              <dgm:constr type="t" for="ch" forName="Accent1" refType="h" fact="0"/>
              <dgm:constr type="w" for="ch" forName="Accent1" refType="w" fact="0"/>
              <dgm:constr type="h" for="ch" forName="Accent1" refType="h" fact="0"/>
              <dgm:constr type="r" for="ch" forName="Child3" refType="w" fact="0.9446"/>
              <dgm:constr type="t" for="ch" forName="Child3" refType="h" fact="0.646"/>
              <dgm:constr type="w" for="ch" forName="Child3" refType="w" fact="0.4927"/>
              <dgm:constr type="h" for="ch" forName="Child3" refType="h" fact="0.354"/>
              <dgm:constr type="r" for="ch" forName="Parent" refType="w"/>
              <dgm:constr type="t" for="ch" forName="Parent" refType="h" fact="0.1751"/>
              <dgm:constr type="w" for="ch" forName="Parent" refType="w" fact="0.6013"/>
              <dgm:constr type="h" for="ch" forName="Parent" refType="h" fact="0.4319"/>
              <dgm:constr type="r" for="ch" forName="Child1" refType="w" fact="0.4927"/>
              <dgm:constr type="t" for="ch" forName="Child1" refType="h" fact="0"/>
              <dgm:constr type="w" for="ch" forName="Child1" refType="w" fact="0.4927"/>
              <dgm:constr type="h" for="ch" forName="Child1" refType="h" fact="0.354"/>
              <dgm:constr type="r" for="ch" forName="Child2" refType="w" fact="0.4927"/>
              <dgm:constr type="t" for="ch" forName="Child2" refType="h" fact="0.428"/>
              <dgm:constr type="w" for="ch" forName="Child2" refType="w" fact="0.4927"/>
              <dgm:constr type="h" for="ch" forName="Child2" refType="h" fact="0.354"/>
            </dgm:constrLst>
          </dgm:if>
          <dgm:if name="Name17" axis="ch ch" ptType="node node" st="1 1" cnt="1 0" func="cnt" op="equ" val="4">
            <dgm:alg type="composite">
              <dgm:param type="ar" val="0.682"/>
            </dgm:alg>
            <dgm:constrLst>
              <dgm:constr type="primFontSz" for="des" forName="Parent" val="65"/>
              <dgm:constr type="primFontSz" for="des" forName="Child1" val="65"/>
              <dgm:constr type="primFontSz" for="des" forName="Child1" refType="primFontSz" refFor="des" refForName="Parent" op="lte"/>
              <dgm:constr type="primFontSz" for="des" forName="Child2" refType="primFontSz" refFor="des" refForName="Parent" op="lte"/>
              <dgm:constr type="primFontSz" for="des" forName="Child3" refType="primFontSz" refFor="des" refForName="Parent" op="lte"/>
              <dgm:constr type="primFontSz" for="des" forName="Child4" refType="primFontSz" refFor="des" refForName="Parent" op="lte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r" for="ch" forName="Accent4" refType="w" fact="0.5427"/>
              <dgm:constr type="t" for="ch" forName="Accent4" refType="h" fact="0.6834"/>
              <dgm:constr type="w" for="ch" forName="Accent4" refType="w" fact="0.2269"/>
              <dgm:constr type="h" for="ch" forName="Accent4" refType="h" fact="0.1333"/>
              <dgm:constr type="r" for="ch" forName="Accent3" refType="w" fact="0.3587"/>
              <dgm:constr type="t" for="ch" forName="Accent3" refType="h" fact="0.4021"/>
              <dgm:constr type="w" for="ch" forName="Accent3" refType="w" fact="0.2269"/>
              <dgm:constr type="h" for="ch" forName="Accent3" refType="h" fact="0.1333"/>
              <dgm:constr type="r" for="ch" forName="Accent2" refType="w" fact="0.6235"/>
              <dgm:constr type="t" for="ch" forName="Accent2" refType="h" fact="0.1529"/>
              <dgm:constr type="w" for="ch" forName="Accent2" refType="w" fact="0.2269"/>
              <dgm:constr type="h" for="ch" forName="Accent2" refType="h" fact="0.1333"/>
              <dgm:constr type="r" for="ch" forName="Accent1" refType="w" fact="0"/>
              <dgm:constr type="t" for="ch" forName="Accent1" refType="h" fact="0"/>
              <dgm:constr type="w" for="ch" forName="Accent1" refType="w" fact="0"/>
              <dgm:constr type="h" for="ch" forName="Accent1" refType="h" fact="0"/>
              <dgm:constr type="r" for="ch" forName="Child4" refType="w" fact="0.9446"/>
              <dgm:constr type="t" for="ch" forName="Child4" refType="h" fact="0.7093"/>
              <dgm:constr type="w" for="ch" forName="Child4" refType="w" fact="0.4927"/>
              <dgm:constr type="h" for="ch" forName="Child4" refType="h" fact="0.2907"/>
              <dgm:constr type="r" for="ch" forName="Parent" refType="w"/>
              <dgm:constr type="t" for="ch" forName="Parent" refType="h" fact="0.3226"/>
              <dgm:constr type="w" for="ch" forName="Parent" refType="w" fact="0.6013"/>
              <dgm:constr type="h" for="ch" forName="Parent" refType="h" fact="0.3547"/>
              <dgm:constr type="r" for="ch" forName="Child2" refType="w" fact="0.4927"/>
              <dgm:constr type="t" for="ch" forName="Child2" refType="h" fact="0.1788"/>
              <dgm:constr type="w" for="ch" forName="Child2" refType="w" fact="0.4927"/>
              <dgm:constr type="h" for="ch" forName="Child2" refType="h" fact="0.2907"/>
              <dgm:constr type="r" for="ch" forName="Child3" refType="w" fact="0.4927"/>
              <dgm:constr type="t" for="ch" forName="Child3" refType="h" fact="0.5303"/>
              <dgm:constr type="w" for="ch" forName="Child3" refType="w" fact="0.4927"/>
              <dgm:constr type="h" for="ch" forName="Child3" refType="h" fact="0.2907"/>
              <dgm:constr type="r" for="ch" forName="Child1" refType="w" fact="0.9446"/>
              <dgm:constr type="t" for="ch" forName="Child1" refType="h" fact="0"/>
              <dgm:constr type="w" for="ch" forName="Child1" refType="w" fact="0.4927"/>
              <dgm:constr type="h" for="ch" forName="Child1" refType="h" fact="0.2907"/>
            </dgm:constrLst>
          </dgm:if>
          <dgm:if name="Name18" axis="ch ch" ptType="node node" st="1 1" cnt="1 0" func="cnt" op="equ" val="5">
            <dgm:alg type="composite">
              <dgm:param type="ar" val="0.9538"/>
            </dgm:alg>
            <dgm:constrLst>
              <dgm:constr type="primFontSz" for="des" forName="Parent" val="65"/>
              <dgm:constr type="primFontSz" for="des" forName="Child1" val="65"/>
              <dgm:constr type="primFontSz" for="des" forName="Child1" refType="primFontSz" refFor="des" refForName="Parent" op="lte"/>
              <dgm:constr type="primFontSz" for="des" forName="Child2" refType="primFontSz" refFor="des" refForName="Parent" op="lte"/>
              <dgm:constr type="primFontSz" for="des" forName="Child3" refType="primFontSz" refFor="des" refForName="Parent" op="lte"/>
              <dgm:constr type="primFontSz" for="des" forName="Child4" refType="primFontSz" refFor="des" refForName="Parent" op="lte"/>
              <dgm:constr type="primFontSz" for="des" forName="Child5" refType="primFontSz" refFor="des" refForName="Parent" op="lte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primFontSz" for="des" forName="Child5" refType="primFontSz" refFor="des" refForName="Child1" op="equ"/>
              <dgm:constr type="r" for="ch" forName="Accent5" refType="w" fact="0.7142"/>
              <dgm:constr type="t" for="ch" forName="Accent5" refType="h" fact="0.7126"/>
              <dgm:constr type="w" for="ch" forName="Accent5" refType="w" fact="0.1622"/>
              <dgm:constr type="h" for="ch" forName="Accent5" refType="h" fact="0.1333"/>
              <dgm:constr type="r" for="ch" forName="Accent4" refType="w" fact="0.388"/>
              <dgm:constr type="t" for="ch" forName="Accent4" refType="h" fact="0.6834"/>
              <dgm:constr type="w" for="ch" forName="Accent4" refType="w" fact="0.1622"/>
              <dgm:constr type="h" for="ch" forName="Accent4" refType="h" fact="0.1333"/>
              <dgm:constr type="r" for="ch" forName="Accent3" refType="w" fact="0.2565"/>
              <dgm:constr type="t" for="ch" forName="Accent3" refType="h" fact="0.4021"/>
              <dgm:constr type="w" for="ch" forName="Accent3" refType="w" fact="0.1622"/>
              <dgm:constr type="h" for="ch" forName="Accent3" refType="h" fact="0.1333"/>
              <dgm:constr type="r" for="ch" forName="Accent2" refType="w" fact="0.4458"/>
              <dgm:constr type="t" for="ch" forName="Accent2" refType="h" fact="0.1529"/>
              <dgm:constr type="w" for="ch" forName="Accent2" refType="w" fact="0.1622"/>
              <dgm:constr type="h" for="ch" forName="Accent2" refType="h" fact="0.1333"/>
              <dgm:constr type="r" for="ch" forName="Accent1" refType="w" fact="0"/>
              <dgm:constr type="t" for="ch" forName="Accent1" refType="h" fact="0"/>
              <dgm:constr type="w" for="ch" forName="Accent1" refType="w" fact="0"/>
              <dgm:constr type="h" for="ch" forName="Accent1" refType="h" fact="0"/>
              <dgm:constr type="r" for="ch" forName="Child4" refType="w" fact="0.6754"/>
              <dgm:constr type="t" for="ch" forName="Child4" refType="h" fact="0.7093"/>
              <dgm:constr type="w" for="ch" forName="Child4" refType="w" fact="0.3523"/>
              <dgm:constr type="h" for="ch" forName="Child4" refType="h" fact="0.2907"/>
              <dgm:constr type="r" for="ch" forName="Parent" refType="w" fact="0.715"/>
              <dgm:constr type="t" for="ch" forName="Parent" refType="h" fact="0.3226"/>
              <dgm:constr type="w" for="ch" forName="Parent" refType="w" fact="0.4299"/>
              <dgm:constr type="h" for="ch" forName="Parent" refType="h" fact="0.3547"/>
              <dgm:constr type="r" for="ch" forName="Child2" refType="w" fact="0.3523"/>
              <dgm:constr type="t" for="ch" forName="Child2" refType="h" fact="0.1788"/>
              <dgm:constr type="w" for="ch" forName="Child2" refType="w" fact="0.3523"/>
              <dgm:constr type="h" for="ch" forName="Child2" refType="h" fact="0.2907"/>
              <dgm:constr type="r" for="ch" forName="Child3" refType="w" fact="0.3523"/>
              <dgm:constr type="t" for="ch" forName="Child3" refType="h" fact="0.5303"/>
              <dgm:constr type="w" for="ch" forName="Child3" refType="w" fact="0.3523"/>
              <dgm:constr type="h" for="ch" forName="Child3" refType="h" fact="0.2907"/>
              <dgm:constr type="r" for="ch" forName="Child5" refType="w"/>
              <dgm:constr type="t" for="ch" forName="Child5" refType="h" fact="0.5305"/>
              <dgm:constr type="w" for="ch" forName="Child5" refType="w" fact="0.3523"/>
              <dgm:constr type="h" for="ch" forName="Child5" refType="h" fact="0.2907"/>
              <dgm:constr type="r" for="ch" forName="Child1" refType="w" fact="0.6754"/>
              <dgm:constr type="t" for="ch" forName="Child1" refType="h" fact="0"/>
              <dgm:constr type="w" for="ch" forName="Child1" refType="w" fact="0.3523"/>
              <dgm:constr type="h" for="ch" forName="Child1" refType="h" fact="0.2907"/>
            </dgm:constrLst>
          </dgm:if>
          <dgm:else name="Name19">
            <dgm:alg type="composite">
              <dgm:param type="ar" val="0.9538"/>
            </dgm:alg>
            <dgm:constrLst>
              <dgm:constr type="primFontSz" for="des" forName="Parent" val="65"/>
              <dgm:constr type="primFontSz" for="des" forName="Child1" val="65"/>
              <dgm:constr type="primFontSz" for="des" forName="Child1" refType="primFontSz" refFor="des" refForName="Parent" op="lte"/>
              <dgm:constr type="primFontSz" for="des" forName="Child2" refType="primFontSz" refFor="des" refForName="Parent" op="lte"/>
              <dgm:constr type="primFontSz" for="des" forName="Child3" refType="primFontSz" refFor="des" refForName="Parent" op="lte"/>
              <dgm:constr type="primFontSz" for="des" forName="Child4" refType="primFontSz" refFor="des" refForName="Parent" op="lte"/>
              <dgm:constr type="primFontSz" for="des" forName="Child5" refType="primFontSz" refFor="des" refForName="Parent" op="lte"/>
              <dgm:constr type="primFontSz" for="des" forName="Child6" refType="primFontSz" refFor="des" refForName="Parent" op="lte"/>
              <dgm:constr type="primFontSz" for="des" forName="Child7" refType="primFontSz" refFor="des" refForName="Parent" op="lte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primFontSz" for="des" forName="Child5" refType="primFontSz" refFor="des" refForName="Child1" op="equ"/>
              <dgm:constr type="primFontSz" for="des" forName="Child6" refType="primFontSz" refFor="des" refForName="Child1" op="equ"/>
              <dgm:constr type="primFontSz" for="des" forName="Child7" refType="primFontSz" refFor="des" refForName="Child1" op="equ"/>
              <dgm:constr type="primFontSz" for="des" ptType="node" op="equ" val="65"/>
              <dgm:constr type="r" for="ch" forName="Accent6" refType="w" fact="0.9066"/>
              <dgm:constr type="t" for="ch" forName="Accent6" refType="h" fact="0.4635"/>
              <dgm:constr type="w" for="ch" forName="Accent6" refType="w" fact="0.1622"/>
              <dgm:constr type="h" for="ch" forName="Accent6" refType="h" fact="0.1333"/>
              <dgm:constr type="r" for="ch" forName="Accent5" refType="w" fact="0.7142"/>
              <dgm:constr type="t" for="ch" forName="Accent5" refType="h" fact="0.7126"/>
              <dgm:constr type="w" for="ch" forName="Accent5" refType="w" fact="0.1622"/>
              <dgm:constr type="h" for="ch" forName="Accent5" refType="h" fact="0.1333"/>
              <dgm:constr type="r" for="ch" forName="Accent4" refType="w" fact="0.388"/>
              <dgm:constr type="t" for="ch" forName="Accent4" refType="h" fact="0.6834"/>
              <dgm:constr type="w" for="ch" forName="Accent4" refType="w" fact="0.1622"/>
              <dgm:constr type="h" for="ch" forName="Accent4" refType="h" fact="0.1333"/>
              <dgm:constr type="r" for="ch" forName="Accent3" refType="w" fact="0.2565"/>
              <dgm:constr type="t" for="ch" forName="Accent3" refType="h" fact="0.4021"/>
              <dgm:constr type="w" for="ch" forName="Accent3" refType="w" fact="0.1622"/>
              <dgm:constr type="h" for="ch" forName="Accent3" refType="h" fact="0.1333"/>
              <dgm:constr type="r" for="ch" forName="Accent2" refType="w" fact="0.4458"/>
              <dgm:constr type="t" for="ch" forName="Accent2" refType="h" fact="0.1529"/>
              <dgm:constr type="w" for="ch" forName="Accent2" refType="w" fact="0.1622"/>
              <dgm:constr type="h" for="ch" forName="Accent2" refType="h" fact="0.1333"/>
              <dgm:constr type="r" for="ch" forName="Accent1" refType="w" fact="0"/>
              <dgm:constr type="t" for="ch" forName="Accent1" refType="h" fact="0"/>
              <dgm:constr type="w" for="ch" forName="Accent1" refType="w" fact="0"/>
              <dgm:constr type="h" for="ch" forName="Accent1" refType="h" fact="0"/>
              <dgm:constr type="r" for="ch" forName="Child4" refType="w" fact="0.6754"/>
              <dgm:constr type="t" for="ch" forName="Child4" refType="h" fact="0.7093"/>
              <dgm:constr type="w" for="ch" forName="Child4" refType="w" fact="0.3523"/>
              <dgm:constr type="h" for="ch" forName="Child4" refType="h" fact="0.2907"/>
              <dgm:constr type="r" for="ch" forName="Parent" refType="w" fact="0.715"/>
              <dgm:constr type="t" for="ch" forName="Parent" refType="h" fact="0.3226"/>
              <dgm:constr type="w" for="ch" forName="Parent" refType="w" fact="0.4299"/>
              <dgm:constr type="h" for="ch" forName="Parent" refType="h" fact="0.3547"/>
              <dgm:constr type="r" for="ch" forName="Child2" refType="w" fact="0.3523"/>
              <dgm:constr type="t" for="ch" forName="Child2" refType="h" fact="0.1788"/>
              <dgm:constr type="w" for="ch" forName="Child2" refType="w" fact="0.3523"/>
              <dgm:constr type="h" for="ch" forName="Child2" refType="h" fact="0.2907"/>
              <dgm:constr type="r" for="ch" forName="Child3" refType="w" fact="0.3523"/>
              <dgm:constr type="t" for="ch" forName="Child3" refType="h" fact="0.5303"/>
              <dgm:constr type="w" for="ch" forName="Child3" refType="w" fact="0.3523"/>
              <dgm:constr type="h" for="ch" forName="Child3" refType="h" fact="0.2907"/>
              <dgm:constr type="r" for="ch" forName="Child5" refType="w"/>
              <dgm:constr type="t" for="ch" forName="Child5" refType="h" fact="0.5305"/>
              <dgm:constr type="w" for="ch" forName="Child5" refType="w" fact="0.3523"/>
              <dgm:constr type="h" for="ch" forName="Child5" refType="h" fact="0.2907"/>
              <dgm:constr type="r" for="ch" forName="Child6" refType="w"/>
              <dgm:constr type="t" for="ch" forName="Child6" refType="h" fact="0.1784"/>
              <dgm:constr type="w" for="ch" forName="Child6" refType="w" fact="0.3523"/>
              <dgm:constr type="h" for="ch" forName="Child6" refType="h" fact="0.2907"/>
              <dgm:constr type="r" for="ch" forName="Child1" refType="w" fact="0.6754"/>
              <dgm:constr type="t" for="ch" forName="Child1" refType="h" fact="0"/>
              <dgm:constr type="w" for="ch" forName="Child1" refType="w" fact="0.3523"/>
              <dgm:constr type="h" for="ch" forName="Child1" refType="h" fact="0.2907"/>
            </dgm:constrLst>
          </dgm:else>
        </dgm:choose>
      </dgm:else>
    </dgm:choose>
    <dgm:forEach name="wrapper" axis="self" ptType="parTrans">
      <dgm:forEach name="accentRepeat" axis="self">
        <dgm:layoutNode name="Accent" styleLbl="bgShp">
          <dgm:alg type="sp"/>
          <dgm:shape xmlns:r="http://schemas.openxmlformats.org/officeDocument/2006/relationships" type="hexagon" r:blip="" zOrderOff="-2">
            <dgm:adjLst>
              <dgm:adj idx="1" val="0.289"/>
              <dgm:adj idx="2" val="1.1547"/>
            </dgm:adjLst>
          </dgm:shape>
          <dgm:presOf/>
        </dgm:layoutNode>
      </dgm:forEach>
    </dgm:forEach>
    <dgm:forEach name="Name20" axis="ch" ptType="node" cnt="1">
      <dgm:layoutNode name="Parent" styleLbl="node0">
        <dgm:varLst>
          <dgm:chMax val="6"/>
          <dgm:chPref val="6"/>
        </dgm:varLst>
        <dgm:alg type="tx"/>
        <dgm:shape xmlns:r="http://schemas.openxmlformats.org/officeDocument/2006/relationships" type="hexagon" r:blip="">
          <dgm:adjLst>
            <dgm:adj idx="1" val="0.2857"/>
            <dgm:adj idx="2" val="1.1547"/>
          </dgm:adjLst>
        </dgm:shape>
        <dgm:presOf axis="self"/>
        <dgm:constrLst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</dgm:forEach>
    <dgm:forEach name="Name21" axis="ch ch" ptType="node node" st="1 1" cnt="1 1">
      <dgm:layoutNode name="Accent1">
        <dgm:alg type="sp"/>
        <dgm:shape xmlns:r="http://schemas.openxmlformats.org/officeDocument/2006/relationships" r:blip="" zOrderOff="-2">
          <dgm:adjLst/>
        </dgm:shape>
        <dgm:presOf/>
        <dgm:constrLst/>
        <dgm:forEach name="Name22" ref="accentRepeat"/>
      </dgm:layoutNode>
      <dgm:layoutNode name="Child1" styleLbl="node1">
        <dgm:varLst>
          <dgm:chMax val="0"/>
          <dgm:chPref val="0"/>
          <dgm:bulletEnabled val="1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hexagon" r:blip="">
          <dgm:adjLst>
            <dgm:adj idx="1" val="0.2857"/>
            <dgm:adj idx="2" val="1.1547"/>
          </dgm:adjLst>
        </dgm:shape>
        <dgm:presOf axis="desOrSelf" ptType="node"/>
        <dgm:constrLst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</dgm:forEach>
    <dgm:forEach name="Name23" axis="ch ch" ptType="node node" st="1 2" cnt="1 1">
      <dgm:layoutNode name="Accent2">
        <dgm:alg type="sp"/>
        <dgm:shape xmlns:r="http://schemas.openxmlformats.org/officeDocument/2006/relationships" r:blip="" zOrderOff="-2">
          <dgm:adjLst/>
        </dgm:shape>
        <dgm:presOf/>
        <dgm:constrLst/>
        <dgm:forEach name="Name24" ref="accentRepeat"/>
      </dgm:layoutNode>
      <dgm:layoutNode name="Child2" styleLbl="node1">
        <dgm:varLst>
          <dgm:chMax val="0"/>
          <dgm:chPref val="0"/>
          <dgm:bulletEnabled val="1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hexagon" r:blip="">
          <dgm:adjLst>
            <dgm:adj idx="1" val="0.2857"/>
            <dgm:adj idx="2" val="1.1547"/>
          </dgm:adjLst>
        </dgm:shape>
        <dgm:presOf axis="desOrSelf" ptType="node"/>
        <dgm:constrLst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</dgm:forEach>
    <dgm:forEach name="Name25" axis="ch ch" ptType="node node" st="1 3" cnt="1 1">
      <dgm:layoutNode name="Accent3">
        <dgm:alg type="sp"/>
        <dgm:shape xmlns:r="http://schemas.openxmlformats.org/officeDocument/2006/relationships" r:blip="" zOrderOff="-2">
          <dgm:adjLst/>
        </dgm:shape>
        <dgm:presOf/>
        <dgm:constrLst/>
        <dgm:forEach name="Name26" ref="accentRepeat"/>
      </dgm:layoutNode>
      <dgm:layoutNode name="Child3" styleLbl="node1">
        <dgm:varLst>
          <dgm:chMax val="0"/>
          <dgm:chPref val="0"/>
          <dgm:bulletEnabled val="1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hexagon" r:blip="">
          <dgm:adjLst>
            <dgm:adj idx="1" val="0.2857"/>
            <dgm:adj idx="2" val="1.1547"/>
          </dgm:adjLst>
        </dgm:shape>
        <dgm:presOf axis="desOrSelf" ptType="node"/>
        <dgm:constrLst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</dgm:forEach>
    <dgm:forEach name="Name27" axis="ch ch" ptType="node node" st="1 4" cnt="1 1">
      <dgm:layoutNode name="Accent4">
        <dgm:alg type="sp"/>
        <dgm:shape xmlns:r="http://schemas.openxmlformats.org/officeDocument/2006/relationships" r:blip="">
          <dgm:adjLst/>
        </dgm:shape>
        <dgm:presOf/>
        <dgm:constrLst/>
        <dgm:forEach name="Name28" ref="accentRepeat"/>
      </dgm:layoutNode>
      <dgm:layoutNode name="Child4" styleLbl="node1">
        <dgm:varLst>
          <dgm:chMax val="0"/>
          <dgm:chPref val="0"/>
          <dgm:bulletEnabled val="1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hexagon" r:blip="">
          <dgm:adjLst>
            <dgm:adj idx="1" val="0.2857"/>
            <dgm:adj idx="2" val="1.1547"/>
          </dgm:adjLst>
        </dgm:shape>
        <dgm:presOf axis="desOrSelf" ptType="node"/>
        <dgm:constrLst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</dgm:forEach>
    <dgm:forEach name="Name29" axis="ch ch" ptType="node node" st="1 5" cnt="1 1">
      <dgm:layoutNode name="Accent5">
        <dgm:alg type="sp"/>
        <dgm:shape xmlns:r="http://schemas.openxmlformats.org/officeDocument/2006/relationships" r:blip="">
          <dgm:adjLst/>
        </dgm:shape>
        <dgm:presOf/>
        <dgm:constrLst/>
        <dgm:forEach name="Name30" ref="accentRepeat"/>
      </dgm:layoutNode>
      <dgm:layoutNode name="Child5" styleLbl="node1">
        <dgm:varLst>
          <dgm:chMax val="0"/>
          <dgm:chPref val="0"/>
          <dgm:bulletEnabled val="1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hexagon" r:blip="">
          <dgm:adjLst>
            <dgm:adj idx="1" val="0.2857"/>
            <dgm:adj idx="2" val="1.1547"/>
          </dgm:adjLst>
        </dgm:shape>
        <dgm:presOf axis="desOrSelf" ptType="node"/>
        <dgm:constrLst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</dgm:forEach>
    <dgm:forEach name="Name31" axis="ch ch" ptType="node node" st="1 6" cnt="1 1">
      <dgm:layoutNode name="Accent6">
        <dgm:alg type="sp"/>
        <dgm:shape xmlns:r="http://schemas.openxmlformats.org/officeDocument/2006/relationships" r:blip="">
          <dgm:adjLst/>
        </dgm:shape>
        <dgm:presOf/>
        <dgm:constrLst/>
        <dgm:forEach name="Name32" ref="accentRepeat"/>
      </dgm:layoutNode>
      <dgm:layoutNode name="Child6" styleLbl="node1">
        <dgm:varLst>
          <dgm:chMax val="0"/>
          <dgm:chPref val="0"/>
          <dgm:bulletEnabled val="1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hexagon" r:blip="">
          <dgm:adjLst>
            <dgm:adj idx="1" val="0.2857"/>
            <dgm:adj idx="2" val="1.1547"/>
          </dgm:adjLst>
        </dgm:shape>
        <dgm:presOf axis="desOrSelf" ptType="node"/>
        <dgm:constrLst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3d2">
  <dgm:title val=""/>
  <dgm:desc val=""/>
  <dgm:catLst>
    <dgm:cat type="3D" pri="11200"/>
  </dgm:catLst>
  <dgm:scene3d>
    <a:camera prst="orthographicFront"/>
    <a:lightRig rig="threePt" dir="t"/>
  </dgm:scene3d>
  <dgm:styleLbl name="node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tx1"/>
      </a:fontRef>
    </dgm:style>
  </dgm:styleLbl>
  <dgm:styleLbl name="aling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>
        <a:rot lat="0" lon="0" rev="7500000"/>
      </a:lightRig>
    </dgm:scene3d>
    <dgm:sp3d z="2540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>
        <a:rot lat="0" lon="0" rev="7500000"/>
      </a:lightRig>
    </dgm:scene3d>
    <dgm:sp3d z="-1524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>
        <a:rot lat="0" lon="0" rev="7500000"/>
      </a:lightRig>
    </dgm:scene3d>
    <dgm:sp3d z="-700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>
        <a:rot lat="0" lon="0" rev="7500000"/>
      </a:lightRig>
    </dgm:scene3d>
    <dgm:sp3d z="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>
        <a:rot lat="0" lon="0" rev="7500000"/>
      </a:lightRig>
    </dgm:scene3d>
    <dgm:sp3d z="-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>
        <a:rot lat="0" lon="0" rev="7500000"/>
      </a:lightRig>
    </dgm:scene3d>
    <dgm:sp3d z="127000"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>
        <a:rot lat="0" lon="0" rev="7500000"/>
      </a:lightRig>
    </dgm:scene3d>
    <dgm:sp3d extrusionH="190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>
        <a:rot lat="0" lon="0" rev="7500000"/>
      </a:lightRig>
    </dgm:scene3d>
    <dgm:sp3d prstMaterial="plastic">
      <a:bevelT w="127000" h="354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2445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0800" h="190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bevelB w="120650" h="571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>
        <a:rot lat="0" lon="0" rev="7500000"/>
      </a:lightRig>
    </dgm:scene3d>
    <dgm:sp3d z="-152400" extrusionH="63500" prstMaterial="matte">
      <a:bevelT w="144450" h="6350" prst="relaxedInset"/>
      <a:contourClr>
        <a:schemeClr val="bg1"/>
      </a:contourClr>
    </dgm:sp3d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  <a:bevelB w="88900" h="121750" prst="angle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trBgShp">
    <dgm:scene3d>
      <a:camera prst="orthographicFront"/>
      <a:lightRig rig="threePt" dir="t"/>
    </dgm:scene3d>
    <dgm:sp3d z="-1524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3d5">
  <dgm:title val=""/>
  <dgm:desc val=""/>
  <dgm:catLst>
    <dgm:cat type="3D" pri="11500"/>
  </dgm:catLst>
  <dgm:scene3d>
    <a:camera prst="isometricOffAxis2Left" zoom="95000"/>
    <a:lightRig rig="flat" dir="t"/>
  </dgm:scene3d>
  <dgm:styleLbl name="node0">
    <dgm:scene3d>
      <a:camera prst="orthographicFront"/>
      <a:lightRig rig="threePt" dir="t"/>
    </dgm:scene3d>
    <dgm:sp3d extrusionH="381000" contourW="381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 extrusionH="381000" contourW="381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 extrusionH="381000" contourW="381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 extrusionH="381000" contourW="38100" prstMaterial="matte">
      <a:contourClr>
        <a:schemeClr val="lt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 extrusionH="381000" contourW="381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 extrusionH="381000" contourW="381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 extrusionH="381000" contourW="381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 extrusionH="381000" contourW="381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 z="5715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 z="-3810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 z="-52400" extrusionH="181000" contourW="381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 z="57150" extrusionH="63500" contourW="12700" prstMaterial="matte">
      <a:contourClr>
        <a:schemeClr val="dk1">
          <a:tint val="20000"/>
        </a:schemeClr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 z="-381000" extrusionH="63500" contourW="12700" prstMaterial="matte">
      <a:contourClr>
        <a:schemeClr val="dk1">
          <a:tint val="20000"/>
        </a:schemeClr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 z="-4000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 z="127000"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 extrusionH="381000" contourW="381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 extrusionH="381000" contourW="381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 extrusionH="381000" contourW="381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 extrusionH="381000" contourW="381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 z="52400" extrusionH="381000" contourW="381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 z="52400" extrusionH="381000" contourW="381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 z="60000" prstMaterial="flat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 z="60000" prstMaterial="flat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 z="57150" extrusionH="63500"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 z="-60000" extrusionH="63500"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 z="-60000" extrusionH="63500"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 extrusionH="381000"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 z="-400500" extrusionH="63500"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 z="57150" extrusionH="12700" prstMaterial="flat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 extrusionH="12700" prstMaterial="flat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 z="-63500" extrusionH="63500"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 z="57150" extrusionH="63500" contourW="12700" prstMaterial="matte">
      <a:contourClr>
        <a:schemeClr val="dk1">
          <a:tint val="20000"/>
        </a:schemeClr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 extrusionH="381000" contourW="381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 z="-4005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 z="57150" extrusionH="63500"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 z="57150" extrusionH="63500"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 z="57150" extrusionH="63500"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 z="57150" extrusionH="63500"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 z="-400500" extrusionH="63500" contourW="12700" prstMaterial="matte">
      <a:contourClr>
        <a:schemeClr val="lt1">
          <a:tint val="50000"/>
        </a:schemeClr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 extrusionH="381000" contourW="381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trBgShp">
    <dgm:scene3d>
      <a:camera prst="orthographicFront"/>
      <a:lightRig rig="threePt" dir="t"/>
    </dgm:scene3d>
    <dgm:sp3d z="-4005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 z="57150" extrusionH="63500" contourW="12700" prstMaterial="matte">
      <a:contourClr>
        <a:schemeClr val="lt1">
          <a:tint val="50000"/>
        </a:schemeClr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BB17588-AB67-41A2-89B7-A81243DB4009}" type="datetimeFigureOut">
              <a:rPr lang="en-GB" smtClean="0"/>
              <a:t>22/07/2022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FD50E02-3C4B-4CE2-A7F8-CE907D49A50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8624186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7B674CB-3709-4ACF-BB61-29ADEA3D41BE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033272"/>
            <a:ext cx="9144000" cy="2478024"/>
          </a:xfrm>
        </p:spPr>
        <p:txBody>
          <a:bodyPr lIns="0" tIns="0" rIns="0" bIns="0" anchor="b">
            <a:noAutofit/>
          </a:bodyPr>
          <a:lstStyle>
            <a:lvl1pPr algn="ctr">
              <a:defRPr sz="4000" spc="750" baseline="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E06DA6BE-9B64-48FC-92D1-EF0D426A397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822192"/>
            <a:ext cx="9144000" cy="1435608"/>
          </a:xfrm>
        </p:spPr>
        <p:txBody>
          <a:bodyPr lIns="0" tIns="0" rIns="0" bIns="0">
            <a:normAutofit/>
          </a:bodyPr>
          <a:lstStyle>
            <a:lvl1pPr marL="0" indent="0" algn="ctr">
              <a:lnSpc>
                <a:spcPct val="150000"/>
              </a:lnSpc>
              <a:buNone/>
              <a:defRPr sz="1600" cap="all" spc="600" baseline="0">
                <a:solidFill>
                  <a:schemeClr val="tx1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083AE59-8E21-449F-86DA-5BE29701086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5A5808-3B61-48CC-92EF-85AC2E0DFA56}" type="datetime2">
              <a:rPr lang="en-US" smtClean="0"/>
              <a:t>Friday, July 22, 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E8CCD60-9970-49FD-8254-21154BAA1E8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CC0A488-07A7-42F9-B1DF-68545B75417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1389E6-C847-4AD0-B56D-D205B2EAB1E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7920705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AFE0F35-0AE7-48AB-9005-F1DB4BD0B47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DDD4022-C31F-4C4C-B5BF-5F9730C08A0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9A45EE9-11D3-436C-9D73-1AA6CCDB165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3AF3C6-0FD4-4939-991C-00DDE5C56815}" type="datetime2">
              <a:rPr lang="en-US" smtClean="0"/>
              <a:t>Friday, July 22, 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2817DCF-881F-4956-81AE-A6D27A88F4B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A265F17-AD75-4B7E-970D-5D4DBD5D170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1389E6-C847-4AD0-B56D-D205B2EAB1E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7786869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98C12CB-05D8-4D62-BDC5-812DB6DD04C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71600" y="1709738"/>
            <a:ext cx="9966960" cy="2852737"/>
          </a:xfrm>
        </p:spPr>
        <p:txBody>
          <a:bodyPr anchor="b">
            <a:normAutofit/>
          </a:bodyPr>
          <a:lstStyle>
            <a:lvl1pPr>
              <a:lnSpc>
                <a:spcPct val="100000"/>
              </a:lnSpc>
              <a:defRPr sz="4400" spc="750" baseline="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C52F020-8516-4B9E-B455-5731ED6C9E9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371600" y="4974336"/>
            <a:ext cx="9966961" cy="1115568"/>
          </a:xfrm>
        </p:spPr>
        <p:txBody>
          <a:bodyPr>
            <a:normAutofit/>
          </a:bodyPr>
          <a:lstStyle>
            <a:lvl1pPr marL="0" indent="0">
              <a:buNone/>
              <a:defRPr sz="1600" cap="all" spc="600" baseline="0">
                <a:solidFill>
                  <a:schemeClr val="tx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C822993-6E28-44BB-B983-095B476B801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807482-8128-47C6-A8DD-6452B0291CFF}" type="datetime2">
              <a:rPr lang="en-US" smtClean="0"/>
              <a:t>Friday, July 22, 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C909971-06C9-462B-81D9-BEF24C708A1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F9A076D-47C1-49CD-9A8B-956DB3FC31F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1389E6-C847-4AD0-B56D-D205B2EAB1E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9192102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428DFBD-F5ED-455C-8AD0-97476A55E3D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C30E58C-F463-4D52-9225-9410133113A4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1371600" y="2112264"/>
            <a:ext cx="4846320" cy="395935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AF7BDB4-97FA-485D-A557-6F96692BAC9E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766560" y="2112265"/>
            <a:ext cx="4846320" cy="3959351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68C50007-C799-4117-8ACD-5EE980E63F1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903F25-275E-41DE-BE3B-EBF0DB49F9B1}" type="datetime2">
              <a:rPr lang="en-US" smtClean="0"/>
              <a:t>Friday, July 22, 2022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24E8968-6BAD-4D5A-BF1D-911C7A39C1C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99D8C08-BF20-4D5E-9004-0C075C36D8A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1389E6-C847-4AD0-B56D-D205B2EAB1E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3400595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2036E0D-26A5-455A-A8BD-70DA8BC03EB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371600" y="2112264"/>
            <a:ext cx="4841076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7FD4EA0-094D-4056-9032-BFB44B40896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371600" y="3018472"/>
            <a:ext cx="4841076" cy="3104856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5FC0CCE8-718F-4620-8B4A-C60EEA7B884D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766560" y="2112264"/>
            <a:ext cx="4846320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56CE86DF-0069-4D31-BDD3-A9A2F9B7B468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766560" y="3018471"/>
            <a:ext cx="4841076" cy="310485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21A5ED06-FE54-4B86-A8D4-07D0EB08C3A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E475572-4A44-4171-84AA-64D42C8050A6}" type="datetime2">
              <a:rPr lang="en-US" smtClean="0"/>
              <a:t>Friday, July 22, 2022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CE9EC6C3-0950-4AFE-936A-9AB5D227844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6784B1D1-BE0C-48F4-BC74-90675A0F07C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1389E6-C847-4AD0-B56D-D205B2EAB1EE}" type="slidenum">
              <a:rPr lang="en-US" smtClean="0"/>
              <a:t>‹#›</a:t>
            </a:fld>
            <a:endParaRPr lang="en-US"/>
          </a:p>
        </p:txBody>
      </p:sp>
      <p:sp>
        <p:nvSpPr>
          <p:cNvPr id="10" name="Title 9">
            <a:extLst>
              <a:ext uri="{FF2B5EF4-FFF2-40B4-BE49-F238E27FC236}">
                <a16:creationId xmlns:a16="http://schemas.microsoft.com/office/drawing/2014/main" id="{2D453288-3D76-40C1-BE00-223AB28F13D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</p:spTree>
    <p:extLst>
      <p:ext uri="{BB962C8B-B14F-4D97-AF65-F5344CB8AC3E}">
        <p14:creationId xmlns:p14="http://schemas.microsoft.com/office/powerpoint/2010/main" val="122744567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03B1716-24B0-42CD-95B6-843092597B2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F9E3617E-4B11-481F-AC6E-00031790294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C1612E-528E-4FD5-9E9E-E15F1108F171}" type="datetime2">
              <a:rPr lang="en-US" smtClean="0"/>
              <a:t>Friday, July 22, 2022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F6BF19CC-06D3-40E9-81B5-63B457B220C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6AEFC312-3AA5-46F7-B701-3D9327A68DB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1389E6-C847-4AD0-B56D-D205B2EAB1E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3280244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B8C9E28E-1389-47AF-B3EB-22571417ACB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F6D862-A06D-436F-A92E-EBAAD50B6E50}" type="datetime2">
              <a:rPr lang="en-US" smtClean="0"/>
              <a:t>Friday, July 22, 2022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BFCF6B08-1984-4F7C-9F6E-A4F47BDBA21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771B3C5-CEC7-427F-931C-1318C421BEF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1389E6-C847-4AD0-B56D-D205B2EAB1E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0105891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B4EB55F-536E-4547-A5D2-0483FC3684C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71600" y="987425"/>
            <a:ext cx="3932237" cy="1894511"/>
          </a:xfrm>
        </p:spPr>
        <p:txBody>
          <a:bodyPr anchor="b"/>
          <a:lstStyle>
            <a:lvl1pPr>
              <a:lnSpc>
                <a:spcPct val="100000"/>
              </a:lnSpc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D717D3C-533B-4EA9-886B-FAE59956C74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650992" y="987425"/>
            <a:ext cx="5687568" cy="4873625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2419D2E1-4B17-4608-961E-2C4719855E8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1371600" y="3058510"/>
            <a:ext cx="3932237" cy="2802540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75A3535-184C-438C-AE91-9C42B7C5AFB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3E0B7D-2260-4809-8F0A-9E5F3E24F169}" type="datetime2">
              <a:rPr lang="en-US" smtClean="0"/>
              <a:t>Friday, July 22, 2022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DF6DBC3-4A58-42BA-9B55-A9A72510374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D4E6563-0AB6-4038-A12B-A259552DB66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1389E6-C847-4AD0-B56D-D205B2EAB1E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0111453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E9702C5-1E3B-4C62-A538-59BB572864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71600" y="987552"/>
            <a:ext cx="3932237" cy="1892808"/>
          </a:xfrm>
        </p:spPr>
        <p:txBody>
          <a:bodyPr anchor="b"/>
          <a:lstStyle>
            <a:lvl1pPr>
              <a:defRPr sz="3200" baseline="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6E2CF574-95CE-4E60-B2CF-3B5B4F33A767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505319" y="987425"/>
            <a:ext cx="5833242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6D039F7C-C735-4356-8B04-89E19047950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1371600" y="3033286"/>
            <a:ext cx="3932237" cy="2835702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5E706DF-52A3-4F34-9BF5-E1ACD5D5428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8E4735-C637-46A3-94EB-AB3AC4188D2F}" type="datetime2">
              <a:rPr lang="en-US" smtClean="0"/>
              <a:t>Friday, July 22, 2022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FB25E53-E72E-4110-BB6B-3477F56C308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3686F8F-3D62-4CEC-AD9A-B70848E6A81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1389E6-C847-4AD0-B56D-D205B2EAB1E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6632141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B9DC3B6-2D75-4EC4-9120-88DCE0EA61A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B74B06CB-A0FE-4499-B674-90C8C281A55A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E7FD700-765A-4DE6-A8EC-9D9D92FCBB4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5E98AF-4574-4509-BF7A-519ACD5BF826}" type="datetime2">
              <a:rPr lang="en-US" smtClean="0"/>
              <a:t>Friday, July 22, 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C4664EC-C4B1-4D14-9ED3-14C6CCBFFC8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FDF5526-E518-4133-9F44-D812576C109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1389E6-C847-4AD0-B56D-D205B2EAB1E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8637546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B5F62998-15B1-4CA8-8C60-7801001F8060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838899"/>
            <a:ext cx="2628900" cy="4849301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111AE278-0885-4594-AB09-120344C7D882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49235" y="838900"/>
            <a:ext cx="7723265" cy="484930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5B850CC-FB43-4988-8D4E-9C54C20185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DD97D4-9636-490F-85D0-E926C2B6F3B1}" type="datetime2">
              <a:rPr lang="en-US" smtClean="0"/>
              <a:t>Friday, July 22, 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7A70300-3853-4FB4-A084-CF6E5CF2BDE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7DBAFB0-25AA-4B69-8418-418F47A9270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1389E6-C847-4AD0-B56D-D205B2EAB1E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8994925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CCF2F3BB-127D-44BC-A8EF-A8BB5F5911CA}"/>
              </a:ext>
            </a:extLst>
          </p:cNvPr>
          <p:cNvSpPr/>
          <p:nvPr/>
        </p:nvSpPr>
        <p:spPr>
          <a:xfrm rot="10800000" flipH="1">
            <a:off x="0" y="6401226"/>
            <a:ext cx="12192000" cy="456773"/>
          </a:xfrm>
          <a:prstGeom prst="rect">
            <a:avLst/>
          </a:prstGeom>
          <a:gradFill>
            <a:gsLst>
              <a:gs pos="14000">
                <a:schemeClr val="accent4">
                  <a:alpha val="28000"/>
                </a:schemeClr>
              </a:gs>
              <a:gs pos="100000">
                <a:schemeClr val="accent5">
                  <a:alpha val="85000"/>
                </a:schemeClr>
              </a:gs>
            </a:gsLst>
            <a:lin ang="6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010D1F30-F118-4A1F-A48F-7E5706959F64}"/>
              </a:ext>
            </a:extLst>
          </p:cNvPr>
          <p:cNvSpPr/>
          <p:nvPr/>
        </p:nvSpPr>
        <p:spPr>
          <a:xfrm flipH="1">
            <a:off x="4038602" y="6401228"/>
            <a:ext cx="8153398" cy="456772"/>
          </a:xfrm>
          <a:prstGeom prst="rect">
            <a:avLst/>
          </a:prstGeom>
          <a:gradFill>
            <a:gsLst>
              <a:gs pos="9000">
                <a:schemeClr val="accent2">
                  <a:lumMod val="60000"/>
                  <a:lumOff val="40000"/>
                  <a:alpha val="55000"/>
                </a:schemeClr>
              </a:gs>
              <a:gs pos="99000">
                <a:schemeClr val="accent2"/>
              </a:gs>
            </a:gsLst>
            <a:lin ang="14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17AE890C-17CE-44C0-BDED-BA68F92A845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71600" y="795528"/>
            <a:ext cx="10241280" cy="1234440"/>
          </a:xfrm>
          <a:prstGeom prst="rect">
            <a:avLst/>
          </a:prstGeom>
        </p:spPr>
        <p:txBody>
          <a:bodyPr vert="horz" lIns="0" tIns="0" rIns="0" bIns="0" rtlCol="0" anchor="b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7910A6E-46D1-42CF-996C-2207737FB87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371600" y="2112264"/>
            <a:ext cx="10241280" cy="3959352"/>
          </a:xfrm>
          <a:prstGeom prst="rect">
            <a:avLst/>
          </a:prstGeom>
        </p:spPr>
        <p:txBody>
          <a:bodyPr vert="horz" lIns="0" tIns="0" rIns="0" bIns="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85B5247-D236-462B-BCE0-2A24DF75B08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7909560" y="6409944"/>
            <a:ext cx="3703320" cy="448056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800" cap="all" spc="300" baseline="0">
                <a:solidFill>
                  <a:srgbClr val="FFFFFF"/>
                </a:solidFill>
              </a:defRPr>
            </a:lvl1pPr>
          </a:lstStyle>
          <a:p>
            <a:fld id="{AE0C963C-C1DB-4AFD-9DDC-0691666BF49B}" type="datetime2">
              <a:rPr lang="en-US" smtClean="0"/>
              <a:pPr/>
              <a:t>Friday, July 22, 2022</a:t>
            </a:fld>
            <a:endParaRPr lang="en-US" cap="all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9155C58-7DDF-4CD4-96AD-F9CC844D84CC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 rot="5400000">
            <a:off x="-1828800" y="1911096"/>
            <a:ext cx="4114800" cy="4572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800" b="1">
                <a:solidFill>
                  <a:schemeClr val="tx1"/>
                </a:solidFill>
                <a:latin typeface="+mj-lt"/>
              </a:defRPr>
            </a:lvl1pPr>
          </a:lstStyle>
          <a:p>
            <a:pPr algn="l"/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F495647-A849-45D9-BC71-46A12E6DE479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667744" y="6409944"/>
            <a:ext cx="438912" cy="448056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800">
                <a:solidFill>
                  <a:srgbClr val="FFFFFF"/>
                </a:solidFill>
              </a:defRPr>
            </a:lvl1pPr>
          </a:lstStyle>
          <a:p>
            <a:fld id="{C01389E6-C847-4AD0-B56D-D205B2EAB1EE}" type="slidenum">
              <a:rPr lang="en-US" smtClean="0"/>
              <a:pPr/>
              <a:t>‹#›</a:t>
            </a:fld>
            <a:endParaRPr lang="en-US" sz="800"/>
          </a:p>
        </p:txBody>
      </p:sp>
    </p:spTree>
    <p:extLst>
      <p:ext uri="{BB962C8B-B14F-4D97-AF65-F5344CB8AC3E}">
        <p14:creationId xmlns:p14="http://schemas.microsoft.com/office/powerpoint/2010/main" val="393573975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3" r:id="rId1"/>
    <p:sldLayoutId id="2147483682" r:id="rId2"/>
    <p:sldLayoutId id="2147483681" r:id="rId3"/>
    <p:sldLayoutId id="2147483680" r:id="rId4"/>
    <p:sldLayoutId id="2147483679" r:id="rId5"/>
    <p:sldLayoutId id="2147483678" r:id="rId6"/>
    <p:sldLayoutId id="2147483677" r:id="rId7"/>
    <p:sldLayoutId id="2147483676" r:id="rId8"/>
    <p:sldLayoutId id="2147483675" r:id="rId9"/>
    <p:sldLayoutId id="2147483674" r:id="rId10"/>
    <p:sldLayoutId id="2147483673" r:id="rId11"/>
  </p:sldLayoutIdLst>
  <p:hf sldNum="0" hdr="0" ftr="0" dt="0"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3600" b="1" i="0" kern="1200" cap="all" spc="700" baseline="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video" Target="../media/media1.mp4"/><Relationship Id="rId1" Type="http://schemas.microsoft.com/office/2007/relationships/media" Target="../media/media1.mp4"/><Relationship Id="rId4" Type="http://schemas.openxmlformats.org/officeDocument/2006/relationships/image" Target="../media/image1.jpe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sv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gif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sv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1.pn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svg"/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4D896123-1B32-4CB1-B2ED-E34BBC26B42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AD75A5D4-03F8-D5F3-D5CF-12E696D12B2C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 rotWithShape="1">
          <a:blip r:embed="rId4"/>
          <a:srcRect r="6250" b="6250"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11" name="Rectangle 10">
            <a:extLst>
              <a:ext uri="{FF2B5EF4-FFF2-40B4-BE49-F238E27FC236}">
                <a16:creationId xmlns:a16="http://schemas.microsoft.com/office/drawing/2014/main" id="{54F04D94-5D02-443B-801E-0CAC1D4EBF3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3" y="6400372"/>
            <a:ext cx="12192000" cy="456773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F57DA40C-10B8-4678-8433-AA03ED65E92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" y="0"/>
            <a:ext cx="9339206" cy="6858000"/>
          </a:xfrm>
          <a:prstGeom prst="rect">
            <a:avLst/>
          </a:prstGeom>
          <a:gradFill>
            <a:gsLst>
              <a:gs pos="58000">
                <a:schemeClr val="tx1">
                  <a:alpha val="30000"/>
                </a:schemeClr>
              </a:gs>
              <a:gs pos="33000">
                <a:schemeClr val="tx1">
                  <a:alpha val="20000"/>
                </a:schemeClr>
              </a:gs>
              <a:gs pos="0">
                <a:schemeClr val="tx1">
                  <a:alpha val="0"/>
                </a:schemeClr>
              </a:gs>
              <a:gs pos="100000">
                <a:schemeClr val="tx1">
                  <a:alpha val="30000"/>
                </a:schemeClr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382020" y="-189139"/>
            <a:ext cx="6202135" cy="4062547"/>
          </a:xfrm>
        </p:spPr>
        <p:txBody>
          <a:bodyPr anchor="b">
            <a:normAutofit/>
          </a:bodyPr>
          <a:lstStyle/>
          <a:p>
            <a:pPr algn="l"/>
            <a:r>
              <a:rPr lang="en-GB">
                <a:solidFill>
                  <a:schemeClr val="bg1"/>
                </a:solidFill>
              </a:rPr>
              <a:t>STRATEGIES FOR EFFECTIVE COMMUNICATION IN A BUSINESS SETTING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524895" y="4596697"/>
            <a:ext cx="5650160" cy="1303155"/>
          </a:xfrm>
        </p:spPr>
        <p:txBody>
          <a:bodyPr vert="horz" lIns="0" tIns="0" rIns="0" bIns="0" rtlCol="0" anchor="t">
            <a:noAutofit/>
          </a:bodyPr>
          <a:lstStyle/>
          <a:p>
            <a:pPr algn="r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</a:pPr>
            <a:r>
              <a:rPr lang="en-GB" sz="2000" b="1">
                <a:solidFill>
                  <a:schemeClr val="bg1"/>
                </a:solidFill>
                <a:ea typeface="+mn-lt"/>
                <a:cs typeface="+mn-lt"/>
              </a:rPr>
              <a:t>BSMW4002</a:t>
            </a:r>
            <a:endParaRPr lang="en-US" sz="2000">
              <a:solidFill>
                <a:schemeClr val="bg1"/>
              </a:solidFill>
              <a:ea typeface="+mn-lt"/>
              <a:cs typeface="+mn-lt"/>
            </a:endParaRPr>
          </a:p>
          <a:p>
            <a:pPr algn="r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</a:pPr>
            <a:r>
              <a:rPr lang="en-GB" sz="2000" b="1">
                <a:solidFill>
                  <a:schemeClr val="bg1"/>
                </a:solidFill>
                <a:ea typeface="+mn-lt"/>
                <a:cs typeface="+mn-lt"/>
              </a:rPr>
              <a:t>Effective Team Working &amp; Communications</a:t>
            </a:r>
            <a:endParaRPr lang="en-GB" sz="2000">
              <a:solidFill>
                <a:schemeClr val="bg1"/>
              </a:solidFill>
            </a:endParaRPr>
          </a:p>
          <a:p>
            <a:pPr algn="r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</a:pPr>
            <a:r>
              <a:rPr lang="en-GB" sz="2000" b="1">
                <a:solidFill>
                  <a:schemeClr val="bg1"/>
                </a:solidFill>
                <a:ea typeface="+mn-lt"/>
                <a:cs typeface="+mn-lt"/>
              </a:rPr>
              <a:t>Joanne Davies</a:t>
            </a:r>
            <a:endParaRPr lang="en-GB" err="1">
              <a:solidFill>
                <a:schemeClr val="bg1"/>
              </a:solidFill>
            </a:endParaRPr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6FF3D9AA-2746-40BA-A174-3C45EA458C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0" y="6400799"/>
            <a:ext cx="12192000" cy="456773"/>
          </a:xfrm>
          <a:prstGeom prst="rect">
            <a:avLst/>
          </a:prstGeom>
          <a:gradFill>
            <a:gsLst>
              <a:gs pos="14000">
                <a:schemeClr val="accent4">
                  <a:alpha val="28000"/>
                </a:schemeClr>
              </a:gs>
              <a:gs pos="100000">
                <a:schemeClr val="accent5">
                  <a:alpha val="85000"/>
                </a:schemeClr>
              </a:gs>
            </a:gsLst>
            <a:lin ang="6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30BF160C-EC5F-45F5-9B8D-197AFA37BBD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4038600" y="6400799"/>
            <a:ext cx="8153398" cy="456772"/>
          </a:xfrm>
          <a:prstGeom prst="rect">
            <a:avLst/>
          </a:prstGeom>
          <a:gradFill>
            <a:gsLst>
              <a:gs pos="9000">
                <a:schemeClr val="accent2">
                  <a:lumMod val="60000"/>
                  <a:lumOff val="40000"/>
                  <a:alpha val="55000"/>
                </a:schemeClr>
              </a:gs>
              <a:gs pos="99000">
                <a:schemeClr val="accent2"/>
              </a:gs>
            </a:gsLst>
            <a:lin ang="14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D820ED80-4227-272A-A2F4-51B20E6A68D2}"/>
              </a:ext>
            </a:extLst>
          </p:cNvPr>
          <p:cNvSpPr txBox="1"/>
          <p:nvPr/>
        </p:nvSpPr>
        <p:spPr>
          <a:xfrm>
            <a:off x="7891463" y="4926804"/>
            <a:ext cx="4886322" cy="138499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800" b="1">
                <a:solidFill>
                  <a:schemeClr val="accent2"/>
                </a:solidFill>
              </a:rPr>
              <a:t>Reema Parveen 2117189</a:t>
            </a:r>
          </a:p>
          <a:p>
            <a:r>
              <a:rPr lang="en-GB" sz="2800" b="1">
                <a:solidFill>
                  <a:schemeClr val="accent2"/>
                </a:solidFill>
              </a:rPr>
              <a:t>Aleah Khan 2119469</a:t>
            </a:r>
          </a:p>
          <a:p>
            <a:r>
              <a:rPr lang="en-GB" sz="2800" b="1">
                <a:solidFill>
                  <a:schemeClr val="accent2"/>
                </a:solidFill>
              </a:rPr>
              <a:t>Corina Radu 2117956</a:t>
            </a:r>
          </a:p>
        </p:txBody>
      </p:sp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Rectangle 24">
            <a:extLst>
              <a:ext uri="{FF2B5EF4-FFF2-40B4-BE49-F238E27FC236}">
                <a16:creationId xmlns:a16="http://schemas.microsoft.com/office/drawing/2014/main" id="{BD4C0BBB-0042-4603-A226-6117F3FD5B3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0" y="6400799"/>
            <a:ext cx="12192000" cy="456773"/>
          </a:xfrm>
          <a:prstGeom prst="rect">
            <a:avLst/>
          </a:prstGeom>
          <a:gradFill>
            <a:gsLst>
              <a:gs pos="14000">
                <a:schemeClr val="accent4">
                  <a:alpha val="28000"/>
                </a:schemeClr>
              </a:gs>
              <a:gs pos="100000">
                <a:schemeClr val="accent5">
                  <a:alpha val="85000"/>
                </a:schemeClr>
              </a:gs>
            </a:gsLst>
            <a:lin ang="6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7" name="Rectangle 26">
            <a:extLst>
              <a:ext uri="{FF2B5EF4-FFF2-40B4-BE49-F238E27FC236}">
                <a16:creationId xmlns:a16="http://schemas.microsoft.com/office/drawing/2014/main" id="{EC44F520-2598-460E-9F91-B02F60830CA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4038600" y="6400799"/>
            <a:ext cx="8153398" cy="456772"/>
          </a:xfrm>
          <a:prstGeom prst="rect">
            <a:avLst/>
          </a:prstGeom>
          <a:gradFill>
            <a:gsLst>
              <a:gs pos="9000">
                <a:schemeClr val="accent2">
                  <a:lumMod val="60000"/>
                  <a:lumOff val="40000"/>
                  <a:alpha val="55000"/>
                </a:schemeClr>
              </a:gs>
              <a:gs pos="99000">
                <a:schemeClr val="accent2"/>
              </a:gs>
            </a:gsLst>
            <a:lin ang="14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29" name="Rectangle 28">
            <a:extLst>
              <a:ext uri="{FF2B5EF4-FFF2-40B4-BE49-F238E27FC236}">
                <a16:creationId xmlns:a16="http://schemas.microsoft.com/office/drawing/2014/main" id="{8F1DA978-2FF0-4E09-976F-91C6D4AA527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1" name="Rectangle 30">
            <a:extLst>
              <a:ext uri="{FF2B5EF4-FFF2-40B4-BE49-F238E27FC236}">
                <a16:creationId xmlns:a16="http://schemas.microsoft.com/office/drawing/2014/main" id="{0EC398C5-5C2E-4038-9DB3-DE2B5A9BEFF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380619" y="381383"/>
            <a:ext cx="6858000" cy="6095233"/>
          </a:xfrm>
          <a:prstGeom prst="rect">
            <a:avLst/>
          </a:prstGeom>
          <a:gradFill>
            <a:gsLst>
              <a:gs pos="8000">
                <a:schemeClr val="accent6"/>
              </a:gs>
              <a:gs pos="100000">
                <a:schemeClr val="accent5">
                  <a:alpha val="89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3" name="Rectangle 32">
            <a:extLst>
              <a:ext uri="{FF2B5EF4-FFF2-40B4-BE49-F238E27FC236}">
                <a16:creationId xmlns:a16="http://schemas.microsoft.com/office/drawing/2014/main" id="{A2F10B26-073B-4B10-8AAA-161242DD82B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25488" y="125488"/>
            <a:ext cx="6346209" cy="6095235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99000">
                <a:schemeClr val="accent2">
                  <a:alpha val="90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5" name="Rectangle 34">
            <a:extLst>
              <a:ext uri="{FF2B5EF4-FFF2-40B4-BE49-F238E27FC236}">
                <a16:creationId xmlns:a16="http://schemas.microsoft.com/office/drawing/2014/main" id="{610DBBC7-698F-4A54-B1CB-A99F9CC356D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1788104" y="2550870"/>
            <a:ext cx="2501979" cy="6112279"/>
          </a:xfrm>
          <a:prstGeom prst="rect">
            <a:avLst/>
          </a:prstGeom>
          <a:gradFill>
            <a:gsLst>
              <a:gs pos="2000">
                <a:schemeClr val="accent5">
                  <a:alpha val="28000"/>
                </a:schemeClr>
              </a:gs>
              <a:gs pos="100000">
                <a:schemeClr val="accent4">
                  <a:alpha val="0"/>
                </a:scheme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7" name="Oval 36">
            <a:extLst>
              <a:ext uri="{FF2B5EF4-FFF2-40B4-BE49-F238E27FC236}">
                <a16:creationId xmlns:a16="http://schemas.microsoft.com/office/drawing/2014/main" id="{579BBB12-9455-421B-86B2-0EA77520230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6097846">
            <a:off x="872450" y="728296"/>
            <a:ext cx="4808302" cy="4808302"/>
          </a:xfrm>
          <a:prstGeom prst="ellipse">
            <a:avLst/>
          </a:prstGeom>
          <a:gradFill>
            <a:gsLst>
              <a:gs pos="39000">
                <a:schemeClr val="accent4">
                  <a:lumMod val="20000"/>
                  <a:lumOff val="80000"/>
                  <a:alpha val="0"/>
                </a:schemeClr>
              </a:gs>
              <a:gs pos="100000">
                <a:schemeClr val="accent6">
                  <a:alpha val="29000"/>
                </a:schemeClr>
              </a:gs>
            </a:gsLst>
            <a:lin ang="16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4" descr="Logo&#10;&#10;Description automatically generated">
            <a:extLst>
              <a:ext uri="{FF2B5EF4-FFF2-40B4-BE49-F238E27FC236}">
                <a16:creationId xmlns:a16="http://schemas.microsoft.com/office/drawing/2014/main" id="{9234B294-F992-9CA4-D774-AF88980573F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085841" y="460659"/>
            <a:ext cx="4449692" cy="1713132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81FA342D-00E2-28B5-4BD0-88E1F0E5FFA9}"/>
              </a:ext>
            </a:extLst>
          </p:cNvPr>
          <p:cNvSpPr txBox="1"/>
          <p:nvPr/>
        </p:nvSpPr>
        <p:spPr>
          <a:xfrm>
            <a:off x="163133" y="4627808"/>
            <a:ext cx="3387143" cy="193899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000" b="1">
                <a:solidFill>
                  <a:schemeClr val="bg1"/>
                </a:solidFill>
                <a:latin typeface="Arial"/>
                <a:ea typeface="+mn-lt"/>
                <a:cs typeface="+mn-lt"/>
              </a:rPr>
              <a:t>Caregenics Healthcare Limited</a:t>
            </a:r>
            <a:br>
              <a:rPr lang="en-GB" sz="2000" b="1">
                <a:latin typeface="Arial"/>
                <a:ea typeface="+mn-lt"/>
                <a:cs typeface="+mn-lt"/>
              </a:rPr>
            </a:br>
            <a:r>
              <a:rPr lang="en-GB" sz="2000" b="1">
                <a:solidFill>
                  <a:schemeClr val="bg1"/>
                </a:solidFill>
                <a:latin typeface="Arial"/>
                <a:ea typeface="+mn-lt"/>
                <a:cs typeface="+mn-lt"/>
              </a:rPr>
              <a:t>Kings Court, 17 School Road</a:t>
            </a:r>
            <a:br>
              <a:rPr lang="en-GB" sz="2000" b="1">
                <a:latin typeface="Arial"/>
                <a:ea typeface="+mn-lt"/>
                <a:cs typeface="+mn-lt"/>
              </a:rPr>
            </a:br>
            <a:r>
              <a:rPr lang="en-GB" sz="2000" b="1">
                <a:solidFill>
                  <a:schemeClr val="bg1"/>
                </a:solidFill>
                <a:latin typeface="Arial"/>
                <a:ea typeface="+mn-lt"/>
                <a:cs typeface="+mn-lt"/>
              </a:rPr>
              <a:t>Hall Green B28 8JG</a:t>
            </a:r>
          </a:p>
          <a:p>
            <a:r>
              <a:rPr lang="en-GB" sz="2000" b="1">
                <a:solidFill>
                  <a:schemeClr val="bg1"/>
                </a:solidFill>
                <a:latin typeface="Arial"/>
                <a:ea typeface="+mn-lt"/>
                <a:cs typeface="+mn-lt"/>
              </a:rPr>
              <a:t>Call- </a:t>
            </a:r>
            <a:r>
              <a:rPr lang="en-GB" sz="2000" b="1">
                <a:solidFill>
                  <a:schemeClr val="bg1"/>
                </a:solidFill>
                <a:ea typeface="+mn-lt"/>
                <a:cs typeface="+mn-lt"/>
              </a:rPr>
              <a:t>0121 244 1800</a:t>
            </a:r>
            <a:endParaRPr lang="en-GB" sz="2000" b="1">
              <a:solidFill>
                <a:schemeClr val="bg1"/>
              </a:solidFill>
              <a:latin typeface="Arial"/>
              <a:ea typeface="+mn-lt"/>
              <a:cs typeface="+mn-lt"/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FCB4DEA3-2BE9-BFBB-CBEC-9AFE6CA375AE}"/>
              </a:ext>
            </a:extLst>
          </p:cNvPr>
          <p:cNvSpPr txBox="1"/>
          <p:nvPr/>
        </p:nvSpPr>
        <p:spPr>
          <a:xfrm>
            <a:off x="6666963" y="3425780"/>
            <a:ext cx="5007735" cy="286232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000">
                <a:latin typeface="Arial"/>
                <a:ea typeface="+mn-lt"/>
                <a:cs typeface="+mn-lt"/>
              </a:rPr>
              <a:t>"Our aim is to offer every one of our valued clients a fully bespoke and affordable solution so you can retain your independence with our ongoing support. With </a:t>
            </a:r>
            <a:r>
              <a:rPr lang="en-GB" sz="2000" err="1">
                <a:latin typeface="Arial"/>
                <a:ea typeface="+mn-lt"/>
                <a:cs typeface="+mn-lt"/>
              </a:rPr>
              <a:t>Caregenics</a:t>
            </a:r>
            <a:r>
              <a:rPr lang="en-GB" sz="2000">
                <a:latin typeface="Arial"/>
                <a:ea typeface="+mn-lt"/>
                <a:cs typeface="+mn-lt"/>
              </a:rPr>
              <a:t> you are in full control of the care you receive, with personal one-to-one care for however long you require."</a:t>
            </a:r>
          </a:p>
          <a:p>
            <a:endParaRPr lang="en-GB" sz="2000">
              <a:latin typeface="Arial"/>
            </a:endParaRPr>
          </a:p>
          <a:p>
            <a:r>
              <a:rPr lang="en-GB" sz="2000">
                <a:latin typeface="Arial"/>
                <a:cs typeface="Arial"/>
              </a:rPr>
              <a:t>(</a:t>
            </a:r>
            <a:r>
              <a:rPr lang="en-GB" sz="2000" err="1">
                <a:latin typeface="Arial"/>
                <a:cs typeface="Arial"/>
              </a:rPr>
              <a:t>Caregenics</a:t>
            </a:r>
            <a:r>
              <a:rPr lang="en-GB" sz="2000">
                <a:latin typeface="Arial"/>
                <a:cs typeface="Arial"/>
              </a:rPr>
              <a:t> Healthcare Ltd, 2022)</a:t>
            </a:r>
          </a:p>
        </p:txBody>
      </p:sp>
    </p:spTree>
    <p:extLst>
      <p:ext uri="{BB962C8B-B14F-4D97-AF65-F5344CB8AC3E}">
        <p14:creationId xmlns:p14="http://schemas.microsoft.com/office/powerpoint/2010/main" val="13948318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BD4C0BBB-0042-4603-A226-6117F3FD5B3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0" y="6400799"/>
            <a:ext cx="12192000" cy="456773"/>
          </a:xfrm>
          <a:prstGeom prst="rect">
            <a:avLst/>
          </a:prstGeom>
          <a:gradFill>
            <a:gsLst>
              <a:gs pos="14000">
                <a:schemeClr val="accent4">
                  <a:alpha val="28000"/>
                </a:schemeClr>
              </a:gs>
              <a:gs pos="100000">
                <a:schemeClr val="accent5">
                  <a:alpha val="85000"/>
                </a:schemeClr>
              </a:gs>
            </a:gsLst>
            <a:lin ang="6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EC44F520-2598-460E-9F91-B02F60830CA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4038600" y="6400799"/>
            <a:ext cx="8153398" cy="456772"/>
          </a:xfrm>
          <a:prstGeom prst="rect">
            <a:avLst/>
          </a:prstGeom>
          <a:gradFill>
            <a:gsLst>
              <a:gs pos="9000">
                <a:schemeClr val="accent2">
                  <a:lumMod val="60000"/>
                  <a:lumOff val="40000"/>
                  <a:alpha val="55000"/>
                </a:schemeClr>
              </a:gs>
              <a:gs pos="99000">
                <a:schemeClr val="accent2"/>
              </a:gs>
            </a:gsLst>
            <a:lin ang="14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7404E292-5FAB-47E8-A663-A07530CED8F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D80FF8ED-64CE-400C-A4D5-9F943FC264D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0" y="0"/>
            <a:ext cx="12191999" cy="6858000"/>
          </a:xfrm>
          <a:prstGeom prst="rect">
            <a:avLst/>
          </a:prstGeom>
          <a:gradFill>
            <a:gsLst>
              <a:gs pos="0">
                <a:schemeClr val="accent5">
                  <a:alpha val="75000"/>
                </a:schemeClr>
              </a:gs>
              <a:gs pos="100000">
                <a:schemeClr val="accent2">
                  <a:lumMod val="60000"/>
                  <a:lumOff val="40000"/>
                </a:schemeClr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568868AD-100D-45F3-B11E-8A2936712B9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0" y="0"/>
            <a:ext cx="12191999" cy="6858000"/>
          </a:xfrm>
          <a:prstGeom prst="rect">
            <a:avLst/>
          </a:prstGeom>
          <a:gradFill>
            <a:gsLst>
              <a:gs pos="49000">
                <a:schemeClr val="accent5">
                  <a:alpha val="50000"/>
                </a:schemeClr>
              </a:gs>
              <a:gs pos="100000">
                <a:schemeClr val="accent2">
                  <a:alpha val="74000"/>
                </a:schemeClr>
              </a:gs>
            </a:gsLst>
            <a:lin ang="15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714742CC-05F9-44AC-AF98-AB6EF810E47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" y="0"/>
            <a:ext cx="6096001" cy="6858000"/>
          </a:xfrm>
          <a:prstGeom prst="rect">
            <a:avLst/>
          </a:prstGeom>
          <a:gradFill>
            <a:gsLst>
              <a:gs pos="0">
                <a:schemeClr val="accent2">
                  <a:alpha val="17000"/>
                </a:schemeClr>
              </a:gs>
              <a:gs pos="85000">
                <a:schemeClr val="accent4">
                  <a:alpha val="40000"/>
                </a:schemeClr>
              </a:gs>
            </a:gsLst>
            <a:lin ang="14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0" name="Freeform: Shape 13">
            <a:extLst>
              <a:ext uri="{FF2B5EF4-FFF2-40B4-BE49-F238E27FC236}">
                <a16:creationId xmlns:a16="http://schemas.microsoft.com/office/drawing/2014/main" id="{853C77DB-C7E3-4B1F-9AD0-1EB2982A865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3460656" y="-2569189"/>
            <a:ext cx="5115722" cy="10255626"/>
          </a:xfrm>
          <a:custGeom>
            <a:avLst/>
            <a:gdLst>
              <a:gd name="connsiteX0" fmla="*/ 2065105 w 2065105"/>
              <a:gd name="connsiteY0" fmla="*/ 0 h 4139967"/>
              <a:gd name="connsiteX1" fmla="*/ 2065105 w 2065105"/>
              <a:gd name="connsiteY1" fmla="*/ 4139967 h 4139967"/>
              <a:gd name="connsiteX2" fmla="*/ 1858573 w 2065105"/>
              <a:gd name="connsiteY2" fmla="*/ 4129538 h 4139967"/>
              <a:gd name="connsiteX3" fmla="*/ 0 w 2065105"/>
              <a:gd name="connsiteY3" fmla="*/ 2069983 h 4139967"/>
              <a:gd name="connsiteX4" fmla="*/ 1858573 w 2065105"/>
              <a:gd name="connsiteY4" fmla="*/ 10428 h 413996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065105" h="4139967">
                <a:moveTo>
                  <a:pt x="2065105" y="0"/>
                </a:moveTo>
                <a:lnTo>
                  <a:pt x="2065105" y="4139967"/>
                </a:lnTo>
                <a:lnTo>
                  <a:pt x="1858573" y="4129538"/>
                </a:lnTo>
                <a:cubicBezTo>
                  <a:pt x="814640" y="4023521"/>
                  <a:pt x="0" y="3141887"/>
                  <a:pt x="0" y="2069983"/>
                </a:cubicBezTo>
                <a:cubicBezTo>
                  <a:pt x="0" y="998079"/>
                  <a:pt x="814640" y="116446"/>
                  <a:pt x="1858573" y="10428"/>
                </a:cubicBezTo>
                <a:close/>
              </a:path>
            </a:pathLst>
          </a:custGeom>
          <a:gradFill flip="none" rotWithShape="1">
            <a:gsLst>
              <a:gs pos="7000">
                <a:schemeClr val="accent4">
                  <a:lumMod val="60000"/>
                  <a:lumOff val="40000"/>
                  <a:alpha val="3000"/>
                </a:schemeClr>
              </a:gs>
              <a:gs pos="100000">
                <a:schemeClr val="accent4">
                  <a:lumMod val="60000"/>
                  <a:lumOff val="40000"/>
                  <a:alpha val="37000"/>
                </a:schemeClr>
              </a:gs>
            </a:gsLst>
            <a:lin ang="27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B0325A9-136B-8A9A-D27C-8054E5AFBAE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91519" y="-80321"/>
            <a:ext cx="9394031" cy="956902"/>
          </a:xfrm>
        </p:spPr>
        <p:txBody>
          <a:bodyPr vert="horz" lIns="0" tIns="0" rIns="0" bIns="0" rtlCol="0" anchor="ctr">
            <a:normAutofit/>
          </a:bodyPr>
          <a:lstStyle/>
          <a:p>
            <a:pPr algn="ctr"/>
            <a:r>
              <a:rPr lang="en-US" b="0" spc="750">
                <a:solidFill>
                  <a:schemeClr val="bg1"/>
                </a:solidFill>
                <a:latin typeface="Algerian"/>
              </a:rPr>
              <a:t>Introduction</a:t>
            </a:r>
          </a:p>
        </p:txBody>
      </p:sp>
      <p:graphicFrame>
        <p:nvGraphicFramePr>
          <p:cNvPr id="4" name="Diagram 4">
            <a:extLst>
              <a:ext uri="{FF2B5EF4-FFF2-40B4-BE49-F238E27FC236}">
                <a16:creationId xmlns:a16="http://schemas.microsoft.com/office/drawing/2014/main" id="{ED3E83E1-A5D1-2F0B-4B84-CFF2FEBECAB4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2397239158"/>
              </p:ext>
            </p:extLst>
          </p:nvPr>
        </p:nvGraphicFramePr>
        <p:xfrm>
          <a:off x="193524" y="487438"/>
          <a:ext cx="11804949" cy="627017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25" name="TextBox 24">
            <a:extLst>
              <a:ext uri="{FF2B5EF4-FFF2-40B4-BE49-F238E27FC236}">
                <a16:creationId xmlns:a16="http://schemas.microsoft.com/office/drawing/2014/main" id="{B6FD17F5-D117-0BBA-6E4D-E315082A6E71}"/>
              </a:ext>
            </a:extLst>
          </p:cNvPr>
          <p:cNvSpPr txBox="1"/>
          <p:nvPr/>
        </p:nvSpPr>
        <p:spPr>
          <a:xfrm>
            <a:off x="309638" y="6454019"/>
            <a:ext cx="2743200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/>
              <a:t>Reema Parveen</a:t>
            </a:r>
          </a:p>
        </p:txBody>
      </p:sp>
    </p:spTree>
    <p:extLst>
      <p:ext uri="{BB962C8B-B14F-4D97-AF65-F5344CB8AC3E}">
        <p14:creationId xmlns:p14="http://schemas.microsoft.com/office/powerpoint/2010/main" val="64606517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 descr="Diagram&#10;&#10;Description automatically generated">
            <a:extLst>
              <a:ext uri="{FF2B5EF4-FFF2-40B4-BE49-F238E27FC236}">
                <a16:creationId xmlns:a16="http://schemas.microsoft.com/office/drawing/2014/main" id="{A036FAE6-5602-EBF8-C0AD-A4D84CAA023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01923" y="430427"/>
            <a:ext cx="7907866" cy="5321399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sp>
        <p:nvSpPr>
          <p:cNvPr id="3" name="Rectangle: Rounded Corners 2">
            <a:extLst>
              <a:ext uri="{FF2B5EF4-FFF2-40B4-BE49-F238E27FC236}">
                <a16:creationId xmlns:a16="http://schemas.microsoft.com/office/drawing/2014/main" id="{C35A8A69-6BCE-AD39-DA19-DD01A8E869E4}"/>
              </a:ext>
            </a:extLst>
          </p:cNvPr>
          <p:cNvSpPr/>
          <p:nvPr/>
        </p:nvSpPr>
        <p:spPr>
          <a:xfrm>
            <a:off x="310849" y="1211943"/>
            <a:ext cx="3289903" cy="4160760"/>
          </a:xfrm>
          <a:prstGeom prst="roundRect">
            <a:avLst/>
          </a:prstGeom>
          <a:solidFill>
            <a:schemeClr val="accent2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GB" sz="2000">
                <a:latin typeface="Arial"/>
                <a:ea typeface="+mn-lt"/>
                <a:cs typeface="+mn-lt"/>
              </a:rPr>
              <a:t>One of life's essential activities is communication. Throughout this action, a sender sends information to the receiver via the appropriate process (Jootun and McGhee, 2011). </a:t>
            </a:r>
            <a:endParaRPr lang="en-US" sz="2000" b="1">
              <a:latin typeface="Arial"/>
              <a:cs typeface="Arial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329C8900-BD28-C41E-542E-2FEA50529A4A}"/>
              </a:ext>
            </a:extLst>
          </p:cNvPr>
          <p:cNvSpPr txBox="1"/>
          <p:nvPr/>
        </p:nvSpPr>
        <p:spPr>
          <a:xfrm>
            <a:off x="8594878" y="5921829"/>
            <a:ext cx="3553580" cy="40011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000">
                <a:latin typeface="Arial"/>
                <a:cs typeface="Arial"/>
              </a:rPr>
              <a:t>(Jootun and McGhee, 2011)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8FFCF0C8-55EF-EF4E-0B00-6D013A6EB674}"/>
              </a:ext>
            </a:extLst>
          </p:cNvPr>
          <p:cNvSpPr txBox="1"/>
          <p:nvPr/>
        </p:nvSpPr>
        <p:spPr>
          <a:xfrm>
            <a:off x="140305" y="6490305"/>
            <a:ext cx="2743200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/>
              <a:t>Reema Parveen</a:t>
            </a:r>
          </a:p>
        </p:txBody>
      </p:sp>
    </p:spTree>
    <p:extLst>
      <p:ext uri="{BB962C8B-B14F-4D97-AF65-F5344CB8AC3E}">
        <p14:creationId xmlns:p14="http://schemas.microsoft.com/office/powerpoint/2010/main" val="177137807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" name="Rectangle 20">
            <a:extLst>
              <a:ext uri="{FF2B5EF4-FFF2-40B4-BE49-F238E27FC236}">
                <a16:creationId xmlns:a16="http://schemas.microsoft.com/office/drawing/2014/main" id="{BD4C0BBB-0042-4603-A226-6117F3FD5B3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0" y="6400799"/>
            <a:ext cx="12192000" cy="456773"/>
          </a:xfrm>
          <a:prstGeom prst="rect">
            <a:avLst/>
          </a:prstGeom>
          <a:gradFill>
            <a:gsLst>
              <a:gs pos="14000">
                <a:schemeClr val="accent4">
                  <a:alpha val="28000"/>
                </a:schemeClr>
              </a:gs>
              <a:gs pos="100000">
                <a:schemeClr val="accent5">
                  <a:alpha val="85000"/>
                </a:schemeClr>
              </a:gs>
            </a:gsLst>
            <a:lin ang="6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0" name="Rectangle 22">
            <a:extLst>
              <a:ext uri="{FF2B5EF4-FFF2-40B4-BE49-F238E27FC236}">
                <a16:creationId xmlns:a16="http://schemas.microsoft.com/office/drawing/2014/main" id="{EC44F520-2598-460E-9F91-B02F60830CA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4038600" y="6400799"/>
            <a:ext cx="8153398" cy="456772"/>
          </a:xfrm>
          <a:prstGeom prst="rect">
            <a:avLst/>
          </a:prstGeom>
          <a:gradFill>
            <a:gsLst>
              <a:gs pos="9000">
                <a:schemeClr val="accent2">
                  <a:lumMod val="60000"/>
                  <a:lumOff val="40000"/>
                  <a:alpha val="55000"/>
                </a:schemeClr>
              </a:gs>
              <a:gs pos="99000">
                <a:schemeClr val="accent2"/>
              </a:gs>
            </a:gsLst>
            <a:lin ang="14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32" name="Rectangle 24">
            <a:extLst>
              <a:ext uri="{FF2B5EF4-FFF2-40B4-BE49-F238E27FC236}">
                <a16:creationId xmlns:a16="http://schemas.microsoft.com/office/drawing/2014/main" id="{7404E292-5FAB-47E8-A663-A07530CED8F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7" name="Rectangle 26">
            <a:extLst>
              <a:ext uri="{FF2B5EF4-FFF2-40B4-BE49-F238E27FC236}">
                <a16:creationId xmlns:a16="http://schemas.microsoft.com/office/drawing/2014/main" id="{D80FF8ED-64CE-400C-A4D5-9F943FC264D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0" y="0"/>
            <a:ext cx="12191999" cy="6858000"/>
          </a:xfrm>
          <a:prstGeom prst="rect">
            <a:avLst/>
          </a:prstGeom>
          <a:gradFill>
            <a:gsLst>
              <a:gs pos="0">
                <a:schemeClr val="accent5">
                  <a:alpha val="75000"/>
                </a:schemeClr>
              </a:gs>
              <a:gs pos="100000">
                <a:schemeClr val="accent2">
                  <a:lumMod val="60000"/>
                  <a:lumOff val="40000"/>
                </a:schemeClr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9" name="Rectangle 28">
            <a:extLst>
              <a:ext uri="{FF2B5EF4-FFF2-40B4-BE49-F238E27FC236}">
                <a16:creationId xmlns:a16="http://schemas.microsoft.com/office/drawing/2014/main" id="{568868AD-100D-45F3-B11E-8A2936712B9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0" y="0"/>
            <a:ext cx="12191999" cy="6858000"/>
          </a:xfrm>
          <a:prstGeom prst="rect">
            <a:avLst/>
          </a:prstGeom>
          <a:gradFill>
            <a:gsLst>
              <a:gs pos="49000">
                <a:schemeClr val="accent5">
                  <a:alpha val="50000"/>
                </a:schemeClr>
              </a:gs>
              <a:gs pos="100000">
                <a:schemeClr val="accent2">
                  <a:alpha val="74000"/>
                </a:schemeClr>
              </a:gs>
            </a:gsLst>
            <a:lin ang="15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1" name="Rectangle 30">
            <a:extLst>
              <a:ext uri="{FF2B5EF4-FFF2-40B4-BE49-F238E27FC236}">
                <a16:creationId xmlns:a16="http://schemas.microsoft.com/office/drawing/2014/main" id="{714742CC-05F9-44AC-AF98-AB6EF810E47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" y="0"/>
            <a:ext cx="6096001" cy="6858000"/>
          </a:xfrm>
          <a:prstGeom prst="rect">
            <a:avLst/>
          </a:prstGeom>
          <a:gradFill>
            <a:gsLst>
              <a:gs pos="0">
                <a:schemeClr val="accent2">
                  <a:alpha val="17000"/>
                </a:schemeClr>
              </a:gs>
              <a:gs pos="85000">
                <a:schemeClr val="accent4">
                  <a:alpha val="40000"/>
                </a:schemeClr>
              </a:gs>
            </a:gsLst>
            <a:lin ang="14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3" name="Freeform: Shape 13">
            <a:extLst>
              <a:ext uri="{FF2B5EF4-FFF2-40B4-BE49-F238E27FC236}">
                <a16:creationId xmlns:a16="http://schemas.microsoft.com/office/drawing/2014/main" id="{853C77DB-C7E3-4B1F-9AD0-1EB2982A865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3460656" y="-2569189"/>
            <a:ext cx="5115722" cy="10255626"/>
          </a:xfrm>
          <a:custGeom>
            <a:avLst/>
            <a:gdLst>
              <a:gd name="connsiteX0" fmla="*/ 2065105 w 2065105"/>
              <a:gd name="connsiteY0" fmla="*/ 0 h 4139967"/>
              <a:gd name="connsiteX1" fmla="*/ 2065105 w 2065105"/>
              <a:gd name="connsiteY1" fmla="*/ 4139967 h 4139967"/>
              <a:gd name="connsiteX2" fmla="*/ 1858573 w 2065105"/>
              <a:gd name="connsiteY2" fmla="*/ 4129538 h 4139967"/>
              <a:gd name="connsiteX3" fmla="*/ 0 w 2065105"/>
              <a:gd name="connsiteY3" fmla="*/ 2069983 h 4139967"/>
              <a:gd name="connsiteX4" fmla="*/ 1858573 w 2065105"/>
              <a:gd name="connsiteY4" fmla="*/ 10428 h 413996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065105" h="4139967">
                <a:moveTo>
                  <a:pt x="2065105" y="0"/>
                </a:moveTo>
                <a:lnTo>
                  <a:pt x="2065105" y="4139967"/>
                </a:lnTo>
                <a:lnTo>
                  <a:pt x="1858573" y="4129538"/>
                </a:lnTo>
                <a:cubicBezTo>
                  <a:pt x="814640" y="4023521"/>
                  <a:pt x="0" y="3141887"/>
                  <a:pt x="0" y="2069983"/>
                </a:cubicBezTo>
                <a:cubicBezTo>
                  <a:pt x="0" y="998079"/>
                  <a:pt x="814640" y="116446"/>
                  <a:pt x="1858573" y="10428"/>
                </a:cubicBezTo>
                <a:close/>
              </a:path>
            </a:pathLst>
          </a:custGeom>
          <a:gradFill flip="none" rotWithShape="1">
            <a:gsLst>
              <a:gs pos="7000">
                <a:schemeClr val="accent4">
                  <a:lumMod val="60000"/>
                  <a:lumOff val="40000"/>
                  <a:alpha val="3000"/>
                </a:schemeClr>
              </a:gs>
              <a:gs pos="100000">
                <a:schemeClr val="accent4">
                  <a:lumMod val="60000"/>
                  <a:lumOff val="40000"/>
                  <a:alpha val="37000"/>
                </a:schemeClr>
              </a:gs>
            </a:gsLst>
            <a:lin ang="27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08758FD-4A80-3176-79A6-BB2300FF391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6228" y="-107294"/>
            <a:ext cx="11137840" cy="1633210"/>
          </a:xfrm>
        </p:spPr>
        <p:txBody>
          <a:bodyPr vert="horz" lIns="0" tIns="0" rIns="0" bIns="0" rtlCol="0" anchor="ctr">
            <a:normAutofit fontScale="90000"/>
          </a:bodyPr>
          <a:lstStyle/>
          <a:p>
            <a:pPr algn="ctr"/>
            <a:r>
              <a:rPr lang="en-US" b="0" spc="750">
                <a:solidFill>
                  <a:schemeClr val="bg1"/>
                </a:solidFill>
                <a:latin typeface="Algerian"/>
              </a:rPr>
              <a:t>Benefits of effective communication on the organization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B925A653-3A2E-7977-FCF4-A883E233176E}"/>
              </a:ext>
            </a:extLst>
          </p:cNvPr>
          <p:cNvSpPr txBox="1"/>
          <p:nvPr/>
        </p:nvSpPr>
        <p:spPr>
          <a:xfrm>
            <a:off x="176590" y="6405638"/>
            <a:ext cx="2743200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/>
              <a:t>Reema Parveen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A132F271-D503-19E3-70D1-CAC86FF4CEB6}"/>
              </a:ext>
            </a:extLst>
          </p:cNvPr>
          <p:cNvSpPr txBox="1"/>
          <p:nvPr/>
        </p:nvSpPr>
        <p:spPr>
          <a:xfrm>
            <a:off x="9021234" y="5295900"/>
            <a:ext cx="2743200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8" name="Rectangle: Rounded Corners 7">
            <a:extLst>
              <a:ext uri="{FF2B5EF4-FFF2-40B4-BE49-F238E27FC236}">
                <a16:creationId xmlns:a16="http://schemas.microsoft.com/office/drawing/2014/main" id="{113AD81F-8CA9-1595-067D-E21289B8072A}"/>
              </a:ext>
            </a:extLst>
          </p:cNvPr>
          <p:cNvSpPr/>
          <p:nvPr/>
        </p:nvSpPr>
        <p:spPr>
          <a:xfrm>
            <a:off x="7912706" y="1302657"/>
            <a:ext cx="4100284" cy="2648856"/>
          </a:xfrm>
          <a:prstGeom prst="roundRect">
            <a:avLst/>
          </a:prstGeom>
          <a:solidFill>
            <a:schemeClr val="accent4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GB" sz="2000">
                <a:latin typeface="Arial"/>
                <a:ea typeface="+mn-lt"/>
                <a:cs typeface="+mn-lt"/>
              </a:rPr>
              <a:t>Effective communication is beneficial within an organisation as it promotes high performance and withdraws unnecessary problems within a team (</a:t>
            </a:r>
            <a:r>
              <a:rPr lang="en-GB" sz="2000" err="1">
                <a:latin typeface="Arial"/>
                <a:cs typeface="Arial"/>
              </a:rPr>
              <a:t>Efectio</a:t>
            </a:r>
            <a:r>
              <a:rPr lang="en-GB" sz="2000">
                <a:latin typeface="Arial"/>
                <a:cs typeface="Arial"/>
              </a:rPr>
              <a:t>, 2020).</a:t>
            </a:r>
            <a:endParaRPr lang="en-US" sz="2000">
              <a:latin typeface="Arial"/>
              <a:cs typeface="Arial"/>
            </a:endParaRPr>
          </a:p>
        </p:txBody>
      </p:sp>
      <p:sp>
        <p:nvSpPr>
          <p:cNvPr id="9" name="Oval 8">
            <a:extLst>
              <a:ext uri="{FF2B5EF4-FFF2-40B4-BE49-F238E27FC236}">
                <a16:creationId xmlns:a16="http://schemas.microsoft.com/office/drawing/2014/main" id="{02E1A753-F6FD-50B2-8480-B27E2EF178FD}"/>
              </a:ext>
            </a:extLst>
          </p:cNvPr>
          <p:cNvSpPr/>
          <p:nvPr/>
        </p:nvSpPr>
        <p:spPr>
          <a:xfrm>
            <a:off x="2915103" y="1421342"/>
            <a:ext cx="4934856" cy="5067903"/>
          </a:xfrm>
          <a:prstGeom prst="ellipse">
            <a:avLst/>
          </a:prstGeom>
          <a:solidFill>
            <a:schemeClr val="accent2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r>
              <a:rPr lang="en-GB" sz="2000">
                <a:latin typeface="Arial"/>
                <a:ea typeface="+mn-lt"/>
                <a:cs typeface="+mn-lt"/>
              </a:rPr>
              <a:t>  Benefits of this include:</a:t>
            </a:r>
            <a:br>
              <a:rPr lang="en-GB" sz="2000">
                <a:latin typeface="Arial"/>
                <a:ea typeface="+mn-lt"/>
                <a:cs typeface="+mn-lt"/>
              </a:rPr>
            </a:br>
            <a:endParaRPr lang="en-GB" sz="2000">
              <a:latin typeface="Arial"/>
              <a:ea typeface="+mn-lt"/>
              <a:cs typeface="+mn-lt"/>
            </a:endParaRPr>
          </a:p>
          <a:p>
            <a:pPr marL="285750" indent="-285750">
              <a:buFont typeface="Arial,Sans-Serif"/>
              <a:buChar char="•"/>
            </a:pPr>
            <a:r>
              <a:rPr lang="en-GB" sz="2000">
                <a:latin typeface="Arial"/>
                <a:ea typeface="+mn-lt"/>
                <a:cs typeface="+mn-lt"/>
              </a:rPr>
              <a:t>Building Trust</a:t>
            </a:r>
            <a:endParaRPr lang="en-US" sz="2000">
              <a:latin typeface="Arial"/>
              <a:ea typeface="+mn-lt"/>
              <a:cs typeface="+mn-lt"/>
            </a:endParaRPr>
          </a:p>
          <a:p>
            <a:pPr marL="285750" indent="-285750">
              <a:buFont typeface="Arial,Sans-Serif"/>
              <a:buChar char="•"/>
            </a:pPr>
            <a:r>
              <a:rPr lang="en-GB" sz="2000">
                <a:latin typeface="Arial"/>
                <a:ea typeface="+mn-lt"/>
                <a:cs typeface="+mn-lt"/>
              </a:rPr>
              <a:t>Increased Job Satisfaction</a:t>
            </a:r>
            <a:endParaRPr lang="en-US" sz="2000">
              <a:latin typeface="Arial"/>
              <a:ea typeface="+mn-lt"/>
              <a:cs typeface="+mn-lt"/>
            </a:endParaRPr>
          </a:p>
          <a:p>
            <a:pPr marL="285750" indent="-285750">
              <a:buFont typeface="Arial,Sans-Serif"/>
              <a:buChar char="•"/>
            </a:pPr>
            <a:r>
              <a:rPr lang="en-GB" sz="2000">
                <a:latin typeface="Arial"/>
                <a:ea typeface="+mn-lt"/>
                <a:cs typeface="+mn-lt"/>
              </a:rPr>
              <a:t>Problem Solving</a:t>
            </a:r>
            <a:endParaRPr lang="en-US" sz="2000">
              <a:latin typeface="Arial"/>
              <a:ea typeface="+mn-lt"/>
              <a:cs typeface="+mn-lt"/>
            </a:endParaRPr>
          </a:p>
          <a:p>
            <a:pPr marL="285750" indent="-285750">
              <a:buFont typeface="Arial,Sans-Serif"/>
              <a:buChar char="•"/>
            </a:pPr>
            <a:r>
              <a:rPr lang="en-GB" sz="2000">
                <a:latin typeface="Arial"/>
                <a:ea typeface="+mn-lt"/>
                <a:cs typeface="+mn-lt"/>
              </a:rPr>
              <a:t>Team Building</a:t>
            </a:r>
            <a:endParaRPr lang="en-US" sz="2000">
              <a:latin typeface="Arial"/>
              <a:ea typeface="+mn-lt"/>
              <a:cs typeface="+mn-lt"/>
            </a:endParaRPr>
          </a:p>
          <a:p>
            <a:pPr marL="285750" indent="-285750">
              <a:buFont typeface="Arial,Sans-Serif"/>
              <a:buChar char="•"/>
            </a:pPr>
            <a:r>
              <a:rPr lang="en-GB" sz="2000">
                <a:latin typeface="Arial"/>
                <a:ea typeface="+mn-lt"/>
                <a:cs typeface="+mn-lt"/>
              </a:rPr>
              <a:t>An Increase In Productivity And Engagement – effective teamwork</a:t>
            </a:r>
            <a:br>
              <a:rPr lang="en-GB" sz="2000">
                <a:latin typeface="Arial"/>
                <a:ea typeface="+mn-lt"/>
                <a:cs typeface="+mn-lt"/>
              </a:rPr>
            </a:br>
            <a:br>
              <a:rPr lang="en-GB" sz="2000">
                <a:latin typeface="Arial"/>
                <a:ea typeface="+mn-lt"/>
                <a:cs typeface="+mn-lt"/>
              </a:rPr>
            </a:br>
            <a:r>
              <a:rPr lang="en-GB" sz="2000">
                <a:latin typeface="Arial"/>
                <a:ea typeface="+mn-lt"/>
                <a:cs typeface="+mn-lt"/>
              </a:rPr>
              <a:t>(Johnson, 2021).</a:t>
            </a:r>
            <a:endParaRPr lang="en-GB" sz="2000">
              <a:latin typeface="Arial"/>
            </a:endParaRPr>
          </a:p>
        </p:txBody>
      </p:sp>
      <p:sp>
        <p:nvSpPr>
          <p:cNvPr id="6" name="Speech Bubble: Rectangle with Corners Rounded 5">
            <a:extLst>
              <a:ext uri="{FF2B5EF4-FFF2-40B4-BE49-F238E27FC236}">
                <a16:creationId xmlns:a16="http://schemas.microsoft.com/office/drawing/2014/main" id="{01237F76-F2D9-6616-EDC5-03BF8604F48C}"/>
              </a:ext>
            </a:extLst>
          </p:cNvPr>
          <p:cNvSpPr/>
          <p:nvPr/>
        </p:nvSpPr>
        <p:spPr>
          <a:xfrm>
            <a:off x="7912705" y="4078199"/>
            <a:ext cx="3918857" cy="2322285"/>
          </a:xfrm>
          <a:prstGeom prst="wedgeRoundRectCallout">
            <a:avLst/>
          </a:prstGeom>
          <a:solidFill>
            <a:schemeClr val="accent3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000">
                <a:solidFill>
                  <a:schemeClr val="tx1"/>
                </a:solidFill>
                <a:latin typeface="Arial"/>
                <a:ea typeface="+mn-lt"/>
                <a:cs typeface="+mn-lt"/>
              </a:rPr>
              <a:t>The most important aspect of communication is when you communicate with your clients, because without them a business cannot function (Fielding, 2006).</a:t>
            </a:r>
            <a:endParaRPr lang="en-US" sz="2000">
              <a:solidFill>
                <a:schemeClr val="tx1"/>
              </a:solidFill>
              <a:latin typeface="Arial"/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D2116635-9402-A5F0-DD56-8DF69FEAB9CE}"/>
              </a:ext>
            </a:extLst>
          </p:cNvPr>
          <p:cNvSpPr txBox="1"/>
          <p:nvPr/>
        </p:nvSpPr>
        <p:spPr>
          <a:xfrm>
            <a:off x="176590" y="2341638"/>
            <a:ext cx="2380343" cy="2831544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000">
                <a:latin typeface="Arial"/>
                <a:cs typeface="Arial"/>
              </a:rPr>
              <a:t>EXAMPLES:</a:t>
            </a:r>
          </a:p>
          <a:p>
            <a:pPr marL="285750" indent="-285750">
              <a:buFont typeface="Wingdings"/>
              <a:buChar char="Ø"/>
            </a:pPr>
            <a:r>
              <a:rPr lang="en-GB" sz="2000">
                <a:latin typeface="Arial"/>
                <a:cs typeface="Arial"/>
              </a:rPr>
              <a:t>Active listening</a:t>
            </a:r>
          </a:p>
          <a:p>
            <a:pPr marL="285750" indent="-285750">
              <a:buFont typeface="Wingdings"/>
              <a:buChar char="Ø"/>
            </a:pPr>
            <a:r>
              <a:rPr lang="en-GB" sz="2000">
                <a:latin typeface="Arial"/>
                <a:cs typeface="Arial"/>
              </a:rPr>
              <a:t>Compromising</a:t>
            </a:r>
          </a:p>
          <a:p>
            <a:pPr marL="285750" indent="-285750">
              <a:buFont typeface="Wingdings"/>
              <a:buChar char="Ø"/>
            </a:pPr>
            <a:r>
              <a:rPr lang="en-GB" sz="2000">
                <a:latin typeface="Arial"/>
                <a:cs typeface="Arial"/>
              </a:rPr>
              <a:t>Discuss a situation</a:t>
            </a:r>
          </a:p>
          <a:p>
            <a:pPr marL="285750" indent="-285750">
              <a:buFont typeface="Wingdings"/>
              <a:buChar char="Ø"/>
            </a:pPr>
            <a:r>
              <a:rPr lang="en-GB" sz="2000">
                <a:latin typeface="Arial"/>
                <a:cs typeface="Arial"/>
              </a:rPr>
              <a:t>Produce an outcome/ solution</a:t>
            </a:r>
          </a:p>
          <a:p>
            <a:pPr marL="285750" indent="-285750">
              <a:buFont typeface="Wingdings"/>
              <a:buChar char="Ø"/>
            </a:pPr>
            <a:endParaRPr lang="en-GB"/>
          </a:p>
        </p:txBody>
      </p:sp>
      <p:pic>
        <p:nvPicPr>
          <p:cNvPr id="10" name="Graphic 10" descr="Arrow Right with solid fill">
            <a:extLst>
              <a:ext uri="{FF2B5EF4-FFF2-40B4-BE49-F238E27FC236}">
                <a16:creationId xmlns:a16="http://schemas.microsoft.com/office/drawing/2014/main" id="{98535E33-24B3-857E-C562-BBFA898A55C4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1852991" y="3419324"/>
            <a:ext cx="1047447" cy="914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0356724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BD4C0BBB-0042-4603-A226-6117F3FD5B3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0" y="6400799"/>
            <a:ext cx="12192000" cy="456773"/>
          </a:xfrm>
          <a:prstGeom prst="rect">
            <a:avLst/>
          </a:prstGeom>
          <a:gradFill>
            <a:gsLst>
              <a:gs pos="14000">
                <a:schemeClr val="accent4">
                  <a:alpha val="28000"/>
                </a:schemeClr>
              </a:gs>
              <a:gs pos="100000">
                <a:schemeClr val="accent5">
                  <a:alpha val="85000"/>
                </a:schemeClr>
              </a:gs>
            </a:gsLst>
            <a:lin ang="6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EC44F520-2598-460E-9F91-B02F60830CA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4038600" y="6400799"/>
            <a:ext cx="8153398" cy="456772"/>
          </a:xfrm>
          <a:prstGeom prst="rect">
            <a:avLst/>
          </a:prstGeom>
          <a:gradFill>
            <a:gsLst>
              <a:gs pos="9000">
                <a:schemeClr val="accent2">
                  <a:lumMod val="60000"/>
                  <a:lumOff val="40000"/>
                  <a:alpha val="55000"/>
                </a:schemeClr>
              </a:gs>
              <a:gs pos="99000">
                <a:schemeClr val="accent2"/>
              </a:gs>
            </a:gsLst>
            <a:lin ang="14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3698ABF1-2D7A-4C8C-A41A-09574127467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C5E160AE-3C66-4235-84C0-BD472DE6AC3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-2" y="-17416"/>
            <a:ext cx="12192002" cy="6892832"/>
          </a:xfrm>
          <a:prstGeom prst="rect">
            <a:avLst/>
          </a:prstGeom>
          <a:gradFill>
            <a:gsLst>
              <a:gs pos="0">
                <a:schemeClr val="accent6"/>
              </a:gs>
              <a:gs pos="95000">
                <a:schemeClr val="accent5">
                  <a:alpha val="81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A39CC7EE-929B-4FA6-BA5A-86D02B79241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4" y="4369578"/>
            <a:ext cx="12192004" cy="2505838"/>
          </a:xfrm>
          <a:prstGeom prst="rect">
            <a:avLst/>
          </a:prstGeom>
          <a:gradFill>
            <a:gsLst>
              <a:gs pos="0">
                <a:schemeClr val="accent5">
                  <a:alpha val="0"/>
                </a:schemeClr>
              </a:gs>
              <a:gs pos="95000">
                <a:schemeClr val="accent2">
                  <a:alpha val="63000"/>
                </a:schemeClr>
              </a:gs>
            </a:gsLst>
            <a:lin ang="4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94BB87F2-3BE0-433A-AD90-24CE82FBFE4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457191" y="-17416"/>
            <a:ext cx="11734809" cy="6892831"/>
          </a:xfrm>
          <a:prstGeom prst="rect">
            <a:avLst/>
          </a:prstGeom>
          <a:gradFill>
            <a:gsLst>
              <a:gs pos="22000">
                <a:schemeClr val="accent2">
                  <a:alpha val="43000"/>
                </a:schemeClr>
              </a:gs>
              <a:gs pos="99000">
                <a:schemeClr val="accent5">
                  <a:alpha val="33000"/>
                </a:schemeClr>
              </a:gs>
            </a:gsLst>
            <a:lin ang="15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0" name="Oval 19">
            <a:extLst>
              <a:ext uri="{FF2B5EF4-FFF2-40B4-BE49-F238E27FC236}">
                <a16:creationId xmlns:a16="http://schemas.microsoft.com/office/drawing/2014/main" id="{366B6A15-54B2-4DFA-B2EF-ED937D8CC3E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8417086">
            <a:off x="5496703" y="1105097"/>
            <a:ext cx="5005754" cy="5005754"/>
          </a:xfrm>
          <a:prstGeom prst="ellipse">
            <a:avLst/>
          </a:prstGeom>
          <a:gradFill>
            <a:gsLst>
              <a:gs pos="31000">
                <a:schemeClr val="accent6">
                  <a:lumMod val="75000"/>
                  <a:alpha val="0"/>
                </a:schemeClr>
              </a:gs>
              <a:gs pos="85000">
                <a:schemeClr val="accent6">
                  <a:alpha val="37000"/>
                </a:schemeClr>
              </a:gs>
            </a:gsLst>
            <a:lin ang="11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2" name="Rectangle 21">
            <a:extLst>
              <a:ext uri="{FF2B5EF4-FFF2-40B4-BE49-F238E27FC236}">
                <a16:creationId xmlns:a16="http://schemas.microsoft.com/office/drawing/2014/main" id="{A60DA6D8-1AE1-42F8-808F-E247404A447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1935529" y="-1495746"/>
            <a:ext cx="4739543" cy="7696200"/>
          </a:xfrm>
          <a:prstGeom prst="rect">
            <a:avLst/>
          </a:prstGeom>
          <a:gradFill>
            <a:gsLst>
              <a:gs pos="52000">
                <a:schemeClr val="accent5">
                  <a:lumMod val="60000"/>
                  <a:lumOff val="40000"/>
                  <a:alpha val="0"/>
                </a:schemeClr>
              </a:gs>
              <a:gs pos="99000">
                <a:schemeClr val="accent6">
                  <a:alpha val="25000"/>
                </a:schemeClr>
              </a:gs>
            </a:gsLst>
            <a:lin ang="2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93CF9945-8330-BCF7-E771-7D0087262F66}"/>
              </a:ext>
            </a:extLst>
          </p:cNvPr>
          <p:cNvSpPr txBox="1"/>
          <p:nvPr/>
        </p:nvSpPr>
        <p:spPr>
          <a:xfrm>
            <a:off x="4005366" y="161341"/>
            <a:ext cx="7216038" cy="120032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GB" sz="3600">
                <a:solidFill>
                  <a:schemeClr val="bg1"/>
                </a:solidFill>
                <a:latin typeface="Algerian"/>
                <a:cs typeface="Arial"/>
              </a:rPr>
              <a:t>Theories Relating to models of Communication </a:t>
            </a:r>
            <a:endParaRPr lang="en-US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2B99D401-7002-61F0-5B29-FC29E987144D}"/>
              </a:ext>
            </a:extLst>
          </p:cNvPr>
          <p:cNvSpPr txBox="1"/>
          <p:nvPr/>
        </p:nvSpPr>
        <p:spPr>
          <a:xfrm>
            <a:off x="104019" y="6405638"/>
            <a:ext cx="2743200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/>
              <a:t>Corina Radu</a:t>
            </a:r>
          </a:p>
        </p:txBody>
      </p:sp>
      <p:sp>
        <p:nvSpPr>
          <p:cNvPr id="3" name="Speech Bubble: Rectangle with Corners Rounded 2">
            <a:extLst>
              <a:ext uri="{FF2B5EF4-FFF2-40B4-BE49-F238E27FC236}">
                <a16:creationId xmlns:a16="http://schemas.microsoft.com/office/drawing/2014/main" id="{26B08477-499F-174C-7A44-2A0A616FFD9B}"/>
              </a:ext>
            </a:extLst>
          </p:cNvPr>
          <p:cNvSpPr/>
          <p:nvPr/>
        </p:nvSpPr>
        <p:spPr>
          <a:xfrm>
            <a:off x="318520" y="401247"/>
            <a:ext cx="3722985" cy="1765904"/>
          </a:xfrm>
          <a:prstGeom prst="wedgeRoundRectCallout">
            <a:avLst/>
          </a:prstGeom>
          <a:solidFill>
            <a:schemeClr val="accent3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GB">
                <a:solidFill>
                  <a:schemeClr val="tx2"/>
                </a:solidFill>
                <a:latin typeface="Arial"/>
                <a:cs typeface="Arial"/>
              </a:rPr>
              <a:t>A model in communication establishes a structure for talking about issues with the process of communication (Al-</a:t>
            </a:r>
            <a:r>
              <a:rPr lang="en-GB" err="1">
                <a:solidFill>
                  <a:schemeClr val="tx2"/>
                </a:solidFill>
                <a:latin typeface="Arial"/>
                <a:cs typeface="Arial"/>
              </a:rPr>
              <a:t>Fedaghi</a:t>
            </a:r>
            <a:r>
              <a:rPr lang="en-GB">
                <a:solidFill>
                  <a:schemeClr val="tx2"/>
                </a:solidFill>
                <a:latin typeface="Arial"/>
                <a:cs typeface="Arial"/>
              </a:rPr>
              <a:t>, 2012).</a:t>
            </a:r>
            <a:endParaRPr lang="en-US">
              <a:solidFill>
                <a:schemeClr val="tx2"/>
              </a:solidFill>
              <a:latin typeface="Arial"/>
              <a:cs typeface="Arial"/>
            </a:endParaRP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5D864993-0F26-2DB0-9B24-096F76F61338}"/>
              </a:ext>
            </a:extLst>
          </p:cNvPr>
          <p:cNvSpPr txBox="1"/>
          <p:nvPr/>
        </p:nvSpPr>
        <p:spPr>
          <a:xfrm>
            <a:off x="338782" y="5142596"/>
            <a:ext cx="5757216" cy="27699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1200">
                <a:latin typeface="Arial" panose="020B0604020202020204" pitchFamily="34" charset="0"/>
                <a:cs typeface="Arial" panose="020B0604020202020204" pitchFamily="34" charset="0"/>
              </a:rPr>
              <a:t>Schematic diagram of a general communication system (Shannon-Weaver, 1949).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868F39BA-6982-3D87-3D44-E2C67D5B33BF}"/>
              </a:ext>
            </a:extLst>
          </p:cNvPr>
          <p:cNvSpPr txBox="1"/>
          <p:nvPr/>
        </p:nvSpPr>
        <p:spPr>
          <a:xfrm>
            <a:off x="4114583" y="1364812"/>
            <a:ext cx="3425587" cy="1015663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GB" sz="2000" b="1">
                <a:solidFill>
                  <a:schemeClr val="bg1"/>
                </a:solidFill>
                <a:latin typeface="Arial"/>
                <a:cs typeface="Arial"/>
              </a:rPr>
              <a:t>Shannon-Weaver Communication system Model, 1949</a:t>
            </a:r>
            <a:endParaRPr lang="en-US" sz="2000" b="1">
              <a:solidFill>
                <a:schemeClr val="bg1"/>
              </a:solidFill>
              <a:latin typeface="Arial"/>
              <a:cs typeface="Arial"/>
            </a:endParaRPr>
          </a:p>
        </p:txBody>
      </p:sp>
      <p:sp>
        <p:nvSpPr>
          <p:cNvPr id="13" name="Rectangle: Rounded Corners 12">
            <a:extLst>
              <a:ext uri="{FF2B5EF4-FFF2-40B4-BE49-F238E27FC236}">
                <a16:creationId xmlns:a16="http://schemas.microsoft.com/office/drawing/2014/main" id="{3C310F79-4D91-CFF6-28C5-B691793E5081}"/>
              </a:ext>
            </a:extLst>
          </p:cNvPr>
          <p:cNvSpPr/>
          <p:nvPr/>
        </p:nvSpPr>
        <p:spPr>
          <a:xfrm>
            <a:off x="7373914" y="1351840"/>
            <a:ext cx="4628863" cy="5345371"/>
          </a:xfrm>
          <a:prstGeom prst="roundRect">
            <a:avLst/>
          </a:prstGeom>
          <a:solidFill>
            <a:schemeClr val="accent3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marL="342900" indent="-342900" algn="ctr">
              <a:buAutoNum type="arabicPeriod"/>
            </a:pPr>
            <a:r>
              <a:rPr lang="en-GB">
                <a:solidFill>
                  <a:schemeClr val="tx2"/>
                </a:solidFill>
                <a:latin typeface="Arial"/>
                <a:ea typeface="+mn-lt"/>
                <a:cs typeface="+mn-lt"/>
              </a:rPr>
              <a:t>A source of information that generates messages</a:t>
            </a:r>
          </a:p>
          <a:p>
            <a:pPr marL="342900" indent="-342900" algn="ctr">
              <a:buAutoNum type="arabicPeriod"/>
            </a:pPr>
            <a:r>
              <a:rPr lang="en-GB">
                <a:solidFill>
                  <a:schemeClr val="tx2"/>
                </a:solidFill>
                <a:latin typeface="Arial"/>
                <a:ea typeface="+mn-lt"/>
                <a:cs typeface="+mn-lt"/>
              </a:rPr>
              <a:t>A transmitter that converts the message's data into signals</a:t>
            </a:r>
          </a:p>
          <a:p>
            <a:pPr marL="342900" indent="-342900" algn="ctr">
              <a:buAutoNum type="arabicPeriod"/>
            </a:pPr>
            <a:r>
              <a:rPr lang="en-GB">
                <a:solidFill>
                  <a:schemeClr val="tx2"/>
                </a:solidFill>
                <a:latin typeface="Arial"/>
                <a:ea typeface="+mn-lt"/>
                <a:cs typeface="+mn-lt"/>
              </a:rPr>
              <a:t>a path (channel) through which signals can be transmitted</a:t>
            </a:r>
          </a:p>
          <a:p>
            <a:pPr marL="342900" indent="-342900" algn="ctr">
              <a:buAutoNum type="arabicPeriod"/>
            </a:pPr>
            <a:r>
              <a:rPr lang="en-GB">
                <a:solidFill>
                  <a:schemeClr val="tx2"/>
                </a:solidFill>
                <a:latin typeface="Arial"/>
                <a:ea typeface="+mn-lt"/>
                <a:cs typeface="+mn-lt"/>
              </a:rPr>
              <a:t>A receiver extracts the message from the signal and decodes it.</a:t>
            </a:r>
          </a:p>
          <a:p>
            <a:pPr marL="342900" indent="-342900" algn="ctr">
              <a:buAutoNum type="arabicPeriod"/>
            </a:pPr>
            <a:r>
              <a:rPr lang="en-GB">
                <a:solidFill>
                  <a:schemeClr val="tx2"/>
                </a:solidFill>
                <a:latin typeface="Arial"/>
                <a:ea typeface="+mn-lt"/>
                <a:cs typeface="+mn-lt"/>
              </a:rPr>
              <a:t>A place where the message is delivered.</a:t>
            </a:r>
          </a:p>
          <a:p>
            <a:pPr marL="342900" indent="-342900" algn="ctr">
              <a:buAutoNum type="arabicPeriod"/>
            </a:pPr>
            <a:r>
              <a:rPr lang="en-GB">
                <a:solidFill>
                  <a:schemeClr val="tx2"/>
                </a:solidFill>
                <a:latin typeface="Arial"/>
                <a:ea typeface="+mn-lt"/>
                <a:cs typeface="+mn-lt"/>
              </a:rPr>
              <a:t>The sixth component, noise, is a malfunctioning factor. It is any disruption to the message's path through the channel that could cause the transmitted signal to change from the information sent.</a:t>
            </a:r>
          </a:p>
          <a:p>
            <a:pPr algn="ctr"/>
            <a:r>
              <a:rPr lang="en-GB">
                <a:solidFill>
                  <a:schemeClr val="tx2"/>
                </a:solidFill>
                <a:latin typeface="Arial"/>
              </a:rPr>
              <a:t>(Chandler, 1994)</a:t>
            </a:r>
            <a:endParaRPr lang="en-GB">
              <a:solidFill>
                <a:schemeClr val="tx2"/>
              </a:solidFill>
              <a:latin typeface="Arial"/>
              <a:cs typeface="Arial"/>
            </a:endParaRPr>
          </a:p>
        </p:txBody>
      </p:sp>
      <p:sp>
        <p:nvSpPr>
          <p:cNvPr id="17" name="Rectangle: Rounded Corners 16">
            <a:extLst>
              <a:ext uri="{FF2B5EF4-FFF2-40B4-BE49-F238E27FC236}">
                <a16:creationId xmlns:a16="http://schemas.microsoft.com/office/drawing/2014/main" id="{8A0548E4-1B8B-FB33-A0B1-6587824E759F}"/>
              </a:ext>
            </a:extLst>
          </p:cNvPr>
          <p:cNvSpPr/>
          <p:nvPr/>
        </p:nvSpPr>
        <p:spPr>
          <a:xfrm>
            <a:off x="1924509" y="5615856"/>
            <a:ext cx="5257095" cy="899546"/>
          </a:xfrm>
          <a:prstGeom prst="roundRect">
            <a:avLst/>
          </a:prstGeom>
          <a:solidFill>
            <a:schemeClr val="accent3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GB">
                <a:latin typeface="Arial"/>
                <a:cs typeface="Arial"/>
              </a:rPr>
              <a:t>Communication through the use of a technological channel, e.g., Telephone.</a:t>
            </a:r>
          </a:p>
        </p:txBody>
      </p:sp>
      <p:pic>
        <p:nvPicPr>
          <p:cNvPr id="7" name="Picture 6" descr="Diagram&#10;&#10;Description automatically generated">
            <a:extLst>
              <a:ext uri="{FF2B5EF4-FFF2-40B4-BE49-F238E27FC236}">
                <a16:creationId xmlns:a16="http://schemas.microsoft.com/office/drawing/2014/main" id="{614DF160-C9F1-0FB8-198B-283047C677E6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57191" y="2756609"/>
            <a:ext cx="6286500" cy="2286000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67985955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BD4C0BBB-0042-4603-A226-6117F3FD5B3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0" y="6400799"/>
            <a:ext cx="12192000" cy="456773"/>
          </a:xfrm>
          <a:prstGeom prst="rect">
            <a:avLst/>
          </a:prstGeom>
          <a:gradFill>
            <a:gsLst>
              <a:gs pos="14000">
                <a:schemeClr val="accent4">
                  <a:alpha val="28000"/>
                </a:schemeClr>
              </a:gs>
              <a:gs pos="100000">
                <a:schemeClr val="accent5">
                  <a:alpha val="85000"/>
                </a:schemeClr>
              </a:gs>
            </a:gsLst>
            <a:lin ang="6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EC44F520-2598-460E-9F91-B02F60830CA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4038600" y="6400799"/>
            <a:ext cx="8153398" cy="456772"/>
          </a:xfrm>
          <a:prstGeom prst="rect">
            <a:avLst/>
          </a:prstGeom>
          <a:gradFill>
            <a:gsLst>
              <a:gs pos="9000">
                <a:schemeClr val="accent2">
                  <a:lumMod val="60000"/>
                  <a:lumOff val="40000"/>
                  <a:alpha val="55000"/>
                </a:schemeClr>
              </a:gs>
              <a:gs pos="99000">
                <a:schemeClr val="accent2"/>
              </a:gs>
            </a:gsLst>
            <a:lin ang="14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7404E292-5FAB-47E8-A663-A07530CED8F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D80FF8ED-64CE-400C-A4D5-9F943FC264D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0" y="0"/>
            <a:ext cx="12191999" cy="6858000"/>
          </a:xfrm>
          <a:prstGeom prst="rect">
            <a:avLst/>
          </a:prstGeom>
          <a:gradFill>
            <a:gsLst>
              <a:gs pos="0">
                <a:schemeClr val="accent5">
                  <a:alpha val="75000"/>
                </a:schemeClr>
              </a:gs>
              <a:gs pos="100000">
                <a:schemeClr val="accent2">
                  <a:lumMod val="60000"/>
                  <a:lumOff val="40000"/>
                </a:schemeClr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568868AD-100D-45F3-B11E-8A2936712B9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0" y="0"/>
            <a:ext cx="12191999" cy="6858000"/>
          </a:xfrm>
          <a:prstGeom prst="rect">
            <a:avLst/>
          </a:prstGeom>
          <a:gradFill>
            <a:gsLst>
              <a:gs pos="49000">
                <a:schemeClr val="accent5">
                  <a:alpha val="50000"/>
                </a:schemeClr>
              </a:gs>
              <a:gs pos="100000">
                <a:schemeClr val="accent2">
                  <a:alpha val="74000"/>
                </a:schemeClr>
              </a:gs>
            </a:gsLst>
            <a:lin ang="15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714742CC-05F9-44AC-AF98-AB6EF810E47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" y="0"/>
            <a:ext cx="6096001" cy="6858000"/>
          </a:xfrm>
          <a:prstGeom prst="rect">
            <a:avLst/>
          </a:prstGeom>
          <a:gradFill>
            <a:gsLst>
              <a:gs pos="0">
                <a:schemeClr val="accent2">
                  <a:alpha val="17000"/>
                </a:schemeClr>
              </a:gs>
              <a:gs pos="85000">
                <a:schemeClr val="accent4">
                  <a:alpha val="40000"/>
                </a:schemeClr>
              </a:gs>
            </a:gsLst>
            <a:lin ang="14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0" name="Freeform: Shape 13">
            <a:extLst>
              <a:ext uri="{FF2B5EF4-FFF2-40B4-BE49-F238E27FC236}">
                <a16:creationId xmlns:a16="http://schemas.microsoft.com/office/drawing/2014/main" id="{853C77DB-C7E3-4B1F-9AD0-1EB2982A865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3460656" y="-2569189"/>
            <a:ext cx="5115722" cy="10255626"/>
          </a:xfrm>
          <a:custGeom>
            <a:avLst/>
            <a:gdLst>
              <a:gd name="connsiteX0" fmla="*/ 2065105 w 2065105"/>
              <a:gd name="connsiteY0" fmla="*/ 0 h 4139967"/>
              <a:gd name="connsiteX1" fmla="*/ 2065105 w 2065105"/>
              <a:gd name="connsiteY1" fmla="*/ 4139967 h 4139967"/>
              <a:gd name="connsiteX2" fmla="*/ 1858573 w 2065105"/>
              <a:gd name="connsiteY2" fmla="*/ 4129538 h 4139967"/>
              <a:gd name="connsiteX3" fmla="*/ 0 w 2065105"/>
              <a:gd name="connsiteY3" fmla="*/ 2069983 h 4139967"/>
              <a:gd name="connsiteX4" fmla="*/ 1858573 w 2065105"/>
              <a:gd name="connsiteY4" fmla="*/ 10428 h 413996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065105" h="4139967">
                <a:moveTo>
                  <a:pt x="2065105" y="0"/>
                </a:moveTo>
                <a:lnTo>
                  <a:pt x="2065105" y="4139967"/>
                </a:lnTo>
                <a:lnTo>
                  <a:pt x="1858573" y="4129538"/>
                </a:lnTo>
                <a:cubicBezTo>
                  <a:pt x="814640" y="4023521"/>
                  <a:pt x="0" y="3141887"/>
                  <a:pt x="0" y="2069983"/>
                </a:cubicBezTo>
                <a:cubicBezTo>
                  <a:pt x="0" y="998079"/>
                  <a:pt x="814640" y="116446"/>
                  <a:pt x="1858573" y="10428"/>
                </a:cubicBezTo>
                <a:close/>
              </a:path>
            </a:pathLst>
          </a:custGeom>
          <a:gradFill flip="none" rotWithShape="1">
            <a:gsLst>
              <a:gs pos="7000">
                <a:schemeClr val="accent4">
                  <a:lumMod val="60000"/>
                  <a:lumOff val="40000"/>
                  <a:alpha val="3000"/>
                </a:schemeClr>
              </a:gs>
              <a:gs pos="100000">
                <a:schemeClr val="accent4">
                  <a:lumMod val="60000"/>
                  <a:lumOff val="40000"/>
                  <a:alpha val="37000"/>
                </a:schemeClr>
              </a:gs>
            </a:gsLst>
            <a:lin ang="27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A0C5C84E-5193-99B9-EA32-F19B36ED5925}"/>
              </a:ext>
            </a:extLst>
          </p:cNvPr>
          <p:cNvSpPr txBox="1"/>
          <p:nvPr/>
        </p:nvSpPr>
        <p:spPr>
          <a:xfrm>
            <a:off x="1124555" y="6151637"/>
            <a:ext cx="2743200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/>
              <a:t>(Blythe, 2009, pp. 178).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8C34426D-B891-8A6C-AEEC-D8410028869F}"/>
              </a:ext>
            </a:extLst>
          </p:cNvPr>
          <p:cNvSpPr txBox="1"/>
          <p:nvPr/>
        </p:nvSpPr>
        <p:spPr>
          <a:xfrm>
            <a:off x="5936949" y="3100615"/>
            <a:ext cx="6249305" cy="64633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GB" b="1"/>
              <a:t> 'The Schramm Model of Communication' process.</a:t>
            </a:r>
            <a:br>
              <a:rPr lang="en-GB"/>
            </a:br>
            <a:r>
              <a:rPr lang="en-GB" b="1"/>
              <a:t>(Blythe, 2009, pp. 178).</a:t>
            </a:r>
            <a:endParaRPr lang="en-US" b="1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8F24B521-EDFF-597B-77B8-042C25233458}"/>
              </a:ext>
            </a:extLst>
          </p:cNvPr>
          <p:cNvSpPr txBox="1"/>
          <p:nvPr/>
        </p:nvSpPr>
        <p:spPr>
          <a:xfrm>
            <a:off x="3802895" y="281667"/>
            <a:ext cx="3287485" cy="830997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GB" sz="2400" b="1">
                <a:solidFill>
                  <a:schemeClr val="bg1"/>
                </a:solidFill>
                <a:latin typeface="Arial"/>
                <a:cs typeface="Arial"/>
              </a:rPr>
              <a:t>Schramm's Model of Communication</a:t>
            </a:r>
            <a:endParaRPr lang="en-US" sz="2400" b="1">
              <a:solidFill>
                <a:schemeClr val="bg1"/>
              </a:solidFill>
              <a:latin typeface="Arial"/>
              <a:cs typeface="Arial"/>
            </a:endParaRPr>
          </a:p>
        </p:txBody>
      </p:sp>
      <p:pic>
        <p:nvPicPr>
          <p:cNvPr id="5" name="Picture 5" descr="Diagram&#10;&#10;Description automatically generated">
            <a:extLst>
              <a:ext uri="{FF2B5EF4-FFF2-40B4-BE49-F238E27FC236}">
                <a16:creationId xmlns:a16="http://schemas.microsoft.com/office/drawing/2014/main" id="{6534DA99-EFBA-B3E5-E9A3-9037D02BC2F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095066" y="351789"/>
            <a:ext cx="4288367" cy="2577254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sp>
        <p:nvSpPr>
          <p:cNvPr id="11" name="TextBox 10">
            <a:extLst>
              <a:ext uri="{FF2B5EF4-FFF2-40B4-BE49-F238E27FC236}">
                <a16:creationId xmlns:a16="http://schemas.microsoft.com/office/drawing/2014/main" id="{FC63F150-ED3C-9E6D-0E54-B3DF0569CBC8}"/>
              </a:ext>
            </a:extLst>
          </p:cNvPr>
          <p:cNvSpPr txBox="1"/>
          <p:nvPr/>
        </p:nvSpPr>
        <p:spPr>
          <a:xfrm>
            <a:off x="101752" y="6402614"/>
            <a:ext cx="2743200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/>
              <a:t>Corina Radu</a:t>
            </a:r>
            <a:endParaRPr lang="en-US"/>
          </a:p>
        </p:txBody>
      </p:sp>
      <p:sp>
        <p:nvSpPr>
          <p:cNvPr id="7" name="Rectangle: Rounded Corners 6">
            <a:extLst>
              <a:ext uri="{FF2B5EF4-FFF2-40B4-BE49-F238E27FC236}">
                <a16:creationId xmlns:a16="http://schemas.microsoft.com/office/drawing/2014/main" id="{CCD132EC-ADCF-D958-A6DB-390890F5F2EC}"/>
              </a:ext>
            </a:extLst>
          </p:cNvPr>
          <p:cNvSpPr/>
          <p:nvPr/>
        </p:nvSpPr>
        <p:spPr>
          <a:xfrm>
            <a:off x="6340324" y="3927325"/>
            <a:ext cx="5781523" cy="2697237"/>
          </a:xfrm>
          <a:prstGeom prst="roundRect">
            <a:avLst/>
          </a:prstGeom>
          <a:solidFill>
            <a:schemeClr val="accent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>
                <a:solidFill>
                  <a:schemeClr val="tx2"/>
                </a:solidFill>
                <a:latin typeface="Arial"/>
                <a:ea typeface="+mn-lt"/>
                <a:cs typeface="+mn-lt"/>
              </a:rPr>
              <a:t>Communication encoding activities include voice, nonverbal cues, and writing.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>
              <a:solidFill>
                <a:schemeClr val="tx2"/>
              </a:solidFill>
              <a:latin typeface="Arial"/>
              <a:ea typeface="+mn-lt"/>
              <a:cs typeface="+mn-lt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>
                <a:solidFill>
                  <a:schemeClr val="tx2"/>
                </a:solidFill>
                <a:latin typeface="Arial"/>
                <a:ea typeface="+mn-lt"/>
                <a:cs typeface="+mn-lt"/>
              </a:rPr>
              <a:t>Communication decoding skills include listening, reading, and interpreting verbal and nonverbal cues.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>
              <a:solidFill>
                <a:schemeClr val="tx2"/>
              </a:solidFill>
              <a:latin typeface="Arial"/>
              <a:ea typeface="+mn-lt"/>
              <a:cs typeface="+mn-lt"/>
            </a:endParaRPr>
          </a:p>
          <a:p>
            <a:pPr algn="ctr"/>
            <a:r>
              <a:rPr lang="en-GB">
                <a:solidFill>
                  <a:schemeClr val="tx2"/>
                </a:solidFill>
                <a:latin typeface="Arial"/>
                <a:ea typeface="+mn-lt"/>
                <a:cs typeface="+mn-lt"/>
              </a:rPr>
              <a:t>(Floyd, 2006)</a:t>
            </a:r>
          </a:p>
        </p:txBody>
      </p:sp>
      <p:sp>
        <p:nvSpPr>
          <p:cNvPr id="13" name="Speech Bubble: Rectangle with Corners Rounded 12">
            <a:extLst>
              <a:ext uri="{FF2B5EF4-FFF2-40B4-BE49-F238E27FC236}">
                <a16:creationId xmlns:a16="http://schemas.microsoft.com/office/drawing/2014/main" id="{DE77E9D1-F1A3-CEAB-741D-3DBEF8D44D62}"/>
              </a:ext>
            </a:extLst>
          </p:cNvPr>
          <p:cNvSpPr/>
          <p:nvPr/>
        </p:nvSpPr>
        <p:spPr>
          <a:xfrm>
            <a:off x="193674" y="1826218"/>
            <a:ext cx="5854095" cy="3858378"/>
          </a:xfrm>
          <a:prstGeom prst="wedgeRoundRectCallout">
            <a:avLst/>
          </a:prstGeom>
          <a:solidFill>
            <a:schemeClr val="accent3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endParaRPr lang="en-GB">
              <a:ea typeface="+mn-lt"/>
              <a:cs typeface="+mn-lt"/>
            </a:endParaRPr>
          </a:p>
          <a:p>
            <a:pPr marL="285750" indent="-285750" algn="just">
              <a:buFont typeface="Arial,Sans-Serif"/>
              <a:buChar char="•"/>
            </a:pPr>
            <a:r>
              <a:rPr lang="en-GB">
                <a:latin typeface="Arial"/>
                <a:ea typeface="+mn-lt"/>
                <a:cs typeface="+mn-lt"/>
              </a:rPr>
              <a:t>Wilbur Schramm proposed this theory in 1948</a:t>
            </a:r>
            <a:endParaRPr lang="en-US">
              <a:latin typeface="Arial"/>
              <a:ea typeface="+mn-lt"/>
              <a:cs typeface="+mn-lt"/>
            </a:endParaRPr>
          </a:p>
          <a:p>
            <a:pPr marL="285750" indent="-285750" algn="just">
              <a:buFont typeface="Arial,Sans-Serif"/>
              <a:buChar char="•"/>
            </a:pPr>
            <a:r>
              <a:rPr lang="en-GB">
                <a:latin typeface="Arial"/>
                <a:ea typeface="+mn-lt"/>
                <a:cs typeface="+mn-lt"/>
              </a:rPr>
              <a:t>The process of communication involves a message being encoded by the transmitter (sender) and decoded by the receiver.</a:t>
            </a:r>
            <a:endParaRPr lang="en-US">
              <a:latin typeface="Arial"/>
              <a:ea typeface="+mn-lt"/>
              <a:cs typeface="+mn-lt"/>
            </a:endParaRPr>
          </a:p>
          <a:p>
            <a:pPr marL="285750" indent="-285750" algn="just">
              <a:buFont typeface="Arial,Sans-Serif"/>
              <a:buChar char="•"/>
            </a:pPr>
            <a:r>
              <a:rPr lang="en-GB">
                <a:latin typeface="Arial"/>
                <a:ea typeface="+mn-lt"/>
                <a:cs typeface="+mn-lt"/>
              </a:rPr>
              <a:t>The receiver has the ability to send feedback back to the sender to verify that the information has been successfully interpreted and delivered.</a:t>
            </a:r>
            <a:endParaRPr lang="en-US">
              <a:latin typeface="Arial"/>
              <a:ea typeface="+mn-lt"/>
              <a:cs typeface="+mn-lt"/>
            </a:endParaRPr>
          </a:p>
          <a:p>
            <a:pPr marL="285750" indent="-285750" algn="just">
              <a:buFont typeface="Arial,Sans-Serif"/>
              <a:buChar char="•"/>
            </a:pPr>
            <a:r>
              <a:rPr lang="en-GB">
                <a:latin typeface="Arial"/>
                <a:ea typeface="+mn-lt"/>
                <a:cs typeface="+mn-lt"/>
              </a:rPr>
              <a:t>Before the message is received by the receiver, the message is sent through the medium.</a:t>
            </a:r>
            <a:endParaRPr lang="en-US">
              <a:latin typeface="Arial"/>
              <a:ea typeface="+mn-lt"/>
              <a:cs typeface="+mn-lt"/>
            </a:endParaRPr>
          </a:p>
          <a:p>
            <a:pPr marL="285750" indent="-285750" algn="just">
              <a:buFont typeface="Arial,Sans-Serif"/>
              <a:buChar char="•"/>
            </a:pPr>
            <a:r>
              <a:rPr lang="en-GB">
                <a:latin typeface="Arial"/>
                <a:ea typeface="+mn-lt"/>
                <a:cs typeface="+mn-lt"/>
              </a:rPr>
              <a:t>Noise and interference can affect the ability of the message to be correctly received and the ability to understand the message being sent.</a:t>
            </a:r>
            <a:endParaRPr lang="en-GB">
              <a:latin typeface="Arial"/>
              <a:cs typeface="Arial"/>
            </a:endParaRPr>
          </a:p>
        </p:txBody>
      </p:sp>
      <p:sp>
        <p:nvSpPr>
          <p:cNvPr id="15" name="Oval 14">
            <a:extLst>
              <a:ext uri="{FF2B5EF4-FFF2-40B4-BE49-F238E27FC236}">
                <a16:creationId xmlns:a16="http://schemas.microsoft.com/office/drawing/2014/main" id="{BBC33F11-C579-9CC4-1DCB-945EE80522F1}"/>
              </a:ext>
            </a:extLst>
          </p:cNvPr>
          <p:cNvSpPr/>
          <p:nvPr/>
        </p:nvSpPr>
        <p:spPr>
          <a:xfrm>
            <a:off x="336550" y="16026"/>
            <a:ext cx="3652761" cy="1729618"/>
          </a:xfrm>
          <a:prstGeom prst="ellipse">
            <a:avLst/>
          </a:prstGeom>
          <a:solidFill>
            <a:schemeClr val="accent2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GB" b="1">
                <a:solidFill>
                  <a:schemeClr val="tx2"/>
                </a:solidFill>
                <a:latin typeface="Arial"/>
                <a:ea typeface="+mn-lt"/>
                <a:cs typeface="+mn-lt"/>
              </a:rPr>
              <a:t>The most common theory we actively use today is Schramm's Model of Communication.</a:t>
            </a:r>
            <a:endParaRPr lang="en-US" b="1">
              <a:solidFill>
                <a:schemeClr val="tx2"/>
              </a:solidFill>
              <a:latin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265419640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BD4C0BBB-0042-4603-A226-6117F3FD5B3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0" y="6400799"/>
            <a:ext cx="12192000" cy="456773"/>
          </a:xfrm>
          <a:prstGeom prst="rect">
            <a:avLst/>
          </a:prstGeom>
          <a:gradFill>
            <a:gsLst>
              <a:gs pos="14000">
                <a:schemeClr val="accent4">
                  <a:alpha val="28000"/>
                </a:schemeClr>
              </a:gs>
              <a:gs pos="100000">
                <a:schemeClr val="accent5">
                  <a:alpha val="85000"/>
                </a:schemeClr>
              </a:gs>
            </a:gsLst>
            <a:lin ang="6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EC44F520-2598-460E-9F91-B02F60830CA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4038600" y="6400799"/>
            <a:ext cx="8153398" cy="456772"/>
          </a:xfrm>
          <a:prstGeom prst="rect">
            <a:avLst/>
          </a:prstGeom>
          <a:gradFill>
            <a:gsLst>
              <a:gs pos="9000">
                <a:schemeClr val="accent2">
                  <a:lumMod val="60000"/>
                  <a:lumOff val="40000"/>
                  <a:alpha val="55000"/>
                </a:schemeClr>
              </a:gs>
              <a:gs pos="99000">
                <a:schemeClr val="accent2"/>
              </a:gs>
            </a:gsLst>
            <a:lin ang="14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3698ABF1-2D7A-4C8C-A41A-09574127467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C5E160AE-3C66-4235-84C0-BD472DE6AC3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-2" y="-17416"/>
            <a:ext cx="12192002" cy="6892832"/>
          </a:xfrm>
          <a:prstGeom prst="rect">
            <a:avLst/>
          </a:prstGeom>
          <a:gradFill>
            <a:gsLst>
              <a:gs pos="0">
                <a:schemeClr val="accent6"/>
              </a:gs>
              <a:gs pos="95000">
                <a:schemeClr val="accent5">
                  <a:alpha val="81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A39CC7EE-929B-4FA6-BA5A-86D02B79241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4" y="4369578"/>
            <a:ext cx="12192004" cy="2505838"/>
          </a:xfrm>
          <a:prstGeom prst="rect">
            <a:avLst/>
          </a:prstGeom>
          <a:gradFill>
            <a:gsLst>
              <a:gs pos="0">
                <a:schemeClr val="accent5">
                  <a:alpha val="0"/>
                </a:schemeClr>
              </a:gs>
              <a:gs pos="95000">
                <a:schemeClr val="accent2">
                  <a:alpha val="63000"/>
                </a:schemeClr>
              </a:gs>
            </a:gsLst>
            <a:lin ang="4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94BB87F2-3BE0-433A-AD90-24CE82FBFE4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457191" y="-17416"/>
            <a:ext cx="11734809" cy="6892831"/>
          </a:xfrm>
          <a:prstGeom prst="rect">
            <a:avLst/>
          </a:prstGeom>
          <a:gradFill>
            <a:gsLst>
              <a:gs pos="22000">
                <a:schemeClr val="accent2">
                  <a:alpha val="43000"/>
                </a:schemeClr>
              </a:gs>
              <a:gs pos="99000">
                <a:schemeClr val="accent5">
                  <a:alpha val="33000"/>
                </a:schemeClr>
              </a:gs>
            </a:gsLst>
            <a:lin ang="15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0" name="Oval 19">
            <a:extLst>
              <a:ext uri="{FF2B5EF4-FFF2-40B4-BE49-F238E27FC236}">
                <a16:creationId xmlns:a16="http://schemas.microsoft.com/office/drawing/2014/main" id="{366B6A15-54B2-4DFA-B2EF-ED937D8CC3E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8417086">
            <a:off x="5496703" y="1105097"/>
            <a:ext cx="5005754" cy="5005754"/>
          </a:xfrm>
          <a:prstGeom prst="ellipse">
            <a:avLst/>
          </a:prstGeom>
          <a:gradFill>
            <a:gsLst>
              <a:gs pos="31000">
                <a:schemeClr val="accent6">
                  <a:lumMod val="75000"/>
                  <a:alpha val="0"/>
                </a:schemeClr>
              </a:gs>
              <a:gs pos="85000">
                <a:schemeClr val="accent6">
                  <a:alpha val="37000"/>
                </a:schemeClr>
              </a:gs>
            </a:gsLst>
            <a:lin ang="11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2" name="Rectangle 21">
            <a:extLst>
              <a:ext uri="{FF2B5EF4-FFF2-40B4-BE49-F238E27FC236}">
                <a16:creationId xmlns:a16="http://schemas.microsoft.com/office/drawing/2014/main" id="{A60DA6D8-1AE1-42F8-808F-E247404A447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1935529" y="-1495746"/>
            <a:ext cx="4739543" cy="7696200"/>
          </a:xfrm>
          <a:prstGeom prst="rect">
            <a:avLst/>
          </a:prstGeom>
          <a:gradFill>
            <a:gsLst>
              <a:gs pos="52000">
                <a:schemeClr val="accent5">
                  <a:lumMod val="60000"/>
                  <a:lumOff val="40000"/>
                  <a:alpha val="0"/>
                </a:schemeClr>
              </a:gs>
              <a:gs pos="99000">
                <a:schemeClr val="accent6">
                  <a:alpha val="25000"/>
                </a:schemeClr>
              </a:gs>
            </a:gsLst>
            <a:lin ang="2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1802DEB9-F720-F60D-0BFE-B570A27FED76}"/>
              </a:ext>
            </a:extLst>
          </p:cNvPr>
          <p:cNvSpPr txBox="1"/>
          <p:nvPr/>
        </p:nvSpPr>
        <p:spPr>
          <a:xfrm>
            <a:off x="457047" y="79761"/>
            <a:ext cx="11386758" cy="1754326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GB" sz="3600">
                <a:solidFill>
                  <a:schemeClr val="bg1"/>
                </a:solidFill>
                <a:latin typeface="Algerian"/>
              </a:rPr>
              <a:t>Barriers preventing effective communication between the organisation and their external stakeholders</a:t>
            </a:r>
            <a:endParaRPr lang="en-US" sz="3600">
              <a:solidFill>
                <a:schemeClr val="bg1"/>
              </a:solidFill>
              <a:latin typeface="Algerian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DF0D43E0-F2CC-92A7-A7BB-A7B7A07FB345}"/>
              </a:ext>
            </a:extLst>
          </p:cNvPr>
          <p:cNvSpPr txBox="1"/>
          <p:nvPr/>
        </p:nvSpPr>
        <p:spPr>
          <a:xfrm>
            <a:off x="75542" y="6401044"/>
            <a:ext cx="2743200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/>
              <a:t>Corina Radu</a:t>
            </a:r>
          </a:p>
        </p:txBody>
      </p:sp>
      <p:graphicFrame>
        <p:nvGraphicFramePr>
          <p:cNvPr id="25" name="Diagram 24">
            <a:extLst>
              <a:ext uri="{FF2B5EF4-FFF2-40B4-BE49-F238E27FC236}">
                <a16:creationId xmlns:a16="http://schemas.microsoft.com/office/drawing/2014/main" id="{C714E7F5-10A3-F102-3701-BCBA9D0675E5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1760631932"/>
              </p:ext>
            </p:extLst>
          </p:nvPr>
        </p:nvGraphicFramePr>
        <p:xfrm>
          <a:off x="5310641" y="1452889"/>
          <a:ext cx="8311399" cy="52606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2" name="Flowchart: Alternative Process 1">
            <a:extLst>
              <a:ext uri="{FF2B5EF4-FFF2-40B4-BE49-F238E27FC236}">
                <a16:creationId xmlns:a16="http://schemas.microsoft.com/office/drawing/2014/main" id="{2102809B-FB7F-7888-6DEB-9F7586EB003D}"/>
              </a:ext>
            </a:extLst>
          </p:cNvPr>
          <p:cNvSpPr/>
          <p:nvPr/>
        </p:nvSpPr>
        <p:spPr>
          <a:xfrm>
            <a:off x="803632" y="2352933"/>
            <a:ext cx="5292365" cy="3654099"/>
          </a:xfrm>
          <a:prstGeom prst="flowChartAlternateProcess">
            <a:avLst/>
          </a:prstGeom>
          <a:solidFill>
            <a:schemeClr val="accent4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just"/>
            <a:endParaRPr lang="en-GB">
              <a:solidFill>
                <a:schemeClr val="tx1"/>
              </a:solidFill>
              <a:latin typeface="Arial"/>
              <a:cs typeface="Arial"/>
            </a:endParaRPr>
          </a:p>
          <a:p>
            <a:pPr algn="ctr"/>
            <a:r>
              <a:rPr lang="en-GB">
                <a:solidFill>
                  <a:schemeClr val="tx1"/>
                </a:solidFill>
                <a:latin typeface="Arial"/>
                <a:cs typeface="Arial"/>
              </a:rPr>
              <a:t>When two individuals try to work together to achieve mutual goals, barriers almost always appear as no two persons are the same in terms of history, experience, mood, and expectations (</a:t>
            </a:r>
            <a:r>
              <a:rPr lang="en-GB" b="0" i="0">
                <a:solidFill>
                  <a:schemeClr val="tx1"/>
                </a:solidFill>
                <a:effectLst/>
                <a:latin typeface="Arial"/>
                <a:cs typeface="Arial"/>
              </a:rPr>
              <a:t>Quill, 1995)</a:t>
            </a:r>
            <a:r>
              <a:rPr lang="en-GB">
                <a:solidFill>
                  <a:schemeClr val="tx1"/>
                </a:solidFill>
                <a:latin typeface="Arial"/>
                <a:cs typeface="Arial"/>
              </a:rPr>
              <a:t>.</a:t>
            </a:r>
          </a:p>
          <a:p>
            <a:pPr algn="ctr"/>
            <a:endParaRPr lang="en-GB">
              <a:solidFill>
                <a:schemeClr val="tx1"/>
              </a:solidFill>
              <a:latin typeface="Arial"/>
              <a:cs typeface="Arial"/>
            </a:endParaRPr>
          </a:p>
          <a:p>
            <a:pPr algn="ctr"/>
            <a:r>
              <a:rPr lang="en-GB">
                <a:solidFill>
                  <a:schemeClr val="tx1"/>
                </a:solidFill>
                <a:latin typeface="Arial"/>
                <a:ea typeface="+mn-lt"/>
                <a:cs typeface="+mn-lt"/>
              </a:rPr>
              <a:t>Culture of the organization is becoming more widely acknowledged, being a substantial barrier to using conceptual skills</a:t>
            </a:r>
            <a:r>
              <a:rPr lang="en-GB">
                <a:solidFill>
                  <a:schemeClr val="tx1"/>
                </a:solidFill>
                <a:latin typeface="Arial"/>
                <a:cs typeface="Arial"/>
              </a:rPr>
              <a:t> (</a:t>
            </a:r>
            <a:r>
              <a:rPr lang="en-GB" b="0" i="0">
                <a:solidFill>
                  <a:schemeClr val="tx1"/>
                </a:solidFill>
                <a:effectLst/>
                <a:latin typeface="Arial"/>
                <a:cs typeface="Arial"/>
              </a:rPr>
              <a:t>De Long and Fahey, 2000).</a:t>
            </a:r>
            <a:endParaRPr lang="en-GB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21406751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BD4C0BBB-0042-4603-A226-6117F3FD5B3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0" y="6400799"/>
            <a:ext cx="12192000" cy="456773"/>
          </a:xfrm>
          <a:prstGeom prst="rect">
            <a:avLst/>
          </a:prstGeom>
          <a:gradFill>
            <a:gsLst>
              <a:gs pos="14000">
                <a:schemeClr val="accent4">
                  <a:alpha val="28000"/>
                </a:schemeClr>
              </a:gs>
              <a:gs pos="100000">
                <a:schemeClr val="accent5">
                  <a:alpha val="85000"/>
                </a:schemeClr>
              </a:gs>
            </a:gsLst>
            <a:lin ang="6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EC44F520-2598-460E-9F91-B02F60830CA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4038600" y="6400799"/>
            <a:ext cx="8153398" cy="456772"/>
          </a:xfrm>
          <a:prstGeom prst="rect">
            <a:avLst/>
          </a:prstGeom>
          <a:gradFill>
            <a:gsLst>
              <a:gs pos="9000">
                <a:schemeClr val="accent2">
                  <a:lumMod val="60000"/>
                  <a:lumOff val="40000"/>
                  <a:alpha val="55000"/>
                </a:schemeClr>
              </a:gs>
              <a:gs pos="99000">
                <a:schemeClr val="accent2"/>
              </a:gs>
            </a:gsLst>
            <a:lin ang="14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3698ABF1-2D7A-4C8C-A41A-09574127467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C5E160AE-3C66-4235-84C0-BD472DE6AC3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-2" y="-17416"/>
            <a:ext cx="12192002" cy="6892832"/>
          </a:xfrm>
          <a:prstGeom prst="rect">
            <a:avLst/>
          </a:prstGeom>
          <a:gradFill>
            <a:gsLst>
              <a:gs pos="0">
                <a:schemeClr val="accent6"/>
              </a:gs>
              <a:gs pos="95000">
                <a:schemeClr val="accent5">
                  <a:alpha val="81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A39CC7EE-929B-4FA6-BA5A-86D02B79241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4" y="4369578"/>
            <a:ext cx="12192004" cy="2505838"/>
          </a:xfrm>
          <a:prstGeom prst="rect">
            <a:avLst/>
          </a:prstGeom>
          <a:gradFill>
            <a:gsLst>
              <a:gs pos="0">
                <a:schemeClr val="accent5">
                  <a:alpha val="0"/>
                </a:schemeClr>
              </a:gs>
              <a:gs pos="95000">
                <a:schemeClr val="accent2">
                  <a:alpha val="63000"/>
                </a:schemeClr>
              </a:gs>
            </a:gsLst>
            <a:lin ang="4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94BB87F2-3BE0-433A-AD90-24CE82FBFE4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457191" y="-17416"/>
            <a:ext cx="11734809" cy="6892831"/>
          </a:xfrm>
          <a:prstGeom prst="rect">
            <a:avLst/>
          </a:prstGeom>
          <a:gradFill>
            <a:gsLst>
              <a:gs pos="22000">
                <a:schemeClr val="accent2">
                  <a:alpha val="43000"/>
                </a:schemeClr>
              </a:gs>
              <a:gs pos="99000">
                <a:schemeClr val="accent5">
                  <a:alpha val="33000"/>
                </a:schemeClr>
              </a:gs>
            </a:gsLst>
            <a:lin ang="15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0" name="Oval 19">
            <a:extLst>
              <a:ext uri="{FF2B5EF4-FFF2-40B4-BE49-F238E27FC236}">
                <a16:creationId xmlns:a16="http://schemas.microsoft.com/office/drawing/2014/main" id="{366B6A15-54B2-4DFA-B2EF-ED937D8CC3E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8417086">
            <a:off x="5496703" y="1105097"/>
            <a:ext cx="5005754" cy="5005754"/>
          </a:xfrm>
          <a:prstGeom prst="ellipse">
            <a:avLst/>
          </a:prstGeom>
          <a:gradFill>
            <a:gsLst>
              <a:gs pos="31000">
                <a:schemeClr val="accent6">
                  <a:lumMod val="75000"/>
                  <a:alpha val="0"/>
                </a:schemeClr>
              </a:gs>
              <a:gs pos="85000">
                <a:schemeClr val="accent6">
                  <a:alpha val="37000"/>
                </a:schemeClr>
              </a:gs>
            </a:gsLst>
            <a:lin ang="11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2" name="Rectangle 21">
            <a:extLst>
              <a:ext uri="{FF2B5EF4-FFF2-40B4-BE49-F238E27FC236}">
                <a16:creationId xmlns:a16="http://schemas.microsoft.com/office/drawing/2014/main" id="{A60DA6D8-1AE1-42F8-808F-E247404A447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1935529" y="-1495746"/>
            <a:ext cx="4739543" cy="7696200"/>
          </a:xfrm>
          <a:prstGeom prst="rect">
            <a:avLst/>
          </a:prstGeom>
          <a:gradFill>
            <a:gsLst>
              <a:gs pos="52000">
                <a:schemeClr val="accent5">
                  <a:lumMod val="60000"/>
                  <a:lumOff val="40000"/>
                  <a:alpha val="0"/>
                </a:schemeClr>
              </a:gs>
              <a:gs pos="99000">
                <a:schemeClr val="accent6">
                  <a:alpha val="25000"/>
                </a:schemeClr>
              </a:gs>
            </a:gsLst>
            <a:lin ang="2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1802DEB9-F720-F60D-0BFE-B570A27FED76}"/>
              </a:ext>
            </a:extLst>
          </p:cNvPr>
          <p:cNvSpPr txBox="1"/>
          <p:nvPr/>
        </p:nvSpPr>
        <p:spPr>
          <a:xfrm>
            <a:off x="1086000" y="171963"/>
            <a:ext cx="10648948" cy="64633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GB" sz="3600">
                <a:solidFill>
                  <a:schemeClr val="bg1"/>
                </a:solidFill>
                <a:latin typeface="Algerian"/>
              </a:rPr>
              <a:t>barriers in communication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DF0D43E0-F2CC-92A7-A7BB-A7B7A07FB345}"/>
              </a:ext>
            </a:extLst>
          </p:cNvPr>
          <p:cNvSpPr txBox="1"/>
          <p:nvPr/>
        </p:nvSpPr>
        <p:spPr>
          <a:xfrm>
            <a:off x="-4" y="6472673"/>
            <a:ext cx="2743200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/>
              <a:t>Corina Radu</a:t>
            </a:r>
          </a:p>
        </p:txBody>
      </p:sp>
      <p:sp>
        <p:nvSpPr>
          <p:cNvPr id="5" name="Flowchart: Alternative Process 4">
            <a:extLst>
              <a:ext uri="{FF2B5EF4-FFF2-40B4-BE49-F238E27FC236}">
                <a16:creationId xmlns:a16="http://schemas.microsoft.com/office/drawing/2014/main" id="{8A20E13B-2773-C711-E134-E3442C2F2CFB}"/>
              </a:ext>
            </a:extLst>
          </p:cNvPr>
          <p:cNvSpPr/>
          <p:nvPr/>
        </p:nvSpPr>
        <p:spPr>
          <a:xfrm>
            <a:off x="508422" y="894007"/>
            <a:ext cx="3794641" cy="5579712"/>
          </a:xfrm>
          <a:prstGeom prst="flowChartAlternateProcess">
            <a:avLst/>
          </a:prstGeom>
          <a:solidFill>
            <a:schemeClr val="accent3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GB" b="1">
                <a:solidFill>
                  <a:schemeClr val="tx1"/>
                </a:solidFill>
                <a:latin typeface="Arial"/>
                <a:cs typeface="Arial"/>
              </a:rPr>
              <a:t>Organisational Barriers:</a:t>
            </a:r>
            <a:endParaRPr lang="en-US">
              <a:solidFill>
                <a:schemeClr val="tx1"/>
              </a:solidFill>
            </a:endParaRPr>
          </a:p>
          <a:p>
            <a:pPr algn="ctr"/>
            <a:endParaRPr lang="en-GB">
              <a:solidFill>
                <a:schemeClr val="tx1"/>
              </a:solidFill>
              <a:latin typeface="Arial"/>
              <a:cs typeface="Arial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>
                <a:solidFill>
                  <a:schemeClr val="tx1"/>
                </a:solidFill>
                <a:latin typeface="Arial"/>
                <a:cs typeface="Arial"/>
              </a:rPr>
              <a:t>Complex organisational structure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>
                <a:solidFill>
                  <a:schemeClr val="tx1"/>
                </a:solidFill>
                <a:latin typeface="Arial"/>
                <a:cs typeface="Arial"/>
              </a:rPr>
              <a:t>Excessive layering o administration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>
                <a:solidFill>
                  <a:schemeClr val="tx1"/>
                </a:solidFill>
                <a:latin typeface="Arial"/>
                <a:cs typeface="Arial"/>
              </a:rPr>
              <a:t>Lack of policies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>
                <a:solidFill>
                  <a:schemeClr val="tx1"/>
                </a:solidFill>
                <a:latin typeface="Arial"/>
                <a:cs typeface="Arial"/>
              </a:rPr>
              <a:t>Improper delegation of authority and responsibility</a:t>
            </a:r>
          </a:p>
          <a:p>
            <a:pPr algn="ctr"/>
            <a:endParaRPr lang="en-GB">
              <a:solidFill>
                <a:schemeClr val="tx1"/>
              </a:solidFill>
              <a:latin typeface="Arial"/>
              <a:cs typeface="Arial"/>
            </a:endParaRPr>
          </a:p>
          <a:p>
            <a:pPr algn="ctr"/>
            <a:r>
              <a:rPr lang="en-GB" b="1">
                <a:solidFill>
                  <a:schemeClr val="tx1"/>
                </a:solidFill>
                <a:latin typeface="Arial"/>
                <a:cs typeface="Arial"/>
              </a:rPr>
              <a:t>Individual Barriers:</a:t>
            </a:r>
          </a:p>
          <a:p>
            <a:pPr algn="ctr"/>
            <a:endParaRPr lang="en-GB">
              <a:solidFill>
                <a:schemeClr val="tx1"/>
              </a:solidFill>
              <a:latin typeface="Arial"/>
              <a:cs typeface="Arial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>
                <a:solidFill>
                  <a:schemeClr val="tx1"/>
                </a:solidFill>
                <a:latin typeface="Arial"/>
                <a:cs typeface="Arial"/>
              </a:rPr>
              <a:t>Personality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>
                <a:solidFill>
                  <a:schemeClr val="tx1"/>
                </a:solidFill>
                <a:latin typeface="Arial"/>
                <a:cs typeface="Arial"/>
              </a:rPr>
              <a:t>Wrong explanation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>
                <a:solidFill>
                  <a:schemeClr val="tx1"/>
                </a:solidFill>
                <a:latin typeface="Arial"/>
                <a:cs typeface="Arial"/>
              </a:rPr>
              <a:t>Individual conflict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>
                <a:solidFill>
                  <a:schemeClr val="tx1"/>
                </a:solidFill>
                <a:latin typeface="Arial"/>
                <a:cs typeface="Arial"/>
              </a:rPr>
              <a:t>Fear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>
                <a:solidFill>
                  <a:schemeClr val="tx1"/>
                </a:solidFill>
                <a:latin typeface="Arial"/>
                <a:cs typeface="Arial"/>
              </a:rPr>
              <a:t>Pre-Idea </a:t>
            </a:r>
            <a:endParaRPr lang="en-GB">
              <a:solidFill>
                <a:schemeClr val="tx1"/>
              </a:solidFill>
            </a:endParaRPr>
          </a:p>
        </p:txBody>
      </p:sp>
      <p:sp>
        <p:nvSpPr>
          <p:cNvPr id="6" name="Rectangle: Rounded Corners 5">
            <a:extLst>
              <a:ext uri="{FF2B5EF4-FFF2-40B4-BE49-F238E27FC236}">
                <a16:creationId xmlns:a16="http://schemas.microsoft.com/office/drawing/2014/main" id="{FDBAC3F9-45C4-A472-5539-EC37AA45F175}"/>
              </a:ext>
            </a:extLst>
          </p:cNvPr>
          <p:cNvSpPr/>
          <p:nvPr/>
        </p:nvSpPr>
        <p:spPr>
          <a:xfrm>
            <a:off x="4682383" y="896188"/>
            <a:ext cx="3322928" cy="4161137"/>
          </a:xfrm>
          <a:prstGeom prst="roundRect">
            <a:avLst/>
          </a:prstGeom>
          <a:solidFill>
            <a:schemeClr val="accent3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GB" b="1">
                <a:solidFill>
                  <a:schemeClr val="tx1"/>
                </a:solidFill>
                <a:latin typeface="Arial"/>
                <a:cs typeface="Arial"/>
              </a:rPr>
              <a:t>Language/Semantic Barrier:</a:t>
            </a:r>
          </a:p>
          <a:p>
            <a:pPr algn="ctr"/>
            <a:endParaRPr lang="en-GB" b="1">
              <a:solidFill>
                <a:schemeClr val="tx1"/>
              </a:solidFill>
              <a:latin typeface="Arial"/>
              <a:cs typeface="Arial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>
                <a:solidFill>
                  <a:schemeClr val="tx1"/>
                </a:solidFill>
                <a:latin typeface="Arial"/>
                <a:cs typeface="Arial"/>
              </a:rPr>
              <a:t>Use of local dialect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>
                <a:solidFill>
                  <a:schemeClr val="tx1"/>
                </a:solidFill>
                <a:latin typeface="Arial"/>
                <a:cs typeface="Arial"/>
              </a:rPr>
              <a:t>Use of different language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>
                <a:solidFill>
                  <a:schemeClr val="tx1"/>
                </a:solidFill>
                <a:latin typeface="Arial"/>
                <a:cs typeface="Arial"/>
              </a:rPr>
              <a:t>Use of specific terms- different professions</a:t>
            </a:r>
            <a:endParaRPr lang="en-GB">
              <a:solidFill>
                <a:schemeClr val="tx1"/>
              </a:solidFill>
              <a:latin typeface="Arial"/>
              <a:ea typeface="Source Sans Pro"/>
              <a:cs typeface="Arial"/>
            </a:endParaRPr>
          </a:p>
          <a:p>
            <a:r>
              <a:rPr lang="en-GB">
                <a:solidFill>
                  <a:schemeClr val="tx1"/>
                </a:solidFill>
                <a:latin typeface="Source Sans Pro"/>
                <a:ea typeface="Source Sans Pro"/>
              </a:rPr>
              <a:t>      </a:t>
            </a:r>
            <a:r>
              <a:rPr lang="en-GB" b="0" i="0">
                <a:solidFill>
                  <a:schemeClr val="tx1"/>
                </a:solidFill>
                <a:effectLst/>
                <a:latin typeface="Arial"/>
                <a:ea typeface="Source Sans Pro"/>
                <a:cs typeface="Arial"/>
              </a:rPr>
              <a:t>(</a:t>
            </a:r>
            <a:r>
              <a:rPr lang="en-GB" b="0" i="0" err="1">
                <a:solidFill>
                  <a:schemeClr val="tx1"/>
                </a:solidFill>
                <a:effectLst/>
                <a:latin typeface="Arial"/>
                <a:ea typeface="Source Sans Pro"/>
                <a:cs typeface="Arial"/>
              </a:rPr>
              <a:t>Skjeggestad</a:t>
            </a:r>
            <a:r>
              <a:rPr lang="en-GB" b="0" i="0">
                <a:solidFill>
                  <a:schemeClr val="tx1"/>
                </a:solidFill>
                <a:effectLst/>
                <a:latin typeface="Arial"/>
                <a:ea typeface="Source Sans Pro"/>
                <a:cs typeface="Arial"/>
              </a:rPr>
              <a:t>, 2017)</a:t>
            </a:r>
            <a:endParaRPr lang="en-GB">
              <a:solidFill>
                <a:schemeClr val="tx1"/>
              </a:solidFill>
              <a:latin typeface="Arial"/>
              <a:cs typeface="Arial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>
              <a:solidFill>
                <a:schemeClr val="tx1"/>
              </a:solidFill>
              <a:latin typeface="Arial"/>
              <a:cs typeface="Arial"/>
            </a:endParaRPr>
          </a:p>
          <a:p>
            <a:pPr algn="ctr"/>
            <a:r>
              <a:rPr lang="en-GB" b="1">
                <a:solidFill>
                  <a:schemeClr val="tx1"/>
                </a:solidFill>
                <a:latin typeface="Arial"/>
                <a:cs typeface="Arial"/>
              </a:rPr>
              <a:t>Barriers due to position:</a:t>
            </a:r>
          </a:p>
          <a:p>
            <a:pPr algn="ctr"/>
            <a:endParaRPr lang="en-GB" b="1">
              <a:solidFill>
                <a:schemeClr val="tx1"/>
              </a:solidFill>
              <a:latin typeface="Arial"/>
              <a:cs typeface="Arial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>
                <a:solidFill>
                  <a:schemeClr val="tx1"/>
                </a:solidFill>
                <a:latin typeface="Arial"/>
                <a:cs typeface="Arial"/>
              </a:rPr>
              <a:t>Status/Position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>
                <a:solidFill>
                  <a:schemeClr val="tx1"/>
                </a:solidFill>
                <a:latin typeface="Arial"/>
                <a:cs typeface="Arial"/>
              </a:rPr>
              <a:t>Mental state </a:t>
            </a:r>
          </a:p>
          <a:p>
            <a:endParaRPr lang="en-GB">
              <a:solidFill>
                <a:schemeClr val="tx1"/>
              </a:solidFill>
              <a:latin typeface="Arial"/>
              <a:cs typeface="Arial"/>
            </a:endParaRPr>
          </a:p>
        </p:txBody>
      </p:sp>
      <p:sp>
        <p:nvSpPr>
          <p:cNvPr id="7" name="Rectangle: Rounded Corners 6">
            <a:extLst>
              <a:ext uri="{FF2B5EF4-FFF2-40B4-BE49-F238E27FC236}">
                <a16:creationId xmlns:a16="http://schemas.microsoft.com/office/drawing/2014/main" id="{E66AED25-43A2-1122-1FDE-1D6AF924F635}"/>
              </a:ext>
            </a:extLst>
          </p:cNvPr>
          <p:cNvSpPr/>
          <p:nvPr/>
        </p:nvSpPr>
        <p:spPr>
          <a:xfrm>
            <a:off x="8361329" y="1207069"/>
            <a:ext cx="3153595" cy="5188307"/>
          </a:xfrm>
          <a:prstGeom prst="roundRect">
            <a:avLst/>
          </a:prstGeom>
          <a:solidFill>
            <a:schemeClr val="accent4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GB" b="1">
                <a:solidFill>
                  <a:schemeClr val="tx1"/>
                </a:solidFill>
                <a:latin typeface="Arial"/>
                <a:cs typeface="Arial"/>
              </a:rPr>
              <a:t>Barriers due to Resistance to Change: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>
              <a:solidFill>
                <a:schemeClr val="tx1"/>
              </a:solidFill>
              <a:latin typeface="Arial"/>
              <a:cs typeface="Arial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>
                <a:solidFill>
                  <a:schemeClr val="tx1"/>
                </a:solidFill>
                <a:latin typeface="Arial"/>
                <a:cs typeface="Arial"/>
              </a:rPr>
              <a:t>Following the ‘Old way’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>
                <a:solidFill>
                  <a:schemeClr val="tx1"/>
                </a:solidFill>
                <a:latin typeface="Arial"/>
                <a:cs typeface="Arial"/>
              </a:rPr>
              <a:t>Lack of attention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>
                <a:solidFill>
                  <a:schemeClr val="tx1"/>
                </a:solidFill>
                <a:latin typeface="Arial"/>
                <a:cs typeface="Arial"/>
              </a:rPr>
              <a:t>Own interpretation or assumption</a:t>
            </a:r>
          </a:p>
          <a:p>
            <a:pPr algn="ctr"/>
            <a:endParaRPr lang="en-GB">
              <a:solidFill>
                <a:schemeClr val="tx1"/>
              </a:solidFill>
              <a:latin typeface="Arial"/>
              <a:cs typeface="Arial"/>
            </a:endParaRPr>
          </a:p>
          <a:p>
            <a:pPr algn="ctr"/>
            <a:r>
              <a:rPr lang="en-GB" b="1">
                <a:solidFill>
                  <a:schemeClr val="tx1"/>
                </a:solidFill>
                <a:latin typeface="Arial"/>
                <a:cs typeface="Arial"/>
              </a:rPr>
              <a:t>Other Barriers:</a:t>
            </a:r>
          </a:p>
          <a:p>
            <a:pPr algn="ctr"/>
            <a:endParaRPr lang="en-GB" b="1">
              <a:solidFill>
                <a:schemeClr val="tx1"/>
              </a:solidFill>
              <a:latin typeface="Arial"/>
              <a:cs typeface="Arial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>
                <a:solidFill>
                  <a:schemeClr val="tx1"/>
                </a:solidFill>
                <a:latin typeface="Arial"/>
                <a:cs typeface="Arial"/>
              </a:rPr>
              <a:t>Geographical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>
                <a:solidFill>
                  <a:schemeClr val="tx1"/>
                </a:solidFill>
                <a:latin typeface="Arial"/>
                <a:cs typeface="Arial"/>
              </a:rPr>
              <a:t>Lack of harmony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>
                <a:solidFill>
                  <a:schemeClr val="tx1"/>
                </a:solidFill>
                <a:latin typeface="Arial"/>
                <a:cs typeface="Arial"/>
              </a:rPr>
              <a:t>Faulty expression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>
                <a:solidFill>
                  <a:schemeClr val="tx1"/>
                </a:solidFill>
                <a:latin typeface="Arial"/>
                <a:cs typeface="Arial"/>
              </a:rPr>
              <a:t>Cultural difference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>
                <a:solidFill>
                  <a:schemeClr val="tx1"/>
                </a:solidFill>
                <a:latin typeface="Arial"/>
                <a:cs typeface="Arial"/>
              </a:rPr>
              <a:t>Absence of Feedback</a:t>
            </a:r>
          </a:p>
        </p:txBody>
      </p:sp>
      <p:sp>
        <p:nvSpPr>
          <p:cNvPr id="9" name="Rectangle: Rounded Corners 8">
            <a:extLst>
              <a:ext uri="{FF2B5EF4-FFF2-40B4-BE49-F238E27FC236}">
                <a16:creationId xmlns:a16="http://schemas.microsoft.com/office/drawing/2014/main" id="{27C3A58E-462F-475A-C6F8-95B7DC8630D1}"/>
              </a:ext>
            </a:extLst>
          </p:cNvPr>
          <p:cNvSpPr/>
          <p:nvPr/>
        </p:nvSpPr>
        <p:spPr>
          <a:xfrm>
            <a:off x="4420068" y="5300739"/>
            <a:ext cx="3797506" cy="1236687"/>
          </a:xfrm>
          <a:prstGeom prst="roundRect">
            <a:avLst/>
          </a:prstGeom>
          <a:solidFill>
            <a:schemeClr val="bg1">
              <a:lumMod val="9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GB" sz="2000">
                <a:solidFill>
                  <a:schemeClr val="tx1"/>
                </a:solidFill>
                <a:latin typeface="Arial"/>
                <a:cs typeface="Arial"/>
              </a:rPr>
              <a:t>Having a language barrier can cause miscommunication and misunderstandings. </a:t>
            </a:r>
          </a:p>
        </p:txBody>
      </p:sp>
    </p:spTree>
    <p:extLst>
      <p:ext uri="{BB962C8B-B14F-4D97-AF65-F5344CB8AC3E}">
        <p14:creationId xmlns:p14="http://schemas.microsoft.com/office/powerpoint/2010/main" val="1697936291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BD4C0BBB-0042-4603-A226-6117F3FD5B3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0" y="6400799"/>
            <a:ext cx="12192000" cy="456773"/>
          </a:xfrm>
          <a:prstGeom prst="rect">
            <a:avLst/>
          </a:prstGeom>
          <a:gradFill>
            <a:gsLst>
              <a:gs pos="14000">
                <a:schemeClr val="accent4">
                  <a:alpha val="28000"/>
                </a:schemeClr>
              </a:gs>
              <a:gs pos="100000">
                <a:schemeClr val="accent5">
                  <a:alpha val="85000"/>
                </a:schemeClr>
              </a:gs>
            </a:gsLst>
            <a:lin ang="6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EC44F520-2598-460E-9F91-B02F60830CA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4038600" y="6400799"/>
            <a:ext cx="8153398" cy="456772"/>
          </a:xfrm>
          <a:prstGeom prst="rect">
            <a:avLst/>
          </a:prstGeom>
          <a:gradFill>
            <a:gsLst>
              <a:gs pos="9000">
                <a:schemeClr val="accent2">
                  <a:lumMod val="60000"/>
                  <a:lumOff val="40000"/>
                  <a:alpha val="55000"/>
                </a:schemeClr>
              </a:gs>
              <a:gs pos="99000">
                <a:schemeClr val="accent2"/>
              </a:gs>
            </a:gsLst>
            <a:lin ang="14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7404E292-5FAB-47E8-A663-A07530CED8F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D80FF8ED-64CE-400C-A4D5-9F943FC264D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0" y="0"/>
            <a:ext cx="12191999" cy="6858000"/>
          </a:xfrm>
          <a:prstGeom prst="rect">
            <a:avLst/>
          </a:prstGeom>
          <a:gradFill>
            <a:gsLst>
              <a:gs pos="0">
                <a:schemeClr val="accent5">
                  <a:alpha val="75000"/>
                </a:schemeClr>
              </a:gs>
              <a:gs pos="100000">
                <a:schemeClr val="accent2">
                  <a:lumMod val="60000"/>
                  <a:lumOff val="40000"/>
                </a:schemeClr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568868AD-100D-45F3-B11E-8A2936712B9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0" y="0"/>
            <a:ext cx="12191999" cy="6858000"/>
          </a:xfrm>
          <a:prstGeom prst="rect">
            <a:avLst/>
          </a:prstGeom>
          <a:gradFill>
            <a:gsLst>
              <a:gs pos="49000">
                <a:schemeClr val="accent5">
                  <a:alpha val="50000"/>
                </a:schemeClr>
              </a:gs>
              <a:gs pos="100000">
                <a:schemeClr val="accent2">
                  <a:alpha val="74000"/>
                </a:schemeClr>
              </a:gs>
            </a:gsLst>
            <a:lin ang="15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714742CC-05F9-44AC-AF98-AB6EF810E47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" y="0"/>
            <a:ext cx="6096001" cy="6858000"/>
          </a:xfrm>
          <a:prstGeom prst="rect">
            <a:avLst/>
          </a:prstGeom>
          <a:gradFill>
            <a:gsLst>
              <a:gs pos="0">
                <a:schemeClr val="accent2">
                  <a:alpha val="17000"/>
                </a:schemeClr>
              </a:gs>
              <a:gs pos="85000">
                <a:schemeClr val="accent4">
                  <a:alpha val="40000"/>
                </a:schemeClr>
              </a:gs>
            </a:gsLst>
            <a:lin ang="14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0" name="Freeform: Shape 13">
            <a:extLst>
              <a:ext uri="{FF2B5EF4-FFF2-40B4-BE49-F238E27FC236}">
                <a16:creationId xmlns:a16="http://schemas.microsoft.com/office/drawing/2014/main" id="{853C77DB-C7E3-4B1F-9AD0-1EB2982A865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3460656" y="-2569189"/>
            <a:ext cx="5115722" cy="10255626"/>
          </a:xfrm>
          <a:custGeom>
            <a:avLst/>
            <a:gdLst>
              <a:gd name="connsiteX0" fmla="*/ 2065105 w 2065105"/>
              <a:gd name="connsiteY0" fmla="*/ 0 h 4139967"/>
              <a:gd name="connsiteX1" fmla="*/ 2065105 w 2065105"/>
              <a:gd name="connsiteY1" fmla="*/ 4139967 h 4139967"/>
              <a:gd name="connsiteX2" fmla="*/ 1858573 w 2065105"/>
              <a:gd name="connsiteY2" fmla="*/ 4129538 h 4139967"/>
              <a:gd name="connsiteX3" fmla="*/ 0 w 2065105"/>
              <a:gd name="connsiteY3" fmla="*/ 2069983 h 4139967"/>
              <a:gd name="connsiteX4" fmla="*/ 1858573 w 2065105"/>
              <a:gd name="connsiteY4" fmla="*/ 10428 h 413996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065105" h="4139967">
                <a:moveTo>
                  <a:pt x="2065105" y="0"/>
                </a:moveTo>
                <a:lnTo>
                  <a:pt x="2065105" y="4139967"/>
                </a:lnTo>
                <a:lnTo>
                  <a:pt x="1858573" y="4129538"/>
                </a:lnTo>
                <a:cubicBezTo>
                  <a:pt x="814640" y="4023521"/>
                  <a:pt x="0" y="3141887"/>
                  <a:pt x="0" y="2069983"/>
                </a:cubicBezTo>
                <a:cubicBezTo>
                  <a:pt x="0" y="998079"/>
                  <a:pt x="814640" y="116446"/>
                  <a:pt x="1858573" y="10428"/>
                </a:cubicBezTo>
                <a:close/>
              </a:path>
            </a:pathLst>
          </a:custGeom>
          <a:gradFill flip="none" rotWithShape="1">
            <a:gsLst>
              <a:gs pos="7000">
                <a:schemeClr val="accent4">
                  <a:lumMod val="60000"/>
                  <a:lumOff val="40000"/>
                  <a:alpha val="3000"/>
                </a:schemeClr>
              </a:gs>
              <a:gs pos="100000">
                <a:schemeClr val="accent4">
                  <a:lumMod val="60000"/>
                  <a:lumOff val="40000"/>
                  <a:alpha val="37000"/>
                </a:schemeClr>
              </a:gs>
            </a:gsLst>
            <a:lin ang="27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6D85CD7F-BE19-4BB4-417A-D7C3D62C3FC4}"/>
              </a:ext>
            </a:extLst>
          </p:cNvPr>
          <p:cNvSpPr txBox="1"/>
          <p:nvPr/>
        </p:nvSpPr>
        <p:spPr>
          <a:xfrm>
            <a:off x="3833771" y="177494"/>
            <a:ext cx="7243761" cy="120032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GB" sz="3600">
                <a:solidFill>
                  <a:schemeClr val="bg1"/>
                </a:solidFill>
                <a:latin typeface="Algerian"/>
              </a:rPr>
              <a:t>Channels of communication used by the organisation</a:t>
            </a:r>
            <a:endParaRPr lang="en-US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687067BC-2791-487E-E98F-D19FFCDEC6AE}"/>
              </a:ext>
            </a:extLst>
          </p:cNvPr>
          <p:cNvSpPr txBox="1"/>
          <p:nvPr/>
        </p:nvSpPr>
        <p:spPr>
          <a:xfrm>
            <a:off x="164495" y="6405638"/>
            <a:ext cx="2743200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/>
              <a:t>Aleah Khan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169E96CB-87B1-DFC4-37B1-9071C36F2BE6}"/>
              </a:ext>
            </a:extLst>
          </p:cNvPr>
          <p:cNvSpPr txBox="1"/>
          <p:nvPr/>
        </p:nvSpPr>
        <p:spPr>
          <a:xfrm>
            <a:off x="509673" y="5182865"/>
            <a:ext cx="6990795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r"/>
            <a:r>
              <a:rPr lang="en-US">
                <a:latin typeface="Myriad Pro"/>
              </a:rPr>
              <a:t>(The Health Foundation, 2015)</a:t>
            </a:r>
            <a:endParaRPr lang="en-US"/>
          </a:p>
        </p:txBody>
      </p:sp>
      <p:sp>
        <p:nvSpPr>
          <p:cNvPr id="6" name="Rectangle: Rounded Corners 5">
            <a:extLst>
              <a:ext uri="{FF2B5EF4-FFF2-40B4-BE49-F238E27FC236}">
                <a16:creationId xmlns:a16="http://schemas.microsoft.com/office/drawing/2014/main" id="{424860A3-A8BD-27BB-EB45-E65A35921DCC}"/>
              </a:ext>
            </a:extLst>
          </p:cNvPr>
          <p:cNvSpPr/>
          <p:nvPr/>
        </p:nvSpPr>
        <p:spPr>
          <a:xfrm>
            <a:off x="7674964" y="1647668"/>
            <a:ext cx="4299359" cy="4765521"/>
          </a:xfrm>
          <a:prstGeom prst="roundRect">
            <a:avLst/>
          </a:prstGeom>
          <a:solidFill>
            <a:schemeClr val="accent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endParaRPr lang="en-GB"/>
          </a:p>
          <a:p>
            <a:pPr algn="ctr"/>
            <a:r>
              <a:rPr lang="en-GB" sz="2000">
                <a:solidFill>
                  <a:schemeClr val="tx1"/>
                </a:solidFill>
                <a:latin typeface="Arial"/>
                <a:ea typeface="+mn-lt"/>
                <a:cs typeface="+mn-lt"/>
              </a:rPr>
              <a:t>The majority of your channels will be on the left of the mentioned spectrum if you need to express a complicated subject (The Health Foundation, 2015).</a:t>
            </a:r>
            <a:endParaRPr lang="en-GB">
              <a:solidFill>
                <a:schemeClr val="tx1"/>
              </a:solidFill>
              <a:latin typeface="Gill Sans Nova"/>
              <a:ea typeface="+mn-lt"/>
              <a:cs typeface="+mn-lt"/>
            </a:endParaRPr>
          </a:p>
          <a:p>
            <a:pPr algn="ctr"/>
            <a:endParaRPr lang="en-GB" sz="2000">
              <a:solidFill>
                <a:schemeClr val="tx1"/>
              </a:solidFill>
              <a:latin typeface="Arial"/>
              <a:cs typeface="Arial"/>
            </a:endParaRPr>
          </a:p>
          <a:p>
            <a:pPr marL="342900" indent="-342900" algn="ctr">
              <a:buFont typeface="Arial"/>
              <a:buChar char="•"/>
            </a:pPr>
            <a:r>
              <a:rPr lang="en-GB" sz="2000">
                <a:solidFill>
                  <a:schemeClr val="tx1"/>
                </a:solidFill>
                <a:latin typeface="Arial"/>
                <a:cs typeface="Arial"/>
              </a:rPr>
              <a:t>Understanding of these channels is needed as nearly all forms of these are executed in a healthcare setting</a:t>
            </a:r>
          </a:p>
          <a:p>
            <a:pPr marL="342900" indent="-342900" algn="ctr">
              <a:buFont typeface="Arial"/>
              <a:buChar char="•"/>
            </a:pPr>
            <a:r>
              <a:rPr lang="en-GB" sz="2000">
                <a:solidFill>
                  <a:schemeClr val="tx1"/>
                </a:solidFill>
                <a:latin typeface="Arial"/>
                <a:ea typeface="+mn-lt"/>
                <a:cs typeface="+mn-lt"/>
              </a:rPr>
              <a:t>Makes it easier for information to flow throughout the business</a:t>
            </a:r>
            <a:endParaRPr lang="en-GB" sz="2000">
              <a:solidFill>
                <a:schemeClr val="tx1"/>
              </a:solidFill>
              <a:latin typeface="Arial"/>
              <a:cs typeface="Arial"/>
            </a:endParaRPr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07D8CFE7-A4E2-4D30-DE51-FC5D5A2E9A97}"/>
              </a:ext>
            </a:extLst>
          </p:cNvPr>
          <p:cNvSpPr/>
          <p:nvPr/>
        </p:nvSpPr>
        <p:spPr>
          <a:xfrm>
            <a:off x="2353964" y="5617396"/>
            <a:ext cx="3672588" cy="961867"/>
          </a:xfrm>
          <a:prstGeom prst="rect">
            <a:avLst/>
          </a:prstGeom>
          <a:solidFill>
            <a:schemeClr val="tx2">
              <a:lumMod val="25000"/>
              <a:lumOff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GB" sz="2000">
                <a:solidFill>
                  <a:schemeClr val="tx1"/>
                </a:solidFill>
                <a:latin typeface="Arial"/>
                <a:cs typeface="Arial"/>
              </a:rPr>
              <a:t>Channels of Richness in a healthcare setting</a:t>
            </a:r>
            <a:endParaRPr lang="en-US"/>
          </a:p>
        </p:txBody>
      </p:sp>
      <p:pic>
        <p:nvPicPr>
          <p:cNvPr id="15" name="Content Placeholder 3">
            <a:extLst>
              <a:ext uri="{FF2B5EF4-FFF2-40B4-BE49-F238E27FC236}">
                <a16:creationId xmlns:a16="http://schemas.microsoft.com/office/drawing/2014/main" id="{561FD024-16E4-34DF-65C2-79B334062371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163493" y="2219462"/>
            <a:ext cx="7352634" cy="2741660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sp>
        <p:nvSpPr>
          <p:cNvPr id="3" name="Rectangle: Rounded Corners 2">
            <a:extLst>
              <a:ext uri="{FF2B5EF4-FFF2-40B4-BE49-F238E27FC236}">
                <a16:creationId xmlns:a16="http://schemas.microsoft.com/office/drawing/2014/main" id="{44E3D6CF-6592-9040-CDB2-8F77CE13C599}"/>
              </a:ext>
            </a:extLst>
          </p:cNvPr>
          <p:cNvSpPr/>
          <p:nvPr/>
        </p:nvSpPr>
        <p:spPr>
          <a:xfrm>
            <a:off x="220133" y="117326"/>
            <a:ext cx="3822094" cy="1838474"/>
          </a:xfrm>
          <a:prstGeom prst="roundRect">
            <a:avLst/>
          </a:prstGeom>
          <a:solidFill>
            <a:schemeClr val="accent2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000">
                <a:solidFill>
                  <a:schemeClr val="tx1"/>
                </a:solidFill>
                <a:latin typeface="Arial"/>
                <a:ea typeface="+mn-lt"/>
                <a:cs typeface="+mn-lt"/>
              </a:rPr>
              <a:t>The term "communication channel" refers to the method or platform that the message travels through (Rayudu, 2009, p10)</a:t>
            </a:r>
            <a:endParaRPr lang="en-US" sz="2000">
              <a:solidFill>
                <a:schemeClr val="tx1"/>
              </a:solidFill>
              <a:latin typeface="Arial"/>
              <a:cs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2657032136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BD4C0BBB-0042-4603-A226-6117F3FD5B3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0" y="6400799"/>
            <a:ext cx="12192000" cy="456773"/>
          </a:xfrm>
          <a:prstGeom prst="rect">
            <a:avLst/>
          </a:prstGeom>
          <a:gradFill>
            <a:gsLst>
              <a:gs pos="14000">
                <a:schemeClr val="accent4">
                  <a:alpha val="28000"/>
                </a:schemeClr>
              </a:gs>
              <a:gs pos="100000">
                <a:schemeClr val="accent5">
                  <a:alpha val="85000"/>
                </a:schemeClr>
              </a:gs>
            </a:gsLst>
            <a:lin ang="6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EC44F520-2598-460E-9F91-B02F60830CA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4038600" y="6400799"/>
            <a:ext cx="8153398" cy="456772"/>
          </a:xfrm>
          <a:prstGeom prst="rect">
            <a:avLst/>
          </a:prstGeom>
          <a:gradFill>
            <a:gsLst>
              <a:gs pos="9000">
                <a:schemeClr val="accent2">
                  <a:lumMod val="60000"/>
                  <a:lumOff val="40000"/>
                  <a:alpha val="55000"/>
                </a:schemeClr>
              </a:gs>
              <a:gs pos="99000">
                <a:schemeClr val="accent2"/>
              </a:gs>
            </a:gsLst>
            <a:lin ang="14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7404E292-5FAB-47E8-A663-A07530CED8F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D80FF8ED-64CE-400C-A4D5-9F943FC264D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0" y="0"/>
            <a:ext cx="12191999" cy="6858000"/>
          </a:xfrm>
          <a:prstGeom prst="rect">
            <a:avLst/>
          </a:prstGeom>
          <a:gradFill>
            <a:gsLst>
              <a:gs pos="0">
                <a:schemeClr val="accent5">
                  <a:alpha val="75000"/>
                </a:schemeClr>
              </a:gs>
              <a:gs pos="100000">
                <a:schemeClr val="accent2">
                  <a:lumMod val="60000"/>
                  <a:lumOff val="40000"/>
                </a:schemeClr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568868AD-100D-45F3-B11E-8A2936712B9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0" y="0"/>
            <a:ext cx="12191999" cy="6858000"/>
          </a:xfrm>
          <a:prstGeom prst="rect">
            <a:avLst/>
          </a:prstGeom>
          <a:gradFill>
            <a:gsLst>
              <a:gs pos="49000">
                <a:schemeClr val="accent5">
                  <a:alpha val="50000"/>
                </a:schemeClr>
              </a:gs>
              <a:gs pos="100000">
                <a:schemeClr val="accent2">
                  <a:alpha val="74000"/>
                </a:schemeClr>
              </a:gs>
            </a:gsLst>
            <a:lin ang="15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714742CC-05F9-44AC-AF98-AB6EF810E47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" y="0"/>
            <a:ext cx="6096001" cy="6858000"/>
          </a:xfrm>
          <a:prstGeom prst="rect">
            <a:avLst/>
          </a:prstGeom>
          <a:gradFill>
            <a:gsLst>
              <a:gs pos="0">
                <a:schemeClr val="accent2">
                  <a:alpha val="17000"/>
                </a:schemeClr>
              </a:gs>
              <a:gs pos="85000">
                <a:schemeClr val="accent4">
                  <a:alpha val="40000"/>
                </a:schemeClr>
              </a:gs>
            </a:gsLst>
            <a:lin ang="14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0" name="Freeform: Shape 13">
            <a:extLst>
              <a:ext uri="{FF2B5EF4-FFF2-40B4-BE49-F238E27FC236}">
                <a16:creationId xmlns:a16="http://schemas.microsoft.com/office/drawing/2014/main" id="{853C77DB-C7E3-4B1F-9AD0-1EB2982A865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3460656" y="-2569189"/>
            <a:ext cx="5115722" cy="10255626"/>
          </a:xfrm>
          <a:custGeom>
            <a:avLst/>
            <a:gdLst>
              <a:gd name="connsiteX0" fmla="*/ 2065105 w 2065105"/>
              <a:gd name="connsiteY0" fmla="*/ 0 h 4139967"/>
              <a:gd name="connsiteX1" fmla="*/ 2065105 w 2065105"/>
              <a:gd name="connsiteY1" fmla="*/ 4139967 h 4139967"/>
              <a:gd name="connsiteX2" fmla="*/ 1858573 w 2065105"/>
              <a:gd name="connsiteY2" fmla="*/ 4129538 h 4139967"/>
              <a:gd name="connsiteX3" fmla="*/ 0 w 2065105"/>
              <a:gd name="connsiteY3" fmla="*/ 2069983 h 4139967"/>
              <a:gd name="connsiteX4" fmla="*/ 1858573 w 2065105"/>
              <a:gd name="connsiteY4" fmla="*/ 10428 h 413996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065105" h="4139967">
                <a:moveTo>
                  <a:pt x="2065105" y="0"/>
                </a:moveTo>
                <a:lnTo>
                  <a:pt x="2065105" y="4139967"/>
                </a:lnTo>
                <a:lnTo>
                  <a:pt x="1858573" y="4129538"/>
                </a:lnTo>
                <a:cubicBezTo>
                  <a:pt x="814640" y="4023521"/>
                  <a:pt x="0" y="3141887"/>
                  <a:pt x="0" y="2069983"/>
                </a:cubicBezTo>
                <a:cubicBezTo>
                  <a:pt x="0" y="998079"/>
                  <a:pt x="814640" y="116446"/>
                  <a:pt x="1858573" y="10428"/>
                </a:cubicBezTo>
                <a:close/>
              </a:path>
            </a:pathLst>
          </a:custGeom>
          <a:gradFill flip="none" rotWithShape="1">
            <a:gsLst>
              <a:gs pos="7000">
                <a:schemeClr val="accent4">
                  <a:lumMod val="60000"/>
                  <a:lumOff val="40000"/>
                  <a:alpha val="3000"/>
                </a:schemeClr>
              </a:gs>
              <a:gs pos="100000">
                <a:schemeClr val="accent4">
                  <a:lumMod val="60000"/>
                  <a:lumOff val="40000"/>
                  <a:alpha val="37000"/>
                </a:schemeClr>
              </a:gs>
            </a:gsLst>
            <a:lin ang="27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E377E2CA-EEDE-3C79-BD33-77EAED7E3350}"/>
              </a:ext>
            </a:extLst>
          </p:cNvPr>
          <p:cNvSpPr txBox="1"/>
          <p:nvPr/>
        </p:nvSpPr>
        <p:spPr>
          <a:xfrm>
            <a:off x="2381705" y="100049"/>
            <a:ext cx="9922666" cy="120032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GB" sz="3600">
                <a:solidFill>
                  <a:schemeClr val="bg1"/>
                </a:solidFill>
                <a:latin typeface="Algerian"/>
              </a:rPr>
              <a:t>Channels that can be used to improve communication</a:t>
            </a:r>
            <a:endParaRPr lang="en-US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0D5F707C-4D8B-7408-08BC-D63DA76BC2E0}"/>
              </a:ext>
            </a:extLst>
          </p:cNvPr>
          <p:cNvSpPr txBox="1"/>
          <p:nvPr/>
        </p:nvSpPr>
        <p:spPr>
          <a:xfrm>
            <a:off x="67733" y="6405638"/>
            <a:ext cx="2743200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/>
              <a:t>Aleah Khan</a:t>
            </a:r>
          </a:p>
        </p:txBody>
      </p:sp>
      <p:sp>
        <p:nvSpPr>
          <p:cNvPr id="5" name="Speech Bubble: Rectangle with Corners Rounded 4">
            <a:extLst>
              <a:ext uri="{FF2B5EF4-FFF2-40B4-BE49-F238E27FC236}">
                <a16:creationId xmlns:a16="http://schemas.microsoft.com/office/drawing/2014/main" id="{A24B8D3A-5B42-3E9E-53DA-4482E5E7E775}"/>
              </a:ext>
            </a:extLst>
          </p:cNvPr>
          <p:cNvSpPr/>
          <p:nvPr/>
        </p:nvSpPr>
        <p:spPr>
          <a:xfrm>
            <a:off x="207951" y="102745"/>
            <a:ext cx="2266963" cy="964645"/>
          </a:xfrm>
          <a:prstGeom prst="wedgeRoundRectCallout">
            <a:avLst/>
          </a:prstGeom>
          <a:solidFill>
            <a:schemeClr val="accent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/>
              <a:t>LISTENING</a:t>
            </a:r>
          </a:p>
        </p:txBody>
      </p:sp>
      <p:pic>
        <p:nvPicPr>
          <p:cNvPr id="6" name="Graphic 6" descr="Ear outline">
            <a:extLst>
              <a:ext uri="{FF2B5EF4-FFF2-40B4-BE49-F238E27FC236}">
                <a16:creationId xmlns:a16="http://schemas.microsoft.com/office/drawing/2014/main" id="{9F548EF5-5488-5224-2791-D3417BAA21C8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1765944" y="95909"/>
            <a:ext cx="878115" cy="878115"/>
          </a:xfrm>
          <a:prstGeom prst="rect">
            <a:avLst/>
          </a:prstGeom>
        </p:spPr>
      </p:pic>
      <p:sp>
        <p:nvSpPr>
          <p:cNvPr id="7" name="Hexagon 6">
            <a:extLst>
              <a:ext uri="{FF2B5EF4-FFF2-40B4-BE49-F238E27FC236}">
                <a16:creationId xmlns:a16="http://schemas.microsoft.com/office/drawing/2014/main" id="{F96C52A5-5358-13D5-A451-34C353CE0E28}"/>
              </a:ext>
            </a:extLst>
          </p:cNvPr>
          <p:cNvSpPr/>
          <p:nvPr/>
        </p:nvSpPr>
        <p:spPr>
          <a:xfrm>
            <a:off x="67692" y="1233876"/>
            <a:ext cx="5334000" cy="4846818"/>
          </a:xfrm>
          <a:prstGeom prst="hexagon">
            <a:avLst/>
          </a:prstGeom>
          <a:solidFill>
            <a:schemeClr val="accent4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GB">
                <a:solidFill>
                  <a:schemeClr val="tx1"/>
                </a:solidFill>
                <a:latin typeface="Arial"/>
                <a:ea typeface="+mn-lt"/>
                <a:cs typeface="+mn-lt"/>
              </a:rPr>
              <a:t>Acronym SOLER describes five specific behaviours</a:t>
            </a:r>
          </a:p>
          <a:p>
            <a:pPr algn="ctr"/>
            <a:endParaRPr lang="en-GB">
              <a:solidFill>
                <a:schemeClr val="tx1"/>
              </a:solidFill>
              <a:latin typeface="Arial"/>
              <a:cs typeface="Arial"/>
            </a:endParaRPr>
          </a:p>
          <a:p>
            <a:pPr algn="just">
              <a:buFont typeface="Arial"/>
              <a:buChar char="•"/>
            </a:pPr>
            <a:r>
              <a:rPr lang="en-GB">
                <a:solidFill>
                  <a:schemeClr val="tx1"/>
                </a:solidFill>
                <a:latin typeface="Arial"/>
                <a:ea typeface="+mn-lt"/>
                <a:cs typeface="+mn-lt"/>
              </a:rPr>
              <a:t>–S- Square- Address the person squarely/directly</a:t>
            </a:r>
            <a:endParaRPr lang="en-GB">
              <a:solidFill>
                <a:schemeClr val="tx1"/>
              </a:solidFill>
              <a:latin typeface="Arial"/>
              <a:cs typeface="Arial"/>
            </a:endParaRPr>
          </a:p>
          <a:p>
            <a:pPr algn="just">
              <a:buFont typeface="Arial"/>
              <a:buChar char="•"/>
            </a:pPr>
            <a:r>
              <a:rPr lang="en-GB">
                <a:solidFill>
                  <a:schemeClr val="tx1"/>
                </a:solidFill>
                <a:latin typeface="Arial"/>
                <a:ea typeface="+mn-lt"/>
                <a:cs typeface="+mn-lt"/>
              </a:rPr>
              <a:t>–O- Open –Maintain an open stance without crossing your arms or legs.</a:t>
            </a:r>
            <a:endParaRPr lang="en-GB">
              <a:solidFill>
                <a:schemeClr val="tx1"/>
              </a:solidFill>
              <a:latin typeface="Arial"/>
              <a:cs typeface="Arial"/>
            </a:endParaRPr>
          </a:p>
          <a:p>
            <a:pPr algn="just">
              <a:buFont typeface="Arial"/>
              <a:buChar char="•"/>
            </a:pPr>
            <a:r>
              <a:rPr lang="en-GB">
                <a:solidFill>
                  <a:schemeClr val="tx1"/>
                </a:solidFill>
                <a:latin typeface="Arial"/>
                <a:ea typeface="+mn-lt"/>
                <a:cs typeface="+mn-lt"/>
              </a:rPr>
              <a:t>–L- Lean – Lean forward to demonstrate your curiosity.</a:t>
            </a:r>
            <a:endParaRPr lang="en-GB">
              <a:solidFill>
                <a:schemeClr val="tx1"/>
              </a:solidFill>
              <a:latin typeface="Arial"/>
              <a:cs typeface="Arial"/>
            </a:endParaRPr>
          </a:p>
          <a:p>
            <a:pPr algn="just">
              <a:buFont typeface="Arial"/>
              <a:buChar char="•"/>
            </a:pPr>
            <a:r>
              <a:rPr lang="en-GB">
                <a:solidFill>
                  <a:schemeClr val="tx1"/>
                </a:solidFill>
                <a:latin typeface="Arial"/>
                <a:ea typeface="+mn-lt"/>
                <a:cs typeface="+mn-lt"/>
              </a:rPr>
              <a:t>–E- Eye contact- Make eye contact</a:t>
            </a:r>
            <a:endParaRPr lang="en-GB">
              <a:solidFill>
                <a:schemeClr val="tx1"/>
              </a:solidFill>
              <a:latin typeface="Arial"/>
              <a:cs typeface="Arial"/>
            </a:endParaRPr>
          </a:p>
          <a:p>
            <a:pPr algn="just">
              <a:buFont typeface="Arial"/>
              <a:buChar char="•"/>
            </a:pPr>
            <a:r>
              <a:rPr lang="en-GB">
                <a:solidFill>
                  <a:schemeClr val="tx1"/>
                </a:solidFill>
                <a:latin typeface="Arial"/>
                <a:ea typeface="+mn-lt"/>
                <a:cs typeface="+mn-lt"/>
              </a:rPr>
              <a:t>–R – Relax- Stay relaxed</a:t>
            </a:r>
            <a:endParaRPr lang="en-GB">
              <a:solidFill>
                <a:schemeClr val="tx1"/>
              </a:solidFill>
              <a:latin typeface="Arial"/>
              <a:cs typeface="Arial"/>
            </a:endParaRPr>
          </a:p>
          <a:p>
            <a:pPr algn="just"/>
            <a:endParaRPr lang="en-GB">
              <a:solidFill>
                <a:schemeClr val="tx1"/>
              </a:solidFill>
              <a:latin typeface="Arial"/>
              <a:ea typeface="+mn-lt"/>
              <a:cs typeface="+mn-lt"/>
            </a:endParaRPr>
          </a:p>
          <a:p>
            <a:pPr algn="just"/>
            <a:r>
              <a:rPr lang="en-GB">
                <a:solidFill>
                  <a:schemeClr val="tx1"/>
                </a:solidFill>
                <a:latin typeface="Arial"/>
                <a:ea typeface="+mn-lt"/>
                <a:cs typeface="+mn-lt"/>
              </a:rPr>
              <a:t>    (Griffiths &amp; Dunham, 2015)</a:t>
            </a:r>
            <a:endParaRPr lang="en-GB">
              <a:solidFill>
                <a:schemeClr val="tx1"/>
              </a:solidFill>
              <a:latin typeface="Arial"/>
              <a:cs typeface="Arial"/>
            </a:endParaRPr>
          </a:p>
        </p:txBody>
      </p:sp>
      <p:pic>
        <p:nvPicPr>
          <p:cNvPr id="9" name="Picture 10" descr="Diagram&#10;&#10;Description automatically generated">
            <a:extLst>
              <a:ext uri="{FF2B5EF4-FFF2-40B4-BE49-F238E27FC236}">
                <a16:creationId xmlns:a16="http://schemas.microsoft.com/office/drawing/2014/main" id="{6D61C8B3-0B10-0705-29D2-3F98D371DF51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336895" y="1238023"/>
            <a:ext cx="5317898" cy="3731984"/>
          </a:xfrm>
          <a:prstGeom prst="rect">
            <a:avLst/>
          </a:prstGeom>
        </p:spPr>
      </p:pic>
      <p:sp>
        <p:nvSpPr>
          <p:cNvPr id="13" name="Rectangle 12">
            <a:extLst>
              <a:ext uri="{FF2B5EF4-FFF2-40B4-BE49-F238E27FC236}">
                <a16:creationId xmlns:a16="http://schemas.microsoft.com/office/drawing/2014/main" id="{3E01B8BE-F022-D745-5F36-14FEC0B8A6BC}"/>
              </a:ext>
            </a:extLst>
          </p:cNvPr>
          <p:cNvSpPr/>
          <p:nvPr/>
        </p:nvSpPr>
        <p:spPr>
          <a:xfrm>
            <a:off x="4788366" y="5214376"/>
            <a:ext cx="6313118" cy="1548982"/>
          </a:xfrm>
          <a:prstGeom prst="rect">
            <a:avLst/>
          </a:prstGeom>
          <a:solidFill>
            <a:schemeClr val="tx2">
              <a:lumMod val="25000"/>
              <a:lumOff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endParaRPr lang="en-GB" b="1">
              <a:solidFill>
                <a:schemeClr val="tx1"/>
              </a:solidFill>
              <a:latin typeface="Arial"/>
              <a:cs typeface="Arial"/>
            </a:endParaRPr>
          </a:p>
          <a:p>
            <a:pPr algn="ctr"/>
            <a:r>
              <a:rPr lang="en-GB" b="1">
                <a:solidFill>
                  <a:schemeClr val="tx1"/>
                </a:solidFill>
                <a:latin typeface="Arial"/>
                <a:cs typeface="Arial"/>
              </a:rPr>
              <a:t>To improve listening performance:</a:t>
            </a:r>
            <a:endParaRPr lang="en-GB">
              <a:solidFill>
                <a:schemeClr val="tx1"/>
              </a:solidFill>
            </a:endParaRPr>
          </a:p>
          <a:p>
            <a:pPr algn="ctr"/>
            <a:r>
              <a:rPr lang="en-GB" b="1">
                <a:solidFill>
                  <a:schemeClr val="tx1"/>
                </a:solidFill>
                <a:latin typeface="Arial"/>
                <a:cs typeface="Arial"/>
              </a:rPr>
              <a:t>Observe         Acknowledge      Focus      Respect</a:t>
            </a:r>
          </a:p>
          <a:p>
            <a:pPr algn="ctr"/>
            <a:r>
              <a:rPr lang="en-GB">
                <a:solidFill>
                  <a:schemeClr val="tx1"/>
                </a:solidFill>
                <a:latin typeface="Arial"/>
                <a:ea typeface="+mn-lt"/>
                <a:cs typeface="+mn-lt"/>
              </a:rPr>
              <a:t>Quintanilla and Wahl (2017 as cited by Maund et al, 2017), p.98</a:t>
            </a:r>
            <a:endParaRPr lang="en-GB">
              <a:solidFill>
                <a:schemeClr val="tx1"/>
              </a:solidFill>
              <a:latin typeface="Arial"/>
              <a:cs typeface="Arial"/>
            </a:endParaRPr>
          </a:p>
          <a:p>
            <a:pPr algn="ctr"/>
            <a:endParaRPr lang="en-GB"/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ECCC1B6A-ACCB-A27C-1CA1-01EA94653209}"/>
              </a:ext>
            </a:extLst>
          </p:cNvPr>
          <p:cNvSpPr txBox="1"/>
          <p:nvPr/>
        </p:nvSpPr>
        <p:spPr>
          <a:xfrm>
            <a:off x="9204199" y="4731341"/>
            <a:ext cx="2743200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/>
              <a:t>(Hoppe, 2007)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5EFAC2F5-3FC7-7190-234D-731EC6156BB7}"/>
              </a:ext>
            </a:extLst>
          </p:cNvPr>
          <p:cNvSpPr txBox="1"/>
          <p:nvPr/>
        </p:nvSpPr>
        <p:spPr>
          <a:xfrm>
            <a:off x="9973733" y="866020"/>
            <a:ext cx="2138438" cy="193899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GB" sz="2000" b="1" i="1">
                <a:latin typeface="Arial"/>
                <a:cs typeface="Arial"/>
              </a:rPr>
              <a:t>*Body language and </a:t>
            </a:r>
            <a:endParaRPr lang="en-US"/>
          </a:p>
          <a:p>
            <a:pPr algn="ctr"/>
            <a:r>
              <a:rPr lang="en-GB" sz="2000" b="1" i="1">
                <a:latin typeface="Arial"/>
                <a:cs typeface="Arial"/>
              </a:rPr>
              <a:t>Face to face communication can also be used*</a:t>
            </a:r>
          </a:p>
        </p:txBody>
      </p:sp>
    </p:spTree>
    <p:extLst>
      <p:ext uri="{BB962C8B-B14F-4D97-AF65-F5344CB8AC3E}">
        <p14:creationId xmlns:p14="http://schemas.microsoft.com/office/powerpoint/2010/main" val="1437211059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BD4C0BBB-0042-4603-A226-6117F3FD5B3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0" y="6400799"/>
            <a:ext cx="12192000" cy="456773"/>
          </a:xfrm>
          <a:prstGeom prst="rect">
            <a:avLst/>
          </a:prstGeom>
          <a:gradFill>
            <a:gsLst>
              <a:gs pos="14000">
                <a:schemeClr val="accent4">
                  <a:alpha val="28000"/>
                </a:schemeClr>
              </a:gs>
              <a:gs pos="100000">
                <a:schemeClr val="accent5">
                  <a:alpha val="85000"/>
                </a:schemeClr>
              </a:gs>
            </a:gsLst>
            <a:lin ang="6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EC44F520-2598-460E-9F91-B02F60830CA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4038600" y="6400799"/>
            <a:ext cx="8153398" cy="456772"/>
          </a:xfrm>
          <a:prstGeom prst="rect">
            <a:avLst/>
          </a:prstGeom>
          <a:gradFill>
            <a:gsLst>
              <a:gs pos="9000">
                <a:schemeClr val="accent2">
                  <a:lumMod val="60000"/>
                  <a:lumOff val="40000"/>
                  <a:alpha val="55000"/>
                </a:schemeClr>
              </a:gs>
              <a:gs pos="99000">
                <a:schemeClr val="accent2"/>
              </a:gs>
            </a:gsLst>
            <a:lin ang="14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45EA7F1D-6737-4609-94CE-0E7C0CED7F9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7A0FCA68-3497-4CB3-8C25-B6AE87EFE0C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0" y="0"/>
            <a:ext cx="12191999" cy="6858000"/>
          </a:xfrm>
          <a:prstGeom prst="rect">
            <a:avLst/>
          </a:prstGeom>
          <a:gradFill>
            <a:gsLst>
              <a:gs pos="0">
                <a:schemeClr val="accent4">
                  <a:alpha val="61000"/>
                </a:schemeClr>
              </a:gs>
              <a:gs pos="100000">
                <a:schemeClr val="accent2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CAA3DC6B-18DE-4588-B321-8101DED5413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480357" y="0"/>
            <a:ext cx="11711642" cy="6857998"/>
          </a:xfrm>
          <a:prstGeom prst="rect">
            <a:avLst/>
          </a:prstGeom>
          <a:gradFill>
            <a:gsLst>
              <a:gs pos="6000">
                <a:schemeClr val="accent6">
                  <a:lumMod val="75000"/>
                  <a:alpha val="93000"/>
                </a:schemeClr>
              </a:gs>
              <a:gs pos="100000">
                <a:schemeClr val="accent2">
                  <a:lumMod val="60000"/>
                  <a:lumOff val="40000"/>
                  <a:alpha val="0"/>
                </a:schemeClr>
              </a:gs>
            </a:gsLst>
            <a:lin ang="19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9AA34BCD-93B4-45FF-9448-87F7C431175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4038600" y="1494"/>
            <a:ext cx="8153399" cy="6399306"/>
          </a:xfrm>
          <a:prstGeom prst="rect">
            <a:avLst/>
          </a:prstGeom>
          <a:gradFill>
            <a:gsLst>
              <a:gs pos="22000">
                <a:schemeClr val="accent2">
                  <a:alpha val="68000"/>
                </a:schemeClr>
              </a:gs>
              <a:gs pos="99000">
                <a:schemeClr val="accent5">
                  <a:alpha val="0"/>
                </a:schemeClr>
              </a:gs>
            </a:gsLst>
            <a:lin ang="14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0" name="Freeform: Shape 19">
            <a:extLst>
              <a:ext uri="{FF2B5EF4-FFF2-40B4-BE49-F238E27FC236}">
                <a16:creationId xmlns:a16="http://schemas.microsoft.com/office/drawing/2014/main" id="{5BF7F8F0-28A9-4A24-96A8-E5E423FBF9B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3988591">
            <a:off x="7897613" y="684022"/>
            <a:ext cx="5330585" cy="5218721"/>
          </a:xfrm>
          <a:custGeom>
            <a:avLst/>
            <a:gdLst>
              <a:gd name="connsiteX0" fmla="*/ 4721855 w 5330585"/>
              <a:gd name="connsiteY0" fmla="*/ 4361426 h 5218721"/>
              <a:gd name="connsiteX1" fmla="*/ 3457542 w 5330585"/>
              <a:gd name="connsiteY1" fmla="*/ 5211667 h 5218721"/>
              <a:gd name="connsiteX2" fmla="*/ 3430109 w 5330585"/>
              <a:gd name="connsiteY2" fmla="*/ 5218721 h 5218721"/>
              <a:gd name="connsiteX3" fmla="*/ 0 w 5330585"/>
              <a:gd name="connsiteY3" fmla="*/ 2647363 h 5218721"/>
              <a:gd name="connsiteX4" fmla="*/ 12834 w 5330585"/>
              <a:gd name="connsiteY4" fmla="*/ 2393199 h 5218721"/>
              <a:gd name="connsiteX5" fmla="*/ 2664828 w 5330585"/>
              <a:gd name="connsiteY5" fmla="*/ 0 h 5218721"/>
              <a:gd name="connsiteX6" fmla="*/ 5330585 w 5330585"/>
              <a:gd name="connsiteY6" fmla="*/ 2665757 h 5218721"/>
              <a:gd name="connsiteX7" fmla="*/ 4721855 w 5330585"/>
              <a:gd name="connsiteY7" fmla="*/ 4361426 h 521872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5330585" h="5218721">
                <a:moveTo>
                  <a:pt x="4721855" y="4361426"/>
                </a:moveTo>
                <a:cubicBezTo>
                  <a:pt x="4395896" y="4756397"/>
                  <a:pt x="3958379" y="5055891"/>
                  <a:pt x="3457542" y="5211667"/>
                </a:cubicBezTo>
                <a:lnTo>
                  <a:pt x="3430109" y="5218721"/>
                </a:lnTo>
                <a:lnTo>
                  <a:pt x="0" y="2647363"/>
                </a:lnTo>
                <a:lnTo>
                  <a:pt x="12834" y="2393199"/>
                </a:lnTo>
                <a:cubicBezTo>
                  <a:pt x="149347" y="1048975"/>
                  <a:pt x="1284587" y="0"/>
                  <a:pt x="2664828" y="0"/>
                </a:cubicBezTo>
                <a:cubicBezTo>
                  <a:pt x="4137085" y="0"/>
                  <a:pt x="5330585" y="1193500"/>
                  <a:pt x="5330585" y="2665757"/>
                </a:cubicBezTo>
                <a:cubicBezTo>
                  <a:pt x="5330585" y="3309870"/>
                  <a:pt x="5102142" y="3900626"/>
                  <a:pt x="4721855" y="4361426"/>
                </a:cubicBezTo>
                <a:close/>
              </a:path>
            </a:pathLst>
          </a:custGeom>
          <a:gradFill>
            <a:gsLst>
              <a:gs pos="16000">
                <a:schemeClr val="accent6">
                  <a:alpha val="0"/>
                </a:schemeClr>
              </a:gs>
              <a:gs pos="85000">
                <a:schemeClr val="accent6">
                  <a:lumMod val="60000"/>
                  <a:lumOff val="40000"/>
                  <a:alpha val="29000"/>
                </a:schemeClr>
              </a:gs>
            </a:gsLst>
            <a:lin ang="19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2" name="Rectangle 21">
            <a:extLst>
              <a:ext uri="{FF2B5EF4-FFF2-40B4-BE49-F238E27FC236}">
                <a16:creationId xmlns:a16="http://schemas.microsoft.com/office/drawing/2014/main" id="{ADEE5410-5DAB-442C-8E7B-CDAB35E75B0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0" y="-3"/>
            <a:ext cx="12191999" cy="4399229"/>
          </a:xfrm>
          <a:prstGeom prst="rect">
            <a:avLst/>
          </a:prstGeom>
          <a:gradFill>
            <a:gsLst>
              <a:gs pos="22000">
                <a:schemeClr val="accent2">
                  <a:alpha val="49000"/>
                </a:schemeClr>
              </a:gs>
              <a:gs pos="99000">
                <a:schemeClr val="accent5">
                  <a:alpha val="62000"/>
                </a:schemeClr>
              </a:gs>
            </a:gsLst>
            <a:lin ang="10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618B976-82FD-FF6C-C9DA-B5EA0FF48BF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714021" y="274562"/>
            <a:ext cx="9537290" cy="515659"/>
          </a:xfrm>
        </p:spPr>
        <p:txBody>
          <a:bodyPr vert="horz" lIns="0" tIns="0" rIns="0" bIns="0" rtlCol="0" anchor="t">
            <a:noAutofit/>
          </a:bodyPr>
          <a:lstStyle/>
          <a:p>
            <a:pPr algn="ctr"/>
            <a:r>
              <a:rPr lang="en-US" b="0" spc="750">
                <a:solidFill>
                  <a:schemeClr val="bg1"/>
                </a:solidFill>
                <a:latin typeface="Algerian"/>
              </a:rPr>
              <a:t>Conclusion and Recommendation</a:t>
            </a:r>
          </a:p>
        </p:txBody>
      </p:sp>
      <p:sp>
        <p:nvSpPr>
          <p:cNvPr id="4" name="Rectangle: Rounded Corners 3">
            <a:extLst>
              <a:ext uri="{FF2B5EF4-FFF2-40B4-BE49-F238E27FC236}">
                <a16:creationId xmlns:a16="http://schemas.microsoft.com/office/drawing/2014/main" id="{EBB1797E-181F-C53E-9B92-0403C10BFA44}"/>
              </a:ext>
            </a:extLst>
          </p:cNvPr>
          <p:cNvSpPr/>
          <p:nvPr/>
        </p:nvSpPr>
        <p:spPr>
          <a:xfrm>
            <a:off x="208040" y="124581"/>
            <a:ext cx="6489678" cy="6598328"/>
          </a:xfrm>
          <a:prstGeom prst="roundRect">
            <a:avLst/>
          </a:prstGeom>
          <a:solidFill>
            <a:schemeClr val="tx2">
              <a:lumMod val="25000"/>
              <a:lumOff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endParaRPr lang="en-GB" sz="2000">
              <a:solidFill>
                <a:schemeClr val="tx1"/>
              </a:solidFill>
              <a:latin typeface="Arial"/>
              <a:cs typeface="Arial"/>
            </a:endParaRPr>
          </a:p>
          <a:p>
            <a:pPr algn="ctr"/>
            <a:r>
              <a:rPr lang="en-GB" sz="2000">
                <a:solidFill>
                  <a:schemeClr val="tx1"/>
                </a:solidFill>
                <a:latin typeface="Arial"/>
                <a:cs typeface="Arial"/>
              </a:rPr>
              <a:t>What has been identified: </a:t>
            </a:r>
            <a:endParaRPr lang="en-GB">
              <a:solidFill>
                <a:schemeClr val="tx1"/>
              </a:solidFill>
            </a:endParaRPr>
          </a:p>
          <a:p>
            <a:pPr algn="ctr"/>
            <a:r>
              <a:rPr lang="en-GB" sz="2000">
                <a:solidFill>
                  <a:schemeClr val="tx1"/>
                </a:solidFill>
                <a:latin typeface="Arial"/>
                <a:ea typeface="+mn-lt"/>
                <a:cs typeface="+mn-lt"/>
              </a:rPr>
              <a:t>Communication process requires more than the delivery of information; it is ultimately about expressing and giving meaning and through engagement, communicators co-create the moral value of messages (Kuznar and Yager, 2020).</a:t>
            </a:r>
            <a:endParaRPr lang="en-GB">
              <a:solidFill>
                <a:schemeClr val="tx1"/>
              </a:solidFill>
              <a:latin typeface="Arial"/>
            </a:endParaRPr>
          </a:p>
          <a:p>
            <a:pPr algn="ctr"/>
            <a:endParaRPr lang="en-GB" sz="2000">
              <a:solidFill>
                <a:schemeClr val="tx1"/>
              </a:solidFill>
              <a:latin typeface="Arial"/>
              <a:cs typeface="Arial"/>
            </a:endParaRPr>
          </a:p>
          <a:p>
            <a:r>
              <a:rPr lang="en-GB" sz="2000">
                <a:solidFill>
                  <a:schemeClr val="tx1"/>
                </a:solidFill>
                <a:latin typeface="Arial"/>
                <a:cs typeface="Arial"/>
              </a:rPr>
              <a:t>Communication examples:</a:t>
            </a:r>
          </a:p>
          <a:p>
            <a:pPr algn="ctr"/>
            <a:endParaRPr lang="en-GB" sz="2000">
              <a:solidFill>
                <a:srgbClr val="FFFFFF"/>
              </a:solidFill>
              <a:latin typeface="Arial"/>
              <a:cs typeface="Arial"/>
            </a:endParaRPr>
          </a:p>
          <a:p>
            <a:pPr marL="342900" indent="-342900">
              <a:buFont typeface="Arial"/>
              <a:buChar char="•"/>
            </a:pPr>
            <a:r>
              <a:rPr lang="en-GB" sz="2000">
                <a:solidFill>
                  <a:schemeClr val="tx1"/>
                </a:solidFill>
                <a:latin typeface="Arial"/>
                <a:cs typeface="Arial"/>
              </a:rPr>
              <a:t>Listening- The most effective and without this messages can be misunderstood</a:t>
            </a:r>
          </a:p>
          <a:p>
            <a:pPr marL="342900" indent="-342900">
              <a:buFont typeface="Arial"/>
              <a:buChar char="•"/>
            </a:pPr>
            <a:r>
              <a:rPr lang="en-GB" sz="2000">
                <a:solidFill>
                  <a:schemeClr val="tx1"/>
                </a:solidFill>
                <a:latin typeface="Arial"/>
                <a:cs typeface="Arial"/>
              </a:rPr>
              <a:t>Face-to-face communication- Creates</a:t>
            </a:r>
            <a:r>
              <a:rPr lang="en-GB" sz="2000">
                <a:solidFill>
                  <a:schemeClr val="tx1"/>
                </a:solidFill>
                <a:latin typeface="Arial"/>
                <a:ea typeface="+mn-lt"/>
                <a:cs typeface="+mn-lt"/>
              </a:rPr>
              <a:t> the framework for trust and improved collaboration.</a:t>
            </a:r>
          </a:p>
          <a:p>
            <a:pPr marL="342900" indent="-342900">
              <a:buFont typeface="Arial"/>
              <a:buChar char="•"/>
            </a:pPr>
            <a:r>
              <a:rPr lang="en-GB" sz="2000">
                <a:solidFill>
                  <a:schemeClr val="tx1"/>
                </a:solidFill>
                <a:latin typeface="Arial"/>
                <a:cs typeface="Arial"/>
              </a:rPr>
              <a:t>Body language- H</a:t>
            </a:r>
            <a:r>
              <a:rPr lang="en-GB" sz="2000">
                <a:solidFill>
                  <a:schemeClr val="tx1"/>
                </a:solidFill>
                <a:latin typeface="Arial"/>
                <a:ea typeface="+mn-lt"/>
                <a:cs typeface="+mn-lt"/>
              </a:rPr>
              <a:t>elps comprehend and grasp what the individual is saying.</a:t>
            </a:r>
          </a:p>
          <a:p>
            <a:pPr marL="342900" indent="-342900">
              <a:buFont typeface="Arial"/>
              <a:buChar char="•"/>
            </a:pPr>
            <a:endParaRPr lang="en-GB" sz="2000">
              <a:solidFill>
                <a:schemeClr val="tx1"/>
              </a:solidFill>
              <a:latin typeface="Arial"/>
              <a:cs typeface="Arial"/>
            </a:endParaRPr>
          </a:p>
          <a:p>
            <a:r>
              <a:rPr lang="en-GB" sz="2000">
                <a:solidFill>
                  <a:schemeClr val="tx1"/>
                </a:solidFill>
                <a:latin typeface="Arial"/>
                <a:ea typeface="+mn-lt"/>
                <a:cs typeface="+mn-lt"/>
              </a:rPr>
              <a:t>In a healthcare setting, effective communication is crucial because without it, the standard of care would suffer (Ratna, 2019).</a:t>
            </a:r>
            <a:endParaRPr lang="en-GB">
              <a:solidFill>
                <a:schemeClr val="tx1"/>
              </a:solidFill>
              <a:latin typeface="Arial"/>
            </a:endParaRPr>
          </a:p>
          <a:p>
            <a:endParaRPr lang="en-GB" sz="2000">
              <a:solidFill>
                <a:srgbClr val="000000"/>
              </a:solidFill>
              <a:latin typeface="Arial"/>
              <a:cs typeface="Arial"/>
            </a:endParaRPr>
          </a:p>
          <a:p>
            <a:pPr algn="ctr"/>
            <a:endParaRPr lang="en-GB" sz="2000">
              <a:solidFill>
                <a:srgbClr val="FFFFFF"/>
              </a:solidFill>
              <a:latin typeface="Arial"/>
              <a:cs typeface="Arial"/>
            </a:endParaRPr>
          </a:p>
        </p:txBody>
      </p:sp>
      <p:pic>
        <p:nvPicPr>
          <p:cNvPr id="6" name="Graphic 6" descr="Chat outline">
            <a:extLst>
              <a:ext uri="{FF2B5EF4-FFF2-40B4-BE49-F238E27FC236}">
                <a16:creationId xmlns:a16="http://schemas.microsoft.com/office/drawing/2014/main" id="{991FCBCE-650C-27CB-BF8B-06B5FF41EEEA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3909182" y="2161420"/>
            <a:ext cx="1132114" cy="1144209"/>
          </a:xfrm>
          <a:prstGeom prst="rect">
            <a:avLst/>
          </a:prstGeom>
        </p:spPr>
      </p:pic>
      <p:sp>
        <p:nvSpPr>
          <p:cNvPr id="3" name="Rectangle 2">
            <a:extLst>
              <a:ext uri="{FF2B5EF4-FFF2-40B4-BE49-F238E27FC236}">
                <a16:creationId xmlns:a16="http://schemas.microsoft.com/office/drawing/2014/main" id="{A52D73AB-900F-5E96-CE6F-3A4596B63046}"/>
              </a:ext>
            </a:extLst>
          </p:cNvPr>
          <p:cNvSpPr/>
          <p:nvPr/>
        </p:nvSpPr>
        <p:spPr>
          <a:xfrm>
            <a:off x="6872515" y="1484085"/>
            <a:ext cx="5200951" cy="5031618"/>
          </a:xfrm>
          <a:prstGeom prst="rect">
            <a:avLst/>
          </a:prstGeom>
          <a:solidFill>
            <a:schemeClr val="accent3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000">
                <a:solidFill>
                  <a:schemeClr val="tx1"/>
                </a:solidFill>
                <a:latin typeface="Arial"/>
                <a:cs typeface="Arial"/>
              </a:rPr>
              <a:t>Recommended Model:</a:t>
            </a:r>
            <a:endParaRPr lang="en-US" sz="2000">
              <a:solidFill>
                <a:schemeClr val="tx1"/>
              </a:solidFill>
              <a:latin typeface="Arial"/>
              <a:ea typeface="+mn-lt"/>
              <a:cs typeface="+mn-lt"/>
            </a:endParaRPr>
          </a:p>
          <a:p>
            <a:pPr algn="ctr"/>
            <a:r>
              <a:rPr lang="en-GB" sz="2000">
                <a:solidFill>
                  <a:schemeClr val="tx1"/>
                </a:solidFill>
                <a:latin typeface="Arial"/>
                <a:cs typeface="Arial"/>
              </a:rPr>
              <a:t>Schramm's Model of communication</a:t>
            </a:r>
            <a:endParaRPr lang="en-US" sz="2000">
              <a:solidFill>
                <a:schemeClr val="tx1"/>
              </a:solidFill>
              <a:latin typeface="Arial"/>
              <a:ea typeface="+mn-lt"/>
              <a:cs typeface="+mn-lt"/>
            </a:endParaRPr>
          </a:p>
          <a:p>
            <a:pPr algn="ctr"/>
            <a:endParaRPr lang="en-GB" sz="2000">
              <a:solidFill>
                <a:schemeClr val="tx1"/>
              </a:solidFill>
              <a:latin typeface="Arial"/>
              <a:ea typeface="+mn-lt"/>
              <a:cs typeface="+mn-lt"/>
            </a:endParaRPr>
          </a:p>
          <a:p>
            <a:pPr algn="ctr"/>
            <a:r>
              <a:rPr lang="en-GB" sz="2000">
                <a:solidFill>
                  <a:schemeClr val="tx1"/>
                </a:solidFill>
                <a:latin typeface="Arial"/>
                <a:cs typeface="Arial"/>
              </a:rPr>
              <a:t>Why is it effective?</a:t>
            </a:r>
            <a:endParaRPr lang="en-US" sz="2000">
              <a:solidFill>
                <a:schemeClr val="tx1"/>
              </a:solidFill>
              <a:latin typeface="Arial"/>
              <a:ea typeface="+mn-lt"/>
              <a:cs typeface="+mn-lt"/>
            </a:endParaRPr>
          </a:p>
          <a:p>
            <a:pPr marL="342900" indent="-342900" algn="ctr">
              <a:buFont typeface="Wingdings,Sans-Serif"/>
              <a:buChar char="Ø"/>
            </a:pPr>
            <a:r>
              <a:rPr lang="en-GB" sz="2000">
                <a:solidFill>
                  <a:schemeClr val="tx1"/>
                </a:solidFill>
                <a:latin typeface="Arial"/>
                <a:cs typeface="Arial"/>
              </a:rPr>
              <a:t>Schramm's methodology makes it clear that encoding and decoding are the two most essential steps in any successful communication (Kalogiannidis, 2020).</a:t>
            </a:r>
            <a:endParaRPr lang="en-GB" sz="2000">
              <a:solidFill>
                <a:schemeClr val="tx1"/>
              </a:solidFill>
              <a:latin typeface="Arial"/>
              <a:ea typeface="+mn-lt"/>
              <a:cs typeface="Arial"/>
            </a:endParaRPr>
          </a:p>
          <a:p>
            <a:pPr marL="342900" indent="-342900" algn="ctr">
              <a:buFont typeface="Wingdings,Sans-Serif"/>
              <a:buChar char="Ø"/>
            </a:pPr>
            <a:r>
              <a:rPr lang="en-GB" sz="2000">
                <a:solidFill>
                  <a:schemeClr val="tx1"/>
                </a:solidFill>
                <a:latin typeface="Arial"/>
                <a:cs typeface="Arial"/>
              </a:rPr>
              <a:t>Feedback is necessary and important, especially in Health and Social care – allows you to implement and is utilised daily.</a:t>
            </a:r>
            <a:endParaRPr lang="en-US" sz="2000">
              <a:solidFill>
                <a:schemeClr val="tx1"/>
              </a:solidFill>
              <a:latin typeface="Arial"/>
              <a:ea typeface="+mn-lt"/>
              <a:cs typeface="+mn-lt"/>
            </a:endParaRPr>
          </a:p>
          <a:p>
            <a:pPr algn="ctr"/>
            <a:r>
              <a:rPr lang="en-GB" sz="2000">
                <a:solidFill>
                  <a:schemeClr val="tx1"/>
                </a:solidFill>
                <a:latin typeface="Arial"/>
                <a:cs typeface="Arial"/>
              </a:rPr>
              <a:t>After the recipient has decoded the message, feedback is crucial (Bowman &amp; </a:t>
            </a:r>
            <a:r>
              <a:rPr lang="en-GB" sz="2000" err="1">
                <a:solidFill>
                  <a:schemeClr val="tx1"/>
                </a:solidFill>
                <a:latin typeface="Arial"/>
                <a:cs typeface="Arial"/>
              </a:rPr>
              <a:t>Targowski</a:t>
            </a:r>
            <a:r>
              <a:rPr lang="en-GB" sz="2000">
                <a:solidFill>
                  <a:schemeClr val="tx1"/>
                </a:solidFill>
                <a:latin typeface="Arial"/>
                <a:cs typeface="Arial"/>
              </a:rPr>
              <a:t>, 1987 cited by </a:t>
            </a:r>
            <a:r>
              <a:rPr lang="en-GB" sz="2000" err="1">
                <a:solidFill>
                  <a:schemeClr val="tx1"/>
                </a:solidFill>
                <a:latin typeface="Arial"/>
                <a:cs typeface="Arial"/>
              </a:rPr>
              <a:t>Kalogiannidis</a:t>
            </a:r>
            <a:r>
              <a:rPr lang="en-GB" sz="2000">
                <a:solidFill>
                  <a:schemeClr val="tx1"/>
                </a:solidFill>
                <a:latin typeface="Arial"/>
                <a:cs typeface="Arial"/>
              </a:rPr>
              <a:t>, 2020).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07E1B59B-0A17-21BB-32D8-F9E4BA2FE0FA}"/>
              </a:ext>
            </a:extLst>
          </p:cNvPr>
          <p:cNvSpPr txBox="1"/>
          <p:nvPr/>
        </p:nvSpPr>
        <p:spPr>
          <a:xfrm>
            <a:off x="-4838" y="6454019"/>
            <a:ext cx="2743200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>
                <a:latin typeface="Gill Sans Nova"/>
                <a:cs typeface="Arial"/>
              </a:rPr>
              <a:t>Aleah Khan</a:t>
            </a:r>
          </a:p>
        </p:txBody>
      </p:sp>
    </p:spTree>
    <p:extLst>
      <p:ext uri="{BB962C8B-B14F-4D97-AF65-F5344CB8AC3E}">
        <p14:creationId xmlns:p14="http://schemas.microsoft.com/office/powerpoint/2010/main" val="795663816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BD4C0BBB-0042-4603-A226-6117F3FD5B3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0" y="6400799"/>
            <a:ext cx="12192000" cy="456773"/>
          </a:xfrm>
          <a:prstGeom prst="rect">
            <a:avLst/>
          </a:prstGeom>
          <a:gradFill>
            <a:gsLst>
              <a:gs pos="14000">
                <a:schemeClr val="accent4">
                  <a:alpha val="28000"/>
                </a:schemeClr>
              </a:gs>
              <a:gs pos="100000">
                <a:schemeClr val="accent5">
                  <a:alpha val="85000"/>
                </a:schemeClr>
              </a:gs>
            </a:gsLst>
            <a:lin ang="6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EC44F520-2598-460E-9F91-B02F60830CA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4038600" y="6400799"/>
            <a:ext cx="8153398" cy="456772"/>
          </a:xfrm>
          <a:prstGeom prst="rect">
            <a:avLst/>
          </a:prstGeom>
          <a:gradFill>
            <a:gsLst>
              <a:gs pos="9000">
                <a:schemeClr val="accent2">
                  <a:lumMod val="60000"/>
                  <a:lumOff val="40000"/>
                  <a:alpha val="55000"/>
                </a:schemeClr>
              </a:gs>
              <a:gs pos="99000">
                <a:schemeClr val="accent2"/>
              </a:gs>
            </a:gsLst>
            <a:lin ang="14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3698ABF1-2D7A-4C8C-A41A-09574127467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C5E160AE-3C66-4235-84C0-BD472DE6AC3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-2" y="-17416"/>
            <a:ext cx="12192002" cy="6892832"/>
          </a:xfrm>
          <a:prstGeom prst="rect">
            <a:avLst/>
          </a:prstGeom>
          <a:gradFill>
            <a:gsLst>
              <a:gs pos="0">
                <a:schemeClr val="accent6"/>
              </a:gs>
              <a:gs pos="95000">
                <a:schemeClr val="accent5">
                  <a:alpha val="81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A39CC7EE-929B-4FA6-BA5A-86D02B79241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4" y="4369578"/>
            <a:ext cx="12192004" cy="2505838"/>
          </a:xfrm>
          <a:prstGeom prst="rect">
            <a:avLst/>
          </a:prstGeom>
          <a:gradFill>
            <a:gsLst>
              <a:gs pos="0">
                <a:schemeClr val="accent5">
                  <a:alpha val="0"/>
                </a:schemeClr>
              </a:gs>
              <a:gs pos="95000">
                <a:schemeClr val="accent2">
                  <a:alpha val="63000"/>
                </a:schemeClr>
              </a:gs>
            </a:gsLst>
            <a:lin ang="4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94BB87F2-3BE0-433A-AD90-24CE82FBFE4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457191" y="-17416"/>
            <a:ext cx="11734809" cy="6892831"/>
          </a:xfrm>
          <a:prstGeom prst="rect">
            <a:avLst/>
          </a:prstGeom>
          <a:gradFill>
            <a:gsLst>
              <a:gs pos="22000">
                <a:schemeClr val="accent2">
                  <a:alpha val="43000"/>
                </a:schemeClr>
              </a:gs>
              <a:gs pos="99000">
                <a:schemeClr val="accent5">
                  <a:alpha val="33000"/>
                </a:schemeClr>
              </a:gs>
            </a:gsLst>
            <a:lin ang="15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0" name="Oval 19">
            <a:extLst>
              <a:ext uri="{FF2B5EF4-FFF2-40B4-BE49-F238E27FC236}">
                <a16:creationId xmlns:a16="http://schemas.microsoft.com/office/drawing/2014/main" id="{366B6A15-54B2-4DFA-B2EF-ED937D8CC3E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8417086">
            <a:off x="5496703" y="1105097"/>
            <a:ext cx="5005754" cy="5005754"/>
          </a:xfrm>
          <a:prstGeom prst="ellipse">
            <a:avLst/>
          </a:prstGeom>
          <a:gradFill>
            <a:gsLst>
              <a:gs pos="31000">
                <a:schemeClr val="accent6">
                  <a:lumMod val="75000"/>
                  <a:alpha val="0"/>
                </a:schemeClr>
              </a:gs>
              <a:gs pos="85000">
                <a:schemeClr val="accent6">
                  <a:alpha val="37000"/>
                </a:schemeClr>
              </a:gs>
            </a:gsLst>
            <a:lin ang="11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2" name="Rectangle 21">
            <a:extLst>
              <a:ext uri="{FF2B5EF4-FFF2-40B4-BE49-F238E27FC236}">
                <a16:creationId xmlns:a16="http://schemas.microsoft.com/office/drawing/2014/main" id="{A60DA6D8-1AE1-42F8-808F-E247404A447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1935529" y="-1495746"/>
            <a:ext cx="4739543" cy="7696200"/>
          </a:xfrm>
          <a:prstGeom prst="rect">
            <a:avLst/>
          </a:prstGeom>
          <a:gradFill>
            <a:gsLst>
              <a:gs pos="52000">
                <a:schemeClr val="accent5">
                  <a:lumMod val="60000"/>
                  <a:lumOff val="40000"/>
                  <a:alpha val="0"/>
                </a:schemeClr>
              </a:gs>
              <a:gs pos="99000">
                <a:schemeClr val="accent6">
                  <a:alpha val="25000"/>
                </a:schemeClr>
              </a:gs>
            </a:gsLst>
            <a:lin ang="2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FA2B0B66-375E-64C1-65F1-C760729A0710}"/>
              </a:ext>
            </a:extLst>
          </p:cNvPr>
          <p:cNvSpPr txBox="1"/>
          <p:nvPr/>
        </p:nvSpPr>
        <p:spPr>
          <a:xfrm>
            <a:off x="4216509" y="-79682"/>
            <a:ext cx="3802855" cy="707886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4000">
                <a:solidFill>
                  <a:schemeClr val="bg1"/>
                </a:solidFill>
                <a:latin typeface="Algerian"/>
              </a:rPr>
              <a:t>References 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965EC267-7354-C8FD-17ED-FB8B9DB3C372}"/>
              </a:ext>
            </a:extLst>
          </p:cNvPr>
          <p:cNvSpPr txBox="1"/>
          <p:nvPr/>
        </p:nvSpPr>
        <p:spPr>
          <a:xfrm>
            <a:off x="258510" y="564547"/>
            <a:ext cx="11674976" cy="6029984"/>
          </a:xfrm>
          <a:prstGeom prst="rect">
            <a:avLst/>
          </a:prstGeom>
          <a:solidFill>
            <a:schemeClr val="accent4">
              <a:lumMod val="60000"/>
              <a:lumOff val="40000"/>
            </a:schemeClr>
          </a:solidFill>
        </p:spPr>
        <p:txBody>
          <a:bodyPr wrap="square" lIns="91440" tIns="45720" rIns="91440" bIns="45720" rtlCol="0" anchor="t">
            <a:spAutoFit/>
          </a:bodyPr>
          <a:lstStyle/>
          <a:p>
            <a:pPr marL="171450" indent="-171450">
              <a:lnSpc>
                <a:spcPct val="107000"/>
              </a:lnSpc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GB" sz="1600">
                <a:solidFill>
                  <a:srgbClr val="000000"/>
                </a:solidFill>
                <a:effectLst/>
                <a:latin typeface="Arial"/>
                <a:ea typeface="Calibri" panose="020F0502020204030204" pitchFamily="34" charset="0"/>
                <a:cs typeface="Arial"/>
              </a:rPr>
              <a:t>Al-</a:t>
            </a:r>
            <a:r>
              <a:rPr lang="en-GB" sz="1600" err="1">
                <a:solidFill>
                  <a:srgbClr val="000000"/>
                </a:solidFill>
                <a:effectLst/>
                <a:latin typeface="Arial"/>
                <a:ea typeface="Calibri" panose="020F0502020204030204" pitchFamily="34" charset="0"/>
                <a:cs typeface="Arial"/>
              </a:rPr>
              <a:t>Fedaghi</a:t>
            </a:r>
            <a:r>
              <a:rPr lang="en-GB" sz="1600">
                <a:solidFill>
                  <a:srgbClr val="000000"/>
                </a:solidFill>
                <a:effectLst/>
                <a:latin typeface="Arial"/>
                <a:ea typeface="Calibri" panose="020F0502020204030204" pitchFamily="34" charset="0"/>
                <a:cs typeface="Arial"/>
              </a:rPr>
              <a:t>, S. (2012) ‘A conceptual foundation for the Shannon-Weaver model of communication’, </a:t>
            </a:r>
            <a:r>
              <a:rPr lang="en-GB" sz="1600" i="1">
                <a:solidFill>
                  <a:srgbClr val="000000"/>
                </a:solidFill>
                <a:effectLst/>
                <a:latin typeface="Arial"/>
                <a:ea typeface="Calibri" panose="020F0502020204030204" pitchFamily="34" charset="0"/>
                <a:cs typeface="Arial"/>
              </a:rPr>
              <a:t>International journal of soft computing</a:t>
            </a:r>
            <a:r>
              <a:rPr lang="en-GB" sz="1600">
                <a:solidFill>
                  <a:srgbClr val="000000"/>
                </a:solidFill>
                <a:effectLst/>
                <a:latin typeface="Arial"/>
                <a:ea typeface="Calibri" panose="020F0502020204030204" pitchFamily="34" charset="0"/>
                <a:cs typeface="Arial"/>
              </a:rPr>
              <a:t>, 7(1), pp.12-19.</a:t>
            </a:r>
            <a:endParaRPr lang="en-GB" sz="1600">
              <a:effectLst/>
              <a:latin typeface="Arial"/>
              <a:ea typeface="Calibri" panose="020F0502020204030204" pitchFamily="34" charset="0"/>
              <a:cs typeface="Arial"/>
            </a:endParaRPr>
          </a:p>
          <a:p>
            <a:pPr marL="171450" indent="-171450">
              <a:lnSpc>
                <a:spcPct val="107000"/>
              </a:lnSpc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GB" sz="1600">
                <a:solidFill>
                  <a:srgbClr val="000000"/>
                </a:solidFill>
                <a:effectLst/>
                <a:latin typeface="Arial"/>
                <a:ea typeface="Calibri" panose="020F0502020204030204" pitchFamily="34" charset="0"/>
                <a:cs typeface="Arial"/>
              </a:rPr>
              <a:t>Blythe, J. (2009) </a:t>
            </a:r>
            <a:r>
              <a:rPr lang="en-GB" sz="1600" i="1">
                <a:solidFill>
                  <a:srgbClr val="000000"/>
                </a:solidFill>
                <a:effectLst/>
                <a:latin typeface="Arial"/>
                <a:ea typeface="Calibri" panose="020F0502020204030204" pitchFamily="34" charset="0"/>
                <a:cs typeface="Arial"/>
              </a:rPr>
              <a:t>Key Concepts in Marketing</a:t>
            </a:r>
            <a:r>
              <a:rPr lang="en-GB" sz="1600">
                <a:solidFill>
                  <a:srgbClr val="000000"/>
                </a:solidFill>
                <a:effectLst/>
                <a:latin typeface="Arial"/>
                <a:ea typeface="Calibri" panose="020F0502020204030204" pitchFamily="34" charset="0"/>
                <a:cs typeface="Arial"/>
              </a:rPr>
              <a:t>. Los Angeles, California.: SAGE Publications Ltd. pp.178-180. </a:t>
            </a:r>
            <a:endParaRPr lang="en-GB" sz="1600">
              <a:effectLst/>
              <a:latin typeface="Arial"/>
              <a:ea typeface="Calibri" panose="020F0502020204030204" pitchFamily="34" charset="0"/>
              <a:cs typeface="Arial"/>
            </a:endParaRPr>
          </a:p>
          <a:p>
            <a:pPr marL="171450" indent="-171450">
              <a:lnSpc>
                <a:spcPct val="107000"/>
              </a:lnSpc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GB" sz="1600">
                <a:solidFill>
                  <a:srgbClr val="000000"/>
                </a:solidFill>
                <a:effectLst/>
                <a:latin typeface="Arial"/>
                <a:ea typeface="Calibri" panose="020F0502020204030204" pitchFamily="34" charset="0"/>
                <a:cs typeface="Arial"/>
              </a:rPr>
              <a:t>Chandler, D. (1994) </a:t>
            </a:r>
            <a:r>
              <a:rPr lang="en-GB" sz="1600" i="1">
                <a:solidFill>
                  <a:srgbClr val="000000"/>
                </a:solidFill>
                <a:effectLst/>
                <a:latin typeface="Arial"/>
                <a:ea typeface="Calibri" panose="020F0502020204030204" pitchFamily="34" charset="0"/>
                <a:cs typeface="Arial"/>
              </a:rPr>
              <a:t>The transmission model of communication. </a:t>
            </a:r>
            <a:r>
              <a:rPr lang="en-GB" sz="1600">
                <a:solidFill>
                  <a:srgbClr val="000000"/>
                </a:solidFill>
                <a:effectLst/>
                <a:latin typeface="Arial"/>
                <a:ea typeface="Calibri" panose="020F0502020204030204" pitchFamily="34" charset="0"/>
                <a:cs typeface="Arial"/>
              </a:rPr>
              <a:t>Available at: http://visual-memory.co.uk/Daniel/</a:t>
            </a:r>
            <a:r>
              <a:rPr lang="en-GB" sz="1600">
                <a:solidFill>
                  <a:srgbClr val="000000"/>
                </a:solidFill>
                <a:latin typeface="Arial"/>
                <a:ea typeface="Calibri" panose="020F0502020204030204" pitchFamily="34" charset="0"/>
                <a:cs typeface="Arial"/>
              </a:rPr>
              <a:t> </a:t>
            </a:r>
            <a:r>
              <a:rPr lang="en-GB" sz="1600">
                <a:solidFill>
                  <a:srgbClr val="000000"/>
                </a:solidFill>
                <a:effectLst/>
                <a:latin typeface="Arial"/>
                <a:ea typeface="Calibri" panose="020F0502020204030204" pitchFamily="34" charset="0"/>
                <a:cs typeface="Arial"/>
              </a:rPr>
              <a:t> (Accessed: 6 July 2022).</a:t>
            </a:r>
            <a:endParaRPr lang="en-GB" sz="1600">
              <a:effectLst/>
              <a:latin typeface="Arial"/>
              <a:ea typeface="Calibri" panose="020F0502020204030204" pitchFamily="34" charset="0"/>
              <a:cs typeface="Arial"/>
            </a:endParaRPr>
          </a:p>
          <a:p>
            <a:pPr marL="171450" indent="-171450">
              <a:lnSpc>
                <a:spcPct val="107000"/>
              </a:lnSpc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GB" sz="1600">
                <a:solidFill>
                  <a:srgbClr val="000000"/>
                </a:solidFill>
                <a:effectLst/>
                <a:latin typeface="Arial"/>
                <a:ea typeface="Calibri" panose="020F0502020204030204" pitchFamily="34" charset="0"/>
                <a:cs typeface="Arial"/>
              </a:rPr>
              <a:t>De Long, D. W. and Fahey, L. (2000) ‘Diagnosing Cultural Barriers to Knowledge Management’, </a:t>
            </a:r>
            <a:r>
              <a:rPr lang="en-GB" sz="1600" i="1">
                <a:solidFill>
                  <a:srgbClr val="000000"/>
                </a:solidFill>
                <a:effectLst/>
                <a:latin typeface="Arial"/>
                <a:ea typeface="Calibri" panose="020F0502020204030204" pitchFamily="34" charset="0"/>
                <a:cs typeface="Arial"/>
              </a:rPr>
              <a:t>Academy of Management perspectives</a:t>
            </a:r>
            <a:r>
              <a:rPr lang="en-GB" sz="1600">
                <a:solidFill>
                  <a:srgbClr val="000000"/>
                </a:solidFill>
                <a:effectLst/>
                <a:latin typeface="Arial"/>
                <a:ea typeface="Calibri" panose="020F0502020204030204" pitchFamily="34" charset="0"/>
                <a:cs typeface="Arial"/>
              </a:rPr>
              <a:t>. Briarcliff Manor: Academy of Management, 14(4), pp. 113–127.</a:t>
            </a:r>
            <a:endParaRPr lang="en-GB" sz="1600">
              <a:effectLst/>
              <a:latin typeface="Arial"/>
              <a:ea typeface="Calibri" panose="020F0502020204030204" pitchFamily="34" charset="0"/>
              <a:cs typeface="Arial"/>
            </a:endParaRPr>
          </a:p>
          <a:p>
            <a:pPr marL="171450" indent="-171450">
              <a:lnSpc>
                <a:spcPct val="107000"/>
              </a:lnSpc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GB" sz="1600">
                <a:solidFill>
                  <a:srgbClr val="000000"/>
                </a:solidFill>
                <a:effectLst/>
                <a:latin typeface="Arial"/>
                <a:ea typeface="Calibri" panose="020F0502020204030204" pitchFamily="34" charset="0"/>
                <a:cs typeface="Arial"/>
              </a:rPr>
              <a:t>Dynes, R. (2017) 'Positive Communication: Activities to Reduce Isolation and Improve the Wellbeing of Older Adults' London: Jessica Kingsley Publishers.</a:t>
            </a:r>
            <a:endParaRPr lang="en-GB" sz="1600">
              <a:effectLst/>
              <a:latin typeface="Arial"/>
              <a:ea typeface="Calibri" panose="020F0502020204030204" pitchFamily="34" charset="0"/>
              <a:cs typeface="Arial"/>
            </a:endParaRPr>
          </a:p>
          <a:p>
            <a:pPr marL="171450" indent="-171450">
              <a:lnSpc>
                <a:spcPct val="107000"/>
              </a:lnSpc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GB" sz="1600" err="1">
                <a:solidFill>
                  <a:srgbClr val="000000"/>
                </a:solidFill>
                <a:effectLst/>
                <a:latin typeface="Arial"/>
                <a:ea typeface="Calibri" panose="020F0502020204030204" pitchFamily="34" charset="0"/>
                <a:cs typeface="Arial"/>
              </a:rPr>
              <a:t>Efectio</a:t>
            </a:r>
            <a:r>
              <a:rPr lang="en-GB" sz="1600">
                <a:solidFill>
                  <a:srgbClr val="000000"/>
                </a:solidFill>
                <a:effectLst/>
                <a:latin typeface="Arial"/>
                <a:ea typeface="Calibri" panose="020F0502020204030204" pitchFamily="34" charset="0"/>
                <a:cs typeface="Arial"/>
              </a:rPr>
              <a:t> (2020). </a:t>
            </a:r>
            <a:r>
              <a:rPr lang="en-GB" sz="1600" i="1">
                <a:solidFill>
                  <a:srgbClr val="000000"/>
                </a:solidFill>
                <a:effectLst/>
                <a:latin typeface="Arial"/>
                <a:ea typeface="Calibri" panose="020F0502020204030204" pitchFamily="34" charset="0"/>
                <a:cs typeface="Arial"/>
              </a:rPr>
              <a:t>Why is Communication in the Workplace Important</a:t>
            </a:r>
            <a:r>
              <a:rPr lang="en-GB" sz="1600">
                <a:solidFill>
                  <a:srgbClr val="000000"/>
                </a:solidFill>
                <a:effectLst/>
                <a:latin typeface="Arial"/>
                <a:ea typeface="Calibri" panose="020F0502020204030204" pitchFamily="34" charset="0"/>
                <a:cs typeface="Arial"/>
              </a:rPr>
              <a:t>. [online] </a:t>
            </a:r>
            <a:r>
              <a:rPr lang="en-GB" sz="1600" err="1">
                <a:solidFill>
                  <a:srgbClr val="000000"/>
                </a:solidFill>
                <a:effectLst/>
                <a:latin typeface="Arial"/>
                <a:ea typeface="Calibri" panose="020F0502020204030204" pitchFamily="34" charset="0"/>
                <a:cs typeface="Arial"/>
              </a:rPr>
              <a:t>Efectio</a:t>
            </a:r>
            <a:r>
              <a:rPr lang="en-GB" sz="1600">
                <a:solidFill>
                  <a:srgbClr val="000000"/>
                </a:solidFill>
                <a:effectLst/>
                <a:latin typeface="Arial"/>
                <a:ea typeface="Calibri" panose="020F0502020204030204" pitchFamily="34" charset="0"/>
                <a:cs typeface="Arial"/>
              </a:rPr>
              <a:t> - Employee Engagement Platform. Available at: https://efectio.com/en/why-is-communication-in-the-workplace-important-and-how-to-improve-it/</a:t>
            </a:r>
            <a:r>
              <a:rPr lang="en-GB" sz="1600">
                <a:solidFill>
                  <a:srgbClr val="000000"/>
                </a:solidFill>
                <a:latin typeface="Arial"/>
                <a:ea typeface="Calibri" panose="020F0502020204030204" pitchFamily="34" charset="0"/>
                <a:cs typeface="Arial"/>
              </a:rPr>
              <a:t> </a:t>
            </a:r>
            <a:r>
              <a:rPr lang="en-GB" sz="1600">
                <a:solidFill>
                  <a:srgbClr val="000000"/>
                </a:solidFill>
                <a:effectLst/>
                <a:latin typeface="Arial"/>
                <a:ea typeface="Calibri" panose="020F0502020204030204" pitchFamily="34" charset="0"/>
                <a:cs typeface="Arial"/>
              </a:rPr>
              <a:t> (Accessed: 11th July 2022).</a:t>
            </a:r>
          </a:p>
          <a:p>
            <a:pPr marL="171450" indent="-171450">
              <a:lnSpc>
                <a:spcPct val="107000"/>
              </a:lnSpc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GB" sz="1600">
                <a:latin typeface="Arial"/>
                <a:ea typeface="+mn-lt"/>
                <a:cs typeface="+mn-lt"/>
              </a:rPr>
              <a:t>Fielding, M., (2006). </a:t>
            </a:r>
            <a:r>
              <a:rPr lang="en-GB" sz="1600" i="1">
                <a:latin typeface="Arial"/>
                <a:ea typeface="+mn-lt"/>
                <a:cs typeface="+mn-lt"/>
              </a:rPr>
              <a:t>Effective communication in organisations</a:t>
            </a:r>
            <a:r>
              <a:rPr lang="en-GB" sz="1600">
                <a:latin typeface="Arial"/>
                <a:ea typeface="+mn-lt"/>
                <a:cs typeface="+mn-lt"/>
              </a:rPr>
              <a:t>. Juta and Company Ltd.</a:t>
            </a:r>
          </a:p>
          <a:p>
            <a:pPr marL="171450" indent="-171450">
              <a:lnSpc>
                <a:spcPct val="107000"/>
              </a:lnSpc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GB" sz="1600">
                <a:latin typeface="Arial"/>
                <a:cs typeface="Arial"/>
              </a:rPr>
              <a:t>Floyd, K. (2006) 'ENCODING AFFECTIONATE MESSAGES,' in </a:t>
            </a:r>
            <a:r>
              <a:rPr lang="en-GB" sz="1600" i="1">
                <a:solidFill>
                  <a:srgbClr val="0E101A"/>
                </a:solidFill>
                <a:effectLst/>
                <a:latin typeface="Arial"/>
                <a:cs typeface="Arial"/>
              </a:rPr>
              <a:t>Communicating Affection: Interpersonal </a:t>
            </a:r>
            <a:r>
              <a:rPr lang="en-GB" sz="1600" i="1">
                <a:solidFill>
                  <a:srgbClr val="0E101A"/>
                </a:solidFill>
                <a:latin typeface="Arial"/>
                <a:cs typeface="Arial"/>
              </a:rPr>
              <a:t>Behaviour</a:t>
            </a:r>
            <a:r>
              <a:rPr lang="en-GB" sz="1600" i="1">
                <a:solidFill>
                  <a:srgbClr val="0E101A"/>
                </a:solidFill>
                <a:effectLst/>
                <a:latin typeface="Arial"/>
                <a:cs typeface="Arial"/>
              </a:rPr>
              <a:t> and Social Context</a:t>
            </a:r>
            <a:r>
              <a:rPr lang="en-GB" sz="1600">
                <a:latin typeface="Arial"/>
                <a:cs typeface="Arial"/>
              </a:rPr>
              <a:t>. Cambridge: Cambridge University Press (Advances in Personal Relationships), pp. 28–50.</a:t>
            </a:r>
            <a:endParaRPr lang="en-GB" sz="1600">
              <a:latin typeface="Arial"/>
              <a:ea typeface="Calibri" panose="020F0502020204030204" pitchFamily="34" charset="0"/>
              <a:cs typeface="Arial"/>
            </a:endParaRPr>
          </a:p>
          <a:p>
            <a:pPr marL="171450" indent="-171450">
              <a:lnSpc>
                <a:spcPct val="107000"/>
              </a:lnSpc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GB" sz="1600">
                <a:latin typeface="Arial"/>
                <a:ea typeface="Calibri" panose="020F0502020204030204" pitchFamily="34" charset="0"/>
                <a:cs typeface="Arial"/>
              </a:rPr>
              <a:t>Griffith, B. and Dunham, E. (2015) ‘Interpersonal Dynamics and Conflict’, in </a:t>
            </a:r>
            <a:r>
              <a:rPr lang="en-GB" sz="1600" i="1">
                <a:latin typeface="Arial"/>
                <a:ea typeface="Calibri" panose="020F0502020204030204" pitchFamily="34" charset="0"/>
                <a:cs typeface="Arial"/>
              </a:rPr>
              <a:t>Working in Teams: Moving from High Potential to High Performance</a:t>
            </a:r>
            <a:r>
              <a:rPr lang="en-GB" sz="1600">
                <a:latin typeface="Arial"/>
                <a:ea typeface="Calibri" panose="020F0502020204030204" pitchFamily="34" charset="0"/>
                <a:cs typeface="Arial"/>
              </a:rPr>
              <a:t>. 55 City Road: SAGE Publications, Inc, p. 43.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endParaRPr lang="en-GB" sz="1600">
              <a:effectLst/>
              <a:latin typeface="Arial"/>
              <a:ea typeface="Calibri" panose="020F0502020204030204" pitchFamily="34" charset="0"/>
              <a:cs typeface="Arial"/>
            </a:endParaRPr>
          </a:p>
          <a:p>
            <a:endParaRPr lang="en-GB" sz="1100">
              <a:effectLst/>
              <a:latin typeface="Gill Sans Nova"/>
              <a:ea typeface="Calibri" panose="020F0502020204030204" pitchFamily="34" charset="0"/>
              <a:cs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3169116328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BD4C0BBB-0042-4603-A226-6117F3FD5B3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0" y="6400799"/>
            <a:ext cx="12192000" cy="456773"/>
          </a:xfrm>
          <a:prstGeom prst="rect">
            <a:avLst/>
          </a:prstGeom>
          <a:gradFill>
            <a:gsLst>
              <a:gs pos="14000">
                <a:schemeClr val="accent4">
                  <a:alpha val="28000"/>
                </a:schemeClr>
              </a:gs>
              <a:gs pos="100000">
                <a:schemeClr val="accent5">
                  <a:alpha val="85000"/>
                </a:schemeClr>
              </a:gs>
            </a:gsLst>
            <a:lin ang="6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EC44F520-2598-460E-9F91-B02F60830CA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4038600" y="6400799"/>
            <a:ext cx="8153398" cy="456772"/>
          </a:xfrm>
          <a:prstGeom prst="rect">
            <a:avLst/>
          </a:prstGeom>
          <a:gradFill>
            <a:gsLst>
              <a:gs pos="9000">
                <a:schemeClr val="accent2">
                  <a:lumMod val="60000"/>
                  <a:lumOff val="40000"/>
                  <a:alpha val="55000"/>
                </a:schemeClr>
              </a:gs>
              <a:gs pos="99000">
                <a:schemeClr val="accent2"/>
              </a:gs>
            </a:gsLst>
            <a:lin ang="14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7404E292-5FAB-47E8-A663-A07530CED8F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D80FF8ED-64CE-400C-A4D5-9F943FC264D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0" y="0"/>
            <a:ext cx="12191999" cy="6858000"/>
          </a:xfrm>
          <a:prstGeom prst="rect">
            <a:avLst/>
          </a:prstGeom>
          <a:gradFill>
            <a:gsLst>
              <a:gs pos="0">
                <a:schemeClr val="accent5">
                  <a:alpha val="75000"/>
                </a:schemeClr>
              </a:gs>
              <a:gs pos="100000">
                <a:schemeClr val="accent2">
                  <a:lumMod val="60000"/>
                  <a:lumOff val="40000"/>
                </a:schemeClr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568868AD-100D-45F3-B11E-8A2936712B9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0" y="0"/>
            <a:ext cx="12191999" cy="6858000"/>
          </a:xfrm>
          <a:prstGeom prst="rect">
            <a:avLst/>
          </a:prstGeom>
          <a:gradFill>
            <a:gsLst>
              <a:gs pos="49000">
                <a:schemeClr val="accent5">
                  <a:alpha val="50000"/>
                </a:schemeClr>
              </a:gs>
              <a:gs pos="100000">
                <a:schemeClr val="accent2">
                  <a:alpha val="74000"/>
                </a:schemeClr>
              </a:gs>
            </a:gsLst>
            <a:lin ang="15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714742CC-05F9-44AC-AF98-AB6EF810E47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" y="0"/>
            <a:ext cx="6096001" cy="6858000"/>
          </a:xfrm>
          <a:prstGeom prst="rect">
            <a:avLst/>
          </a:prstGeom>
          <a:gradFill>
            <a:gsLst>
              <a:gs pos="0">
                <a:schemeClr val="accent2">
                  <a:alpha val="17000"/>
                </a:schemeClr>
              </a:gs>
              <a:gs pos="85000">
                <a:schemeClr val="accent4">
                  <a:alpha val="40000"/>
                </a:schemeClr>
              </a:gs>
            </a:gsLst>
            <a:lin ang="14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0" name="Freeform: Shape 13">
            <a:extLst>
              <a:ext uri="{FF2B5EF4-FFF2-40B4-BE49-F238E27FC236}">
                <a16:creationId xmlns:a16="http://schemas.microsoft.com/office/drawing/2014/main" id="{853C77DB-C7E3-4B1F-9AD0-1EB2982A865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3460656" y="-2569189"/>
            <a:ext cx="5115722" cy="10255626"/>
          </a:xfrm>
          <a:custGeom>
            <a:avLst/>
            <a:gdLst>
              <a:gd name="connsiteX0" fmla="*/ 2065105 w 2065105"/>
              <a:gd name="connsiteY0" fmla="*/ 0 h 4139967"/>
              <a:gd name="connsiteX1" fmla="*/ 2065105 w 2065105"/>
              <a:gd name="connsiteY1" fmla="*/ 4139967 h 4139967"/>
              <a:gd name="connsiteX2" fmla="*/ 1858573 w 2065105"/>
              <a:gd name="connsiteY2" fmla="*/ 4129538 h 4139967"/>
              <a:gd name="connsiteX3" fmla="*/ 0 w 2065105"/>
              <a:gd name="connsiteY3" fmla="*/ 2069983 h 4139967"/>
              <a:gd name="connsiteX4" fmla="*/ 1858573 w 2065105"/>
              <a:gd name="connsiteY4" fmla="*/ 10428 h 413996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065105" h="4139967">
                <a:moveTo>
                  <a:pt x="2065105" y="0"/>
                </a:moveTo>
                <a:lnTo>
                  <a:pt x="2065105" y="4139967"/>
                </a:lnTo>
                <a:lnTo>
                  <a:pt x="1858573" y="4129538"/>
                </a:lnTo>
                <a:cubicBezTo>
                  <a:pt x="814640" y="4023521"/>
                  <a:pt x="0" y="3141887"/>
                  <a:pt x="0" y="2069983"/>
                </a:cubicBezTo>
                <a:cubicBezTo>
                  <a:pt x="0" y="998079"/>
                  <a:pt x="814640" y="116446"/>
                  <a:pt x="1858573" y="10428"/>
                </a:cubicBezTo>
                <a:close/>
              </a:path>
            </a:pathLst>
          </a:custGeom>
          <a:gradFill flip="none" rotWithShape="1">
            <a:gsLst>
              <a:gs pos="7000">
                <a:schemeClr val="accent4">
                  <a:lumMod val="60000"/>
                  <a:lumOff val="40000"/>
                  <a:alpha val="3000"/>
                </a:schemeClr>
              </a:gs>
              <a:gs pos="100000">
                <a:schemeClr val="accent4">
                  <a:lumMod val="60000"/>
                  <a:lumOff val="40000"/>
                  <a:alpha val="37000"/>
                </a:schemeClr>
              </a:gs>
            </a:gsLst>
            <a:lin ang="27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A6AC09D5-828F-6B99-A32E-A287C434B3CB}"/>
              </a:ext>
            </a:extLst>
          </p:cNvPr>
          <p:cNvSpPr/>
          <p:nvPr/>
        </p:nvSpPr>
        <p:spPr>
          <a:xfrm>
            <a:off x="254152" y="272294"/>
            <a:ext cx="11925903" cy="6410474"/>
          </a:xfrm>
          <a:prstGeom prst="rect">
            <a:avLst/>
          </a:prstGeom>
          <a:solidFill>
            <a:schemeClr val="accent4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marL="171450" indent="-171450">
              <a:lnSpc>
                <a:spcPct val="107000"/>
              </a:lnSpc>
              <a:spcAft>
                <a:spcPts val="800"/>
              </a:spcAft>
              <a:buFont typeface="Arial,Sans-Serif"/>
              <a:buChar char="•"/>
            </a:pPr>
            <a:r>
              <a:rPr lang="en-GB" sz="1600">
                <a:solidFill>
                  <a:schemeClr val="tx1"/>
                </a:solidFill>
                <a:latin typeface="Arial"/>
                <a:cs typeface="Arial"/>
              </a:rPr>
              <a:t>Jootun, D. and McGhee, G. (2011) ‘Effective communication with people who have dementia’, </a:t>
            </a:r>
            <a:r>
              <a:rPr lang="en-GB" sz="1600" i="1">
                <a:solidFill>
                  <a:schemeClr val="tx1"/>
                </a:solidFill>
                <a:latin typeface="Arial"/>
                <a:cs typeface="Arial"/>
              </a:rPr>
              <a:t>Nursing standard</a:t>
            </a:r>
            <a:r>
              <a:rPr lang="en-GB" sz="1600">
                <a:solidFill>
                  <a:schemeClr val="tx1"/>
                </a:solidFill>
                <a:latin typeface="Arial"/>
                <a:cs typeface="Arial"/>
              </a:rPr>
              <a:t>, 25(25), pp. 40–47.</a:t>
            </a:r>
            <a:endParaRPr lang="en-GB" sz="1600">
              <a:solidFill>
                <a:schemeClr val="tx1"/>
              </a:solidFill>
              <a:latin typeface="Arial"/>
              <a:ea typeface="+mn-lt"/>
              <a:cs typeface="+mn-lt"/>
            </a:endParaRPr>
          </a:p>
          <a:p>
            <a:pPr marL="171450" indent="-171450">
              <a:lnSpc>
                <a:spcPct val="107000"/>
              </a:lnSpc>
              <a:spcAft>
                <a:spcPts val="800"/>
              </a:spcAft>
              <a:buFont typeface="Arial,Sans-Serif"/>
              <a:buChar char="•"/>
            </a:pPr>
            <a:r>
              <a:rPr lang="en-GB" sz="1600" err="1">
                <a:solidFill>
                  <a:schemeClr val="tx1"/>
                </a:solidFill>
                <a:latin typeface="Arial"/>
                <a:cs typeface="Arial"/>
              </a:rPr>
              <a:t>Kalogiannidis</a:t>
            </a:r>
            <a:r>
              <a:rPr lang="en-GB" sz="1600">
                <a:solidFill>
                  <a:schemeClr val="tx1"/>
                </a:solidFill>
                <a:latin typeface="Arial"/>
                <a:cs typeface="Arial"/>
              </a:rPr>
              <a:t>, S. and </a:t>
            </a:r>
            <a:r>
              <a:rPr lang="en-GB" sz="1600" err="1">
                <a:solidFill>
                  <a:schemeClr val="tx1"/>
                </a:solidFill>
                <a:latin typeface="Arial"/>
                <a:cs typeface="Arial"/>
              </a:rPr>
              <a:t>Papaevangelou</a:t>
            </a:r>
            <a:r>
              <a:rPr lang="en-GB" sz="1600">
                <a:solidFill>
                  <a:schemeClr val="tx1"/>
                </a:solidFill>
                <a:latin typeface="Arial"/>
                <a:cs typeface="Arial"/>
              </a:rPr>
              <a:t>, O., (2020) 'Impact of Business Communication on the Performance of Adult Trainees', </a:t>
            </a:r>
            <a:r>
              <a:rPr lang="en-GB" sz="1600" i="1">
                <a:solidFill>
                  <a:schemeClr val="tx1"/>
                </a:solidFill>
                <a:latin typeface="Arial"/>
                <a:cs typeface="Arial"/>
              </a:rPr>
              <a:t>International Journal of Academic Research in Progressive Education and Development</a:t>
            </a:r>
            <a:r>
              <a:rPr lang="en-GB" sz="1600">
                <a:solidFill>
                  <a:schemeClr val="tx1"/>
                </a:solidFill>
                <a:latin typeface="Arial"/>
                <a:cs typeface="Arial"/>
              </a:rPr>
              <a:t>, 9(3), pp.213-222</a:t>
            </a:r>
          </a:p>
          <a:p>
            <a:pPr marL="171450" indent="-171450">
              <a:lnSpc>
                <a:spcPct val="107000"/>
              </a:lnSpc>
              <a:spcAft>
                <a:spcPts val="800"/>
              </a:spcAft>
              <a:buFont typeface="Arial,Sans-Serif"/>
              <a:buChar char="•"/>
            </a:pPr>
            <a:r>
              <a:rPr lang="en-GB" sz="1600">
                <a:solidFill>
                  <a:schemeClr val="tx1"/>
                </a:solidFill>
                <a:latin typeface="Arial"/>
                <a:cs typeface="Arial"/>
              </a:rPr>
              <a:t>Kuznar, L.A. and Yager, M., (2020). </a:t>
            </a:r>
            <a:r>
              <a:rPr lang="en-GB" sz="1600" i="1">
                <a:solidFill>
                  <a:schemeClr val="tx1"/>
                </a:solidFill>
                <a:latin typeface="Arial"/>
                <a:cs typeface="Arial"/>
              </a:rPr>
              <a:t>The Development of Communication Models, Quick Look</a:t>
            </a:r>
            <a:r>
              <a:rPr lang="en-GB" sz="1600">
                <a:solidFill>
                  <a:schemeClr val="tx1"/>
                </a:solidFill>
                <a:latin typeface="Arial"/>
                <a:cs typeface="Arial"/>
              </a:rPr>
              <a:t>. Joint Staff J39, Strategic Multi-layer Assessment Washington, DC United States.</a:t>
            </a:r>
            <a:endParaRPr lang="en-GB" sz="1600">
              <a:solidFill>
                <a:schemeClr val="tx1"/>
              </a:solidFill>
              <a:latin typeface="Arial"/>
              <a:ea typeface="+mn-lt"/>
              <a:cs typeface="Arial"/>
            </a:endParaRPr>
          </a:p>
          <a:p>
            <a:pPr marL="171450" indent="-171450">
              <a:lnSpc>
                <a:spcPct val="107000"/>
              </a:lnSpc>
              <a:spcAft>
                <a:spcPts val="800"/>
              </a:spcAft>
              <a:buFont typeface="Arial,Sans-Serif"/>
              <a:buChar char="•"/>
            </a:pPr>
            <a:r>
              <a:rPr lang="en-GB" sz="1600">
                <a:solidFill>
                  <a:schemeClr val="tx1"/>
                </a:solidFill>
                <a:latin typeface="Arial"/>
                <a:cs typeface="Arial"/>
              </a:rPr>
              <a:t>Quill, T.E. (1995) ‘Barriers to effective communication’, In </a:t>
            </a:r>
            <a:r>
              <a:rPr lang="en-GB" sz="1600" i="1">
                <a:solidFill>
                  <a:schemeClr val="tx1"/>
                </a:solidFill>
                <a:latin typeface="Arial"/>
                <a:cs typeface="Arial"/>
              </a:rPr>
              <a:t>The medical interview</a:t>
            </a:r>
            <a:r>
              <a:rPr lang="en-GB" sz="1600">
                <a:solidFill>
                  <a:schemeClr val="tx1"/>
                </a:solidFill>
                <a:latin typeface="Arial"/>
                <a:cs typeface="Arial"/>
              </a:rPr>
              <a:t> (pp. 110-121). Springer, New York, NY.</a:t>
            </a:r>
            <a:endParaRPr lang="en-US" sz="1600">
              <a:solidFill>
                <a:schemeClr val="tx1"/>
              </a:solidFill>
              <a:latin typeface="Arial"/>
              <a:ea typeface="+mn-lt"/>
              <a:cs typeface="+mn-lt"/>
            </a:endParaRPr>
          </a:p>
          <a:p>
            <a:pPr marL="171450" indent="-171450">
              <a:lnSpc>
                <a:spcPct val="107000"/>
              </a:lnSpc>
              <a:spcAft>
                <a:spcPts val="800"/>
              </a:spcAft>
              <a:buFont typeface="Arial,Sans-Serif"/>
              <a:buChar char="•"/>
            </a:pPr>
            <a:r>
              <a:rPr lang="en-GB" sz="1600">
                <a:solidFill>
                  <a:schemeClr val="tx1"/>
                </a:solidFill>
                <a:latin typeface="Arial"/>
                <a:cs typeface="Arial"/>
              </a:rPr>
              <a:t>Quintanilla, K.M. and Wahl, S, T., (2017) </a:t>
            </a:r>
            <a:r>
              <a:rPr lang="en-GB" sz="1600" i="1">
                <a:solidFill>
                  <a:schemeClr val="tx1"/>
                </a:solidFill>
                <a:latin typeface="Arial"/>
                <a:cs typeface="Arial"/>
              </a:rPr>
              <a:t>Business and Professional Communication</a:t>
            </a:r>
            <a:r>
              <a:rPr lang="en-GB" sz="1600">
                <a:solidFill>
                  <a:schemeClr val="tx1"/>
                </a:solidFill>
                <a:latin typeface="Arial"/>
                <a:cs typeface="Arial"/>
              </a:rPr>
              <a:t>, 3rd eds. Thousand Oaks: SAGE.  </a:t>
            </a:r>
            <a:endParaRPr lang="en-GB" sz="1600">
              <a:solidFill>
                <a:schemeClr val="tx1"/>
              </a:solidFill>
              <a:latin typeface="Arial"/>
              <a:ea typeface="+mn-lt"/>
              <a:cs typeface="Arial"/>
            </a:endParaRPr>
          </a:p>
          <a:p>
            <a:pPr marL="171450" indent="-171450">
              <a:lnSpc>
                <a:spcPct val="107000"/>
              </a:lnSpc>
              <a:spcAft>
                <a:spcPts val="800"/>
              </a:spcAft>
              <a:buFont typeface="Arial,Sans-Serif"/>
              <a:buChar char="•"/>
            </a:pPr>
            <a:r>
              <a:rPr lang="en-GB" sz="1600">
                <a:solidFill>
                  <a:schemeClr val="tx1"/>
                </a:solidFill>
                <a:latin typeface="Arial"/>
                <a:ea typeface="+mn-lt"/>
                <a:cs typeface="+mn-lt"/>
              </a:rPr>
              <a:t>Ratna, H., (2019) 'The importance of effective communication in healthcare practice', </a:t>
            </a:r>
            <a:r>
              <a:rPr lang="en-GB" sz="1600" i="1">
                <a:solidFill>
                  <a:schemeClr val="tx1"/>
                </a:solidFill>
                <a:latin typeface="Arial"/>
                <a:ea typeface="+mn-lt"/>
                <a:cs typeface="+mn-lt"/>
              </a:rPr>
              <a:t>Harvard Public Health Review</a:t>
            </a:r>
            <a:r>
              <a:rPr lang="en-GB" sz="1600">
                <a:solidFill>
                  <a:schemeClr val="tx1"/>
                </a:solidFill>
                <a:latin typeface="Arial"/>
                <a:ea typeface="+mn-lt"/>
                <a:cs typeface="+mn-lt"/>
              </a:rPr>
              <a:t>, 23, pp.1-6.</a:t>
            </a:r>
            <a:endParaRPr lang="en-GB" sz="1600">
              <a:solidFill>
                <a:schemeClr val="tx1"/>
              </a:solidFill>
              <a:latin typeface="Arial"/>
              <a:ea typeface="+mn-lt"/>
              <a:cs typeface="Arial"/>
            </a:endParaRPr>
          </a:p>
          <a:p>
            <a:pPr marL="171450" indent="-171450">
              <a:lnSpc>
                <a:spcPct val="107000"/>
              </a:lnSpc>
              <a:spcAft>
                <a:spcPts val="800"/>
              </a:spcAft>
              <a:buFont typeface="Arial,Sans-Serif"/>
              <a:buChar char="•"/>
            </a:pPr>
            <a:r>
              <a:rPr lang="en-GB" sz="1600">
                <a:solidFill>
                  <a:schemeClr val="tx1"/>
                </a:solidFill>
                <a:latin typeface="Arial"/>
                <a:ea typeface="+mn-lt"/>
                <a:cs typeface="+mn-lt"/>
              </a:rPr>
              <a:t>Rayudu, C., (2009) </a:t>
            </a:r>
            <a:r>
              <a:rPr lang="en-GB" sz="1600" i="1">
                <a:solidFill>
                  <a:schemeClr val="tx1"/>
                </a:solidFill>
                <a:latin typeface="Arial"/>
                <a:ea typeface="+mn-lt"/>
                <a:cs typeface="+mn-lt"/>
              </a:rPr>
              <a:t>Communication, Global Media, Mumbai</a:t>
            </a:r>
            <a:r>
              <a:rPr lang="en-GB" sz="1600">
                <a:solidFill>
                  <a:schemeClr val="tx1"/>
                </a:solidFill>
                <a:latin typeface="Arial"/>
                <a:ea typeface="+mn-lt"/>
                <a:cs typeface="+mn-lt"/>
              </a:rPr>
              <a:t>. Available from: ProQuest </a:t>
            </a:r>
            <a:r>
              <a:rPr lang="en-GB" sz="1600" err="1">
                <a:solidFill>
                  <a:schemeClr val="tx1"/>
                </a:solidFill>
                <a:latin typeface="Arial"/>
                <a:ea typeface="+mn-lt"/>
                <a:cs typeface="+mn-lt"/>
              </a:rPr>
              <a:t>Ebook</a:t>
            </a:r>
            <a:r>
              <a:rPr lang="en-GB" sz="1600">
                <a:solidFill>
                  <a:schemeClr val="tx1"/>
                </a:solidFill>
                <a:latin typeface="Arial"/>
                <a:ea typeface="+mn-lt"/>
                <a:cs typeface="+mn-lt"/>
              </a:rPr>
              <a:t> Central.</a:t>
            </a:r>
            <a:endParaRPr lang="en-GB" sz="1600">
              <a:solidFill>
                <a:schemeClr val="tx1"/>
              </a:solidFill>
              <a:latin typeface="Arial"/>
              <a:ea typeface="+mn-lt"/>
              <a:cs typeface="Arial"/>
            </a:endParaRPr>
          </a:p>
          <a:p>
            <a:pPr marL="171450" indent="-171450">
              <a:lnSpc>
                <a:spcPct val="107000"/>
              </a:lnSpc>
              <a:spcAft>
                <a:spcPts val="800"/>
              </a:spcAft>
              <a:buFont typeface="Arial,Sans-Serif"/>
              <a:buChar char="•"/>
            </a:pPr>
            <a:r>
              <a:rPr lang="en-GB" sz="1600">
                <a:solidFill>
                  <a:schemeClr val="tx1"/>
                </a:solidFill>
                <a:latin typeface="Arial"/>
                <a:cs typeface="Arial"/>
              </a:rPr>
              <a:t>Shannon, C. E. and Weaver, W. (1949) The Mathematical Theory of Communication, Urbana: University of Illinois Press</a:t>
            </a:r>
            <a:endParaRPr lang="en-US" sz="1600">
              <a:solidFill>
                <a:schemeClr val="tx1"/>
              </a:solidFill>
              <a:latin typeface="Arial"/>
              <a:ea typeface="+mn-lt"/>
              <a:cs typeface="+mn-lt"/>
            </a:endParaRPr>
          </a:p>
          <a:p>
            <a:pPr marL="171450" indent="-171450">
              <a:lnSpc>
                <a:spcPct val="107000"/>
              </a:lnSpc>
              <a:spcAft>
                <a:spcPts val="800"/>
              </a:spcAft>
              <a:buFont typeface="Arial,Sans-Serif"/>
              <a:buChar char="•"/>
            </a:pPr>
            <a:r>
              <a:rPr lang="en-GB" sz="1600">
                <a:solidFill>
                  <a:schemeClr val="tx1"/>
                </a:solidFill>
                <a:latin typeface="Arial"/>
                <a:cs typeface="Arial"/>
              </a:rPr>
              <a:t>Skjeggestad, E., Gerwing, J. and Gulbrandsen, P. (2017) ‘Language barriers and professional identity: A qualitative interview study of newly employed international medical doctors and Norwegian colleagues’, </a:t>
            </a:r>
            <a:r>
              <a:rPr lang="en-GB" sz="1600" i="1">
                <a:solidFill>
                  <a:schemeClr val="tx1"/>
                </a:solidFill>
                <a:latin typeface="Arial"/>
                <a:cs typeface="Arial"/>
              </a:rPr>
              <a:t>Patient education and counselling</a:t>
            </a:r>
            <a:r>
              <a:rPr lang="en-GB" sz="1600">
                <a:solidFill>
                  <a:schemeClr val="tx1"/>
                </a:solidFill>
                <a:latin typeface="Arial"/>
                <a:cs typeface="Arial"/>
              </a:rPr>
              <a:t>. Ireland: Elsevier B.V, 100(8), pp. 1466–1472. </a:t>
            </a:r>
          </a:p>
          <a:p>
            <a:pPr marL="171450" indent="-171450">
              <a:lnSpc>
                <a:spcPct val="107000"/>
              </a:lnSpc>
              <a:spcAft>
                <a:spcPts val="800"/>
              </a:spcAft>
              <a:buFont typeface="Arial,Sans-Serif"/>
              <a:buChar char="•"/>
            </a:pPr>
            <a:r>
              <a:rPr lang="en-GB" sz="1600">
                <a:solidFill>
                  <a:schemeClr val="tx1"/>
                </a:solidFill>
                <a:latin typeface="Arial"/>
                <a:cs typeface="Arial"/>
              </a:rPr>
              <a:t>The Health Foundation (2020) </a:t>
            </a:r>
            <a:r>
              <a:rPr lang="en-GB" sz="1600" i="1">
                <a:solidFill>
                  <a:schemeClr val="tx1"/>
                </a:solidFill>
                <a:latin typeface="Arial"/>
                <a:cs typeface="Arial"/>
              </a:rPr>
              <a:t>Communication Channels: A Guide</a:t>
            </a:r>
            <a:r>
              <a:rPr lang="en-GB" sz="1600">
                <a:solidFill>
                  <a:schemeClr val="tx1"/>
                </a:solidFill>
                <a:latin typeface="Arial"/>
                <a:cs typeface="Arial"/>
              </a:rPr>
              <a:t>. [online] Available at: https://www.health.org.uk/sites/default/files/Communications-channels.pdf </a:t>
            </a:r>
            <a:r>
              <a:rPr lang="en-GB" sz="1600" u="sng">
                <a:solidFill>
                  <a:schemeClr val="tx1"/>
                </a:solidFill>
                <a:latin typeface="Arial"/>
                <a:cs typeface="Arial"/>
              </a:rPr>
              <a:t>/</a:t>
            </a:r>
            <a:r>
              <a:rPr lang="en-GB" sz="1600">
                <a:solidFill>
                  <a:schemeClr val="tx1"/>
                </a:solidFill>
                <a:latin typeface="Arial"/>
                <a:cs typeface="Arial"/>
              </a:rPr>
              <a:t>  (Accessed: 11th July 2022).</a:t>
            </a:r>
            <a:endParaRPr lang="en-GB" sz="160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625448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BD4C0BBB-0042-4603-A226-6117F3FD5B3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0" y="6400799"/>
            <a:ext cx="12192000" cy="456773"/>
          </a:xfrm>
          <a:prstGeom prst="rect">
            <a:avLst/>
          </a:prstGeom>
          <a:gradFill>
            <a:gsLst>
              <a:gs pos="14000">
                <a:schemeClr val="accent4">
                  <a:alpha val="28000"/>
                </a:schemeClr>
              </a:gs>
              <a:gs pos="100000">
                <a:schemeClr val="accent5">
                  <a:alpha val="85000"/>
                </a:schemeClr>
              </a:gs>
            </a:gsLst>
            <a:lin ang="6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EC44F520-2598-460E-9F91-B02F60830CA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4038600" y="6400799"/>
            <a:ext cx="8153398" cy="456772"/>
          </a:xfrm>
          <a:prstGeom prst="rect">
            <a:avLst/>
          </a:prstGeom>
          <a:gradFill>
            <a:gsLst>
              <a:gs pos="9000">
                <a:schemeClr val="accent2">
                  <a:lumMod val="60000"/>
                  <a:lumOff val="40000"/>
                  <a:alpha val="55000"/>
                </a:schemeClr>
              </a:gs>
              <a:gs pos="99000">
                <a:schemeClr val="accent2"/>
              </a:gs>
            </a:gsLst>
            <a:lin ang="14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3698ABF1-2D7A-4C8C-A41A-09574127467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C5E160AE-3C66-4235-84C0-BD472DE6AC3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-2" y="-17416"/>
            <a:ext cx="12192002" cy="6892832"/>
          </a:xfrm>
          <a:prstGeom prst="rect">
            <a:avLst/>
          </a:prstGeom>
          <a:gradFill>
            <a:gsLst>
              <a:gs pos="0">
                <a:schemeClr val="accent6"/>
              </a:gs>
              <a:gs pos="95000">
                <a:schemeClr val="accent5">
                  <a:alpha val="81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A39CC7EE-929B-4FA6-BA5A-86D02B79241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4" y="4369578"/>
            <a:ext cx="12192004" cy="2505838"/>
          </a:xfrm>
          <a:prstGeom prst="rect">
            <a:avLst/>
          </a:prstGeom>
          <a:gradFill>
            <a:gsLst>
              <a:gs pos="0">
                <a:schemeClr val="accent5">
                  <a:alpha val="0"/>
                </a:schemeClr>
              </a:gs>
              <a:gs pos="95000">
                <a:schemeClr val="accent2">
                  <a:alpha val="63000"/>
                </a:schemeClr>
              </a:gs>
            </a:gsLst>
            <a:lin ang="4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94BB87F2-3BE0-433A-AD90-24CE82FBFE4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457191" y="-17416"/>
            <a:ext cx="11734809" cy="6892831"/>
          </a:xfrm>
          <a:prstGeom prst="rect">
            <a:avLst/>
          </a:prstGeom>
          <a:gradFill>
            <a:gsLst>
              <a:gs pos="22000">
                <a:schemeClr val="accent2">
                  <a:alpha val="43000"/>
                </a:schemeClr>
              </a:gs>
              <a:gs pos="99000">
                <a:schemeClr val="accent5">
                  <a:alpha val="33000"/>
                </a:schemeClr>
              </a:gs>
            </a:gsLst>
            <a:lin ang="15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0" name="Oval 19">
            <a:extLst>
              <a:ext uri="{FF2B5EF4-FFF2-40B4-BE49-F238E27FC236}">
                <a16:creationId xmlns:a16="http://schemas.microsoft.com/office/drawing/2014/main" id="{366B6A15-54B2-4DFA-B2EF-ED937D8CC3E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8417086">
            <a:off x="5496703" y="1105097"/>
            <a:ext cx="5005754" cy="5005754"/>
          </a:xfrm>
          <a:prstGeom prst="ellipse">
            <a:avLst/>
          </a:prstGeom>
          <a:gradFill>
            <a:gsLst>
              <a:gs pos="31000">
                <a:schemeClr val="accent6">
                  <a:lumMod val="75000"/>
                  <a:alpha val="0"/>
                </a:schemeClr>
              </a:gs>
              <a:gs pos="85000">
                <a:schemeClr val="accent6">
                  <a:alpha val="37000"/>
                </a:schemeClr>
              </a:gs>
            </a:gsLst>
            <a:lin ang="11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2" name="Rectangle 21">
            <a:extLst>
              <a:ext uri="{FF2B5EF4-FFF2-40B4-BE49-F238E27FC236}">
                <a16:creationId xmlns:a16="http://schemas.microsoft.com/office/drawing/2014/main" id="{A60DA6D8-1AE1-42F8-808F-E247404A447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1935529" y="-1495746"/>
            <a:ext cx="4739543" cy="7696200"/>
          </a:xfrm>
          <a:prstGeom prst="rect">
            <a:avLst/>
          </a:prstGeom>
          <a:gradFill>
            <a:gsLst>
              <a:gs pos="52000">
                <a:schemeClr val="accent5">
                  <a:lumMod val="60000"/>
                  <a:lumOff val="40000"/>
                  <a:alpha val="0"/>
                </a:schemeClr>
              </a:gs>
              <a:gs pos="99000">
                <a:schemeClr val="accent6">
                  <a:alpha val="25000"/>
                </a:schemeClr>
              </a:gs>
            </a:gsLst>
            <a:lin ang="2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C65A65C5-325E-0F42-D6EF-FBE05225308D}"/>
              </a:ext>
            </a:extLst>
          </p:cNvPr>
          <p:cNvSpPr txBox="1"/>
          <p:nvPr/>
        </p:nvSpPr>
        <p:spPr>
          <a:xfrm>
            <a:off x="3372649" y="173801"/>
            <a:ext cx="5140889" cy="64633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GB" sz="3600">
                <a:solidFill>
                  <a:schemeClr val="bg1"/>
                </a:solidFill>
                <a:latin typeface="Algerian"/>
              </a:rPr>
              <a:t>Team Evaluation </a:t>
            </a:r>
            <a:endParaRPr lang="en-US">
              <a:solidFill>
                <a:schemeClr val="bg1"/>
              </a:solidFill>
            </a:endParaRP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82D3EC7F-7943-3B65-D1F6-1928DB71BBD7}"/>
              </a:ext>
            </a:extLst>
          </p:cNvPr>
          <p:cNvSpPr txBox="1"/>
          <p:nvPr/>
        </p:nvSpPr>
        <p:spPr>
          <a:xfrm>
            <a:off x="116114" y="6405638"/>
            <a:ext cx="2743200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/>
              <a:t>Reema, Corina and Aleah</a:t>
            </a:r>
          </a:p>
        </p:txBody>
      </p:sp>
      <p:graphicFrame>
        <p:nvGraphicFramePr>
          <p:cNvPr id="3" name="Table 4">
            <a:extLst>
              <a:ext uri="{FF2B5EF4-FFF2-40B4-BE49-F238E27FC236}">
                <a16:creationId xmlns:a16="http://schemas.microsoft.com/office/drawing/2014/main" id="{48BBB6FA-C622-6D03-E4EA-003DDCF4F020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007303736"/>
              </p:ext>
            </p:extLst>
          </p:nvPr>
        </p:nvGraphicFramePr>
        <p:xfrm>
          <a:off x="580571" y="1016000"/>
          <a:ext cx="11208797" cy="5297727"/>
        </p:xfrm>
        <a:graphic>
          <a:graphicData uri="http://schemas.openxmlformats.org/drawingml/2006/table">
            <a:tbl>
              <a:tblPr firstRow="1" bandRow="1">
                <a:tableStyleId>{7DF18680-E054-41AD-8BC1-D1AEF772440D}</a:tableStyleId>
              </a:tblPr>
              <a:tblGrid>
                <a:gridCol w="5629447">
                  <a:extLst>
                    <a:ext uri="{9D8B030D-6E8A-4147-A177-3AD203B41FA5}">
                      <a16:colId xmlns:a16="http://schemas.microsoft.com/office/drawing/2014/main" val="2366919619"/>
                    </a:ext>
                  </a:extLst>
                </a:gridCol>
                <a:gridCol w="5579350">
                  <a:extLst>
                    <a:ext uri="{9D8B030D-6E8A-4147-A177-3AD203B41FA5}">
                      <a16:colId xmlns:a16="http://schemas.microsoft.com/office/drawing/2014/main" val="3077307736"/>
                    </a:ext>
                  </a:extLst>
                </a:gridCol>
              </a:tblGrid>
              <a:tr h="730075">
                <a:tc>
                  <a:txBody>
                    <a:bodyPr/>
                    <a:lstStyle/>
                    <a:p>
                      <a:pPr lvl="0" algn="ctr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GB" sz="1800" b="1" u="none" strike="noStrike" noProof="0"/>
                        <a:t>Teamwork Evaluation </a:t>
                      </a:r>
                      <a:endParaRPr lang="en-US"/>
                    </a:p>
                    <a:p>
                      <a:pPr lvl="0" algn="ctr">
                        <a:buNone/>
                      </a:pPr>
                      <a:endParaRPr lang="en-GB">
                        <a:latin typeface="Algerian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lvl="0" algn="ctr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GB" sz="1800" b="1" u="none" strike="noStrike" noProof="0"/>
                        <a:t>Team responses. </a:t>
                      </a:r>
                      <a:endParaRPr lang="en-US"/>
                    </a:p>
                    <a:p>
                      <a:pPr lvl="0" algn="ctr">
                        <a:buNone/>
                      </a:pPr>
                      <a:endParaRPr lang="en-GB">
                        <a:latin typeface="Algerian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69959970"/>
                  </a:ext>
                </a:extLst>
              </a:tr>
              <a:tr h="730075">
                <a:tc>
                  <a:txBody>
                    <a:bodyPr/>
                    <a:lstStyle/>
                    <a:p>
                      <a:pPr lvl="0" algn="l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GB" sz="1800" b="0" u="none" strike="noStrike" noProof="0"/>
                        <a:t>Who was in your team? </a:t>
                      </a:r>
                      <a:endParaRPr lang="en-US"/>
                    </a:p>
                    <a:p>
                      <a:pPr lvl="0">
                        <a:buNone/>
                      </a:pPr>
                      <a:endParaRPr lang="en-GB">
                        <a:latin typeface="Algerian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>
                          <a:latin typeface="Gill Sans Nova"/>
                        </a:rPr>
                        <a:t>Aleah, Reema and Corina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861113194"/>
                  </a:ext>
                </a:extLst>
              </a:tr>
              <a:tr h="804955">
                <a:tc>
                  <a:txBody>
                    <a:bodyPr/>
                    <a:lstStyle/>
                    <a:p>
                      <a:pPr lvl="0" algn="l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GB" sz="1800" b="0" u="none" strike="noStrike" noProof="0"/>
                        <a:t>What were the key strengths of your team? </a:t>
                      </a:r>
                      <a:endParaRPr lang="en-US"/>
                    </a:p>
                    <a:p>
                      <a:pPr lvl="0">
                        <a:buNone/>
                      </a:pPr>
                      <a:endParaRPr lang="en-GB">
                        <a:latin typeface="Algerian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/>
                        <a:t>Understanding, work collectively, teamwork, effective communication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470447716"/>
                  </a:ext>
                </a:extLst>
              </a:tr>
              <a:tr h="1010874">
                <a:tc>
                  <a:txBody>
                    <a:bodyPr/>
                    <a:lstStyle/>
                    <a:p>
                      <a:pPr lvl="0" algn="l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GB" sz="1800" b="0" u="none" strike="noStrike" noProof="0"/>
                        <a:t>What were the challenges that you overcame as a team?</a:t>
                      </a:r>
                      <a:endParaRPr lang="en-US"/>
                    </a:p>
                    <a:p>
                      <a:pPr lvl="0">
                        <a:buNone/>
                      </a:pPr>
                      <a:endParaRPr lang="en-GB">
                        <a:latin typeface="Algerian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/>
                        <a:t>Revolving around work, Health issues, Catching up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98524043"/>
                  </a:ext>
                </a:extLst>
              </a:tr>
              <a:tr h="1010874">
                <a:tc>
                  <a:txBody>
                    <a:bodyPr/>
                    <a:lstStyle/>
                    <a:p>
                      <a:pPr lvl="0" algn="l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GB" sz="1800" b="0" u="none" strike="noStrike" noProof="0"/>
                        <a:t>What would you do differently if you worked as a team again?</a:t>
                      </a:r>
                      <a:endParaRPr lang="en-US"/>
                    </a:p>
                    <a:p>
                      <a:pPr lvl="0">
                        <a:buNone/>
                      </a:pPr>
                      <a:endParaRPr lang="en-GB">
                        <a:latin typeface="Algerian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/>
                        <a:t>Face to face interaction rather than messages</a:t>
                      </a:r>
                    </a:p>
                    <a:p>
                      <a:pPr lvl="0">
                        <a:buNone/>
                      </a:pPr>
                      <a:r>
                        <a:rPr lang="en-GB"/>
                        <a:t>Or video chat/teams if not able to attend in campus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442625448"/>
                  </a:ext>
                </a:extLst>
              </a:tr>
              <a:tr h="1010874">
                <a:tc>
                  <a:txBody>
                    <a:bodyPr/>
                    <a:lstStyle/>
                    <a:p>
                      <a:pPr lvl="0" algn="l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GB" sz="1800" b="0" u="none" strike="noStrike" noProof="0"/>
                        <a:t>How would you rate your team working? Out of 10? </a:t>
                      </a:r>
                      <a:endParaRPr lang="en-US"/>
                    </a:p>
                    <a:p>
                      <a:pPr lvl="0">
                        <a:buNone/>
                      </a:pPr>
                      <a:endParaRPr lang="en-GB">
                        <a:latin typeface="Algerian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/>
                        <a:t>7.5 - including all issues/obstacles that we overcome (health issues)</a:t>
                      </a:r>
                    </a:p>
                    <a:p>
                      <a:pPr lvl="0">
                        <a:buNone/>
                      </a:pPr>
                      <a:r>
                        <a:rPr lang="en-GB"/>
                        <a:t>Time management based on work schedule.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985646889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991791265"/>
      </p:ext>
    </p:extLst>
  </p:cSld>
  <p:clrMapOvr>
    <a:masterClrMapping/>
  </p:clrMapOvr>
</p:sld>
</file>

<file path=ppt/theme/theme1.xml><?xml version="1.0" encoding="utf-8"?>
<a:theme xmlns:a="http://schemas.openxmlformats.org/drawingml/2006/main" name="GradientRiseVTI">
  <a:themeElements>
    <a:clrScheme name="AnalogousFromLightSeedLeftStep">
      <a:dk1>
        <a:srgbClr val="000000"/>
      </a:dk1>
      <a:lt1>
        <a:srgbClr val="FFFFFF"/>
      </a:lt1>
      <a:dk2>
        <a:srgbClr val="412427"/>
      </a:dk2>
      <a:lt2>
        <a:srgbClr val="E2E6E8"/>
      </a:lt2>
      <a:accent1>
        <a:srgbClr val="C79880"/>
      </a:accent1>
      <a:accent2>
        <a:srgbClr val="C2767C"/>
      </a:accent2>
      <a:accent3>
        <a:srgbClr val="CD8FAE"/>
      </a:accent3>
      <a:accent4>
        <a:srgbClr val="C276BC"/>
      </a:accent4>
      <a:accent5>
        <a:srgbClr val="B98FCD"/>
      </a:accent5>
      <a:accent6>
        <a:srgbClr val="8A76C2"/>
      </a:accent6>
      <a:hlink>
        <a:srgbClr val="5B879D"/>
      </a:hlink>
      <a:folHlink>
        <a:srgbClr val="7F7F7F"/>
      </a:folHlink>
    </a:clrScheme>
    <a:fontScheme name="Avenir">
      <a:majorFont>
        <a:latin typeface="Gill Sans Nova"/>
        <a:ea typeface=""/>
        <a:cs typeface=""/>
      </a:majorFont>
      <a:minorFont>
        <a:latin typeface="Gill Sans Nova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GradientRiseVTI" id="{C2FC082F-B444-4222-AF20-78444CCB5722}" vid="{39F213E4-0CBC-40CB-B3F6-8C5562B6B99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Application>Microsoft Office PowerPoint</Application>
  <PresentationFormat>Widescreen</PresentationFormat>
  <Slides>15</Slides>
  <Notes>0</Notes>
  <HiddenSlides>0</Hidden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size="16" baseType="lpstr">
      <vt:lpstr>GradientRiseVTI</vt:lpstr>
      <vt:lpstr>STRATEGIES FOR EFFECTIVE COMMUNICATION IN A BUSINESS SETTING</vt:lpstr>
      <vt:lpstr>PowerPoint Presentation</vt:lpstr>
      <vt:lpstr>Introduction</vt:lpstr>
      <vt:lpstr>PowerPoint Presentation</vt:lpstr>
      <vt:lpstr>Benefits of effective communication on the organization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Conclusion and Recommendation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/>
  <cp:revision>1</cp:revision>
  <dcterms:created xsi:type="dcterms:W3CDTF">2022-06-29T15:23:52Z</dcterms:created>
  <dcterms:modified xsi:type="dcterms:W3CDTF">2022-07-22T09:29:40Z</dcterms:modified>
</cp:coreProperties>
</file>