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8288000" cy="10287000"/>
  <p:notesSz cx="6858000" cy="9144000"/>
  <p:embeddedFontLst>
    <p:embeddedFont>
      <p:font typeface="Arimo" panose="020B0604020202020204" charset="0"/>
      <p:regular r:id="rId30"/>
    </p:embeddedFont>
    <p:embeddedFont>
      <p:font typeface="Calibri (MS)" panose="020B0604020202020204" charset="0"/>
      <p:regular r:id="rId31"/>
    </p:embeddedFont>
    <p:embeddedFont>
      <p:font typeface="Calibri (MS) Bold" panose="020B0604020202020204" charset="0"/>
      <p:regular r:id="rId32"/>
      <p:bold r:id="rId33"/>
    </p:embeddedFont>
    <p:embeddedFont>
      <p:font typeface="Calibri (MS) Bold Italics" panose="020B0604020202020204" charset="0"/>
      <p:regular r:id="rId34"/>
      <p:bold r:id="rId35"/>
      <p:italic r:id="rId36"/>
      <p:boldItalic r:id="rId37"/>
    </p:embeddedFont>
    <p:embeddedFont>
      <p:font typeface="Maven Pro Bold" panose="020B0604020202020204" charset="0"/>
      <p:regular r:id="rId38"/>
      <p:bold r:id="rId39"/>
    </p:embeddedFont>
    <p:embeddedFont>
      <p:font typeface="Maven Pro Regular" panose="020B0604020202020204" charset="0"/>
      <p:regular r:id="rId40"/>
    </p:embeddedFont>
    <p:embeddedFont>
      <p:font typeface="Maven Pro Regular Bold" panose="020B0604020202020204" charset="0"/>
      <p:regular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46" autoAdjust="0"/>
  </p:normalViewPr>
  <p:slideViewPr>
    <p:cSldViewPr>
      <p:cViewPr varScale="1">
        <p:scale>
          <a:sx n="49" d="100"/>
          <a:sy n="49" d="100"/>
        </p:scale>
        <p:origin x="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F8A2-D79F-4CB5-863F-968AA9ADD67E}" type="datetimeFigureOut">
              <a:rPr lang="en-GB" smtClean="0"/>
              <a:t>04/03/2025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EE0B2-412E-45FC-B026-0A8607F23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79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4EE0B2-412E-45FC-B026-0A8607F2328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214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bMI0riMVhJg?feature=oembed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pthb.nhs.wales/services/adult-and-older-peoples-mental-health-services/silvercloud-online-mental-health-support/silvercloud-documents/all-wales-online-cbt-service-evaluation-report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b="-38888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9144000" y="-1383713"/>
            <a:ext cx="13562916" cy="13054425"/>
            <a:chOff x="30480" y="591820"/>
            <a:chExt cx="12736830" cy="1225931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3"/>
              <a:stretch>
                <a:fillRect l="-54291" b="-1184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665142" y="5772511"/>
            <a:ext cx="6854565" cy="34857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34"/>
              </a:lnSpc>
            </a:pPr>
            <a:r>
              <a:rPr lang="en-US" sz="3570" spc="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ECES6020C</a:t>
            </a:r>
          </a:p>
          <a:p>
            <a:pPr algn="ctr">
              <a:lnSpc>
                <a:spcPts val="4534"/>
              </a:lnSpc>
            </a:pPr>
            <a:endParaRPr lang="en-US" sz="3570" spc="3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ctr">
              <a:lnSpc>
                <a:spcPts val="4534"/>
              </a:lnSpc>
            </a:pPr>
            <a:r>
              <a:rPr lang="en-US" sz="3570" spc="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Gwaith Therapiwtig Gydag Unigolion</a:t>
            </a:r>
          </a:p>
          <a:p>
            <a:pPr algn="ctr">
              <a:lnSpc>
                <a:spcPts val="4534"/>
              </a:lnSpc>
            </a:pPr>
            <a:endParaRPr lang="en-US" sz="3570" spc="3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ctr">
              <a:lnSpc>
                <a:spcPts val="4534"/>
              </a:lnSpc>
            </a:pPr>
            <a:r>
              <a:rPr lang="en-US" sz="3570" spc="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Therapeutic Work With Individuals</a:t>
            </a:r>
          </a:p>
          <a:p>
            <a:pPr algn="ctr">
              <a:lnSpc>
                <a:spcPts val="4534"/>
              </a:lnSpc>
            </a:pPr>
            <a:endParaRPr lang="en-US" sz="3570" spc="3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2763244" y="1561230"/>
            <a:ext cx="2333094" cy="938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7"/>
              </a:lnSpc>
            </a:pPr>
            <a:r>
              <a:rPr lang="en-US" sz="3897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Sesiwn 1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65142" y="2843488"/>
            <a:ext cx="6529297" cy="27844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41"/>
              </a:lnSpc>
            </a:pPr>
            <a:r>
              <a:rPr lang="en-US" sz="7529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Cyflwyno Aseiniad &amp; CBT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2237912"/>
            <a:ext cx="6990108" cy="6486988"/>
            <a:chOff x="0" y="0"/>
            <a:chExt cx="9320143" cy="8649317"/>
          </a:xfrm>
        </p:grpSpPr>
        <p:sp>
          <p:nvSpPr>
            <p:cNvPr id="3" name="TextBox 3"/>
            <p:cNvSpPr txBox="1"/>
            <p:nvPr/>
          </p:nvSpPr>
          <p:spPr>
            <a:xfrm>
              <a:off x="62612" y="-209550"/>
              <a:ext cx="3132417" cy="12213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sz="5000" b="1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Nodau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95078" y="3850496"/>
              <a:ext cx="4757166" cy="12213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sz="5000" b="1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Amcanion</a:t>
              </a: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62612" y="887942"/>
              <a:ext cx="9257531" cy="28670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647700" lvl="1" indent="-323850" algn="l">
                <a:lnSpc>
                  <a:spcPts val="420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Cyflwyno'r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Asesiad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​</a:t>
              </a:r>
            </a:p>
            <a:p>
              <a:pPr marL="647700" lvl="1" indent="-323850" algn="l">
                <a:lnSpc>
                  <a:spcPts val="420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Archwilio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Dulliau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Therapiwtig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​</a:t>
              </a:r>
            </a:p>
            <a:p>
              <a:pPr marL="647700" lvl="1" indent="-323850" algn="l">
                <a:lnSpc>
                  <a:spcPts val="420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Meddwl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am </a:t>
              </a: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rhinweddau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personol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a </a:t>
              </a: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therapiwtig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hwyluso’r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000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gwaith</a:t>
              </a:r>
              <a:r>
                <a:rPr lang="en-US" sz="3000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.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4947988"/>
              <a:ext cx="9320143" cy="37013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672533" lvl="1" indent="-336266" algn="l">
                <a:lnSpc>
                  <a:spcPts val="4361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Dangos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dealltwriaeth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o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ddulliau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therapiwtig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.</a:t>
              </a:r>
            </a:p>
            <a:p>
              <a:pPr marL="672533" lvl="1" indent="-336266" algn="l">
                <a:lnSpc>
                  <a:spcPts val="4361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Adnabod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rhinweddau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proffesiynol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a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phersonol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sydd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angen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hyrwyddo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  <a:r>
                <a:rPr lang="en-US" sz="3115" dirty="0" err="1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therapiau</a:t>
              </a:r>
              <a:r>
                <a:rPr lang="en-US" sz="3115" dirty="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.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0" y="59931"/>
            <a:ext cx="18288000" cy="1914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99"/>
              </a:lnSpc>
              <a:spcBef>
                <a:spcPct val="0"/>
              </a:spcBef>
            </a:pPr>
            <a:r>
              <a:rPr lang="en-US" sz="54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Nodau</a:t>
            </a:r>
            <a:r>
              <a:rPr lang="en-US" sz="5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ac </a:t>
            </a:r>
            <a:r>
              <a:rPr lang="en-US" sz="54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amcanion</a:t>
            </a:r>
            <a:r>
              <a:rPr lang="en-US" sz="5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​</a:t>
            </a:r>
          </a:p>
          <a:p>
            <a:pPr algn="ctr">
              <a:lnSpc>
                <a:spcPts val="7699"/>
              </a:lnSpc>
              <a:spcBef>
                <a:spcPct val="0"/>
              </a:spcBef>
            </a:pPr>
            <a:r>
              <a:rPr lang="en-US" sz="5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Aims and objectives​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69192" y="2044700"/>
            <a:ext cx="6990108" cy="668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Aims</a:t>
            </a:r>
            <a:r>
              <a:rPr lang="en-US" sz="5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​</a:t>
            </a:r>
          </a:p>
          <a:p>
            <a:pPr marL="647700" lvl="1" indent="-323850" algn="l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Introduction to assignment​</a:t>
            </a:r>
          </a:p>
          <a:p>
            <a:pPr marL="647700" lvl="1" indent="-323850" algn="l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Explore therapeutic approaches​</a:t>
            </a:r>
          </a:p>
          <a:p>
            <a:pPr marL="647700" lvl="1" indent="-323850" algn="l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Consider personal and professional qualities to facilitate therapeutic work.​</a:t>
            </a: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​</a:t>
            </a:r>
          </a:p>
          <a:p>
            <a:pPr algn="l">
              <a:lnSpc>
                <a:spcPts val="7000"/>
              </a:lnSpc>
              <a:spcBef>
                <a:spcPct val="0"/>
              </a:spcBef>
            </a:pPr>
            <a:r>
              <a:rPr lang="en-US" sz="5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Objectives​</a:t>
            </a:r>
          </a:p>
          <a:p>
            <a:pPr marL="647700" lvl="1" indent="-323850" algn="l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Gain an insight to therapeutic interventions​</a:t>
            </a:r>
          </a:p>
          <a:p>
            <a:pPr marL="647700" lvl="1" indent="-323850" algn="l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Identify personal and professional qualities required to facilitate.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306714" y="1110967"/>
            <a:ext cx="9674572" cy="2740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Asesiad</a:t>
            </a:r>
            <a:r>
              <a:rPr lang="en-US" sz="5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: </a:t>
            </a:r>
            <a:r>
              <a:rPr lang="en-US" sz="5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Traethawd</a:t>
            </a:r>
            <a:r>
              <a:rPr lang="en-US" sz="5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​ (4000 o </a:t>
            </a:r>
            <a:r>
              <a:rPr lang="en-US" sz="5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eiriau</a:t>
            </a:r>
            <a:r>
              <a:rPr lang="en-US" sz="5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)</a:t>
            </a:r>
          </a:p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Assignment: Essay (4000 words)​</a:t>
            </a:r>
          </a:p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​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9144000" y="3507295"/>
            <a:ext cx="8453990" cy="5577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  <a:spcBef>
                <a:spcPct val="0"/>
              </a:spcBef>
            </a:pPr>
            <a:r>
              <a:rPr lang="en-US" sz="315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Critically discuss the impact that bereavement, trauma, or abuse has on a child’s health and development across the lifespan. Critically </a:t>
            </a:r>
            <a:r>
              <a:rPr lang="en-US" sz="315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analyse</a:t>
            </a:r>
            <a:r>
              <a:rPr lang="en-US" sz="315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the support and invention(s) available for the child and suggest which intervention (s) would be most appropriate.​</a:t>
            </a:r>
          </a:p>
          <a:p>
            <a:pPr algn="ctr">
              <a:lnSpc>
                <a:spcPts val="4409"/>
              </a:lnSpc>
              <a:spcBef>
                <a:spcPct val="0"/>
              </a:spcBef>
            </a:pPr>
            <a:endParaRPr lang="en-US" sz="315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ctr">
              <a:lnSpc>
                <a:spcPts val="4409"/>
              </a:lnSpc>
              <a:spcBef>
                <a:spcPct val="0"/>
              </a:spcBef>
            </a:pPr>
            <a:r>
              <a:rPr lang="en-US" sz="315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Submission date: 31/03/25​</a:t>
            </a:r>
          </a:p>
          <a:p>
            <a:pPr algn="ctr">
              <a:lnSpc>
                <a:spcPts val="4409"/>
              </a:lnSpc>
              <a:spcBef>
                <a:spcPct val="0"/>
              </a:spcBef>
            </a:pPr>
            <a:r>
              <a:rPr lang="en-US" sz="315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Feedback date: 13/05/2025​</a:t>
            </a:r>
          </a:p>
          <a:p>
            <a:pPr algn="ctr">
              <a:lnSpc>
                <a:spcPts val="4409"/>
              </a:lnSpc>
              <a:spcBef>
                <a:spcPct val="0"/>
              </a:spcBef>
            </a:pPr>
            <a:endParaRPr lang="en-US" sz="3150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55864" y="3507295"/>
            <a:ext cx="8509177" cy="447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8"/>
              </a:lnSpc>
            </a:pP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Trafodwch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feirniadol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effaith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profedigaeth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trawma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chamdrin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cael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iechyd a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datblygiad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unigolyn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dros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ei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hoes.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Dadansoddwch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feirniadol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y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cymorth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a’r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rhaglenni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ymyrraeth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sydd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gael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blant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ac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awgrymwch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pa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ymyrraeth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sydd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4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fwyaf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addas</a:t>
            </a:r>
          </a:p>
          <a:p>
            <a:pPr algn="ctr">
              <a:lnSpc>
                <a:spcPts val="4408"/>
              </a:lnSpc>
            </a:pPr>
            <a:endParaRPr lang="en-US" sz="3149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ctr">
              <a:lnSpc>
                <a:spcPts val="4408"/>
              </a:lnSpc>
            </a:pPr>
            <a:r>
              <a:rPr lang="en-US" sz="314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Dyddiad</a:t>
            </a:r>
            <a:r>
              <a:rPr lang="en-US" sz="314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14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Cyflwyno</a:t>
            </a:r>
            <a:r>
              <a:rPr lang="en-US" sz="314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: 31/03/25</a:t>
            </a:r>
          </a:p>
          <a:p>
            <a:pPr algn="ctr">
              <a:lnSpc>
                <a:spcPts val="4408"/>
              </a:lnSpc>
              <a:spcBef>
                <a:spcPct val="0"/>
              </a:spcBef>
            </a:pPr>
            <a:r>
              <a:rPr lang="en-US" sz="314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Dyddiad</a:t>
            </a:r>
            <a:r>
              <a:rPr lang="en-US" sz="314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14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adborth</a:t>
            </a:r>
            <a:r>
              <a:rPr lang="en-US" sz="314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: 13/05/25</a:t>
            </a:r>
            <a:r>
              <a:rPr lang="en-US" sz="314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306714" y="819150"/>
            <a:ext cx="9674572" cy="2740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Asesiad</a:t>
            </a:r>
            <a:r>
              <a:rPr lang="en-US" sz="5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: </a:t>
            </a:r>
            <a:r>
              <a:rPr lang="en-US" sz="5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Traethawd</a:t>
            </a:r>
            <a:r>
              <a:rPr lang="en-US" sz="5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​ (4000 o </a:t>
            </a:r>
            <a:r>
              <a:rPr lang="en-US" sz="5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eiriau</a:t>
            </a:r>
            <a:r>
              <a:rPr lang="en-US" sz="5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)</a:t>
            </a:r>
          </a:p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Assignment: Essay (4000 words)​</a:t>
            </a:r>
          </a:p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​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9126897" y="3712877"/>
            <a:ext cx="8132403" cy="5545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80"/>
              </a:lnSpc>
              <a:spcBef>
                <a:spcPct val="0"/>
              </a:spcBef>
            </a:pP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For the essay you are required to choose one of the following: </a:t>
            </a:r>
          </a:p>
          <a:p>
            <a:pPr algn="l">
              <a:lnSpc>
                <a:spcPts val="4380"/>
              </a:lnSpc>
              <a:spcBef>
                <a:spcPct val="0"/>
              </a:spcBef>
            </a:pPr>
            <a:endParaRPr lang="en-US" sz="3128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ctr">
              <a:lnSpc>
                <a:spcPts val="4380"/>
              </a:lnSpc>
              <a:spcBef>
                <a:spcPct val="0"/>
              </a:spcBef>
            </a:pPr>
            <a:r>
              <a:rPr lang="en-US" sz="3128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Bereavement</a:t>
            </a:r>
          </a:p>
          <a:p>
            <a:pPr algn="ctr">
              <a:lnSpc>
                <a:spcPts val="4380"/>
              </a:lnSpc>
              <a:spcBef>
                <a:spcPct val="0"/>
              </a:spcBef>
            </a:pPr>
            <a:r>
              <a:rPr lang="en-US" sz="3128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Trauma </a:t>
            </a:r>
          </a:p>
          <a:p>
            <a:pPr algn="ctr">
              <a:lnSpc>
                <a:spcPts val="4380"/>
              </a:lnSpc>
              <a:spcBef>
                <a:spcPct val="0"/>
              </a:spcBef>
            </a:pPr>
            <a:r>
              <a:rPr lang="en-US" sz="3128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Abuse </a:t>
            </a:r>
          </a:p>
          <a:p>
            <a:pPr algn="l">
              <a:lnSpc>
                <a:spcPts val="4380"/>
              </a:lnSpc>
              <a:spcBef>
                <a:spcPct val="0"/>
              </a:spcBef>
            </a:pPr>
            <a:endParaRPr lang="en-US" sz="3128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  <a:p>
            <a:pPr algn="l">
              <a:lnSpc>
                <a:spcPts val="4380"/>
              </a:lnSpc>
              <a:spcBef>
                <a:spcPct val="0"/>
              </a:spcBef>
            </a:pP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And critically discuss the impact this has on an individual’s health and development across the lifespan.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72161" y="3712877"/>
            <a:ext cx="8132403" cy="6171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80"/>
              </a:lnSpc>
              <a:spcBef>
                <a:spcPct val="0"/>
              </a:spcBef>
            </a:pP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angen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dewis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un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o’r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canlynol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gyfer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eich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aseiniad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 </a:t>
            </a:r>
          </a:p>
          <a:p>
            <a:pPr algn="l">
              <a:lnSpc>
                <a:spcPts val="4380"/>
              </a:lnSpc>
              <a:spcBef>
                <a:spcPct val="0"/>
              </a:spcBef>
            </a:pPr>
            <a:endParaRPr lang="en-US" sz="3128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ctr">
              <a:lnSpc>
                <a:spcPts val="4380"/>
              </a:lnSpc>
              <a:spcBef>
                <a:spcPct val="0"/>
              </a:spcBef>
            </a:pPr>
            <a:r>
              <a:rPr lang="en-US" sz="3128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Profedigaeth</a:t>
            </a:r>
            <a:endParaRPr lang="en-US" sz="3128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  <a:p>
            <a:pPr algn="ctr">
              <a:lnSpc>
                <a:spcPts val="4380"/>
              </a:lnSpc>
              <a:spcBef>
                <a:spcPct val="0"/>
              </a:spcBef>
            </a:pPr>
            <a:r>
              <a:rPr lang="en-US" sz="3128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Trawma</a:t>
            </a:r>
            <a:endParaRPr lang="en-US" sz="3128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  <a:p>
            <a:pPr algn="ctr">
              <a:lnSpc>
                <a:spcPts val="4380"/>
              </a:lnSpc>
              <a:spcBef>
                <a:spcPct val="0"/>
              </a:spcBef>
            </a:pPr>
            <a:r>
              <a:rPr lang="en-US" sz="3128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Cam-</a:t>
            </a:r>
            <a:r>
              <a:rPr lang="en-US" sz="3128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drin</a:t>
            </a:r>
            <a:endParaRPr lang="en-US" sz="3128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  <a:p>
            <a:pPr algn="l">
              <a:lnSpc>
                <a:spcPts val="4380"/>
              </a:lnSpc>
              <a:spcBef>
                <a:spcPct val="0"/>
              </a:spcBef>
            </a:pPr>
            <a:endParaRPr lang="en-US" sz="3128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  <a:p>
            <a:pPr>
              <a:lnSpc>
                <a:spcPts val="4380"/>
              </a:lnSpc>
              <a:spcBef>
                <a:spcPct val="0"/>
              </a:spcBef>
            </a:pP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Trafodwch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feriniadol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yr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effaith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hyn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ei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chael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iechyd a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datblygiad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unigolyn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dros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ei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fywyd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cyfan</a:t>
            </a: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  <a:r>
              <a:rPr lang="en-GB" sz="1800" kern="1200" dirty="0">
                <a:solidFill>
                  <a:srgbClr val="000000"/>
                </a:solidFill>
                <a:effectLst/>
                <a:latin typeface="Calibri (MS)" panose="020B0604020202020204" charset="0"/>
                <a:ea typeface="Calibri (MS)" panose="020B0604020202020204" charset="0"/>
                <a:cs typeface="Calibri (MS)" panose="020B0604020202020204" charset="0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ts val="4380"/>
              </a:lnSpc>
              <a:spcBef>
                <a:spcPct val="0"/>
              </a:spcBef>
            </a:pPr>
            <a:r>
              <a:rPr lang="en-US" sz="312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66800" y="4088667"/>
            <a:ext cx="7203274" cy="4079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 yr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aseiniad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yma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angen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chi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ddadansoddi’n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feirniadol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y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gefnogaeth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a’r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ymyrraeth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sydd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gael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blant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/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ac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awgrymu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pa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ymyrraeth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sydd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berthnasol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rhaid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i’ch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dewis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cael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ei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gefnogi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lenyddiaeth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gyfredol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angen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ysgrifennu’n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feirniadol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trwy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gydol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yr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aseiniad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957008" y="143502"/>
            <a:ext cx="4373984" cy="2504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</a:pPr>
            <a:r>
              <a:rPr lang="en-US" sz="677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Aseiniad</a:t>
            </a:r>
          </a:p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Assignment​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448800" y="4063819"/>
            <a:ext cx="8051731" cy="3575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In the essay you are required to critically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analyse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the support and interventions available for the child/individual and suggests which intervention(s) would be most appropriate.​</a:t>
            </a:r>
          </a:p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Your choice should be supported by current literature and you should write critically throughout. ​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399156" y="3415767"/>
            <a:ext cx="7860144" cy="5594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19"/>
              </a:lnSpc>
              <a:spcBef>
                <a:spcPct val="0"/>
              </a:spcBef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​</a:t>
            </a:r>
            <a:r>
              <a:rPr lang="en-US" sz="28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Things to think about: ​</a:t>
            </a:r>
          </a:p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How either bereavement, trauma or abuse impacts on health and development immediately and later on in life. ​</a:t>
            </a:r>
          </a:p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What support/interventions are available for the child immediately​</a:t>
            </a:r>
          </a:p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What may happen if child does not receive required support​</a:t>
            </a:r>
          </a:p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You should also consider when in life the individual may need the support/intervention</a:t>
            </a:r>
          </a:p>
          <a:p>
            <a:pPr algn="l">
              <a:lnSpc>
                <a:spcPts val="4019"/>
              </a:lnSpc>
              <a:spcBef>
                <a:spcPct val="0"/>
              </a:spcBef>
            </a:pPr>
            <a:endParaRPr lang="en-US" sz="2871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028700" y="3398675"/>
            <a:ext cx="7203274" cy="6124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19"/>
              </a:lnSpc>
              <a:spcBef>
                <a:spcPct val="0"/>
              </a:spcBef>
            </a:pPr>
            <a:r>
              <a:rPr lang="en-US" sz="28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Pethau</a:t>
            </a:r>
            <a:r>
              <a:rPr lang="en-US" sz="28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28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</a:t>
            </a:r>
            <a:r>
              <a:rPr lang="en-US" sz="28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28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ystyried</a:t>
            </a:r>
            <a:r>
              <a:rPr lang="en-US" sz="28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: </a:t>
            </a:r>
          </a:p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Sut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nail ai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profedigaeth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trawma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neu gam-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drin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effeithio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iechyd a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datblygiad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ac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hwyrach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eu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bywydau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Pa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fath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o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gefnogaeth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/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ymyrraeth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sydd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gael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unwaith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Beth gall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ddigwydd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os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nad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ydy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plentyn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derbyn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cefnogaeth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marL="619914" lvl="1" indent="-309957" algn="l">
              <a:lnSpc>
                <a:spcPts val="4019"/>
              </a:lnSpc>
              <a:spcBef>
                <a:spcPct val="0"/>
              </a:spcBef>
              <a:buFont typeface="Arial"/>
              <a:buChar char="•"/>
            </a:pP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angen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ystyried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pryd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bydd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angen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cefnogaeth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/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ymyrraeth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ei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871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bywydau</a:t>
            </a:r>
            <a:r>
              <a:rPr lang="en-US" sz="2871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957008" y="56941"/>
            <a:ext cx="4373984" cy="2504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</a:pPr>
            <a:r>
              <a:rPr lang="en-US" sz="677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Aseiniad</a:t>
            </a:r>
          </a:p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Assignment​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51885" y="2877106"/>
            <a:ext cx="14383798" cy="4532789"/>
            <a:chOff x="0" y="0"/>
            <a:chExt cx="3788325" cy="119382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88325" cy="1193821"/>
            </a:xfrm>
            <a:custGeom>
              <a:avLst/>
              <a:gdLst/>
              <a:ahLst/>
              <a:cxnLst/>
              <a:rect l="l" t="t" r="r" b="b"/>
              <a:pathLst>
                <a:path w="3788325" h="1193821">
                  <a:moveTo>
                    <a:pt x="0" y="0"/>
                  </a:moveTo>
                  <a:lnTo>
                    <a:pt x="3788325" y="0"/>
                  </a:lnTo>
                  <a:lnTo>
                    <a:pt x="3788325" y="1193821"/>
                  </a:lnTo>
                  <a:lnTo>
                    <a:pt x="0" y="1193821"/>
                  </a:lnTo>
                  <a:close/>
                </a:path>
              </a:pathLst>
            </a:custGeom>
            <a:solidFill>
              <a:srgbClr val="FFFEA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0"/>
              <a:ext cx="3788325" cy="12890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06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159329" y="3429000"/>
            <a:ext cx="9768909" cy="3257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Pa </a:t>
            </a:r>
            <a:r>
              <a:rPr lang="en-US" sz="45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ddulliau</a:t>
            </a:r>
            <a:r>
              <a:rPr lang="en-US" sz="45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5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therapiwtig</a:t>
            </a:r>
            <a:r>
              <a:rPr lang="en-US" sz="45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5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sydd</a:t>
            </a:r>
            <a:r>
              <a:rPr lang="en-US" sz="45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5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ar</a:t>
            </a:r>
            <a:r>
              <a:rPr lang="en-US" sz="45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5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gael</a:t>
            </a:r>
            <a:r>
              <a:rPr lang="en-US" sz="45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5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</a:t>
            </a:r>
            <a:r>
              <a:rPr lang="en-US" sz="45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5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blant</a:t>
            </a:r>
            <a:r>
              <a:rPr lang="en-US" sz="45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a </a:t>
            </a:r>
            <a:r>
              <a:rPr lang="en-US" sz="45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phobl</a:t>
            </a:r>
            <a:r>
              <a:rPr lang="en-US" sz="45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5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ifanc</a:t>
            </a:r>
            <a:r>
              <a:rPr lang="en-US" sz="45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? / Which types of therapeutic approaches for children and young people do you know?​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28650"/>
            <a:ext cx="18288000" cy="9029700"/>
          </a:xfrm>
          <a:custGeom>
            <a:avLst/>
            <a:gdLst/>
            <a:ahLst/>
            <a:cxnLst/>
            <a:rect l="l" t="t" r="r" b="b"/>
            <a:pathLst>
              <a:path w="18288000" h="9029700">
                <a:moveTo>
                  <a:pt x="0" y="0"/>
                </a:moveTo>
                <a:lnTo>
                  <a:pt x="18288000" y="0"/>
                </a:lnTo>
                <a:lnTo>
                  <a:pt x="18288000" y="9029700"/>
                </a:lnTo>
                <a:lnTo>
                  <a:pt x="0" y="9029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181989" y="4111625"/>
            <a:ext cx="3636462" cy="1854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Dulliau Therapiwtig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603213" y="3595615"/>
            <a:ext cx="3684787" cy="893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29"/>
              </a:lnSpc>
              <a:spcBef>
                <a:spcPct val="0"/>
              </a:spcBef>
            </a:pPr>
            <a:r>
              <a:rPr lang="en-US" sz="466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SEAL / ELSA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395217" y="923925"/>
            <a:ext cx="3374783" cy="10359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7"/>
              </a:lnSpc>
              <a:spcBef>
                <a:spcPct val="0"/>
              </a:spcBef>
            </a:pPr>
            <a:r>
              <a:rPr lang="en-US" sz="281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 ymddygiad gwybyddol.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97509" y="3409878"/>
            <a:ext cx="3099718" cy="1470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 Chwarae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696681" y="8078198"/>
            <a:ext cx="3073319" cy="1580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77"/>
              </a:lnSpc>
              <a:spcBef>
                <a:spcPct val="0"/>
              </a:spcBef>
            </a:pPr>
            <a:r>
              <a:rPr lang="en-US" sz="291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Ysgolion Gwybodus am : Trawma a lles meddyliol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42765" y="5619403"/>
            <a:ext cx="2809205" cy="765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 Celf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424792" y="552450"/>
            <a:ext cx="3552816" cy="1470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Grwpiau anogaeth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702448" y="5589414"/>
            <a:ext cx="3486316" cy="8156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69"/>
              </a:lnSpc>
              <a:spcBef>
                <a:spcPct val="0"/>
              </a:spcBef>
            </a:pPr>
            <a:r>
              <a:rPr lang="en-US" sz="426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 Lego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668634" y="7992473"/>
            <a:ext cx="2767467" cy="1505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 Teuluol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28650"/>
            <a:ext cx="18288000" cy="9029700"/>
          </a:xfrm>
          <a:custGeom>
            <a:avLst/>
            <a:gdLst/>
            <a:ahLst/>
            <a:cxnLst/>
            <a:rect l="l" t="t" r="r" b="b"/>
            <a:pathLst>
              <a:path w="18288000" h="9029700">
                <a:moveTo>
                  <a:pt x="0" y="0"/>
                </a:moveTo>
                <a:lnTo>
                  <a:pt x="18288000" y="0"/>
                </a:lnTo>
                <a:lnTo>
                  <a:pt x="18288000" y="9029700"/>
                </a:lnTo>
                <a:lnTo>
                  <a:pt x="0" y="9029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324795" y="4346575"/>
            <a:ext cx="3638410" cy="13004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27"/>
              </a:lnSpc>
              <a:spcBef>
                <a:spcPct val="0"/>
              </a:spcBef>
            </a:pPr>
            <a:r>
              <a:rPr lang="en-US" sz="3519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Some Therapeutic Approaches​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603213" y="3595615"/>
            <a:ext cx="3684787" cy="893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29"/>
              </a:lnSpc>
              <a:spcBef>
                <a:spcPct val="0"/>
              </a:spcBef>
            </a:pPr>
            <a:r>
              <a:rPr lang="en-US" sz="466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SEAL / ELSA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395217" y="911225"/>
            <a:ext cx="3374783" cy="10359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7"/>
              </a:lnSpc>
              <a:spcBef>
                <a:spcPct val="0"/>
              </a:spcBef>
            </a:pPr>
            <a:r>
              <a:rPr lang="en-US" sz="281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Cognitive-behavioural therapy (CBT)​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97509" y="3673475"/>
            <a:ext cx="3099718" cy="1470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Play therapy​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endParaRPr lang="en-US" sz="3999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231199" y="8040098"/>
            <a:ext cx="3702819" cy="1580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77"/>
              </a:lnSpc>
              <a:spcBef>
                <a:spcPct val="0"/>
              </a:spcBef>
            </a:pPr>
            <a:r>
              <a:rPr lang="en-US" sz="291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Trauma and Mental Health- Informed Schools​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42765" y="5643562"/>
            <a:ext cx="2809205" cy="765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Art therapy​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452162" y="854075"/>
            <a:ext cx="3552816" cy="765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Nurture groups​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603213" y="5593109"/>
            <a:ext cx="3486316" cy="8156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69"/>
              </a:lnSpc>
              <a:spcBef>
                <a:spcPct val="0"/>
              </a:spcBef>
            </a:pPr>
            <a:r>
              <a:rPr lang="en-US" sz="426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Lego Therapy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668634" y="7992473"/>
            <a:ext cx="2767467" cy="1505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Family Therapy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467583" y="224102"/>
            <a:ext cx="1352834" cy="9838796"/>
          </a:xfrm>
          <a:custGeom>
            <a:avLst/>
            <a:gdLst/>
            <a:ahLst/>
            <a:cxnLst/>
            <a:rect l="l" t="t" r="r" b="b"/>
            <a:pathLst>
              <a:path w="1352834" h="9838796">
                <a:moveTo>
                  <a:pt x="0" y="0"/>
                </a:moveTo>
                <a:lnTo>
                  <a:pt x="1352834" y="0"/>
                </a:lnTo>
                <a:lnTo>
                  <a:pt x="1352834" y="9838796"/>
                </a:lnTo>
                <a:lnTo>
                  <a:pt x="0" y="9838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5084634" y="-803911"/>
            <a:ext cx="13058848" cy="12389582"/>
          </a:xfrm>
          <a:custGeom>
            <a:avLst/>
            <a:gdLst/>
            <a:ahLst/>
            <a:cxnLst/>
            <a:rect l="l" t="t" r="r" b="b"/>
            <a:pathLst>
              <a:path w="13058848" h="12389582">
                <a:moveTo>
                  <a:pt x="0" y="0"/>
                </a:moveTo>
                <a:lnTo>
                  <a:pt x="13058848" y="0"/>
                </a:lnTo>
                <a:lnTo>
                  <a:pt x="13058848" y="12389583"/>
                </a:lnTo>
                <a:lnTo>
                  <a:pt x="0" y="123895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0" y="3657600"/>
            <a:ext cx="7974214" cy="2504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Dulliau therapiwtig sy’n cefnogi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140440" y="8405548"/>
            <a:ext cx="6717888" cy="1657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Pryderon rhyngbersonol a chymedithasol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618327" y="2562225"/>
            <a:ext cx="4970487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Problemau seicolegol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611294" y="323850"/>
            <a:ext cx="5059412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4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Problemau emosiynol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422841" y="4533631"/>
            <a:ext cx="5652492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Problemau ymddygiadol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140440" y="6447886"/>
            <a:ext cx="7049600" cy="1657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Problemau iechyd a iechyd meddyliol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467583" y="224102"/>
            <a:ext cx="1352834" cy="9838796"/>
          </a:xfrm>
          <a:custGeom>
            <a:avLst/>
            <a:gdLst/>
            <a:ahLst/>
            <a:cxnLst/>
            <a:rect l="l" t="t" r="r" b="b"/>
            <a:pathLst>
              <a:path w="1352834" h="9838796">
                <a:moveTo>
                  <a:pt x="0" y="0"/>
                </a:moveTo>
                <a:lnTo>
                  <a:pt x="1352834" y="0"/>
                </a:lnTo>
                <a:lnTo>
                  <a:pt x="1352834" y="9838796"/>
                </a:lnTo>
                <a:lnTo>
                  <a:pt x="0" y="9838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5084634" y="-803911"/>
            <a:ext cx="13058848" cy="12389582"/>
          </a:xfrm>
          <a:custGeom>
            <a:avLst/>
            <a:gdLst/>
            <a:ahLst/>
            <a:cxnLst/>
            <a:rect l="l" t="t" r="r" b="b"/>
            <a:pathLst>
              <a:path w="13058848" h="12389582">
                <a:moveTo>
                  <a:pt x="0" y="0"/>
                </a:moveTo>
                <a:lnTo>
                  <a:pt x="13058848" y="0"/>
                </a:lnTo>
                <a:lnTo>
                  <a:pt x="13058848" y="12389583"/>
                </a:lnTo>
                <a:lnTo>
                  <a:pt x="0" y="123895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0" y="2457450"/>
            <a:ext cx="7974214" cy="4904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 group of therapeutic approaches can support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140440" y="8405548"/>
            <a:ext cx="6717888" cy="1566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299"/>
              </a:lnSpc>
              <a:spcBef>
                <a:spcPct val="0"/>
              </a:spcBef>
            </a:pPr>
            <a:r>
              <a:rPr lang="en-US" sz="45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Interpersonal and social concerns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711679" y="2465387"/>
            <a:ext cx="5425901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Psychological problems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581157" y="323850"/>
            <a:ext cx="4691658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4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Emotional problems​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589566" y="4533631"/>
            <a:ext cx="4685333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Behaviour problems​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140440" y="6447886"/>
            <a:ext cx="7049600" cy="1566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299"/>
              </a:lnSpc>
              <a:spcBef>
                <a:spcPct val="0"/>
              </a:spcBef>
            </a:pPr>
            <a:r>
              <a:rPr lang="en-US" sz="45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Health and mental health problems​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93867" y="3848100"/>
            <a:ext cx="8750133" cy="48143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ymyrraeth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gynnar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y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therapiau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yma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deillio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ôl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B.F. Skinner,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datblygodd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cyflyru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gweithredydd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,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esbonio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sut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dysgu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ymddygiadau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seiliedig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wobrwyon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chanlyniadau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199"/>
              </a:lnSpc>
            </a:pPr>
            <a:endParaRPr lang="en-US" sz="2999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Mae’r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yma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adeiladu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a’r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nod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yw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newid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ymddygiadau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trwy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ail-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lunio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sut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meddwl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helpu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nhw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datblygu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patrymau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meddwl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iachach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-13252" y="674687"/>
            <a:ext cx="18288000" cy="2022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5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Hanes </a:t>
            </a:r>
            <a:r>
              <a:rPr lang="en-US" sz="54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therapi</a:t>
            </a:r>
            <a:r>
              <a:rPr lang="en-US" sz="5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54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ymddygiad</a:t>
            </a:r>
            <a:r>
              <a:rPr lang="en-US" sz="5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54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gwybyddol</a:t>
            </a:r>
            <a:r>
              <a:rPr lang="en-US" sz="5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</a:p>
          <a:p>
            <a:pPr algn="ctr">
              <a:lnSpc>
                <a:spcPts val="7699"/>
              </a:lnSpc>
              <a:spcBef>
                <a:spcPct val="0"/>
              </a:spcBef>
            </a:pPr>
            <a:r>
              <a:rPr lang="en-US" sz="5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Cognitive </a:t>
            </a:r>
            <a:r>
              <a:rPr lang="en-US" sz="54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Behaviour</a:t>
            </a:r>
            <a:r>
              <a:rPr lang="en-US" sz="5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Therapy​ (CBT)​ History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051841" y="3848099"/>
            <a:ext cx="7878735" cy="47529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Some early interventions in CBT trace back to B.F. Skinner, who developed operant conditioning, explaining how individuals learn behaviors based on rewards and consequences.</a:t>
            </a:r>
          </a:p>
          <a:p>
            <a:pPr algn="l">
              <a:lnSpc>
                <a:spcPts val="4199"/>
              </a:lnSpc>
            </a:pPr>
            <a:endParaRPr lang="en-US" sz="2999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199"/>
              </a:lnSpc>
            </a:pP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CBT builds on this by aiming to change behaviors by reshaping how a person thinks, helping them develop healthier thought patterns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endParaRPr lang="en-US" sz="2999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22920" y="3009900"/>
            <a:ext cx="8750133" cy="64302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Chwaraeodd</a:t>
            </a:r>
            <a:r>
              <a:rPr lang="en-US" sz="29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Albert Ellis ac Aaron Beck </a:t>
            </a:r>
            <a:r>
              <a:rPr lang="en-US" sz="29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rhan</a:t>
            </a:r>
            <a:r>
              <a:rPr lang="en-US" sz="29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29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allweddol</a:t>
            </a:r>
            <a:r>
              <a:rPr lang="en-US" sz="29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29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yn</a:t>
            </a:r>
            <a:r>
              <a:rPr lang="en-US" sz="29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dull </a:t>
            </a:r>
            <a:r>
              <a:rPr lang="en-US" sz="29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yma</a:t>
            </a:r>
            <a:r>
              <a:rPr lang="en-US" sz="29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Datblygodd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Ellis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ymddygiad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emosiynol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rhesymegol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trwy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ffocysu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adnabod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herio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credoau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afresymol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199"/>
              </a:lnSpc>
            </a:pP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Cyflwynodd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Beck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gwybyddol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helpu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adnabod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ac ail-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werthuso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meddyliau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negyddol</a:t>
            </a:r>
            <a:endParaRPr lang="en-US" sz="2999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199"/>
              </a:lnSpc>
            </a:pPr>
            <a:endParaRPr lang="en-US" sz="2999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gwrando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(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gwrando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gweithredol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myfyrio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)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cael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ei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ddefnyddio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gyson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y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gefnogi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sylweddoli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ac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addasu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patrymau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meddwl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negyddol</a:t>
            </a: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419100"/>
            <a:ext cx="18288000" cy="2022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5499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Hanes therapi ymddygiad gwybyddol </a:t>
            </a:r>
          </a:p>
          <a:p>
            <a:pPr algn="ctr">
              <a:lnSpc>
                <a:spcPts val="7699"/>
              </a:lnSpc>
              <a:spcBef>
                <a:spcPct val="0"/>
              </a:spcBef>
            </a:pPr>
            <a:r>
              <a:rPr lang="en-US" sz="5499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Cognitive Behaviour Therapy​ (CBT)​ History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986345" y="3009900"/>
            <a:ext cx="7878735" cy="6324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Albert Ellis and Aaron Beck played key roles in this approach:</a:t>
            </a:r>
          </a:p>
          <a:p>
            <a:pPr algn="l">
              <a:lnSpc>
                <a:spcPts val="4199"/>
              </a:lnSpc>
            </a:pP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Ellis developed Rational Emotive Behavior Therapy (REBT), focusing on identifying and challenging irrational beliefs.</a:t>
            </a:r>
          </a:p>
          <a:p>
            <a:pPr algn="l">
              <a:lnSpc>
                <a:spcPts val="4199"/>
              </a:lnSpc>
            </a:pP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Beck introduced Cognitive Therapy, helping clients recognize and reframe negative thoughts.</a:t>
            </a:r>
          </a:p>
          <a:p>
            <a:pPr algn="l">
              <a:lnSpc>
                <a:spcPts val="4199"/>
              </a:lnSpc>
            </a:pPr>
            <a:endParaRPr lang="en-US" sz="2999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199"/>
              </a:lnSpc>
            </a:pPr>
            <a:r>
              <a:rPr lang="en-US" sz="2999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Listening therapy (active listening and reflection) is often used in CBT to support clients in recognizing and modifying unhelpful thought patterns.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endParaRPr lang="en-US" sz="2999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92949" y="539115"/>
            <a:ext cx="6413258" cy="946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20"/>
              </a:lnSpc>
            </a:pPr>
            <a:r>
              <a:rPr lang="en-US" sz="3000" i="1" spc="18">
                <a:solidFill>
                  <a:srgbClr val="191919"/>
                </a:solidFill>
                <a:latin typeface="Maven Pro Bold"/>
                <a:ea typeface="Maven Pro Bold"/>
                <a:cs typeface="Maven Pro Bold"/>
                <a:sym typeface="Maven Pro Bold"/>
              </a:rPr>
              <a:t>FFEITHIAU</a:t>
            </a:r>
            <a:r>
              <a:rPr lang="en-US" sz="3000" b="1" i="1" spc="18">
                <a:solidFill>
                  <a:srgbClr val="191919"/>
                </a:solidFill>
                <a:latin typeface="Maven Pro Bold"/>
                <a:ea typeface="Maven Pro Bold"/>
                <a:cs typeface="Maven Pro Bold"/>
                <a:sym typeface="Maven Pro Bold"/>
              </a:rPr>
              <a:t> CBT YN NGHYMRU 2022 - 2023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9106381" y="2139010"/>
            <a:ext cx="8843912" cy="74407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45091" lvl="1" indent="-272546" algn="l">
              <a:lnSpc>
                <a:spcPts val="4216"/>
              </a:lnSpc>
              <a:buFont typeface="Arial"/>
              <a:buChar char="•"/>
            </a:pP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Gwella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dulliau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ymdopi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gyda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stress a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galar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./  Improving </a:t>
            </a:r>
            <a:r>
              <a:rPr lang="en-US" sz="2524" b="1" dirty="0">
                <a:solidFill>
                  <a:srgbClr val="000000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coping mechanisms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for stress and grief.</a:t>
            </a:r>
          </a:p>
          <a:p>
            <a:pPr algn="l">
              <a:lnSpc>
                <a:spcPts val="4216"/>
              </a:lnSpc>
            </a:pPr>
            <a:endParaRPr lang="en-US" sz="2524" dirty="0">
              <a:solidFill>
                <a:srgbClr val="000000"/>
              </a:solidFill>
              <a:latin typeface="Maven Pro Regular"/>
              <a:ea typeface="Maven Pro Regular"/>
              <a:cs typeface="Maven Pro Regular"/>
              <a:sym typeface="Maven Pro Regular"/>
            </a:endParaRPr>
          </a:p>
          <a:p>
            <a:pPr marL="545091" lvl="1" indent="-272546" algn="l">
              <a:lnSpc>
                <a:spcPts val="4216"/>
              </a:lnSpc>
              <a:buFont typeface="Arial"/>
              <a:buChar char="•"/>
            </a:pP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Dysgu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sut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i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adbabod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a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herio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patrymau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meddwl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negyddol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. / Learning to identify and </a:t>
            </a:r>
            <a:r>
              <a:rPr lang="en-US" sz="2524" b="1" dirty="0">
                <a:solidFill>
                  <a:srgbClr val="000000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challenge negative thought patterns.</a:t>
            </a:r>
          </a:p>
          <a:p>
            <a:pPr algn="l">
              <a:lnSpc>
                <a:spcPts val="4216"/>
              </a:lnSpc>
            </a:pPr>
            <a:endParaRPr lang="en-US" sz="2524" b="1" dirty="0">
              <a:solidFill>
                <a:srgbClr val="000000"/>
              </a:solidFill>
              <a:latin typeface="Maven Pro Regular Bold"/>
              <a:ea typeface="Maven Pro Regular Bold"/>
              <a:cs typeface="Maven Pro Regular Bold"/>
              <a:sym typeface="Maven Pro Regular Bold"/>
            </a:endParaRPr>
          </a:p>
          <a:p>
            <a:pPr marL="545091" lvl="1" indent="-272546" algn="l">
              <a:lnSpc>
                <a:spcPts val="4216"/>
              </a:lnSpc>
              <a:buFont typeface="Arial"/>
              <a:buChar char="•"/>
            </a:pP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Cynyddu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hunan-barch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,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datblygu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ymddygiadau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iachus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/ Enhancing </a:t>
            </a:r>
            <a:r>
              <a:rPr lang="en-US" sz="2524" b="1" dirty="0">
                <a:solidFill>
                  <a:srgbClr val="000000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self-esteem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, developing </a:t>
            </a:r>
            <a:r>
              <a:rPr lang="en-US" sz="2524" b="1" dirty="0">
                <a:solidFill>
                  <a:srgbClr val="000000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healthier </a:t>
            </a:r>
            <a:r>
              <a:rPr lang="en-US" sz="2524" b="1" dirty="0" err="1">
                <a:solidFill>
                  <a:srgbClr val="000000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behaviours</a:t>
            </a:r>
            <a:r>
              <a:rPr lang="en-US" sz="2524" b="1" dirty="0">
                <a:solidFill>
                  <a:srgbClr val="000000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.</a:t>
            </a:r>
          </a:p>
          <a:p>
            <a:pPr algn="l">
              <a:lnSpc>
                <a:spcPts val="4216"/>
              </a:lnSpc>
            </a:pPr>
            <a:endParaRPr lang="en-US" sz="2524" b="1" dirty="0">
              <a:solidFill>
                <a:srgbClr val="000000"/>
              </a:solidFill>
              <a:latin typeface="Maven Pro Regular Bold"/>
              <a:ea typeface="Maven Pro Regular Bold"/>
              <a:cs typeface="Maven Pro Regular Bold"/>
              <a:sym typeface="Maven Pro Regular Bold"/>
            </a:endParaRPr>
          </a:p>
          <a:p>
            <a:pPr marL="545091" lvl="1" indent="-272546" algn="l">
              <a:lnSpc>
                <a:spcPts val="4216"/>
              </a:lnSpc>
              <a:buFont typeface="Arial"/>
              <a:buChar char="•"/>
            </a:pP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Rheoli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iechyd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corfforol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fel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insomnia a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phoen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, a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hybu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</a:t>
            </a:r>
            <a:r>
              <a:rPr lang="en-US" sz="2524" dirty="0" err="1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gwydnwch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. / Managing </a:t>
            </a:r>
            <a:r>
              <a:rPr lang="en-US" sz="2524" b="1" dirty="0">
                <a:solidFill>
                  <a:srgbClr val="000000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physical health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issues like </a:t>
            </a:r>
            <a:r>
              <a:rPr lang="en-US" sz="2524" b="1" dirty="0">
                <a:solidFill>
                  <a:srgbClr val="000000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insomnia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and </a:t>
            </a:r>
            <a:r>
              <a:rPr lang="en-US" sz="2524" b="1" dirty="0">
                <a:solidFill>
                  <a:srgbClr val="000000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chronic pain and</a:t>
            </a:r>
            <a:r>
              <a:rPr lang="en-US" sz="2524" dirty="0">
                <a:solidFill>
                  <a:srgbClr val="000000"/>
                </a:solidFill>
                <a:latin typeface="Maven Pro Regular"/>
                <a:ea typeface="Maven Pro Regular"/>
                <a:cs typeface="Maven Pro Regular"/>
                <a:sym typeface="Maven Pro Regular"/>
              </a:rPr>
              <a:t> promoting </a:t>
            </a:r>
            <a:r>
              <a:rPr lang="en-US" sz="2524" b="1" dirty="0">
                <a:solidFill>
                  <a:srgbClr val="000000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resilience.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106381" y="323850"/>
            <a:ext cx="8843912" cy="1390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>
                <a:solidFill>
                  <a:srgbClr val="000000"/>
                </a:solidFill>
                <a:latin typeface="Maven Pro Bold"/>
                <a:ea typeface="Maven Pro Bold"/>
                <a:cs typeface="Maven Pro Bold"/>
                <a:sym typeface="Maven Pro Bold"/>
              </a:rPr>
              <a:t>MANTEISION THERAPI YMDDYGIAD GWYBYDDOL / BENEFITS OF COGNITIVE BEHAVIOUR THERAPY</a:t>
            </a:r>
          </a:p>
        </p:txBody>
      </p:sp>
      <p:sp>
        <p:nvSpPr>
          <p:cNvPr id="5" name="AutoShape 5"/>
          <p:cNvSpPr/>
          <p:nvPr/>
        </p:nvSpPr>
        <p:spPr>
          <a:xfrm rot="-10800000">
            <a:off x="1292949" y="3920151"/>
            <a:ext cx="6413258" cy="403344"/>
          </a:xfrm>
          <a:prstGeom prst="rect">
            <a:avLst/>
          </a:prstGeom>
          <a:solidFill>
            <a:srgbClr val="191919">
              <a:alpha val="3922"/>
            </a:srgbClr>
          </a:solidFill>
        </p:spPr>
        <p:txBody>
          <a:bodyPr/>
          <a:lstStyle/>
          <a:p>
            <a:endParaRPr lang="en-GB"/>
          </a:p>
        </p:txBody>
      </p:sp>
      <p:sp>
        <p:nvSpPr>
          <p:cNvPr id="6" name="AutoShape 6"/>
          <p:cNvSpPr/>
          <p:nvPr/>
        </p:nvSpPr>
        <p:spPr>
          <a:xfrm>
            <a:off x="1292949" y="2119794"/>
            <a:ext cx="6413258" cy="2194705"/>
          </a:xfrm>
          <a:prstGeom prst="rect">
            <a:avLst/>
          </a:prstGeom>
          <a:solidFill>
            <a:srgbClr val="191919">
              <a:alpha val="3922"/>
            </a:srgbClr>
          </a:solidFill>
          <a:ln w="28575" cap="sq">
            <a:solidFill>
              <a:srgbClr val="000000">
                <a:alpha val="3922"/>
              </a:srgbClr>
            </a:solidFill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7" name="AutoShape 7"/>
          <p:cNvSpPr/>
          <p:nvPr/>
        </p:nvSpPr>
        <p:spPr>
          <a:xfrm rot="-10800000">
            <a:off x="1292949" y="3920151"/>
            <a:ext cx="2373845" cy="403344"/>
          </a:xfrm>
          <a:prstGeom prst="rect">
            <a:avLst/>
          </a:prstGeom>
          <a:solidFill>
            <a:srgbClr val="86EAE9"/>
          </a:solid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656620" y="2344884"/>
            <a:ext cx="1871134" cy="72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46"/>
              </a:lnSpc>
            </a:pPr>
            <a:r>
              <a:rPr lang="en-US" sz="4789">
                <a:solidFill>
                  <a:srgbClr val="376FBB"/>
                </a:solidFill>
                <a:latin typeface="Maven Pro Bold"/>
                <a:ea typeface="Maven Pro Bold"/>
                <a:cs typeface="Maven Pro Bold"/>
                <a:sym typeface="Maven Pro Bold"/>
              </a:rPr>
              <a:t>41.3%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528079" y="2059051"/>
            <a:ext cx="2977956" cy="1546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093"/>
              </a:lnSpc>
            </a:pPr>
            <a:r>
              <a:rPr lang="en-US" sz="1852" b="1">
                <a:solidFill>
                  <a:srgbClr val="191919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Most common therapy, making up 41.3% of all therapy courses used in Wales</a:t>
            </a:r>
          </a:p>
        </p:txBody>
      </p:sp>
      <p:sp>
        <p:nvSpPr>
          <p:cNvPr id="10" name="AutoShape 10"/>
          <p:cNvSpPr/>
          <p:nvPr/>
        </p:nvSpPr>
        <p:spPr>
          <a:xfrm>
            <a:off x="1292949" y="4823931"/>
            <a:ext cx="6413258" cy="2194705"/>
          </a:xfrm>
          <a:prstGeom prst="rect">
            <a:avLst/>
          </a:prstGeom>
          <a:solidFill>
            <a:srgbClr val="191919">
              <a:alpha val="4706"/>
            </a:srgbClr>
          </a:solidFill>
          <a:ln w="47625" cap="sq">
            <a:solidFill>
              <a:srgbClr val="000000">
                <a:alpha val="4706"/>
              </a:srgbClr>
            </a:solidFill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1" name="AutoShape 11"/>
          <p:cNvSpPr/>
          <p:nvPr/>
        </p:nvSpPr>
        <p:spPr>
          <a:xfrm rot="-10800000">
            <a:off x="1292949" y="6615292"/>
            <a:ext cx="6413258" cy="403344"/>
          </a:xfrm>
          <a:prstGeom prst="rect">
            <a:avLst/>
          </a:prstGeom>
          <a:solidFill>
            <a:srgbClr val="191919">
              <a:alpha val="3922"/>
            </a:srgbClr>
          </a:solidFill>
        </p:spPr>
        <p:txBody>
          <a:bodyPr/>
          <a:lstStyle/>
          <a:p>
            <a:endParaRPr lang="en-GB"/>
          </a:p>
        </p:txBody>
      </p:sp>
      <p:sp>
        <p:nvSpPr>
          <p:cNvPr id="12" name="AutoShape 12"/>
          <p:cNvSpPr/>
          <p:nvPr/>
        </p:nvSpPr>
        <p:spPr>
          <a:xfrm rot="-10800000">
            <a:off x="1292949" y="6615292"/>
            <a:ext cx="3435302" cy="403344"/>
          </a:xfrm>
          <a:prstGeom prst="rect">
            <a:avLst/>
          </a:prstGeom>
          <a:solidFill>
            <a:srgbClr val="3EDAD8"/>
          </a:solid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1656620" y="5170167"/>
            <a:ext cx="1570979" cy="72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46"/>
              </a:lnSpc>
            </a:pPr>
            <a:r>
              <a:rPr lang="en-US" sz="4789">
                <a:solidFill>
                  <a:srgbClr val="376FBB"/>
                </a:solidFill>
                <a:latin typeface="Maven Pro Bold"/>
                <a:ea typeface="Maven Pro Bold"/>
                <a:cs typeface="Maven Pro Bold"/>
                <a:sym typeface="Maven Pro Bold"/>
              </a:rPr>
              <a:t>56%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628210" y="5015376"/>
            <a:ext cx="2877825" cy="12855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427"/>
              </a:lnSpc>
            </a:pPr>
            <a:r>
              <a:rPr lang="en-US" sz="2052" b="1">
                <a:solidFill>
                  <a:srgbClr val="191919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All-Wales  Online CBT has a recovery rate of 56%</a:t>
            </a:r>
          </a:p>
        </p:txBody>
      </p:sp>
      <p:sp>
        <p:nvSpPr>
          <p:cNvPr id="15" name="AutoShape 15"/>
          <p:cNvSpPr/>
          <p:nvPr/>
        </p:nvSpPr>
        <p:spPr>
          <a:xfrm>
            <a:off x="1292949" y="7333577"/>
            <a:ext cx="6413258" cy="2194705"/>
          </a:xfrm>
          <a:prstGeom prst="rect">
            <a:avLst/>
          </a:prstGeom>
          <a:solidFill>
            <a:srgbClr val="191919">
              <a:alpha val="3529"/>
            </a:srgbClr>
          </a:solidFill>
        </p:spPr>
        <p:txBody>
          <a:bodyPr/>
          <a:lstStyle/>
          <a:p>
            <a:endParaRPr lang="en-GB"/>
          </a:p>
        </p:txBody>
      </p:sp>
      <p:sp>
        <p:nvSpPr>
          <p:cNvPr id="16" name="AutoShape 16"/>
          <p:cNvSpPr/>
          <p:nvPr/>
        </p:nvSpPr>
        <p:spPr>
          <a:xfrm rot="-10800000">
            <a:off x="1292949" y="9124938"/>
            <a:ext cx="6413258" cy="403344"/>
          </a:xfrm>
          <a:prstGeom prst="rect">
            <a:avLst/>
          </a:prstGeom>
          <a:solidFill>
            <a:srgbClr val="191919">
              <a:alpha val="3922"/>
            </a:srgbClr>
          </a:solidFill>
        </p:spPr>
        <p:txBody>
          <a:bodyPr/>
          <a:lstStyle/>
          <a:p>
            <a:endParaRPr lang="en-GB"/>
          </a:p>
        </p:txBody>
      </p:sp>
      <p:sp>
        <p:nvSpPr>
          <p:cNvPr id="17" name="AutoShape 17"/>
          <p:cNvSpPr/>
          <p:nvPr/>
        </p:nvSpPr>
        <p:spPr>
          <a:xfrm rot="-10800000">
            <a:off x="1292949" y="9124938"/>
            <a:ext cx="2509667" cy="403344"/>
          </a:xfrm>
          <a:prstGeom prst="rect">
            <a:avLst/>
          </a:prstGeom>
          <a:solidFill>
            <a:srgbClr val="37C9EF"/>
          </a:solid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1656620" y="7688932"/>
            <a:ext cx="1570979" cy="72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46"/>
              </a:lnSpc>
            </a:pPr>
            <a:r>
              <a:rPr lang="en-US" sz="4789">
                <a:solidFill>
                  <a:srgbClr val="376FBB"/>
                </a:solidFill>
                <a:latin typeface="Maven Pro Bold"/>
                <a:ea typeface="Maven Pro Bold"/>
                <a:cs typeface="Maven Pro Bold"/>
                <a:sym typeface="Maven Pro Bold"/>
              </a:rPr>
              <a:t>43%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030729" y="7318015"/>
            <a:ext cx="3475306" cy="1720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427"/>
              </a:lnSpc>
            </a:pPr>
            <a:r>
              <a:rPr lang="en-US" sz="2052" b="1">
                <a:solidFill>
                  <a:srgbClr val="191919"/>
                </a:solidFill>
                <a:latin typeface="Maven Pro Regular Bold"/>
                <a:ea typeface="Maven Pro Regular Bold"/>
                <a:cs typeface="Maven Pro Regular Bold"/>
                <a:sym typeface="Maven Pro Regular Bold"/>
              </a:rPr>
              <a:t>43% of CBT patients reported at least a 50% reduction in depression symptoms over 46 month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393620"/>
              </p:ext>
            </p:extLst>
          </p:nvPr>
        </p:nvGraphicFramePr>
        <p:xfrm>
          <a:off x="1028700" y="2129765"/>
          <a:ext cx="16230600" cy="7131884"/>
        </p:xfrm>
        <a:graphic>
          <a:graphicData uri="http://schemas.openxmlformats.org/drawingml/2006/table">
            <a:tbl>
              <a:tblPr/>
              <a:tblGrid>
                <a:gridCol w="21404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43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8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231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7378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91470"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Sefyllfa / </a:t>
                      </a:r>
                      <a:r>
                        <a:rPr lang="en-US" sz="2499" b="1" i="1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Situation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Meddwl / </a:t>
                      </a:r>
                      <a:r>
                        <a:rPr lang="en-US" sz="2499" b="1" i="1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Thought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Teimladau / </a:t>
                      </a:r>
                      <a:r>
                        <a:rPr lang="en-US" sz="2499" b="1" i="1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Feelings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Ymddygiad / </a:t>
                      </a:r>
                      <a:r>
                        <a:rPr lang="en-US" sz="2499" b="1" i="1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Behaviour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1770"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Heb CBT / </a:t>
                      </a:r>
                      <a:r>
                        <a:rPr lang="en-US" sz="2499" b="1" i="1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Without CBT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20"/>
                        </a:lnSpc>
                        <a:defRPr/>
                      </a:pP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Rydych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yn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derbyn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gradd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lai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na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ddisgwylir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ar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aseiniad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/ </a:t>
                      </a:r>
                      <a:r>
                        <a:rPr lang="en-US" sz="2300" b="1" i="1" dirty="0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You get a lower grade than expected on an assignment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endParaRPr lang="en-US" sz="11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“Rwy’n ofnadwy yn y pwnc yma” / </a:t>
                      </a:r>
                      <a:r>
                        <a:rPr lang="en-US" sz="2499" b="1" i="1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“I’m terrible at this subject”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Rhwystredig</a:t>
                      </a:r>
                      <a:r>
                        <a:rPr lang="en-US" sz="2499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, </a:t>
                      </a:r>
                      <a:r>
                        <a:rPr lang="en-US" sz="2499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digalon</a:t>
                      </a:r>
                      <a:r>
                        <a:rPr lang="en-US" sz="2499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, </a:t>
                      </a:r>
                      <a:r>
                        <a:rPr lang="en-US" sz="2499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trist</a:t>
                      </a:r>
                      <a:r>
                        <a:rPr lang="en-US" sz="2499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/  </a:t>
                      </a:r>
                      <a:r>
                        <a:rPr lang="en-US" sz="2499" b="1" i="1" dirty="0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Frustrated, Discouraged and Upset</a:t>
                      </a:r>
                      <a:endParaRPr lang="en-US" sz="11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Ddim yn trial yn y gwersi. / </a:t>
                      </a:r>
                      <a:r>
                        <a:rPr lang="en-US" sz="2499" b="1" i="1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Stop trying as hard in class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8644"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Gyda CBT / </a:t>
                      </a:r>
                      <a:r>
                        <a:rPr lang="en-US" sz="2499" b="1" i="1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With CBT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20"/>
                        </a:lnSpc>
                        <a:defRPr/>
                      </a:pP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Rydych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yn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derbyn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gradd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lai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na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disgwylir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ar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aseiniad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/ </a:t>
                      </a:r>
                      <a:r>
                        <a:rPr lang="en-US" sz="2300" b="1" i="1" dirty="0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You get a lower grade than expected on an assignment </a:t>
                      </a:r>
                      <a:endParaRPr lang="en-US" sz="11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“Rwy’n gallu dysgu a gwella o’r profiad” / </a:t>
                      </a:r>
                      <a:r>
                        <a:rPr lang="en-US" sz="2499" b="1" i="1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“I can learn from this and improve”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499"/>
                        </a:lnSpc>
                        <a:defRPr/>
                      </a:pPr>
                      <a:r>
                        <a:rPr lang="en-US" sz="2499" b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Penderfynnol / </a:t>
                      </a:r>
                      <a:r>
                        <a:rPr lang="en-US" sz="2499" b="1" i="1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Determined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20"/>
                        </a:lnSpc>
                        <a:defRPr/>
                      </a:pP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Gofyn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am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adborth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ac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adolygu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gwahanol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ar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gyfer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tro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nesaf</a:t>
                      </a:r>
                      <a:r>
                        <a:rPr lang="en-US" sz="2300" b="1" dirty="0">
                          <a:solidFill>
                            <a:srgbClr val="000000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 /</a:t>
                      </a:r>
                      <a:r>
                        <a:rPr lang="en-US" sz="2300" b="1" i="1" dirty="0">
                          <a:solidFill>
                            <a:srgbClr val="000000"/>
                          </a:solidFill>
                          <a:latin typeface="Calibri (MS) Bold Italics"/>
                          <a:ea typeface="Calibri (MS) Bold Italics"/>
                          <a:cs typeface="Calibri (MS) Bold Italics"/>
                          <a:sym typeface="Calibri (MS) Bold Italics"/>
                        </a:rPr>
                        <a:t> Ask for feedback and study differently next time</a:t>
                      </a:r>
                      <a:endParaRPr lang="en-US" sz="11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3"/>
          <p:cNvSpPr txBox="1"/>
          <p:nvPr/>
        </p:nvSpPr>
        <p:spPr>
          <a:xfrm>
            <a:off x="3827692" y="266700"/>
            <a:ext cx="10632616" cy="11429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Counselling Skills activity​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985567" y="483839"/>
            <a:ext cx="12316867" cy="1304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Cognitive-behaviour therapy (CBT)</a:t>
            </a:r>
          </a:p>
        </p:txBody>
      </p:sp>
      <p:pic>
        <p:nvPicPr>
          <p:cNvPr id="6" name="Online Media 5" descr="What is Cognitive Behavioural Therapy? A short explainer | Just a Thought">
            <a:hlinkClick r:id="" action="ppaction://media"/>
            <a:extLst>
              <a:ext uri="{FF2B5EF4-FFF2-40B4-BE49-F238E27FC236}">
                <a16:creationId xmlns:a16="http://schemas.microsoft.com/office/drawing/2014/main" id="{89A075A1-3FBD-1280-7664-4F1CA03B04C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29653" y="2019300"/>
            <a:ext cx="12542655" cy="7086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ED324A1-7506-18A3-CEA8-3054B53E487A}"/>
              </a:ext>
            </a:extLst>
          </p:cNvPr>
          <p:cNvSpPr txBox="1"/>
          <p:nvPr/>
        </p:nvSpPr>
        <p:spPr>
          <a:xfrm>
            <a:off x="4428980" y="9364189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https://</a:t>
            </a:r>
            <a:r>
              <a:rPr lang="en-GB" dirty="0" err="1"/>
              <a:t>www.youtube.com</a:t>
            </a:r>
            <a:r>
              <a:rPr lang="en-GB" dirty="0"/>
              <a:t>/</a:t>
            </a:r>
            <a:r>
              <a:rPr lang="en-GB" dirty="0" err="1"/>
              <a:t>watch?v</a:t>
            </a:r>
            <a:r>
              <a:rPr lang="en-GB" dirty="0"/>
              <a:t>=bMI0riMVhJg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51885" y="2877106"/>
            <a:ext cx="14383798" cy="4532789"/>
            <a:chOff x="0" y="0"/>
            <a:chExt cx="3788325" cy="119382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88325" cy="1193821"/>
            </a:xfrm>
            <a:custGeom>
              <a:avLst/>
              <a:gdLst/>
              <a:ahLst/>
              <a:cxnLst/>
              <a:rect l="l" t="t" r="r" b="b"/>
              <a:pathLst>
                <a:path w="3788325" h="1193821">
                  <a:moveTo>
                    <a:pt x="0" y="0"/>
                  </a:moveTo>
                  <a:lnTo>
                    <a:pt x="3788325" y="0"/>
                  </a:lnTo>
                  <a:lnTo>
                    <a:pt x="3788325" y="1193821"/>
                  </a:lnTo>
                  <a:lnTo>
                    <a:pt x="0" y="1193821"/>
                  </a:lnTo>
                  <a:close/>
                </a:path>
              </a:pathLst>
            </a:custGeom>
            <a:solidFill>
              <a:srgbClr val="FFFEA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0"/>
              <a:ext cx="3788325" cy="12890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06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851885" y="3140075"/>
            <a:ext cx="14175941" cy="13921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  <a:spcBef>
                <a:spcPct val="0"/>
              </a:spcBef>
            </a:pPr>
            <a:r>
              <a:rPr lang="en-US" sz="4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Rhinweddau</a:t>
            </a:r>
            <a:r>
              <a:rPr lang="en-US" sz="4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proffesiynol</a:t>
            </a:r>
            <a:r>
              <a:rPr lang="en-US" sz="4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</a:t>
            </a:r>
            <a:r>
              <a:rPr lang="en-US" sz="4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hwyluso</a:t>
            </a:r>
            <a:r>
              <a:rPr lang="en-US" sz="4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gwaith</a:t>
            </a:r>
            <a:r>
              <a:rPr lang="en-US" sz="4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therapiwtig</a:t>
            </a:r>
            <a:r>
              <a:rPr lang="en-US" sz="4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. / Professional qualities to facilitate therapeutic work​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851885" y="5286375"/>
            <a:ext cx="14383798" cy="158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Adnabod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pa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rinweddau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proffesiynol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sydd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angen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fod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yn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llwyddiannus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wrth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weithredu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therapi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. / ​Identify what professional qualities are required to be successful at therapeutic work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414242" y="-80772"/>
            <a:ext cx="9459516" cy="2361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</a:pP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Rhinweddau</a:t>
            </a: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proffesiynol</a:t>
            </a:r>
            <a:endParaRPr lang="en-US" sz="6771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Professional qualities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91898" y="3329044"/>
            <a:ext cx="8952102" cy="64302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Hyfforddiant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cwnsela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Cefndir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mewn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iechyd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meddyliol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hyfforddiant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mewn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technegau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cwnsela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Arbenigedd-Therapwitig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Hyfforddiant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trylwyr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fel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arfer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cymryd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blynyddoedd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o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astudiaethau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ac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ymarfer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Hunan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ymwybyddiaeth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Dealltwriaeth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o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beth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sy’n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pryderu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ac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ymatebion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emosiynol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gynnal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ffiniau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proffesiynol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Dull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sy’n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canolbwyntio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ar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nodau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Y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gallu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helpu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adnabod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gweithio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tuag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at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welliannau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ystyrlon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634406" y="3062344"/>
            <a:ext cx="8265571" cy="6981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• Counselling Training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A background in mental health and formal training in counselling techniques.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Therapeutic Expertise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In-depth training in therapy, often requiring years of study and practice.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Self-Awareness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An understanding of personal triggers and emotional responses to maintain professional boundaries.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Goal-Oriented Approach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The ability to help clients identify and work towards meaningful improvements.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442599" y="3447547"/>
            <a:ext cx="8845401" cy="5915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Sound Judgement -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Recognising that training provides a foundation, but critical thinking and experience play a key role.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Commitment to Personal Development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Engaging in workshops, conferences, and continuous learning to refine skills.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Cultural Competence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The ability to work effectively with individuals from diverse backgrounds, respecting different values and perspectives.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91898" y="3343275"/>
            <a:ext cx="8287385" cy="5915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Barn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gadarnhaol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-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Adnabod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bod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hyfforddiant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darparu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sylfaen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ond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meddwl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feirniadol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phrofiad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chwarae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rol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allweddol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Ymrwymiad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ddatblygiad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persono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ymgysylltu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gyda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gweithdai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cynadleddau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dysgu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parhaus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wella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sgiliau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Cymhwysedd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Diwylliannol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-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gallu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weithio’n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effeithiol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gydag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o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wahanol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gefndiroedd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pharchu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gwahanol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werthoedd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safbwyntiau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414242" y="-80772"/>
            <a:ext cx="9459516" cy="2361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</a:pP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Rhinweddau</a:t>
            </a: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proffesiynol</a:t>
            </a:r>
            <a:endParaRPr lang="en-US" sz="6771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Professional qualities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51885" y="2877106"/>
            <a:ext cx="14383798" cy="4532789"/>
            <a:chOff x="0" y="0"/>
            <a:chExt cx="3788325" cy="119382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88325" cy="1193821"/>
            </a:xfrm>
            <a:custGeom>
              <a:avLst/>
              <a:gdLst/>
              <a:ahLst/>
              <a:cxnLst/>
              <a:rect l="l" t="t" r="r" b="b"/>
              <a:pathLst>
                <a:path w="3788325" h="1193821">
                  <a:moveTo>
                    <a:pt x="0" y="0"/>
                  </a:moveTo>
                  <a:lnTo>
                    <a:pt x="3788325" y="0"/>
                  </a:lnTo>
                  <a:lnTo>
                    <a:pt x="3788325" y="1193821"/>
                  </a:lnTo>
                  <a:lnTo>
                    <a:pt x="0" y="1193821"/>
                  </a:lnTo>
                  <a:close/>
                </a:path>
              </a:pathLst>
            </a:custGeom>
            <a:solidFill>
              <a:srgbClr val="FFFEA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0"/>
              <a:ext cx="3788325" cy="12890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06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245464" y="4769293"/>
            <a:ext cx="10247345" cy="2020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Pa </a:t>
            </a:r>
            <a:r>
              <a:rPr lang="en-US" sz="37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rinweddau</a:t>
            </a:r>
            <a:r>
              <a:rPr lang="en-US" sz="37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7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personol</a:t>
            </a:r>
            <a:r>
              <a:rPr lang="en-US" sz="37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7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sydd</a:t>
            </a:r>
            <a:r>
              <a:rPr lang="en-US" sz="37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7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angen</a:t>
            </a:r>
            <a:r>
              <a:rPr lang="en-US" sz="37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7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</a:t>
            </a:r>
            <a:r>
              <a:rPr lang="en-US" sz="37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7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fod</a:t>
            </a:r>
            <a:r>
              <a:rPr lang="en-US" sz="37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7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yn</a:t>
            </a:r>
            <a:r>
              <a:rPr lang="en-US" sz="37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7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therapydd</a:t>
            </a:r>
            <a:r>
              <a:rPr lang="en-US" sz="37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da. / </a:t>
            </a:r>
            <a:r>
              <a:rPr lang="en-US" sz="3700" b="1" i="1" dirty="0">
                <a:solidFill>
                  <a:srgbClr val="000000"/>
                </a:solidFill>
                <a:latin typeface="Calibri (MS) Bold Italics"/>
                <a:ea typeface="Calibri (MS) Bold Italics"/>
                <a:cs typeface="Calibri (MS) Bold Italics"/>
                <a:sym typeface="Calibri (MS) Bold Italics"/>
              </a:rPr>
              <a:t>What personal qualities do you think a person needs to be a therapist?</a:t>
            </a:r>
            <a:r>
              <a:rPr lang="en-US" sz="37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217627" y="3050236"/>
            <a:ext cx="11852746" cy="1035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19"/>
              </a:lnSpc>
              <a:spcBef>
                <a:spcPct val="0"/>
              </a:spcBef>
            </a:pPr>
            <a:r>
              <a:rPr lang="en-US" sz="537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Rhinweddau personol / Personal qualities​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252456" y="-9597"/>
            <a:ext cx="5783089" cy="1854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Rhinweddau Personol</a:t>
            </a:r>
          </a:p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Personal qualities​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82567" y="2231353"/>
            <a:ext cx="7777294" cy="80460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Empathi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Cefnogi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chredu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mewn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pobl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hyd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oed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pan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nad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ydych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cytuno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gyda’i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safbwynt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Gwrando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gweithredol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gwrando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astud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nid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beth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sy’n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cael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ddweud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ond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hefyd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beth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ddim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trwy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ddefnyddio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sgiliau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arsylwadol</a:t>
            </a: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Sgiliau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cyfathrebu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a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chymdeithasol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creu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amgylcheddau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diogel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cyfforddus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ble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teimlo’n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gyfforddus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rannu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teimladau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Gosod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ffiniau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Cynnal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ffiniau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proffesiynol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moesegol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rydych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therapydd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nid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ffrind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175362" y="2231353"/>
            <a:ext cx="7533155" cy="8048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Empathy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– Supporting and believing in people, even when you don’t personally agree with their perspective.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Active Listening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– Paying attention not only to what is said but also to what is left unsaid, using strong observational skills.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Social &amp; Communication Skills 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– Creating a safe, comfortable environment where clients feel at ease and able to open up.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Boundary Setting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– Maintaining professional and ethical boundaries; you are a therapist, not a friend.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641666" y="2809876"/>
            <a:ext cx="6617634" cy="6448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Critical Thinking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– Assessing client needs to develop appropriate treatment plans rather than making assumptions.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Business Management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– Running a professional and reliable practice, ensuring both sustainability and ethical responsibility.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 </a:t>
            </a:r>
            <a:r>
              <a:rPr lang="en-US" sz="3000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Neutral Guidance</a:t>
            </a:r>
            <a:r>
              <a:rPr lang="en-US" sz="30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– Providing structured treatment plans rather than personal opinions or unsolicited advice.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3076576"/>
            <a:ext cx="7136429" cy="59150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Meddwl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yn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feirniadol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Asesu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sydd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angen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datblygu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cynlluniau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triniaeth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perthnasol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lle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creu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tybiaethau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Rheolaeth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busnes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Rhedeg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arfer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profesiynol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dibynadwy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trwy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gadarnhau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cyfrifoldebau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moesegol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chynaladwyedd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•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Arweiniad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Niwtral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Darparu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triniaeth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strwythuredig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lle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barn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personol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neu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gyngor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digymell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228183" y="0"/>
            <a:ext cx="7831634" cy="2504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</a:pP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Rhinweddau</a:t>
            </a: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Personol</a:t>
            </a:r>
            <a:endParaRPr lang="en-US" sz="6771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Personal qualities​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51885" y="2877106"/>
            <a:ext cx="14383798" cy="4532789"/>
            <a:chOff x="0" y="0"/>
            <a:chExt cx="3788325" cy="119382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88325" cy="1193821"/>
            </a:xfrm>
            <a:custGeom>
              <a:avLst/>
              <a:gdLst/>
              <a:ahLst/>
              <a:cxnLst/>
              <a:rect l="l" t="t" r="r" b="b"/>
              <a:pathLst>
                <a:path w="3788325" h="1193821">
                  <a:moveTo>
                    <a:pt x="0" y="0"/>
                  </a:moveTo>
                  <a:lnTo>
                    <a:pt x="3788325" y="0"/>
                  </a:lnTo>
                  <a:lnTo>
                    <a:pt x="3788325" y="1193821"/>
                  </a:lnTo>
                  <a:lnTo>
                    <a:pt x="0" y="1193821"/>
                  </a:lnTo>
                  <a:close/>
                </a:path>
              </a:pathLst>
            </a:custGeom>
            <a:solidFill>
              <a:srgbClr val="FFFEA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0"/>
              <a:ext cx="3788325" cy="12890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06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799646" y="3843337"/>
            <a:ext cx="8688709" cy="2428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4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Anawsterau</a:t>
            </a:r>
            <a:r>
              <a:rPr lang="en-US" sz="4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gall </a:t>
            </a:r>
            <a:r>
              <a:rPr lang="en-US" sz="44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therapydd</a:t>
            </a:r>
            <a:r>
              <a:rPr lang="en-US" sz="4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99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wynebu</a:t>
            </a:r>
            <a:r>
              <a:rPr lang="en-US" sz="4499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? / </a:t>
            </a:r>
            <a:r>
              <a:rPr lang="en-US" sz="4499" b="1" i="1" dirty="0">
                <a:solidFill>
                  <a:srgbClr val="000000"/>
                </a:solidFill>
                <a:latin typeface="Calibri (MS) Bold Italics"/>
                <a:ea typeface="Calibri (MS) Bold Italics"/>
                <a:cs typeface="Calibri (MS) Bold Italics"/>
                <a:sym typeface="Calibri (MS) Bold Italics"/>
              </a:rPr>
              <a:t>What difficulties might a therapist encounter?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44762" y="123539"/>
            <a:ext cx="13998476" cy="2361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</a:pP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Anawsterau</a:t>
            </a: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gall </a:t>
            </a: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therapydd</a:t>
            </a: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wynebu</a:t>
            </a: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?</a:t>
            </a:r>
          </a:p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Difficulties a therapist may encounter​;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2996168"/>
            <a:ext cx="7594189" cy="6926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700" lvl="1" indent="-323850" algn="l">
              <a:lnSpc>
                <a:spcPts val="4200"/>
              </a:lnSpc>
              <a:buFont typeface="Arial"/>
              <a:buChar char="•"/>
            </a:pP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Gofynion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emosiynol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Cefnogi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gyson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trwy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feddyliau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trallodus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gallu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fod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flinedig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feddyliol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ac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emosiynol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marL="647700" lvl="1" indent="-323850" algn="l">
              <a:lnSpc>
                <a:spcPts val="4200"/>
              </a:lnSpc>
              <a:buFont typeface="Arial"/>
              <a:buChar char="•"/>
            </a:pP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Rhwystredig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gydag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unigolion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yn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gwrthod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Mae’n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gallu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bod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digalonnus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pryd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mae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gwrthod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newidiadau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neu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cael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trafferth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ymrwymo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i’r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therapi</a:t>
            </a: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marL="647700" lvl="1" indent="-323850" algn="l">
              <a:lnSpc>
                <a:spcPts val="4200"/>
              </a:lnSpc>
              <a:buFont typeface="Arial"/>
              <a:buChar char="•"/>
            </a:pP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Teimlo’n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llethol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-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Rheoli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nifer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o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gyda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gofynion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cymhleth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gallu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bod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flinedig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arwain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at ‘burnout’.</a:t>
            </a:r>
          </a:p>
          <a:p>
            <a:pPr algn="l">
              <a:lnSpc>
                <a:spcPts val="4200"/>
              </a:lnSpc>
              <a:spcBef>
                <a:spcPct val="0"/>
              </a:spcBef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9869842" y="2996168"/>
            <a:ext cx="8418158" cy="5915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700" lvl="1" indent="-323850" algn="l">
              <a:lnSpc>
                <a:spcPts val="4200"/>
              </a:lnSpc>
              <a:buFont typeface="Arial"/>
              <a:buChar char="•"/>
            </a:pP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Emotional Demands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– Constantly supporting clients through distressing thoughts can be mentally and emotionally exhausting.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marL="647700" lvl="1" indent="-323850" algn="l">
              <a:lnSpc>
                <a:spcPts val="4200"/>
              </a:lnSpc>
              <a:buFont typeface="Arial"/>
              <a:buChar char="•"/>
            </a:pP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Frustration with Resistance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– It can be discouraging when clients resist change or struggle to engage in therapy.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marL="647700" lvl="1" indent="-323850" algn="l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Feeling Overwhelmed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– Managing multiple clients with complex needs can be mentally draining and lead to burnout.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0" y="3086100"/>
            <a:ext cx="7807811" cy="4848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endParaRPr dirty="0"/>
          </a:p>
          <a:p>
            <a:pPr marL="647700" lvl="1" indent="-323850" algn="l">
              <a:lnSpc>
                <a:spcPts val="4200"/>
              </a:lnSpc>
              <a:buFont typeface="Arial"/>
              <a:buChar char="•"/>
            </a:pP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Pressure to Be Effective 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– Therapists may feel responsible for their clients’ progress and worry about whether they’re making a real impact.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marL="647700" lvl="1" indent="-323850" algn="l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Balancing Empathy and Boundaries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– Staying compassionate while maintaining professional detachment can be challenging.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57200" y="2857500"/>
            <a:ext cx="7838328" cy="4894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endParaRPr dirty="0"/>
          </a:p>
          <a:p>
            <a:pPr algn="l">
              <a:lnSpc>
                <a:spcPts val="700"/>
              </a:lnSpc>
            </a:pPr>
            <a:endParaRPr dirty="0"/>
          </a:p>
          <a:p>
            <a:pPr marL="647700" lvl="1" indent="-323850" algn="l">
              <a:lnSpc>
                <a:spcPts val="4200"/>
              </a:lnSpc>
              <a:buFont typeface="Arial"/>
              <a:buChar char="•"/>
            </a:pP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Pwysau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fod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yn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effeithiol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Mae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therapydd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teimlo’n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gyfrifol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am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gynnydd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unigolion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ac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gofidio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os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nad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ydynt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cael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effaith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arnynt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marL="647700" lvl="1" indent="-323850" algn="l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Cydbwysedd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rhwng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empathi</a:t>
            </a:r>
            <a:r>
              <a:rPr lang="en-US" sz="30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a </a:t>
            </a:r>
            <a:r>
              <a:rPr lang="en-US" sz="30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ffiniau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- I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gael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cydbwysedd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clir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wrth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ddangos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empathi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deall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y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sefyllfa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ac aros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broffesiynol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a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chadw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pellter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gallu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bod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yn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anodd</a:t>
            </a:r>
            <a:r>
              <a:rPr lang="en-US" sz="3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144762" y="352964"/>
            <a:ext cx="13998476" cy="2361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</a:pP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Anawsterau</a:t>
            </a: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gall </a:t>
            </a: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therapydd</a:t>
            </a: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6771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wynebu</a:t>
            </a: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?</a:t>
            </a:r>
          </a:p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Difficulties a therapist may encounter​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177704" y="3559175"/>
            <a:ext cx="11932593" cy="5699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Trawma Plentyndod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Childhood trauma​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​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Asynchronous session​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Trauma –informed practices​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004A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https://wakelet.com/wake/E3QsdUmxoI0mP5b9OcM2C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endParaRPr lang="en-US" sz="3999" b="1">
              <a:solidFill>
                <a:srgbClr val="004AAD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  <a:p>
            <a:pPr algn="ctr">
              <a:lnSpc>
                <a:spcPts val="5599"/>
              </a:lnSpc>
              <a:spcBef>
                <a:spcPct val="0"/>
              </a:spcBef>
            </a:pPr>
            <a:endParaRPr lang="en-US" sz="3999" b="1">
              <a:solidFill>
                <a:srgbClr val="004AAD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3414489" y="752475"/>
            <a:ext cx="11459021" cy="2504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Sesiwn Nesaf / Next session </a:t>
            </a:r>
          </a:p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(Bore fory / tomorrow morning)​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707609" y="-275686"/>
            <a:ext cx="4872782" cy="1304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79"/>
              </a:lnSpc>
              <a:spcBef>
                <a:spcPct val="0"/>
              </a:spcBef>
            </a:pPr>
            <a:r>
              <a:rPr lang="en-US" sz="677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Reference list​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0" y="923925"/>
            <a:ext cx="18288000" cy="80799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24"/>
              </a:lnSpc>
            </a:pPr>
            <a:r>
              <a:rPr lang="en-US" sz="2517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Ackerman, C. (2019). Child Therapy: 19 Counseling Techniques &amp; Worksheets for Kids [+PDF]. [online] PositivePsychology.com. Available at: https://positivepsychology.com/child-therapy/.</a:t>
            </a:r>
          </a:p>
          <a:p>
            <a:pPr algn="l">
              <a:lnSpc>
                <a:spcPts val="1399"/>
              </a:lnSpc>
            </a:pPr>
            <a:endParaRPr lang="en-US" sz="2517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3524"/>
              </a:lnSpc>
            </a:pPr>
            <a:r>
              <a:rPr lang="en-US" sz="2517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Anwar, B. (2023). 11 Challenges That Counselors &amp; Therapists Face. [online] Talkspace. Available at: https://www.talkspace.com/blog/counselor-challenges/.</a:t>
            </a:r>
          </a:p>
          <a:p>
            <a:pPr algn="l">
              <a:lnSpc>
                <a:spcPts val="1399"/>
              </a:lnSpc>
            </a:pPr>
            <a:endParaRPr lang="en-US" sz="2517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3524"/>
              </a:lnSpc>
            </a:pPr>
            <a:r>
              <a:rPr lang="en-US" sz="2517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BACP (2018). Careers in counselling and psychotherapy. [online] Bacp.co.uk. Available at: https://www.bacp.co.uk/careers/careers-in-counselling/.</a:t>
            </a:r>
          </a:p>
          <a:p>
            <a:pPr algn="l">
              <a:lnSpc>
                <a:spcPts val="1399"/>
              </a:lnSpc>
            </a:pPr>
            <a:endParaRPr lang="en-US" sz="2517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3524"/>
              </a:lnSpc>
            </a:pPr>
            <a:r>
              <a:rPr lang="en-US" sz="2517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Macdonald, G., Livingstone, N., Hanratty, J., McCartan, C., Cotmore, R., Cary, M., Glaser, D., Byford, S., Welton, N.J., Bosqui, T., Bowes, L., Audrey, S., Mezey, G., Fisher, H.L., Riches, W. and Churchill, R. (2016). Types of Interventions. [online] Nih.gov. Available at: https://www.ncbi.nlm.nih.gov/books/NBK385382/.</a:t>
            </a:r>
          </a:p>
          <a:p>
            <a:pPr algn="l">
              <a:lnSpc>
                <a:spcPts val="1399"/>
              </a:lnSpc>
            </a:pPr>
            <a:endParaRPr lang="en-US" sz="2517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3524"/>
              </a:lnSpc>
            </a:pPr>
            <a:r>
              <a:rPr lang="en-US" sz="2517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Mind (2024). Cognitive Behavioural Therapy (CBT). [online] www.mind.org.uk. Available at: https://www.mind.org.uk/information-support/drugs-and-treatments/talking-therapy-and-counselling/cognitive-behavioural-therapy-cbt/.</a:t>
            </a:r>
          </a:p>
          <a:p>
            <a:pPr algn="l">
              <a:lnSpc>
                <a:spcPts val="1399"/>
              </a:lnSpc>
            </a:pPr>
            <a:endParaRPr lang="en-US" sz="2517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3524"/>
              </a:lnSpc>
            </a:pPr>
            <a:r>
              <a:rPr lang="en-US" sz="2517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NHS (2022). Cognitive Behavioural Therapy (CBT). [online] NHS. Available at: https://www.nhs.uk/mental-health/talking-therapies-medicine-treatments/talking-therapies-and-counselling/cognitive-behavioural-therapy-cbt/overview/.</a:t>
            </a:r>
          </a:p>
          <a:p>
            <a:pPr algn="l">
              <a:lnSpc>
                <a:spcPts val="1399"/>
              </a:lnSpc>
            </a:pPr>
            <a:endParaRPr lang="en-US" sz="2517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3524"/>
              </a:lnSpc>
              <a:spcBef>
                <a:spcPct val="0"/>
              </a:spcBef>
            </a:pPr>
            <a:r>
              <a:rPr lang="en-US" sz="2517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NHS (2024). Additional analysis of therapy-based outcomes in IAPT services. [online] NHS Digital. Available at: https://digital.nhs.uk/data-and-information/publications/statistical/nhs-talking-therapies-for-anxiety-and-depression-annual-reports/2022-23/therapy-based-outcomes.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0" y="9182100"/>
            <a:ext cx="18288000" cy="1066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u="sng">
                <a:solidFill>
                  <a:srgbClr val="004AAD"/>
                </a:solidFill>
                <a:latin typeface="Arimo"/>
                <a:ea typeface="Arimo"/>
                <a:cs typeface="Arimo"/>
                <a:sym typeface="Arimo"/>
                <a:hlinkClick r:id="rId2" tooltip="https://pthb.nhs.wales/services/adult-and-older-peoples-mental-health-services/silvercloud-online-mental-health-support/silvercloud-documents/all-wales-online-cbt-service-evaluation-report/"/>
              </a:rPr>
              <a:t>https://pthb.nhs.wales/services/adult-and-older-peoples-mental-health-services/silvercloud-online-mental-health-support/silvercloud-documents/all-wales-online-cbt-service-evaluation-report/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2543</Words>
  <Application>Microsoft Office PowerPoint</Application>
  <PresentationFormat>Custom</PresentationFormat>
  <Paragraphs>262</Paragraphs>
  <Slides>27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8" baseType="lpstr">
      <vt:lpstr>Maven Pro Regular Bold</vt:lpstr>
      <vt:lpstr>Maven Pro Bold</vt:lpstr>
      <vt:lpstr>Calibri (MS) Bold Italics</vt:lpstr>
      <vt:lpstr>Maven Pro Regular</vt:lpstr>
      <vt:lpstr>Calibri (MS) Bold</vt:lpstr>
      <vt:lpstr>Aptos</vt:lpstr>
      <vt:lpstr>Arimo</vt:lpstr>
      <vt:lpstr>Arial</vt:lpstr>
      <vt:lpstr>Calibri</vt:lpstr>
      <vt:lpstr>Calibri (MS)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Gwaith Therapiwtig Sessiwn 1 + 2</dc:title>
  <dc:creator>Evans, Undeg</dc:creator>
  <cp:lastModifiedBy>Evans, Undeg</cp:lastModifiedBy>
  <cp:revision>3</cp:revision>
  <dcterms:created xsi:type="dcterms:W3CDTF">2006-08-16T00:00:00Z</dcterms:created>
  <dcterms:modified xsi:type="dcterms:W3CDTF">2025-03-04T11:08:05Z</dcterms:modified>
  <dc:identifier>DAGfeacM_EI</dc:identifier>
</cp:coreProperties>
</file>