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5" r:id="rId3"/>
    <p:sldId id="257" r:id="rId4"/>
    <p:sldId id="258" r:id="rId5"/>
    <p:sldId id="259" r:id="rId6"/>
    <p:sldId id="261" r:id="rId7"/>
    <p:sldId id="272" r:id="rId8"/>
    <p:sldId id="268" r:id="rId9"/>
    <p:sldId id="263" r:id="rId10"/>
    <p:sldId id="264" r:id="rId11"/>
    <p:sldId id="262" r:id="rId12"/>
    <p:sldId id="267" r:id="rId13"/>
    <p:sldId id="266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sephine Mantey (1908217)" userId="9e32c19c-3d7b-4be9-b45d-20238fd70093" providerId="ADAL" clId="{DE6E6480-1C84-A64A-94F1-0DEA3937A6A2}"/>
    <pc:docChg chg="addSld modSld">
      <pc:chgData name="Josephine Mantey (1908217)" userId="9e32c19c-3d7b-4be9-b45d-20238fd70093" providerId="ADAL" clId="{DE6E6480-1C84-A64A-94F1-0DEA3937A6A2}" dt="2023-01-15T20:30:01.588" v="89" actId="20577"/>
      <pc:docMkLst>
        <pc:docMk/>
      </pc:docMkLst>
      <pc:sldChg chg="modSp new">
        <pc:chgData name="Josephine Mantey (1908217)" userId="9e32c19c-3d7b-4be9-b45d-20238fd70093" providerId="ADAL" clId="{DE6E6480-1C84-A64A-94F1-0DEA3937A6A2}" dt="2023-01-15T20:30:01.588" v="89" actId="20577"/>
        <pc:sldMkLst>
          <pc:docMk/>
          <pc:sldMk cId="4263843002" sldId="272"/>
        </pc:sldMkLst>
        <pc:spChg chg="mod">
          <ac:chgData name="Josephine Mantey (1908217)" userId="9e32c19c-3d7b-4be9-b45d-20238fd70093" providerId="ADAL" clId="{DE6E6480-1C84-A64A-94F1-0DEA3937A6A2}" dt="2023-01-15T20:25:54.467" v="11" actId="20577"/>
          <ac:spMkLst>
            <pc:docMk/>
            <pc:sldMk cId="4263843002" sldId="272"/>
            <ac:spMk id="2" creationId="{63679DC3-2D81-D599-9AF1-A5024081B672}"/>
          </ac:spMkLst>
        </pc:spChg>
        <pc:spChg chg="mod">
          <ac:chgData name="Josephine Mantey (1908217)" userId="9e32c19c-3d7b-4be9-b45d-20238fd70093" providerId="ADAL" clId="{DE6E6480-1C84-A64A-94F1-0DEA3937A6A2}" dt="2023-01-15T20:30:01.588" v="89" actId="20577"/>
          <ac:spMkLst>
            <pc:docMk/>
            <pc:sldMk cId="4263843002" sldId="272"/>
            <ac:spMk id="3" creationId="{845E093B-9BB9-C8CF-0E0A-EF13930E815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1/15/23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1/15/23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1/15/23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1/15/23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2DB10-EFF6-CDC9-76BB-9C0C2FA419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5410" y="2738245"/>
            <a:ext cx="11081179" cy="2199268"/>
          </a:xfrm>
        </p:spPr>
        <p:txBody>
          <a:bodyPr>
            <a:noAutofit/>
          </a:bodyPr>
          <a:lstStyle/>
          <a:p>
            <a:pPr algn="l">
              <a:lnSpc>
                <a:spcPct val="90000"/>
              </a:lnSpc>
            </a:pPr>
            <a:r>
              <a:rPr lang="en-US" sz="5000" b="1">
                <a:solidFill>
                  <a:schemeClr val="accent2"/>
                </a:solidFill>
              </a:rPr>
              <a:t>PROMOTING EMOTIONAL WELL-BEING OF CHILDREN(5-18years)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7CC05F-AC50-E0C9-E18F-07EB6EAA8C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5969" y="5939456"/>
            <a:ext cx="8288032" cy="701677"/>
          </a:xfrm>
        </p:spPr>
        <p:txBody>
          <a:bodyPr>
            <a:normAutofit/>
          </a:bodyPr>
          <a:lstStyle/>
          <a:p>
            <a:pPr algn="l"/>
            <a:r>
              <a:rPr lang="en-US" sz="3400" b="1">
                <a:solidFill>
                  <a:schemeClr val="tx1"/>
                </a:solidFill>
              </a:rPr>
              <a:t>Josephine Hagan Mantey ( 1908217)</a:t>
            </a:r>
          </a:p>
        </p:txBody>
      </p:sp>
      <p:pic>
        <p:nvPicPr>
          <p:cNvPr id="6" name="image1.png">
            <a:extLst>
              <a:ext uri="{FF2B5EF4-FFF2-40B4-BE49-F238E27FC236}">
                <a16:creationId xmlns:a16="http://schemas.microsoft.com/office/drawing/2014/main" id="{EEFE3594-E074-05E7-6751-643F076D1420}"/>
              </a:ext>
            </a:extLst>
          </p:cNvPr>
          <p:cNvPicPr/>
          <p:nvPr/>
        </p:nvPicPr>
        <p:blipFill rotWithShape="1">
          <a:blip r:embed="rId2"/>
          <a:srcRect t="1871" r="2" b="3659"/>
          <a:stretch/>
        </p:blipFill>
        <p:spPr>
          <a:xfrm>
            <a:off x="985969" y="1"/>
            <a:ext cx="8988177" cy="2880732"/>
          </a:xfrm>
          <a:custGeom>
            <a:avLst/>
            <a:gdLst/>
            <a:ahLst/>
            <a:cxnLst/>
            <a:rect l="l" t="t" r="r" b="b"/>
            <a:pathLst>
              <a:path w="8274669" h="3635025">
                <a:moveTo>
                  <a:pt x="540554" y="0"/>
                </a:moveTo>
                <a:lnTo>
                  <a:pt x="8274669" y="0"/>
                </a:lnTo>
                <a:lnTo>
                  <a:pt x="8274669" y="3635025"/>
                </a:lnTo>
                <a:lnTo>
                  <a:pt x="0" y="363502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999361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58818-FFB4-0896-FDD0-77D17DF6A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0"/>
            <a:ext cx="8596668" cy="816638"/>
          </a:xfrm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004614-C5E4-4902-18C2-D1C7C65DA2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898293"/>
            <a:ext cx="11096624" cy="5143069"/>
          </a:xfrm>
        </p:spPr>
        <p:txBody>
          <a:bodyPr>
            <a:normAutofit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“</a:t>
            </a:r>
            <a:r>
              <a:rPr lang="en-GB" sz="2300" dirty="0">
                <a:effectLst/>
                <a:ea typeface="Arial" panose="020B0604020202020204" pitchFamily="34" charset="0"/>
              </a:rPr>
              <a:t>Children’s emotional wellbeing is just as important as their physical health” (Mental Health Foundation, 2021)</a:t>
            </a:r>
            <a:r>
              <a:rPr lang="en-GB" sz="2300" dirty="0">
                <a:effectLst/>
              </a:rPr>
              <a:t> </a:t>
            </a:r>
            <a:endParaRPr lang="en-US" sz="2300" dirty="0">
              <a:effectLst/>
            </a:endParaRPr>
          </a:p>
          <a:p>
            <a:r>
              <a:rPr lang="en-GB" sz="2300" dirty="0">
                <a:effectLst/>
                <a:ea typeface="Arial" panose="020B0604020202020204" pitchFamily="34" charset="0"/>
              </a:rPr>
              <a:t>According to UNICEF the coronavirus (COVID-19), has putting children, adolescents’ mental wellbeing at risk.</a:t>
            </a:r>
            <a:r>
              <a:rPr lang="en-GB" sz="2300" dirty="0">
                <a:effectLst/>
              </a:rPr>
              <a:t> </a:t>
            </a:r>
            <a:endParaRPr lang="en-US" sz="2300" dirty="0">
              <a:effectLst/>
            </a:endParaRPr>
          </a:p>
          <a:p>
            <a:r>
              <a:rPr lang="en-GB" sz="2300" dirty="0">
                <a:effectLst/>
                <a:ea typeface="Arial" panose="020B0604020202020204" pitchFamily="34" charset="0"/>
              </a:rPr>
              <a:t>facts and figures as of 2022 revealed that about 4,127 children were </a:t>
            </a:r>
            <a:r>
              <a:rPr lang="en-GB" sz="2300" dirty="0" err="1">
                <a:effectLst/>
                <a:ea typeface="Arial" panose="020B0604020202020204" pitchFamily="34" charset="0"/>
              </a:rPr>
              <a:t>hospitalized</a:t>
            </a:r>
            <a:r>
              <a:rPr lang="en-GB" sz="2300" dirty="0">
                <a:effectLst/>
                <a:ea typeface="Arial" panose="020B0604020202020204" pitchFamily="34" charset="0"/>
              </a:rPr>
              <a:t> in mental health care in 2019/20 with an average of 10, 9 to 12year old </a:t>
            </a:r>
            <a:r>
              <a:rPr lang="en-US" sz="2300" dirty="0">
                <a:effectLst/>
                <a:ea typeface="Arial" panose="020B0604020202020204" pitchFamily="34" charset="0"/>
              </a:rPr>
              <a:t>are hospitalized </a:t>
            </a:r>
            <a:r>
              <a:rPr lang="en-GB" sz="2300" dirty="0">
                <a:effectLst/>
                <a:ea typeface="Arial" panose="020B0604020202020204" pitchFamily="34" charset="0"/>
              </a:rPr>
              <a:t>because of self-harm.</a:t>
            </a:r>
            <a:endParaRPr lang="en-US" sz="2300" dirty="0">
              <a:effectLst/>
              <a:ea typeface="Arial" panose="020B0604020202020204" pitchFamily="34" charset="0"/>
            </a:endParaRPr>
          </a:p>
          <a:p>
            <a:r>
              <a:rPr lang="en-GB" sz="2300" dirty="0">
                <a:effectLst/>
                <a:ea typeface="Arial" panose="020B0604020202020204" pitchFamily="34" charset="0"/>
              </a:rPr>
              <a:t> Almost 1/3 of these children with mental health issues have other health concerns such as physical health conditions and or developmental issues. </a:t>
            </a:r>
            <a:endParaRPr lang="en-US" sz="2300" dirty="0">
              <a:effectLst/>
              <a:ea typeface="Arial" panose="020B0604020202020204" pitchFamily="34" charset="0"/>
            </a:endParaRPr>
          </a:p>
          <a:p>
            <a:r>
              <a:rPr lang="en-GB" sz="2300" dirty="0">
                <a:effectLst/>
                <a:ea typeface="Arial" panose="020B0604020202020204" pitchFamily="34" charset="0"/>
              </a:rPr>
              <a:t>1 in 10 children and young people have a diagnosed mental health disorder and or emotional and </a:t>
            </a:r>
            <a:r>
              <a:rPr lang="en-US" sz="2300" dirty="0">
                <a:effectLst/>
                <a:ea typeface="Arial" panose="020B0604020202020204" pitchFamily="34" charset="0"/>
              </a:rPr>
              <a:t>behavior </a:t>
            </a:r>
            <a:r>
              <a:rPr lang="en-GB" sz="2300" dirty="0">
                <a:effectLst/>
                <a:ea typeface="Arial" panose="020B0604020202020204" pitchFamily="34" charset="0"/>
              </a:rPr>
              <a:t>problems, with 1 in 7 has less severe problems which interferes in their development and learn</a:t>
            </a:r>
            <a:r>
              <a:rPr lang="en-GB" sz="2300" dirty="0">
                <a:effectLst/>
              </a:rPr>
              <a:t> </a:t>
            </a:r>
            <a:endParaRPr lang="en-US" sz="2300" dirty="0"/>
          </a:p>
        </p:txBody>
      </p:sp>
    </p:spTree>
    <p:extLst>
      <p:ext uri="{BB962C8B-B14F-4D97-AF65-F5344CB8AC3E}">
        <p14:creationId xmlns:p14="http://schemas.microsoft.com/office/powerpoint/2010/main" val="26322051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551B5-B361-FE05-E216-6B4C70FF90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000" b="1" dirty="0">
                <a:solidFill>
                  <a:schemeClr val="tx1"/>
                </a:solidFill>
              </a:rPr>
              <a:t>Literature Review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532345-285A-A8E7-C780-3B33AE834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29" y="1930400"/>
            <a:ext cx="10837333" cy="4647460"/>
          </a:xfrm>
        </p:spPr>
        <p:txBody>
          <a:bodyPr/>
          <a:lstStyle/>
          <a:p>
            <a:r>
              <a:rPr lang="en-US" sz="2300" dirty="0">
                <a:solidFill>
                  <a:schemeClr val="tx1"/>
                </a:solidFill>
              </a:rPr>
              <a:t>The literature review is about ‘ Promoting Emotional</a:t>
            </a:r>
          </a:p>
          <a:p>
            <a:pPr marL="0" indent="0">
              <a:buNone/>
            </a:pPr>
            <a:r>
              <a:rPr lang="en-US" sz="2300" dirty="0">
                <a:solidFill>
                  <a:schemeClr val="tx1"/>
                </a:solidFill>
              </a:rPr>
              <a:t> wellbeing of Children) </a:t>
            </a:r>
          </a:p>
          <a:p>
            <a:endParaRPr lang="en-US" sz="23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3000" b="1" dirty="0">
                <a:solidFill>
                  <a:schemeClr val="tx1"/>
                </a:solidFill>
              </a:rPr>
              <a:t>Aim/ objectives </a:t>
            </a:r>
          </a:p>
          <a:p>
            <a:pPr lvl="0"/>
            <a:r>
              <a:rPr lang="en-GB" sz="2300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Defining and examining emotional well-being in children </a:t>
            </a:r>
          </a:p>
          <a:p>
            <a:pPr lvl="0"/>
            <a:r>
              <a:rPr lang="en-GB" sz="2300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To </a:t>
            </a:r>
            <a:r>
              <a:rPr lang="en-US" sz="2300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analyze </a:t>
            </a:r>
            <a:r>
              <a:rPr lang="en-GB" sz="2300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 relevant publications, policies and legislation. </a:t>
            </a:r>
          </a:p>
          <a:p>
            <a:pPr lvl="0"/>
            <a:r>
              <a:rPr lang="en-GB" sz="2300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Evaluate health promotion intervention used to promote emotional / mental well-being among children using systematic literature review. </a:t>
            </a:r>
          </a:p>
          <a:p>
            <a:pPr marL="0" indent="0">
              <a:buNone/>
            </a:pPr>
            <a:endParaRPr lang="en-US" sz="23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28687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11C9BB-79F9-F2BC-55FC-E5090F9779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383" y="749050"/>
            <a:ext cx="10442910" cy="5359899"/>
          </a:xfrm>
        </p:spPr>
        <p:txBody>
          <a:bodyPr>
            <a:noAutofit/>
          </a:bodyPr>
          <a:lstStyle/>
          <a:p>
            <a:pPr marL="57150" indent="0">
              <a:buNone/>
            </a:pPr>
            <a:r>
              <a:rPr lang="en-US" sz="2300" b="1" dirty="0">
                <a:solidFill>
                  <a:schemeClr val="tx1"/>
                </a:solidFill>
              </a:rPr>
              <a:t>Methods</a:t>
            </a:r>
            <a:r>
              <a:rPr lang="en-US" sz="2300" dirty="0">
                <a:solidFill>
                  <a:schemeClr val="tx1"/>
                </a:solidFill>
              </a:rPr>
              <a:t> </a:t>
            </a:r>
          </a:p>
          <a:p>
            <a:pPr indent="-285750"/>
            <a:r>
              <a:rPr lang="en-US" sz="2300" dirty="0">
                <a:solidFill>
                  <a:schemeClr val="tx1"/>
                </a:solidFill>
              </a:rPr>
              <a:t>Systematic Review of existing primary article research </a:t>
            </a:r>
          </a:p>
          <a:p>
            <a:pPr indent="-285750"/>
            <a:r>
              <a:rPr lang="en-US" sz="2300" b="1" dirty="0">
                <a:solidFill>
                  <a:schemeClr val="tx1"/>
                </a:solidFill>
              </a:rPr>
              <a:t>Data Sources </a:t>
            </a:r>
          </a:p>
          <a:p>
            <a:pPr marL="57150" indent="0">
              <a:buNone/>
            </a:pPr>
            <a:r>
              <a:rPr lang="en-GB" sz="2300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Science Direct, PsycARTICLES, ProQuest Central, Child Development and</a:t>
            </a:r>
            <a:endParaRPr lang="en-US" sz="2300" dirty="0">
              <a:solidFill>
                <a:schemeClr val="tx1"/>
              </a:solidFill>
              <a:ea typeface="Arial" panose="020B0604020202020204" pitchFamily="34" charset="0"/>
            </a:endParaRPr>
          </a:p>
          <a:p>
            <a:pPr marL="57150" indent="0">
              <a:buNone/>
            </a:pPr>
            <a:r>
              <a:rPr lang="en-GB" sz="2300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 Adolescent Studies, APA PsycBook, NHS website, PLOS</a:t>
            </a:r>
            <a:endParaRPr lang="en-US" sz="2300" dirty="0">
              <a:solidFill>
                <a:schemeClr val="tx1"/>
              </a:solidFill>
              <a:ea typeface="Arial" panose="020B0604020202020204" pitchFamily="34" charset="0"/>
            </a:endParaRPr>
          </a:p>
          <a:p>
            <a:pPr indent="-285750"/>
            <a:r>
              <a:rPr lang="en-US" sz="2300" b="1" dirty="0">
                <a:solidFill>
                  <a:schemeClr val="tx1"/>
                </a:solidFill>
              </a:rPr>
              <a:t>Keywords</a:t>
            </a:r>
          </a:p>
          <a:p>
            <a:pPr marL="57150" indent="0">
              <a:buNone/>
            </a:pPr>
            <a:r>
              <a:rPr lang="en-GB" sz="2300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Emotional health OR well- being OR mental issues OR mental disorder OR </a:t>
            </a:r>
            <a:endParaRPr lang="en-US" sz="2300" dirty="0">
              <a:solidFill>
                <a:schemeClr val="tx1"/>
              </a:solidFill>
              <a:effectLst/>
              <a:ea typeface="Arial" panose="020B0604020202020204" pitchFamily="34" charset="0"/>
            </a:endParaRPr>
          </a:p>
          <a:p>
            <a:pPr marL="57150" indent="0">
              <a:buNone/>
            </a:pPr>
            <a:r>
              <a:rPr lang="en-US" sz="2300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children</a:t>
            </a:r>
            <a:r>
              <a:rPr lang="en-GB" sz="2300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 OR young people OR youth OR young adult OR adolescent OR </a:t>
            </a:r>
            <a:endParaRPr lang="en-US" sz="2300" dirty="0">
              <a:solidFill>
                <a:schemeClr val="tx1"/>
              </a:solidFill>
              <a:effectLst/>
              <a:ea typeface="Arial" panose="020B0604020202020204" pitchFamily="34" charset="0"/>
            </a:endParaRPr>
          </a:p>
          <a:p>
            <a:pPr marL="57150" indent="0">
              <a:buNone/>
            </a:pPr>
            <a:r>
              <a:rPr lang="en-GB" sz="2300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teenagers OR United </a:t>
            </a:r>
            <a:r>
              <a:rPr lang="en-US" sz="2300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Kingdom </a:t>
            </a:r>
            <a:r>
              <a:rPr lang="en-GB" sz="2300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OR England OR Wales OR Scotland OR Northern </a:t>
            </a:r>
            <a:endParaRPr lang="en-US" sz="2300" dirty="0">
              <a:solidFill>
                <a:schemeClr val="tx1"/>
              </a:solidFill>
              <a:effectLst/>
              <a:ea typeface="Arial" panose="020B0604020202020204" pitchFamily="34" charset="0"/>
            </a:endParaRPr>
          </a:p>
          <a:p>
            <a:pPr marL="57150" indent="0">
              <a:buNone/>
            </a:pPr>
            <a:r>
              <a:rPr lang="en-GB" sz="2300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Ireland. </a:t>
            </a:r>
          </a:p>
          <a:p>
            <a:pPr marL="57150" indent="0">
              <a:buNone/>
            </a:pPr>
            <a:endParaRPr lang="en-US" sz="2100" b="1" dirty="0">
              <a:solidFill>
                <a:schemeClr val="tx1"/>
              </a:solidFill>
            </a:endParaRPr>
          </a:p>
          <a:p>
            <a:pPr marL="57150" indent="0">
              <a:buNone/>
            </a:pPr>
            <a:endParaRPr lang="en-US" sz="21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50041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59FC31-C488-E822-7A4C-48F7FE7F04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480" y="235933"/>
            <a:ext cx="10504862" cy="6386134"/>
          </a:xfrm>
        </p:spPr>
        <p:txBody>
          <a:bodyPr>
            <a:noAutofit/>
          </a:bodyPr>
          <a:lstStyle/>
          <a:p>
            <a:pPr marL="0" lvl="0" indent="0" algn="ctr">
              <a:buNone/>
            </a:pPr>
            <a:r>
              <a:rPr lang="en-US" sz="25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Inclusion Criteria </a:t>
            </a:r>
          </a:p>
          <a:p>
            <a:pPr marL="0" lvl="0" indent="0" algn="ctr">
              <a:buNone/>
            </a:pPr>
            <a:endParaRPr lang="en-US" sz="2300" b="1" dirty="0">
              <a:solidFill>
                <a:schemeClr val="tx1"/>
              </a:solidFill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lvl="0"/>
            <a:r>
              <a:rPr lang="en-GB" sz="2300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Date of publication was from 2012 to 2022</a:t>
            </a:r>
          </a:p>
          <a:p>
            <a:pPr lvl="0"/>
            <a:r>
              <a:rPr lang="en-GB" sz="2300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 Academic journal/ articles </a:t>
            </a:r>
          </a:p>
          <a:p>
            <a:pPr lvl="0"/>
            <a:r>
              <a:rPr lang="en-GB" sz="2300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Primary research </a:t>
            </a:r>
          </a:p>
          <a:p>
            <a:pPr lvl="0"/>
            <a:r>
              <a:rPr lang="en-GB" sz="2300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United Kingdom</a:t>
            </a:r>
          </a:p>
          <a:p>
            <a:pPr lvl="0"/>
            <a:r>
              <a:rPr lang="en-GB" sz="2300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Children from 5</a:t>
            </a:r>
            <a:r>
              <a:rPr lang="en-US" sz="2300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 -</a:t>
            </a:r>
            <a:r>
              <a:rPr lang="en-GB" sz="2300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 17 years</a:t>
            </a:r>
          </a:p>
          <a:p>
            <a:pPr lvl="0"/>
            <a:r>
              <a:rPr lang="en-GB" sz="2300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written in English language.</a:t>
            </a:r>
          </a:p>
          <a:p>
            <a:pPr marL="0" indent="0" algn="ctr">
              <a:buNone/>
            </a:pPr>
            <a:r>
              <a:rPr lang="en-GB" sz="2500" b="1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Exclusion criteria  </a:t>
            </a:r>
          </a:p>
          <a:p>
            <a:pPr lvl="0"/>
            <a:r>
              <a:rPr lang="en-GB" sz="2300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children under 5 years, adult </a:t>
            </a:r>
          </a:p>
          <a:p>
            <a:pPr lvl="0"/>
            <a:r>
              <a:rPr lang="en-GB" sz="2300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outside UK</a:t>
            </a:r>
          </a:p>
          <a:p>
            <a:pPr lvl="0"/>
            <a:r>
              <a:rPr lang="en-GB" sz="2300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other languages</a:t>
            </a:r>
          </a:p>
          <a:p>
            <a:pPr lvl="0"/>
            <a:r>
              <a:rPr lang="en-GB" sz="2300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 not primary research</a:t>
            </a:r>
          </a:p>
          <a:p>
            <a:pPr marL="0" indent="0">
              <a:buNone/>
            </a:pPr>
            <a:r>
              <a:rPr lang="en-GB" sz="2300" b="1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 </a:t>
            </a:r>
            <a:endParaRPr lang="en-GB" sz="2300" dirty="0">
              <a:solidFill>
                <a:schemeClr val="tx1"/>
              </a:solidFill>
              <a:effectLst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27386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D3471-7FC8-6743-C00B-CB19A296CC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KEY THEMES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4B4DE6-0DCA-5E32-FF8C-FFA51E4DDC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579757"/>
            <a:ext cx="10349983" cy="4461606"/>
          </a:xfrm>
        </p:spPr>
        <p:txBody>
          <a:bodyPr/>
          <a:lstStyle/>
          <a:p>
            <a:r>
              <a:rPr lang="en-GB" sz="2300" b="1" dirty="0">
                <a:effectLst/>
                <a:ea typeface="Arial" panose="020B0604020202020204" pitchFamily="34" charset="0"/>
              </a:rPr>
              <a:t>Theme 1</a:t>
            </a:r>
            <a:r>
              <a:rPr lang="en-US" sz="2300" b="1" dirty="0">
                <a:effectLst/>
                <a:ea typeface="Arial" panose="020B0604020202020204" pitchFamily="34" charset="0"/>
              </a:rPr>
              <a:t>-</a:t>
            </a:r>
            <a:r>
              <a:rPr lang="en-GB" sz="2300" b="1" dirty="0">
                <a:effectLst/>
                <a:ea typeface="Arial" panose="020B0604020202020204" pitchFamily="34" charset="0"/>
              </a:rPr>
              <a:t> </a:t>
            </a:r>
            <a:r>
              <a:rPr lang="en-GB" sz="2300" dirty="0">
                <a:effectLst/>
                <a:ea typeface="Arial" panose="020B0604020202020204" pitchFamily="34" charset="0"/>
              </a:rPr>
              <a:t>Need to address the determinate of emotional health issues </a:t>
            </a:r>
            <a:endParaRPr lang="en-US" sz="2300" dirty="0">
              <a:effectLst/>
              <a:ea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300" dirty="0">
                <a:ea typeface="Arial" panose="020B0604020202020204" pitchFamily="34" charset="0"/>
              </a:rPr>
              <a:t>     </a:t>
            </a:r>
            <a:r>
              <a:rPr lang="en-GB" sz="2300" dirty="0">
                <a:effectLst/>
                <a:ea typeface="Arial" panose="020B0604020202020204" pitchFamily="34" charset="0"/>
              </a:rPr>
              <a:t>in children</a:t>
            </a:r>
            <a:r>
              <a:rPr lang="en-GB" sz="2300" b="1" dirty="0">
                <a:effectLst/>
                <a:ea typeface="Arial" panose="020B0604020202020204" pitchFamily="34" charset="0"/>
              </a:rPr>
              <a:t> </a:t>
            </a:r>
            <a:endParaRPr lang="en-US" sz="2300" b="1" dirty="0">
              <a:effectLst/>
              <a:ea typeface="Arial" panose="020B0604020202020204" pitchFamily="34" charset="0"/>
            </a:endParaRPr>
          </a:p>
          <a:p>
            <a:endParaRPr lang="en-US" sz="2300" b="1" dirty="0">
              <a:ea typeface="Arial" panose="020B0604020202020204" pitchFamily="34" charset="0"/>
            </a:endParaRPr>
          </a:p>
          <a:p>
            <a:r>
              <a:rPr lang="en-GB" sz="2300" b="1" dirty="0">
                <a:effectLst/>
                <a:ea typeface="Arial" panose="020B0604020202020204" pitchFamily="34" charset="0"/>
              </a:rPr>
              <a:t>Theme 2- </a:t>
            </a:r>
            <a:r>
              <a:rPr lang="en-GB" sz="2300" dirty="0">
                <a:effectLst/>
                <a:ea typeface="Arial" panose="020B0604020202020204" pitchFamily="34" charset="0"/>
              </a:rPr>
              <a:t>Need to educate staff in school or health practitioners</a:t>
            </a:r>
          </a:p>
          <a:p>
            <a:endParaRPr lang="en-US" sz="2300" dirty="0">
              <a:effectLst/>
              <a:ea typeface="Arial" panose="020B0604020202020204" pitchFamily="34" charset="0"/>
            </a:endParaRPr>
          </a:p>
          <a:p>
            <a:r>
              <a:rPr lang="en-GB" sz="2300" b="1" dirty="0">
                <a:effectLst/>
                <a:ea typeface="Arial" panose="020B0604020202020204" pitchFamily="34" charset="0"/>
              </a:rPr>
              <a:t>Theme 3</a:t>
            </a:r>
            <a:r>
              <a:rPr lang="en-US" sz="2300" b="1" dirty="0">
                <a:effectLst/>
                <a:ea typeface="Arial" panose="020B0604020202020204" pitchFamily="34" charset="0"/>
              </a:rPr>
              <a:t> - </a:t>
            </a:r>
            <a:r>
              <a:rPr lang="en-GB" sz="2300" dirty="0">
                <a:effectLst/>
                <a:ea typeface="Arial" panose="020B0604020202020204" pitchFamily="34" charset="0"/>
              </a:rPr>
              <a:t>Lack of funding for provision of professional services. </a:t>
            </a:r>
          </a:p>
          <a:p>
            <a:endParaRPr lang="en-GB" sz="1800" dirty="0">
              <a:effectLst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49042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79DC3-2D81-D599-9AF1-A5024081B6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Legislations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5E093B-9BB9-C8CF-0E0A-EF13930E81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Children Act 2004- </a:t>
            </a:r>
            <a:r>
              <a:rPr lang="en-US"/>
              <a:t>put structures </a:t>
            </a:r>
            <a:endParaRPr lang="en-US" dirty="0"/>
          </a:p>
          <a:p>
            <a:r>
              <a:rPr lang="en-US" dirty="0"/>
              <a:t>Coronavirus Act 2020</a:t>
            </a:r>
          </a:p>
          <a:p>
            <a:pPr marL="0" indent="0">
              <a:buNone/>
            </a:pPr>
            <a:r>
              <a:rPr lang="en-US" dirty="0"/>
              <a:t>( Department of Health, 2020).</a:t>
            </a:r>
          </a:p>
        </p:txBody>
      </p:sp>
    </p:spTree>
    <p:extLst>
      <p:ext uri="{BB962C8B-B14F-4D97-AF65-F5344CB8AC3E}">
        <p14:creationId xmlns:p14="http://schemas.microsoft.com/office/powerpoint/2010/main" val="42638430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3AE79-2670-8820-7852-4CD93923B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299844"/>
            <a:ext cx="8596668" cy="846254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2D68F5-8522-0E65-84F5-4F14FCB7F4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362927"/>
            <a:ext cx="10837333" cy="5495073"/>
          </a:xfrm>
        </p:spPr>
        <p:txBody>
          <a:bodyPr>
            <a:normAutofit fontScale="47500" lnSpcReduction="20000"/>
          </a:bodyPr>
          <a:lstStyle/>
          <a:p>
            <a:r>
              <a:rPr lang="en-US" sz="4800" b="1" dirty="0"/>
              <a:t>Determinate of mental health </a:t>
            </a:r>
            <a:r>
              <a:rPr lang="en-US" sz="4800" dirty="0"/>
              <a:t>such as poverty, family structure, low family income etc were traced to have impacted children’s’ emotional wellbeing ( Pitchforth et al., 2017; Hu and Qian 2021).</a:t>
            </a:r>
          </a:p>
          <a:p>
            <a:pPr marL="0" indent="0">
              <a:buNone/>
            </a:pPr>
            <a:endParaRPr lang="en-US" sz="4800" dirty="0"/>
          </a:p>
          <a:p>
            <a:r>
              <a:rPr lang="en-US" sz="4800" b="1" dirty="0"/>
              <a:t>Need for educating practitioners - </a:t>
            </a:r>
            <a:r>
              <a:rPr lang="en-US" sz="4800" dirty="0"/>
              <a:t>Researchers came out with the fact the emotional well-being was an issue in school and to promote it , practitioners need more education so they will feel empowered to address it to the students ( Brown and Dixon, 2020; Hayes et al., 2019; Vostanis et al., 2013; Danby &amp; Hamilton, 2016; Breslin et al., 2021; Chisholm et al., 2016).</a:t>
            </a:r>
          </a:p>
          <a:p>
            <a:pPr marL="0" indent="0">
              <a:buNone/>
            </a:pPr>
            <a:endParaRPr lang="en-US" sz="4800" dirty="0"/>
          </a:p>
          <a:p>
            <a:r>
              <a:rPr lang="en-US" sz="4800" b="1" dirty="0"/>
              <a:t>Lack of funds- </a:t>
            </a:r>
            <a:r>
              <a:rPr lang="en-US" sz="4800" dirty="0"/>
              <a:t>CAMHS , NHS and other agencies are not able to provide early intervention and assessment because of the public health fund cuts between 2010-2011 and makes it difficult in promoting emotional wellbeing in children and adolescents ( Ewing, Monsen and Kwoka, 2014; Garside et al., 2021; Danby &amp; Hamilton, 2016; Pitchforth et al., 2018). </a:t>
            </a:r>
          </a:p>
          <a:p>
            <a:pPr marL="0" indent="0"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5420178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A34B8-662B-8971-0D55-71C5F626D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CONCLUSION</a:t>
            </a:r>
            <a:r>
              <a:rPr 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0E190B-0B81-FAF5-AE7A-3A13C41081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300" dirty="0"/>
              <a:t>Promoting emotional health and wellbeing increase life expectancy and saves money (Humphrey et al., 2018</a:t>
            </a:r>
          </a:p>
          <a:p>
            <a:r>
              <a:rPr lang="en-US" sz="2300" dirty="0"/>
              <a:t>Determinate of emotional health issues must in order be addressed in order to promote among children ( UNICEF, 2020; Pitchforth et al., 2018).</a:t>
            </a:r>
          </a:p>
          <a:p>
            <a:r>
              <a:rPr lang="en-US" sz="2300" dirty="0"/>
              <a:t>Employ trained practitioners as well as further training to equip those all   ready in service ( Humphrey et al., 2018).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84522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0FD82-C12E-BBD5-1AC9-EA7139CB62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RECOMMENDATIONS</a:t>
            </a:r>
            <a:r>
              <a:rPr 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63015-E27D-9110-ACE7-BA8C8F577F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300" dirty="0"/>
              <a:t>Public Health England should partner with communities to promote emotional wellbeing </a:t>
            </a:r>
          </a:p>
          <a:p>
            <a:r>
              <a:rPr lang="en-US" sz="2300" dirty="0"/>
              <a:t>A mandatory emotional health for all caregivers, parents, parents so that they will be able to spot and help children when symptoms/ signs arise. </a:t>
            </a:r>
          </a:p>
          <a:p>
            <a:r>
              <a:rPr lang="en-US" sz="2300" dirty="0"/>
              <a:t>Policy makers must invest in parent warmth and as this is done Canada in dealing with one of the causes of emotional illness ( Xu and Zheng, 2022). </a:t>
            </a:r>
          </a:p>
        </p:txBody>
      </p:sp>
    </p:spTree>
    <p:extLst>
      <p:ext uri="{BB962C8B-B14F-4D97-AF65-F5344CB8AC3E}">
        <p14:creationId xmlns:p14="http://schemas.microsoft.com/office/powerpoint/2010/main" val="16791076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D9F413-D46A-CE26-5248-1E6CDCC455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0"/>
            <a:ext cx="8596668" cy="1320800"/>
          </a:xfrm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REFERENCE</a:t>
            </a:r>
            <a:r>
              <a:rPr 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CE0BC6-D725-9C94-C9AA-CF17779525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683" y="681462"/>
            <a:ext cx="11912274" cy="6176538"/>
          </a:xfrm>
        </p:spPr>
        <p:txBody>
          <a:bodyPr>
            <a:noAutofit/>
          </a:bodyPr>
          <a:lstStyle/>
          <a:p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Amato, P.R. (2005). The Impact of Family Formation Change on the Cognitive, Social, and Emotional Well-Being of the Next Generation. 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</a:rPr>
              <a:t>The Future of Children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, 15(2), pp.75–96. doi:10.1353/foc.2005.0012.</a:t>
            </a:r>
          </a:p>
          <a:p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Barry, M.M., Clarke, A.M. and Dowling, K. (2017). Promoting social and emotional well-being in schools. 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</a:rPr>
              <a:t>Health Education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, 117(5), pp.434–451. doi:10.1108/he-11-2016-0057.</a:t>
            </a:r>
          </a:p>
          <a:p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Bartlett, J.D., Griffin, J. and Thomson, D. (2020). 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</a:rPr>
              <a:t>Resources for Supporting Children’s Emotional Well-being during the COVID-19 Pandemic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. [online] Child Trends. Available at: https://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</a:rPr>
              <a:t>www.childtrends.org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/publications/resources-for-supporting-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</a:rPr>
              <a:t>childrens-emotional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-well-being-during-the-covid-19-pandemic [Accessed 29 Dec. 2022].</a:t>
            </a:r>
          </a:p>
          <a:p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Cheney, G., Schlösser, A., Nash, P. and Glover, L. (2013). Targeted group-based interventions in schools to promote emotional well-being: A systematic review. 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</a:rPr>
              <a:t>Clinical Child Psychology and Psychiatry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, 19(3), pp.412–438. doi:10.1177/1359104513489565.</a:t>
            </a:r>
          </a:p>
          <a:p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Chisholm, K., Patterson, P., Torgerson, C., Turner, E., Jenkinson, D. and Birchwood, M. (2016). Impact of contact on adolescents’ mental health literacy and stigma: the SchoolSpace cluster randomised controlled trial. 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</a:rPr>
              <a:t>BMJ Open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, 6(2), p.e009435. doi:10.1136/bmjopen-2015-009435.</a:t>
            </a:r>
          </a:p>
          <a:p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Collishaw, S. (2014). Annual Research Review: Secular trends in child and adolescent mental health. 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</a:rPr>
              <a:t>Journal of Child Psychology and Psychiatry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, 56(3), pp.370–393. doi:10.1111/jcpp.12372.</a:t>
            </a:r>
          </a:p>
          <a:p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27331834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19249-1646-3777-A49A-8D9F4A2747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229220"/>
            <a:ext cx="8596668" cy="452244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REFERENCE</a:t>
            </a:r>
            <a:r>
              <a:rPr 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5ADD3-E08A-68DB-1710-A00D9D66F6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3170" y="898294"/>
            <a:ext cx="10531707" cy="5730488"/>
          </a:xfrm>
        </p:spPr>
        <p:txBody>
          <a:bodyPr>
            <a:noAutofit/>
          </a:bodyPr>
          <a:lstStyle/>
          <a:p>
            <a:r>
              <a:rPr lang="en-GB" sz="2100" b="0" i="0" u="none" strike="noStrike" dirty="0">
                <a:solidFill>
                  <a:srgbClr val="000000"/>
                </a:solidFill>
                <a:effectLst/>
              </a:rPr>
              <a:t>Coombes, L., Appleton, J.V., Allen, D. and </a:t>
            </a:r>
            <a:r>
              <a:rPr lang="en-GB" sz="2100" b="0" i="0" u="none" strike="noStrike" dirty="0" err="1">
                <a:solidFill>
                  <a:srgbClr val="000000"/>
                </a:solidFill>
                <a:effectLst/>
              </a:rPr>
              <a:t>Yerrell</a:t>
            </a:r>
            <a:r>
              <a:rPr lang="en-GB" sz="2100" b="0" i="0" u="none" strike="noStrike" dirty="0">
                <a:solidFill>
                  <a:srgbClr val="000000"/>
                </a:solidFill>
                <a:effectLst/>
              </a:rPr>
              <a:t>, P. (2011a). Emotional Health and Well-being in Schools: Involving Young People. </a:t>
            </a:r>
            <a:r>
              <a:rPr lang="en-GB" sz="2100" b="0" i="1" u="none" strike="noStrike" dirty="0">
                <a:solidFill>
                  <a:srgbClr val="000000"/>
                </a:solidFill>
                <a:effectLst/>
              </a:rPr>
              <a:t>Children &amp; Society</a:t>
            </a:r>
            <a:r>
              <a:rPr lang="en-GB" sz="2100" b="0" i="0" u="none" strike="noStrike" dirty="0">
                <a:solidFill>
                  <a:srgbClr val="000000"/>
                </a:solidFill>
                <a:effectLst/>
              </a:rPr>
              <a:t>, 27(3), pp.220–232. doi:10.1111/j.1099-0860.2011.00401.x.</a:t>
            </a:r>
          </a:p>
          <a:p>
            <a:r>
              <a:rPr lang="en-GB" sz="2100" b="0" i="0" u="none" strike="noStrike" dirty="0">
                <a:solidFill>
                  <a:srgbClr val="000000"/>
                </a:solidFill>
                <a:effectLst/>
              </a:rPr>
              <a:t>Coombes, L., Appleton, J.V., Allen, D. and </a:t>
            </a:r>
            <a:r>
              <a:rPr lang="en-GB" sz="2100" b="0" i="0" u="none" strike="noStrike" dirty="0" err="1">
                <a:solidFill>
                  <a:srgbClr val="000000"/>
                </a:solidFill>
                <a:effectLst/>
              </a:rPr>
              <a:t>Yerrell</a:t>
            </a:r>
            <a:r>
              <a:rPr lang="en-GB" sz="2100" b="0" i="0" u="none" strike="noStrike" dirty="0">
                <a:solidFill>
                  <a:srgbClr val="000000"/>
                </a:solidFill>
                <a:effectLst/>
              </a:rPr>
              <a:t>, P. (2011b). Emotional Health and Well-being in Schools: Involving Young People. </a:t>
            </a:r>
            <a:r>
              <a:rPr lang="en-GB" sz="2100" b="0" i="1" u="none" strike="noStrike" dirty="0">
                <a:solidFill>
                  <a:srgbClr val="000000"/>
                </a:solidFill>
                <a:effectLst/>
              </a:rPr>
              <a:t>Children &amp; Society</a:t>
            </a:r>
            <a:r>
              <a:rPr lang="en-GB" sz="2100" b="0" i="0" u="none" strike="noStrike" dirty="0">
                <a:solidFill>
                  <a:srgbClr val="000000"/>
                </a:solidFill>
                <a:effectLst/>
              </a:rPr>
              <a:t>, 27(3), pp.220–232. doi:10.1111/j.1099-0860.2011.00401.x.</a:t>
            </a:r>
          </a:p>
          <a:p>
            <a:r>
              <a:rPr lang="en-GB" sz="2100" b="0" i="0" u="none" strike="noStrike" dirty="0">
                <a:solidFill>
                  <a:srgbClr val="000000"/>
                </a:solidFill>
                <a:effectLst/>
              </a:rPr>
              <a:t>Coverdale, G.E. and Long, A.F. (2015). Emotional wellbeing and mental health: an exploration into health promotion in young people and families. </a:t>
            </a:r>
            <a:r>
              <a:rPr lang="en-GB" sz="2100" b="0" i="1" u="none" strike="noStrike" dirty="0">
                <a:solidFill>
                  <a:srgbClr val="000000"/>
                </a:solidFill>
                <a:effectLst/>
              </a:rPr>
              <a:t>Perspectives in Public Health</a:t>
            </a:r>
            <a:r>
              <a:rPr lang="en-GB" sz="2100" b="0" i="0" u="none" strike="noStrike" dirty="0">
                <a:solidFill>
                  <a:srgbClr val="000000"/>
                </a:solidFill>
                <a:effectLst/>
              </a:rPr>
              <a:t>, 135(1), pp.27–36. doi:10.1177/1757913914558080.</a:t>
            </a:r>
          </a:p>
          <a:p>
            <a:r>
              <a:rPr lang="en-GB" sz="2100" b="0" i="0" u="none" strike="noStrike" dirty="0">
                <a:solidFill>
                  <a:srgbClr val="000000"/>
                </a:solidFill>
                <a:effectLst/>
              </a:rPr>
              <a:t>Danby, G. and Hamilton, P. (2016). Addressing the ‘elephant in the room’. The role of the primary school practitioner in supporting children’s mental well-being. </a:t>
            </a:r>
            <a:r>
              <a:rPr lang="en-GB" sz="2100" b="0" i="1" u="none" strike="noStrike" dirty="0">
                <a:solidFill>
                  <a:srgbClr val="000000"/>
                </a:solidFill>
                <a:effectLst/>
              </a:rPr>
              <a:t>Pastoral Care in Education</a:t>
            </a:r>
            <a:r>
              <a:rPr lang="en-GB" sz="2100" b="0" i="0" u="none" strike="noStrike" dirty="0">
                <a:solidFill>
                  <a:srgbClr val="000000"/>
                </a:solidFill>
                <a:effectLst/>
              </a:rPr>
              <a:t>, 34(2), pp.90–103. doi:10.1080/02643944.2016.1167110.</a:t>
            </a:r>
          </a:p>
          <a:p>
            <a:r>
              <a:rPr lang="en-GB" sz="2100" b="0" i="0" u="none" strike="noStrike" dirty="0">
                <a:solidFill>
                  <a:srgbClr val="000000"/>
                </a:solidFill>
                <a:effectLst/>
              </a:rPr>
              <a:t>Darling, N. (2007). Ecological Systems Theory: The Person in the </a:t>
            </a:r>
            <a:r>
              <a:rPr lang="en-GB" sz="2100" b="0" i="0" u="none" strike="noStrike" dirty="0" err="1">
                <a:solidFill>
                  <a:srgbClr val="000000"/>
                </a:solidFill>
                <a:effectLst/>
              </a:rPr>
              <a:t>Center</a:t>
            </a:r>
            <a:r>
              <a:rPr lang="en-GB" sz="2100" b="0" i="0" u="none" strike="noStrike" dirty="0">
                <a:solidFill>
                  <a:srgbClr val="000000"/>
                </a:solidFill>
                <a:effectLst/>
              </a:rPr>
              <a:t> of the Circles. </a:t>
            </a:r>
            <a:r>
              <a:rPr lang="en-GB" sz="2100" b="0" i="1" u="none" strike="noStrike" dirty="0">
                <a:solidFill>
                  <a:srgbClr val="000000"/>
                </a:solidFill>
                <a:effectLst/>
              </a:rPr>
              <a:t>Research in Human Development</a:t>
            </a:r>
            <a:r>
              <a:rPr lang="en-GB" sz="2100" b="0" i="0" u="none" strike="noStrike" dirty="0">
                <a:solidFill>
                  <a:srgbClr val="000000"/>
                </a:solidFill>
                <a:effectLst/>
              </a:rPr>
              <a:t>, 4(3-4), pp.203–217. doi:10.1080/15427600701663023.</a:t>
            </a:r>
          </a:p>
        </p:txBody>
      </p:sp>
    </p:spTree>
    <p:extLst>
      <p:ext uri="{BB962C8B-B14F-4D97-AF65-F5344CB8AC3E}">
        <p14:creationId xmlns:p14="http://schemas.microsoft.com/office/powerpoint/2010/main" val="26569035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A4443-92E4-8EF8-F455-3AB6640E8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677334" y="1"/>
            <a:ext cx="8596668" cy="60960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REFERENCE</a:t>
            </a:r>
            <a:r>
              <a:rPr 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6B28E-1B48-CE19-21AF-93458C9699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609603"/>
            <a:ext cx="10752666" cy="5431760"/>
          </a:xfrm>
        </p:spPr>
        <p:txBody>
          <a:bodyPr>
            <a:noAutofit/>
          </a:bodyPr>
          <a:lstStyle/>
          <a:p>
            <a:r>
              <a:rPr lang="en-GB" sz="2300" b="0" i="0" u="none" strike="noStrike" dirty="0">
                <a:solidFill>
                  <a:srgbClr val="000000"/>
                </a:solidFill>
                <a:effectLst/>
              </a:rPr>
              <a:t>Department of Education (2021). </a:t>
            </a:r>
            <a:r>
              <a:rPr lang="en-GB" sz="2300" b="0" i="1" u="none" strike="noStrike" dirty="0">
                <a:solidFill>
                  <a:srgbClr val="000000"/>
                </a:solidFill>
                <a:effectLst/>
              </a:rPr>
              <a:t>Children &amp; Young People’s EMOTIONAL HEALTH AND WELLBEING in Education Framework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</a:rPr>
              <a:t>. [online] Available at: https://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</a:rPr>
              <a:t>www.education-ni.gov.uk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</a:rPr>
              <a:t>/sites/default/files/publications/education/Children%20%26%20Young%20People%20s%20Emotional%20Health%20and%20Wellbeing%20in%20Education%20Framework%20%28final%20version%29.PDF [Accessed 3 Mar. 2022].</a:t>
            </a:r>
          </a:p>
          <a:p>
            <a:r>
              <a:rPr lang="en-GB" sz="2300" b="0" i="0" u="none" strike="noStrike" dirty="0">
                <a:solidFill>
                  <a:srgbClr val="000000"/>
                </a:solidFill>
                <a:effectLst/>
              </a:rPr>
              <a:t>Department of Health (2014). </a:t>
            </a:r>
            <a:r>
              <a:rPr lang="en-GB" sz="2300" b="0" i="1" u="none" strike="noStrike" dirty="0">
                <a:solidFill>
                  <a:srgbClr val="000000"/>
                </a:solidFill>
                <a:effectLst/>
              </a:rPr>
              <a:t>Wellbeing Why it matters to health policy Health is the top thing people say matters to their wellbeing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</a:rPr>
              <a:t>. [online] Available at: https://assets.publishing.service.gov.uk/government/uploads/system/uploads/attachment_data/file/277566/Narrative__January_2014_.pdf [Accessed 4 Mar. 2022].</a:t>
            </a:r>
          </a:p>
          <a:p>
            <a:r>
              <a:rPr lang="en-GB" sz="2300" b="0" i="0" u="none" strike="noStrike" dirty="0">
                <a:solidFill>
                  <a:srgbClr val="000000"/>
                </a:solidFill>
                <a:effectLst/>
              </a:rPr>
              <a:t>Department of Health (2020). </a:t>
            </a:r>
            <a:r>
              <a:rPr lang="en-GB" sz="2300" b="0" i="1" u="none" strike="noStrike" dirty="0">
                <a:solidFill>
                  <a:srgbClr val="000000"/>
                </a:solidFill>
                <a:effectLst/>
              </a:rPr>
              <a:t>Coronavirus Act analysis | Department of Health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</a:rPr>
              <a:t>. [online] Health. Available at: https://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</a:rPr>
              <a:t>www.health-ni.gov.uk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</a:rPr>
              <a:t>/coronavirus-act-analysis [Accessed 5 Jan. 2023].</a:t>
            </a:r>
          </a:p>
          <a:p>
            <a:br>
              <a:rPr lang="en-GB" sz="2000" dirty="0"/>
            </a:b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6625882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E727F-7E23-7E48-6089-8140C20A9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3919" y="135054"/>
            <a:ext cx="8596668" cy="1320800"/>
          </a:xfrm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B71BF3-819F-6AFC-0DA9-3CF773E35D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960244"/>
            <a:ext cx="11155350" cy="5513657"/>
          </a:xfrm>
        </p:spPr>
        <p:txBody>
          <a:bodyPr/>
          <a:lstStyle/>
          <a:p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Drew, C. (2021). 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</a:rPr>
              <a:t>Bronfenbrenner’s Ecological Systems Theory (Pros &amp; Cons)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. [online] 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</a:rPr>
              <a:t>helpfulprofessor.com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. Available at: https://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</a:rPr>
              <a:t>helpfulprofessor.com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/ecological-systems-theory-pros-cons/ [Accessed 13 Dec. 2022].</a:t>
            </a:r>
          </a:p>
          <a:p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Earls, F. and Carlson, M. (2001). The Social Ecology of Child Health and Well-Being. 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</a:rPr>
              <a:t>Annual Review of Public Health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, 22(1), pp.143–166. doi:10.1146/annurev.publhealth.22.1.143.</a:t>
            </a:r>
          </a:p>
          <a:p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Ekman, P. (2003). 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</a:rPr>
              <a:t>Emotions Revealed Recognizing Faces and Feelings to Improve Communication and Emotional Life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. [online] Available at: https://zscalarts.files.wordpress.com/2014/01/emotions-revealed-by-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</a:rPr>
              <a:t>paul-ekman1.pdf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Gavin, B., Hayden, J., Adamis, D. and Mcnicholas, F. (2020). Caring for the Psychological Well-Being of Healthcare Professionals in the Covid-19 Pandemic Crisis. 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</a:rPr>
              <a:t>Ir Med J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, [online] 113(4), p.51. Available at: http://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</a:rPr>
              <a:t>www.imj.ie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/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</a:rPr>
              <a:t>wp-content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/uploads/2020/04/Caring-for-the-Psychological-Well-Being-of-Healthcare-Professionals-in-the-Covid-19-Pandemic-Crisis.pdf [Accessed 27 Dec. 2022].</a:t>
            </a:r>
          </a:p>
          <a:p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Hanley, T., Winter, L.A. and Burrell, K. (2019). Supporting emotional well‐being in schools in the context of austerity: An ecologically informed humanistic perspective. 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</a:rPr>
              <a:t>British Journal of Educational Psychology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, [online] 90(1). doi:10.1111/bjep.12275.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34723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69C68-E7C5-4BC1-F861-D0EF3E86C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529" y="0"/>
            <a:ext cx="8596668" cy="753327"/>
          </a:xfrm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REFERENCES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B3536-9AD1-F52C-5ABD-78B3D15A85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753327"/>
            <a:ext cx="10837332" cy="6104673"/>
          </a:xfrm>
        </p:spPr>
        <p:txBody>
          <a:bodyPr>
            <a:noAutofit/>
          </a:bodyPr>
          <a:lstStyle/>
          <a:p>
            <a:r>
              <a:rPr lang="en-GB" sz="2100" b="0" i="0" u="none" strike="noStrike" dirty="0">
                <a:solidFill>
                  <a:srgbClr val="000000"/>
                </a:solidFill>
                <a:effectLst/>
              </a:rPr>
              <a:t>Hindmarsh, G., Llewellyn, G. and Emerson, E. (2016). The Social-Emotional Well-Being of Children of Mothers with Intellectual Impairment: A Population-Based Analysis. </a:t>
            </a:r>
            <a:r>
              <a:rPr lang="en-GB" sz="2100" b="0" i="1" u="none" strike="noStrike" dirty="0">
                <a:solidFill>
                  <a:srgbClr val="000000"/>
                </a:solidFill>
                <a:effectLst/>
              </a:rPr>
              <a:t>Journal of Applied Research in Intellectual Disabilities</a:t>
            </a:r>
            <a:r>
              <a:rPr lang="en-GB" sz="2100" b="0" i="0" u="none" strike="noStrike" dirty="0">
                <a:solidFill>
                  <a:srgbClr val="000000"/>
                </a:solidFill>
                <a:effectLst/>
              </a:rPr>
              <a:t>, 30(3), pp.469–481. doi:10.1111/jar.12306.</a:t>
            </a:r>
          </a:p>
          <a:p>
            <a:r>
              <a:rPr lang="en-GB" sz="2100" b="0" i="0" u="none" strike="noStrike" dirty="0">
                <a:solidFill>
                  <a:srgbClr val="000000"/>
                </a:solidFill>
                <a:effectLst/>
              </a:rPr>
              <a:t>Howard, J. and McInnes, K. (2012). The impact of children’s perception of an activity as play rather than not play on emotional well-being. </a:t>
            </a:r>
            <a:r>
              <a:rPr lang="en-GB" sz="2100" b="0" i="1" u="none" strike="noStrike" dirty="0">
                <a:solidFill>
                  <a:srgbClr val="000000"/>
                </a:solidFill>
                <a:effectLst/>
              </a:rPr>
              <a:t>Child: Care, Health and Development</a:t>
            </a:r>
            <a:r>
              <a:rPr lang="en-GB" sz="2100" b="0" i="0" u="none" strike="noStrike" dirty="0">
                <a:solidFill>
                  <a:srgbClr val="000000"/>
                </a:solidFill>
                <a:effectLst/>
              </a:rPr>
              <a:t>, 39(5), pp.737–742. doi:10.1111/j.1365-2214.2012.01405.x.</a:t>
            </a:r>
          </a:p>
          <a:p>
            <a:r>
              <a:rPr lang="en-GB" sz="2100" b="0" i="0" u="none" strike="noStrike" dirty="0">
                <a:solidFill>
                  <a:srgbClr val="000000"/>
                </a:solidFill>
                <a:effectLst/>
              </a:rPr>
              <a:t>Humphrey, N., Hennessey, A., Lendrum, A., Wigelsworth, M., Turner, A., Panayiotou, M., Joyce, C., Pert, K., Stephens, E., Wo, L., Squires, G., Woods, K., Harrison, M. and Calam, R. (2018). The PATHS curriculum for promoting social and emotional well-being among children aged 7–9 years: a cluster RCT. </a:t>
            </a:r>
            <a:r>
              <a:rPr lang="en-GB" sz="2100" b="0" i="1" u="none" strike="noStrike" dirty="0">
                <a:solidFill>
                  <a:srgbClr val="000000"/>
                </a:solidFill>
                <a:effectLst/>
              </a:rPr>
              <a:t>Public Health Research</a:t>
            </a:r>
            <a:r>
              <a:rPr lang="en-GB" sz="2100" b="0" i="0" u="none" strike="noStrike" dirty="0">
                <a:solidFill>
                  <a:srgbClr val="000000"/>
                </a:solidFill>
                <a:effectLst/>
              </a:rPr>
              <a:t>, [online] 6(10), pp.1–116. doi:10.3310/phr06100.</a:t>
            </a:r>
          </a:p>
          <a:p>
            <a:r>
              <a:rPr lang="en-GB" sz="2100" b="0" i="0" u="none" strike="noStrike" dirty="0">
                <a:solidFill>
                  <a:srgbClr val="000000"/>
                </a:solidFill>
                <a:effectLst/>
              </a:rPr>
              <a:t>Iacobucci, G. (2017). NHS in 2017:Keeping pace with society. </a:t>
            </a:r>
            <a:r>
              <a:rPr lang="en-GB" sz="2100" b="0" i="1" u="none" strike="noStrike" dirty="0">
                <a:solidFill>
                  <a:srgbClr val="000000"/>
                </a:solidFill>
                <a:effectLst/>
              </a:rPr>
              <a:t>BMJ</a:t>
            </a:r>
            <a:r>
              <a:rPr lang="en-GB" sz="2100" b="0" i="0" u="none" strike="noStrike" dirty="0">
                <a:solidFill>
                  <a:srgbClr val="000000"/>
                </a:solidFill>
                <a:effectLst/>
              </a:rPr>
              <a:t>, [online] p.i6738. doi:10.1136/bmj.i6738.</a:t>
            </a:r>
          </a:p>
          <a:p>
            <a:r>
              <a:rPr lang="en-GB" sz="2100" b="0" i="0" u="none" strike="noStrike" dirty="0">
                <a:solidFill>
                  <a:srgbClr val="000000"/>
                </a:solidFill>
                <a:effectLst/>
              </a:rPr>
              <a:t>Johnson, S.M. (2019). Attachment Theory. </a:t>
            </a:r>
            <a:r>
              <a:rPr lang="en-GB" sz="2100" b="0" i="1" u="none" strike="noStrike" dirty="0" err="1">
                <a:solidFill>
                  <a:srgbClr val="000000"/>
                </a:solidFill>
                <a:effectLst/>
              </a:rPr>
              <a:t>Encyclopedia</a:t>
            </a:r>
            <a:r>
              <a:rPr lang="en-GB" sz="2100" b="0" i="1" u="none" strike="noStrike" dirty="0">
                <a:solidFill>
                  <a:srgbClr val="000000"/>
                </a:solidFill>
                <a:effectLst/>
              </a:rPr>
              <a:t> of Couple and Family Therapy</a:t>
            </a:r>
            <a:r>
              <a:rPr lang="en-GB" sz="2100" b="0" i="0" u="none" strike="noStrike" dirty="0">
                <a:solidFill>
                  <a:srgbClr val="000000"/>
                </a:solidFill>
                <a:effectLst/>
              </a:rPr>
              <a:t>, 169-177, pp.169–177. doi:10.1007/978-3-319-49425-8_215.</a:t>
            </a:r>
          </a:p>
          <a:p>
            <a:pPr marL="0" indent="0">
              <a:buNone/>
            </a:pPr>
            <a:br>
              <a:rPr lang="en-GB" sz="2100" dirty="0"/>
            </a:br>
            <a:endParaRPr lang="en-US" sz="2100" dirty="0"/>
          </a:p>
        </p:txBody>
      </p:sp>
    </p:spTree>
    <p:extLst>
      <p:ext uri="{BB962C8B-B14F-4D97-AF65-F5344CB8AC3E}">
        <p14:creationId xmlns:p14="http://schemas.microsoft.com/office/powerpoint/2010/main" val="36043823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EC2F9-F912-FE47-6FFD-6D97D199E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0993" y="0"/>
            <a:ext cx="8596668" cy="816638"/>
          </a:xfrm>
        </p:spPr>
        <p:txBody>
          <a:bodyPr/>
          <a:lstStyle/>
          <a:p>
            <a:r>
              <a:rPr lang="en-US" b="1">
                <a:solidFill>
                  <a:schemeClr val="tx1"/>
                </a:solidFill>
              </a:rPr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CDB31F-A66C-E220-7DA1-F3A726EA3F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816638"/>
            <a:ext cx="10907544" cy="6041361"/>
          </a:xfrm>
        </p:spPr>
        <p:txBody>
          <a:bodyPr>
            <a:noAutofit/>
          </a:bodyPr>
          <a:lstStyle/>
          <a:p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Local Government Association (2019). 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</a:rPr>
              <a:t>CAMHS – facts and figures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. [online] Local.gov.uk. Available at: https://www.local.gov.uk/about/campaigns/bright-futures/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</a:rPr>
              <a:t>bright-futures-camhs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/child-and-adolescent-mental-health-and.</a:t>
            </a:r>
          </a:p>
          <a:p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Mackenzie, K. and Williams, C. (2018). Universal, school-based interventions to promote mental and emotional well-being: what is being done in the UK and does it work? A systematic review. 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</a:rPr>
              <a:t>BMJ Open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, 8(9), p.e022560. doi:10.1136/bmjopen-2018-022560.</a:t>
            </a:r>
          </a:p>
          <a:p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McLeroy, K.R., 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</a:rPr>
              <a:t>Bibeau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, D., 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</a:rPr>
              <a:t>Steckler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, A. and 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</a:rPr>
              <a:t>Glanz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, K. (1988). An Ecological Perspective on Health Promotion Programs. 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</a:rPr>
              <a:t>Health Education Quarterly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, [online] 15(4), pp.351–377. doi:10.1177/109019818801500401.</a:t>
            </a:r>
          </a:p>
          <a:p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Mental Health Foundation (2021). 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</a:rPr>
              <a:t>Children and young people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. [online] Mental Health Foundation. Available at: https://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</a:rPr>
              <a:t>www.mentalhealth.org.uk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/a-to-z/c/children-and-young-people [Accessed 5 Apr. 2022].</a:t>
            </a:r>
          </a:p>
          <a:p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Mind UK (2020). 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</a:rPr>
              <a:t>Information for 11-18 year olds on understanding mental health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. [online] www.mind.org.uk. Available at: https://www.mind.org.uk/information-support/for-children-and-young-people/understanding-mental-health/?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</a:rPr>
              <a:t>gclid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=CjwKCAiAkrWdBhBkEiwAZ9cdcEsJnoYCj1ZDXdzIfdjaGX51MFOBSfCA5a8a1q2uM7M89Z8lNrkPQBoCLJsQAvD_BwE [Accessed 29 Dec. 2022].</a:t>
            </a:r>
          </a:p>
        </p:txBody>
      </p:sp>
    </p:spTree>
    <p:extLst>
      <p:ext uri="{BB962C8B-B14F-4D97-AF65-F5344CB8AC3E}">
        <p14:creationId xmlns:p14="http://schemas.microsoft.com/office/powerpoint/2010/main" val="91408785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Facet</vt:lpstr>
      <vt:lpstr>PROMOTING EMOTIONAL WELL-BEING OF CHILDREN(5-18years)</vt:lpstr>
      <vt:lpstr>INTRODUCTION</vt:lpstr>
      <vt:lpstr>Literature Review </vt:lpstr>
      <vt:lpstr>PowerPoint Presentation</vt:lpstr>
      <vt:lpstr>PowerPoint Presentation</vt:lpstr>
      <vt:lpstr>KEY THEMES</vt:lpstr>
      <vt:lpstr>Legislations </vt:lpstr>
      <vt:lpstr>Findings</vt:lpstr>
      <vt:lpstr>CONCLUSION </vt:lpstr>
      <vt:lpstr>RECOMMENDATIONS </vt:lpstr>
      <vt:lpstr>REFERENCE </vt:lpstr>
      <vt:lpstr>REFERENCE </vt:lpstr>
      <vt:lpstr>REFERENCE 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PROMOTING EMOTIONAL WELL-BEING OF CHILDREN(5-18years)</dc:title>
  <dc:creator>Josephine Mantey (1908217)</dc:creator>
  <cp:lastModifiedBy>Josephine Mantey (1908217)</cp:lastModifiedBy>
  <cp:revision>6</cp:revision>
  <dcterms:created xsi:type="dcterms:W3CDTF">2023-01-08T17:20:24Z</dcterms:created>
  <dcterms:modified xsi:type="dcterms:W3CDTF">2023-01-15T20:30:10Z</dcterms:modified>
</cp:coreProperties>
</file>