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notesMasterIdLst>
    <p:notesMasterId r:id="rId44"/>
  </p:notesMasterIdLst>
  <p:sldIdLst>
    <p:sldId id="260" r:id="rId3"/>
    <p:sldId id="261" r:id="rId4"/>
    <p:sldId id="262" r:id="rId5"/>
    <p:sldId id="263" r:id="rId6"/>
    <p:sldId id="264" r:id="rId7"/>
    <p:sldId id="320" r:id="rId8"/>
    <p:sldId id="266" r:id="rId9"/>
    <p:sldId id="319" r:id="rId10"/>
    <p:sldId id="279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309" r:id="rId38"/>
    <p:sldId id="310" r:id="rId39"/>
    <p:sldId id="311" r:id="rId40"/>
    <p:sldId id="312" r:id="rId41"/>
    <p:sldId id="313" r:id="rId42"/>
    <p:sldId id="314" r:id="rId4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600"/>
  </p:normalViewPr>
  <p:slideViewPr>
    <p:cSldViewPr snapToGrid="0"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C3F6E3B-8CFF-45D0-87A3-F129EE3501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1991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  <a:endParaRPr lang="en-GB" altLang="en-US" noProof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  <a:endParaRPr lang="en-GB" altLang="en-US" noProof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3AC1486-77F2-4FB3-8587-B666F73A30D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3A375D-0A58-43E0-9980-DF37F9367A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734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2E13E-0CC9-43BC-A5F7-40944C2F6B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232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5FAA16-9543-437E-BEBD-82D5D3A4B76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00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F11D3-6334-4785-9032-13AAD4FC63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1105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7BA27-9534-47AB-9961-E2AE2D7240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8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6A422B-DAB2-4FE7-BFE0-5DFAE4402E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10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1FE20-6782-41BE-A9CF-78BC48F442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5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B0FEAB-4980-4B58-B270-15EB05D058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13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ABCE9-0780-4C44-A93C-BCE33404F9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9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6D95CD-DD74-4AEC-84D1-72FAF4DD39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812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28BC55D-A0FC-407C-85F9-96CF777B608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E7F0B-7B45-4B15-AE09-84D045D431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611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3D258E-0B40-4B78-BF0F-5C44D5C96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422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535B84-28CD-432A-9151-7A3E30AA4B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606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1EF5E-1CF8-4CC9-B7DC-0FD35954D7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72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90A10-70BE-4E87-936D-2FEB696960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168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01D86-6BBD-4533-B5B2-0EB356ECD0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4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EA9F46-960C-4766-914E-1EE88A9385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8040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057D85-B585-4ED6-864B-C5D45FAFF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916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AA3E7E-4F80-440E-B437-848E0C814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3896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9A1B3-B678-4087-9947-354F40DB39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079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2D2E4-6E36-4CDD-B15F-6A7814FB74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1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58EBB0-5660-4C44-BCA1-CD6192FD204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  <p:custDataLst>
              <p:tags r:id="rId15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E326CC-CC8B-40AC-9317-1CD3EDCC28D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.a.jones@uwtsd.ac.uk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ECAP4010 – Introduction to Cognitive and Biological Psychology (Bio Section) </a:t>
            </a:r>
            <a:endParaRPr lang="en-US" alt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Dr Stuart Jones.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08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Stuart Jones. </a:t>
            </a:r>
            <a:endParaRPr lang="en-US" altLang="en-US" sz="4400" dirty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Dr Stuart Jones. </a:t>
            </a: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 </a:t>
            </a: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Email: </a:t>
            </a:r>
            <a:r>
              <a:rPr lang="en-GB" altLang="en-US" sz="2700" u="sng" dirty="0">
                <a:hlinkClick r:id="rId2"/>
              </a:rPr>
              <a:t>s.a.jones@uwtsd.ac.uk</a:t>
            </a: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 </a:t>
            </a:r>
            <a:endParaRPr lang="en-US" altLang="en-US" sz="27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Office: CJ214. </a:t>
            </a: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/>
              <a:t> </a:t>
            </a:r>
            <a:endParaRPr lang="en-US" altLang="en-US" sz="2700" dirty="0"/>
          </a:p>
          <a:p>
            <a:pPr eaLnBrk="1" hangingPunct="1">
              <a:lnSpc>
                <a:spcPct val="80000"/>
              </a:lnSpc>
            </a:pPr>
            <a:endParaRPr lang="en-US" altLang="en-US" sz="2700" dirty="0"/>
          </a:p>
        </p:txBody>
      </p:sp>
    </p:spTree>
    <p:extLst>
      <p:ext uri="{BB962C8B-B14F-4D97-AF65-F5344CB8AC3E}">
        <p14:creationId xmlns:p14="http://schemas.microsoft.com/office/powerpoint/2010/main" val="3336501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Aims</a:t>
            </a:r>
            <a:endParaRPr lang="en-US" altLang="en-US" sz="4400" dirty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/>
              <a:t>To introduce students to the theories and applications of the biological basis of behaviour and human cognition.</a:t>
            </a:r>
            <a:endParaRPr lang="en-US" altLang="en-US" sz="4400" dirty="0"/>
          </a:p>
        </p:txBody>
      </p:sp>
    </p:spTree>
    <p:extLst>
      <p:ext uri="{BB962C8B-B14F-4D97-AF65-F5344CB8AC3E}">
        <p14:creationId xmlns:p14="http://schemas.microsoft.com/office/powerpoint/2010/main" val="2015173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Learning Outcomes. </a:t>
            </a:r>
            <a:endParaRPr lang="en-US" alt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09600" indent="-609600" eaLnBrk="1">
              <a:lnSpc>
                <a:spcPct val="90000"/>
              </a:lnSpc>
              <a:defRPr/>
            </a:pPr>
            <a:r>
              <a:rPr lang="en-GB" sz="3000" dirty="0"/>
              <a:t>demonstrate an understanding of theory and research relating to memory, attention and perception;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GB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000" dirty="0"/>
              <a:t>demonstrate an understanding of the parts and function of the brain and nervous systems;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GB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000" dirty="0"/>
              <a:t>demonstrate an awareness of the biological basis of behaviour and cognition, exploring neurological disorders related to behaviour and cognition;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GB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000" dirty="0"/>
              <a:t>take responsibility for their own learning and skill development; including effective personal planning, self-reflection and project management skills.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498201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Content. </a:t>
            </a:r>
            <a:endParaRPr lang="en-US" altLang="en-US" sz="4400"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3000" dirty="0"/>
              <a:t>An examination of the historical development of cognitive psychology and biological psychology.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3000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3000" dirty="0"/>
              <a:t>Consideration of a range of theories and research relating to perception and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3000" dirty="0"/>
              <a:t>attention.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3000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3000" dirty="0"/>
              <a:t>Exploration of ideas and research relating to human memory and </a:t>
            </a:r>
            <a:r>
              <a:rPr lang="en-GB" altLang="en-US" sz="3000" dirty="0" err="1"/>
              <a:t>problemsolving</a:t>
            </a:r>
            <a:r>
              <a:rPr lang="en-GB" altLang="en-US" sz="3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489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AF3E1-5CBD-783C-81D9-94622C3B9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CDD8E-DE8F-301B-419C-6754303EF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Exploration of the parts and functions of the brain, nervous system and endocrine system and the relationship between behaviour and cognition.</a:t>
            </a:r>
          </a:p>
          <a:p>
            <a:endParaRPr lang="en-GB" dirty="0"/>
          </a:p>
          <a:p>
            <a:r>
              <a:rPr lang="en-GB" dirty="0"/>
              <a:t>Consideration of the research methods used in biological psychology and their ethics and relevance to human psychology.</a:t>
            </a:r>
          </a:p>
          <a:p>
            <a:endParaRPr lang="en-GB" dirty="0"/>
          </a:p>
          <a:p>
            <a:r>
              <a:rPr lang="en-GB" dirty="0"/>
              <a:t>Examination of the theories drawn from biological psychology experiments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00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Assessment. </a:t>
            </a:r>
            <a:endParaRPr lang="en-US" altLang="en-US" sz="4400"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ASSESSMENT</a:t>
            </a:r>
            <a:endParaRPr lang="en-US" altLang="en-US" dirty="0"/>
          </a:p>
          <a:p>
            <a:pPr hangingPunct="1"/>
            <a:endParaRPr lang="en-GB" altLang="en-US" dirty="0"/>
          </a:p>
          <a:p>
            <a:pPr hangingPunct="1"/>
            <a:r>
              <a:rPr lang="en-GB" altLang="en-US" b="1" dirty="0"/>
              <a:t>Examination MCQ Assessment(1 hour)		50%</a:t>
            </a:r>
          </a:p>
          <a:p>
            <a:pPr hangingPunct="1"/>
            <a:endParaRPr lang="en-US" altLang="en-US" b="1" dirty="0"/>
          </a:p>
          <a:p>
            <a:pPr hangingPunct="1"/>
            <a:r>
              <a:rPr lang="en-GB" altLang="en-US" dirty="0"/>
              <a:t>Coursework (Essay)		(2000 words)		50%</a:t>
            </a:r>
            <a:endParaRPr lang="en-US" altLang="en-US" dirty="0"/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02027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examination will be based on Biological Psychology. </a:t>
            </a:r>
          </a:p>
        </p:txBody>
      </p:sp>
    </p:spTree>
    <p:extLst>
      <p:ext uri="{BB962C8B-B14F-4D97-AF65-F5344CB8AC3E}">
        <p14:creationId xmlns:p14="http://schemas.microsoft.com/office/powerpoint/2010/main" val="2830156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Module Outline. </a:t>
            </a:r>
            <a:endParaRPr lang="en-US" altLang="en-US" sz="4400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/>
              <a:t>See Module Outline Document on Moodle. </a:t>
            </a:r>
            <a:endParaRPr lang="en-US" altLang="en-US" sz="4400" dirty="0"/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8782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Recommended Reading</a:t>
            </a:r>
            <a:r>
              <a:rPr lang="en-GB" altLang="en-US" dirty="0"/>
              <a:t>. </a:t>
            </a:r>
            <a:endParaRPr lang="en-US" altLang="en-US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000" dirty="0"/>
              <a:t>See online resources on Moodle</a:t>
            </a:r>
            <a:r>
              <a:rPr lang="en-GB" altLang="en-US" sz="3000" i="1" dirty="0"/>
              <a:t>.</a:t>
            </a:r>
            <a:endParaRPr lang="en-US" altLang="en-US" sz="3000" b="1" dirty="0"/>
          </a:p>
          <a:p>
            <a:pPr eaLnBrk="1" hangingPunct="1">
              <a:lnSpc>
                <a:spcPct val="80000"/>
              </a:lnSpc>
            </a:pPr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1189306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692150"/>
            <a:ext cx="7988300" cy="1828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FF9900"/>
                </a:solidFill>
                <a:latin typeface="Comic Sans MS" pitchFamily="66" charset="0"/>
              </a:rPr>
              <a:t>Introduction to </a:t>
            </a:r>
            <a:br>
              <a:rPr lang="en-GB" dirty="0">
                <a:solidFill>
                  <a:srgbClr val="FF9900"/>
                </a:solidFill>
                <a:latin typeface="Comic Sans MS" pitchFamily="66" charset="0"/>
              </a:rPr>
            </a:br>
            <a:r>
              <a:rPr lang="en-GB" dirty="0">
                <a:solidFill>
                  <a:srgbClr val="FF9900"/>
                </a:solidFill>
                <a:latin typeface="Comic Sans MS" pitchFamily="66" charset="0"/>
              </a:rPr>
              <a:t>Biological Psychology. </a:t>
            </a:r>
            <a:br>
              <a:rPr lang="en-GB" dirty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pic>
        <p:nvPicPr>
          <p:cNvPr id="16387" name="Picture 5" descr="brain-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205038"/>
            <a:ext cx="4392613" cy="439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76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/>
              <a:t>Text Book definition. </a:t>
            </a:r>
            <a:endParaRPr lang="en-US" altLang="en-US" sz="4400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/>
              <a:t>Biological Psychology is the field that relates behaviour to bodily processes, especially the workings of the brain. (</a:t>
            </a:r>
            <a:r>
              <a:rPr lang="en-GB" altLang="en-US" sz="4400" dirty="0" err="1"/>
              <a:t>Rosenzweig</a:t>
            </a:r>
            <a:r>
              <a:rPr lang="en-GB" altLang="en-US" sz="4400" dirty="0"/>
              <a:t>, Breedlove and Watson, 2005). </a:t>
            </a:r>
            <a:endParaRPr lang="en-US" altLang="en-US" sz="4400" dirty="0"/>
          </a:p>
        </p:txBody>
      </p:sp>
    </p:spTree>
    <p:extLst>
      <p:ext uri="{BB962C8B-B14F-4D97-AF65-F5344CB8AC3E}">
        <p14:creationId xmlns:p14="http://schemas.microsoft.com/office/powerpoint/2010/main" val="764805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/>
              <a:t>Common Terms associated with Biological Psychology</a:t>
            </a:r>
            <a:r>
              <a:rPr lang="en-GB" dirty="0"/>
              <a:t>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Behavioural Neuroscience.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Neurobiology.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Biopsychology.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Psychobiology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/>
              <a:t>Neuropsychology</a:t>
            </a: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259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What is biological psychology?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The study of: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Physiological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Evolutionary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Developmental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	mechanisms of behaviour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77177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/>
              <a:t>How do Biological Psychologists do this? </a:t>
            </a:r>
            <a:endParaRPr lang="en-US" sz="4400" dirty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2515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/>
              <a:t>How do Biological Psychologists do this? 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Study of brain functions.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Specific areas of the brain has a specific function.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Each area has a recognisable sub-area and each sub area has its own sub area.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Microscopic levels.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49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8" descr="dontmesswith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88913"/>
            <a:ext cx="2062163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10" descr="strangejapane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57563"/>
            <a:ext cx="25654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11" descr="6kremfm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23923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2" descr="flirting_3sf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302577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13" descr="lady-yawn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963" y="3500438"/>
            <a:ext cx="254635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14" descr="WEST_ESTONIA___Bird_migration_v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4197350"/>
            <a:ext cx="3600450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15"/>
          <p:cNvSpPr>
            <a:spLocks noGrp="1" noRot="1" noChangeArrowheads="1"/>
          </p:cNvSpPr>
          <p:nvPr>
            <p:ph type="title"/>
          </p:nvPr>
        </p:nvSpPr>
        <p:spPr>
          <a:xfrm>
            <a:off x="2843213" y="3429000"/>
            <a:ext cx="3384550" cy="720725"/>
          </a:xfrm>
        </p:spPr>
        <p:txBody>
          <a:bodyPr/>
          <a:lstStyle/>
          <a:p>
            <a:pPr eaLnBrk="1" hangingPunct="1"/>
            <a:r>
              <a:rPr lang="en-GB" altLang="en-US" sz="3600">
                <a:solidFill>
                  <a:srgbClr val="FF9900"/>
                </a:solidFill>
                <a:latin typeface="Comic Sans MS" pitchFamily="66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22130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Biological Explanations of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2800">
                <a:latin typeface="Comic Sans MS" pitchFamily="66" charset="0"/>
              </a:rPr>
              <a:t>Physiological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/>
            <a:r>
              <a:rPr lang="en-GB" altLang="en-US" sz="2800">
                <a:latin typeface="Comic Sans MS" pitchFamily="66" charset="0"/>
              </a:rPr>
              <a:t>Ontogenetic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/>
            <a:r>
              <a:rPr lang="en-GB" altLang="en-US" sz="2800">
                <a:latin typeface="Comic Sans MS" pitchFamily="66" charset="0"/>
              </a:rPr>
              <a:t>Evolutionary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/>
            <a:r>
              <a:rPr lang="en-GB" altLang="en-US" sz="2800">
                <a:latin typeface="Comic Sans MS" pitchFamily="66" charset="0"/>
              </a:rPr>
              <a:t>Functional</a:t>
            </a:r>
          </a:p>
        </p:txBody>
      </p:sp>
    </p:spTree>
    <p:extLst>
      <p:ext uri="{BB962C8B-B14F-4D97-AF65-F5344CB8AC3E}">
        <p14:creationId xmlns:p14="http://schemas.microsoft.com/office/powerpoint/2010/main" val="17116204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Physiological explanation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341438"/>
            <a:ext cx="8147050" cy="50688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>
                <a:latin typeface="Comic Sans MS" pitchFamily="66" charset="0"/>
              </a:rPr>
              <a:t>Relates behaviour to the activity of the brain and other organs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>
                <a:latin typeface="Comic Sans MS" pitchFamily="66" charset="0"/>
              </a:rPr>
              <a:t>Machinery of the body - what is physically happening within our bodies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e.g.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- chemical reactions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- how brain activity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   controls the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   contractions of muscles</a:t>
            </a:r>
          </a:p>
        </p:txBody>
      </p:sp>
      <p:graphicFrame>
        <p:nvGraphicFramePr>
          <p:cNvPr id="24580" name="Object 2"/>
          <p:cNvGraphicFramePr>
            <a:graphicFrameLocks noGrp="1" noChangeAspect="1"/>
          </p:cNvGraphicFramePr>
          <p:nvPr>
            <p:ph sz="half" idx="2"/>
          </p:nvPr>
        </p:nvGraphicFramePr>
        <p:xfrm>
          <a:off x="6084888" y="4005263"/>
          <a:ext cx="2379662" cy="252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2876190" imgH="3048426" progId="MSPhotoEd.3">
                  <p:embed/>
                </p:oleObj>
              </mc:Choice>
              <mc:Fallback>
                <p:oleObj name="Photo Editor Photo" r:id="rId2" imgW="2876190" imgH="304842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888" y="4005263"/>
                        <a:ext cx="2379662" cy="252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7576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Ontogenetic explanation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0403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>
                <a:latin typeface="Comic Sans MS" pitchFamily="66" charset="0"/>
              </a:rPr>
              <a:t>Development of a structure or a behaviour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>
                <a:latin typeface="Comic Sans MS" pitchFamily="66" charset="0"/>
              </a:rPr>
              <a:t>Effects of genetics, nutrition, experiences etc.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>
                <a:latin typeface="Comic Sans MS" pitchFamily="66" charset="0"/>
              </a:rPr>
              <a:t>How these </a:t>
            </a:r>
            <a:r>
              <a:rPr lang="en-GB" altLang="en-US" sz="2800" u="sng">
                <a:latin typeface="Comic Sans MS" pitchFamily="66" charset="0"/>
              </a:rPr>
              <a:t>interact</a:t>
            </a:r>
            <a:r>
              <a:rPr lang="en-GB" altLang="en-US" sz="2800">
                <a:latin typeface="Comic Sans MS" pitchFamily="66" charset="0"/>
              </a:rPr>
              <a:t> to produce behavioural tendencies </a:t>
            </a:r>
          </a:p>
        </p:txBody>
      </p:sp>
      <p:pic>
        <p:nvPicPr>
          <p:cNvPr id="157703" name="Picture 7" descr="carri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213100"/>
            <a:ext cx="3810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4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7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Evolutionary explanation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73238"/>
            <a:ext cx="8075613" cy="43529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>
                <a:latin typeface="Comic Sans MS" pitchFamily="66" charset="0"/>
              </a:rPr>
              <a:t>Considers a structure or a behaviour in terms of evolutionary history</a:t>
            </a:r>
          </a:p>
          <a:p>
            <a:pPr marL="609600" indent="-609600" eaLnBrk="1" hangingPunct="1"/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/>
            <a:endParaRPr lang="en-GB" altLang="en-US" sz="2800"/>
          </a:p>
          <a:p>
            <a:pPr marL="609600" indent="-609600" eaLnBrk="1" hangingPunct="1"/>
            <a:endParaRPr lang="en-GB" altLang="en-US" sz="2800"/>
          </a:p>
        </p:txBody>
      </p:sp>
      <p:pic>
        <p:nvPicPr>
          <p:cNvPr id="26628" name="Picture 4" descr="nikki_halloween_c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3213100"/>
            <a:ext cx="4386263" cy="3289300"/>
          </a:xfrm>
          <a:noFill/>
        </p:spPr>
      </p:pic>
    </p:spTree>
    <p:extLst>
      <p:ext uri="{BB962C8B-B14F-4D97-AF65-F5344CB8AC3E}">
        <p14:creationId xmlns:p14="http://schemas.microsoft.com/office/powerpoint/2010/main" val="899647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Functional explanation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>
                <a:latin typeface="Comic Sans MS" pitchFamily="66" charset="0"/>
              </a:rPr>
              <a:t>Why a structure or behaviour evolved as it did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>
                <a:latin typeface="Comic Sans MS" pitchFamily="66" charset="0"/>
              </a:rPr>
              <a:t>In an isolated community a gene can spread by accident - </a:t>
            </a:r>
            <a:r>
              <a:rPr lang="en-GB" altLang="en-US" sz="2800" i="1" u="sng">
                <a:latin typeface="Comic Sans MS" pitchFamily="66" charset="0"/>
              </a:rPr>
              <a:t>genetic drift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i="1" u="sng">
              <a:latin typeface="Comic Sans MS" pitchFamily="66" charset="0"/>
            </a:endParaRP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Luckier individuals not necessarily healthier or better</a:t>
            </a: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Entirely Random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Dominant male has a lot of offspring so his genes spread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805417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chamele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6188"/>
            <a:ext cx="4038600" cy="2692400"/>
          </a:xfrm>
          <a:noFill/>
        </p:spPr>
      </p:pic>
      <p:sp>
        <p:nvSpPr>
          <p:cNvPr id="163848" name="Rectangle 8"/>
          <p:cNvSpPr>
            <a:spLocks noChangeArrowheads="1"/>
          </p:cNvSpPr>
          <p:nvPr/>
        </p:nvSpPr>
        <p:spPr bwMode="auto">
          <a:xfrm>
            <a:off x="468313" y="404813"/>
            <a:ext cx="82804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In larger populations, genetic drift isn’t so powerful – genes must have some 		   benefit</a:t>
            </a:r>
          </a:p>
        </p:txBody>
      </p:sp>
      <p:pic>
        <p:nvPicPr>
          <p:cNvPr id="28676" name="Picture 9" descr="070504008PD_chamele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516188"/>
            <a:ext cx="4038600" cy="2692400"/>
          </a:xfrm>
          <a:noFill/>
        </p:spPr>
      </p:pic>
    </p:spTree>
    <p:extLst>
      <p:ext uri="{BB962C8B-B14F-4D97-AF65-F5344CB8AC3E}">
        <p14:creationId xmlns:p14="http://schemas.microsoft.com/office/powerpoint/2010/main" val="1577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Birdsong (Kalat, 2001)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91512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>
                <a:latin typeface="Comic Sans MS" pitchFamily="66" charset="0"/>
              </a:rPr>
              <a:t>Physiological</a:t>
            </a:r>
            <a:endParaRPr lang="en-GB" sz="240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A particular area of songbird brain grows under the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influence of testosterone, so this area of the brain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grows larger in mature males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>
                <a:latin typeface="Comic Sans MS" pitchFamily="66" charset="0"/>
              </a:rPr>
              <a:t>Ontogenetic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A young male learns the song by listening to adult males.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800">
                <a:latin typeface="Comic Sans MS" pitchFamily="66" charset="0"/>
              </a:rPr>
              <a:t>	- </a:t>
            </a:r>
            <a:r>
              <a:rPr lang="en-GB" sz="2400">
                <a:latin typeface="Comic Sans MS" pitchFamily="66" charset="0"/>
              </a:rPr>
              <a:t>must possess the genes that prepare him to learn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   the song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- have the opportunity to hear the right song during a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>
                <a:latin typeface="Comic Sans MS" pitchFamily="66" charset="0"/>
              </a:rPr>
              <a:t>	   sensitive period during his early life</a:t>
            </a:r>
          </a:p>
        </p:txBody>
      </p:sp>
      <p:pic>
        <p:nvPicPr>
          <p:cNvPr id="29700" name="Picture 5" descr="nighting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0788" y="404813"/>
            <a:ext cx="1647825" cy="1647825"/>
          </a:xfrm>
          <a:noFill/>
        </p:spPr>
      </p:pic>
    </p:spTree>
    <p:extLst>
      <p:ext uri="{BB962C8B-B14F-4D97-AF65-F5344CB8AC3E}">
        <p14:creationId xmlns:p14="http://schemas.microsoft.com/office/powerpoint/2010/main" val="6643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/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765175"/>
            <a:ext cx="8507412" cy="56499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u="sng">
                <a:latin typeface="Comic Sans MS" pitchFamily="66" charset="0"/>
              </a:rPr>
              <a:t>Evolutionary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Birds with similar sounding songs - suggests that the species evolved from a single ancestor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The </a:t>
            </a:r>
            <a:r>
              <a:rPr lang="en-GB" altLang="en-US" sz="2400" i="1">
                <a:latin typeface="Comic Sans MS" pitchFamily="66" charset="0"/>
              </a:rPr>
              <a:t>mechanism</a:t>
            </a:r>
            <a:r>
              <a:rPr lang="en-GB" altLang="en-US" sz="2400">
                <a:latin typeface="Comic Sans MS" pitchFamily="66" charset="0"/>
              </a:rPr>
              <a:t> responsible for the song they sing has remained active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u="sng">
                <a:latin typeface="Comic Sans MS" pitchFamily="66" charset="0"/>
              </a:rPr>
              <a:t>Functional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Usually - the male sings only sings these songs during the mating season and only in his own territory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To attract females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To warn other males that he is defending his territory</a:t>
            </a:r>
          </a:p>
        </p:txBody>
      </p:sp>
    </p:spTree>
    <p:extLst>
      <p:ext uri="{BB962C8B-B14F-4D97-AF65-F5344CB8AC3E}">
        <p14:creationId xmlns:p14="http://schemas.microsoft.com/office/powerpoint/2010/main" val="122122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Integration of these different types of explanation: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Comic Sans MS" pitchFamily="66" charset="0"/>
              </a:rPr>
              <a:t>Which mechanisms are involved in the production of the behaviour?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Comic Sans MS" pitchFamily="66" charset="0"/>
              </a:rPr>
              <a:t>How it has it developed within the person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Comic Sans MS" pitchFamily="66" charset="0"/>
              </a:rPr>
              <a:t>How it evolved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Comic Sans MS" pitchFamily="66" charset="0"/>
              </a:rPr>
              <a:t>What function it serves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latin typeface="Comic Sans MS" pitchFamily="66" charset="0"/>
              </a:rPr>
              <a:t>Is it an adaptive behaviour or a maladaptive behaviour?</a:t>
            </a:r>
          </a:p>
        </p:txBody>
      </p:sp>
    </p:spTree>
    <p:extLst>
      <p:ext uri="{BB962C8B-B14F-4D97-AF65-F5344CB8AC3E}">
        <p14:creationId xmlns:p14="http://schemas.microsoft.com/office/powerpoint/2010/main" val="8514790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b="1" u="sng">
                <a:latin typeface="Comic Sans MS" pitchFamily="66" charset="0"/>
              </a:rPr>
              <a:t>Summary check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b="1" u="sng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What is an: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Evolutionary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Physiological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Functional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Ontogenetic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34091585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Brain and Conscious Experience</a:t>
            </a:r>
            <a:endParaRPr lang="en-US" altLang="en-US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Biological explanations of behaviour raise the mind – body or mind-brain problem. </a:t>
            </a:r>
          </a:p>
          <a:p>
            <a:pPr eaLnBrk="1" hangingPunct="1"/>
            <a:endParaRPr lang="en-GB" altLang="en-US" sz="1800" dirty="0"/>
          </a:p>
          <a:p>
            <a:pPr eaLnBrk="1" hangingPunct="1"/>
            <a:r>
              <a:rPr lang="en-GB" altLang="en-US" sz="2800" dirty="0"/>
              <a:t>What is the relationship between the mind and body. 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800" dirty="0"/>
              <a:t>For example. </a:t>
            </a:r>
          </a:p>
          <a:p>
            <a:pPr lvl="1" eaLnBrk="1" hangingPunct="1"/>
            <a:r>
              <a:rPr lang="en-GB" altLang="en-US" dirty="0"/>
              <a:t>“I became frightened because I saw a man with a gun” </a:t>
            </a:r>
          </a:p>
          <a:p>
            <a:pPr lvl="1" eaLnBrk="1" hangingPunct="1"/>
            <a:r>
              <a:rPr lang="en-GB" altLang="en-US" dirty="0"/>
              <a:t>Neuroscientists may say “You because frightened because of increased electrochemical activity in Amygdala”.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55542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The Brain and Conscious Experience</a:t>
            </a:r>
            <a:r>
              <a:rPr lang="en-GB" altLang="en-US"/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507413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 i="1" u="sng">
                <a:latin typeface="Comic Sans MS" pitchFamily="66" charset="0"/>
              </a:rPr>
              <a:t>Dualism</a:t>
            </a:r>
            <a:r>
              <a:rPr lang="en-GB" altLang="en-US" sz="240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The belief that mind and body are: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 	- different kinds of substance (non-physical and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   physical)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- they exist independently but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   somehow interact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>
                <a:latin typeface="Comic Sans MS" pitchFamily="66" charset="0"/>
              </a:rPr>
              <a:t>	Descartes:			</a:t>
            </a: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>
                <a:latin typeface="Comic Sans MS" pitchFamily="66" charset="0"/>
              </a:rPr>
              <a:t>	</a:t>
            </a:r>
            <a:r>
              <a:rPr lang="en-GB" altLang="en-US" sz="2400">
                <a:latin typeface="Comic Sans MS" pitchFamily="66" charset="0"/>
              </a:rPr>
              <a:t>Mind influences physical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because both mind and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interact at a single point.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	- suggested pineal gland</a:t>
            </a:r>
          </a:p>
        </p:txBody>
      </p:sp>
      <p:pic>
        <p:nvPicPr>
          <p:cNvPr id="34820" name="Picture 7" descr="uchr_01_img00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3025775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8987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Rene Descartes</a:t>
            </a:r>
          </a:p>
        </p:txBody>
      </p:sp>
      <p:pic>
        <p:nvPicPr>
          <p:cNvPr id="35843" name="Picture 5" descr="descartes_i_think____there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3213" y="1628775"/>
            <a:ext cx="3108325" cy="4357688"/>
          </a:xfrm>
        </p:spPr>
      </p:pic>
    </p:spTree>
    <p:extLst>
      <p:ext uri="{BB962C8B-B14F-4D97-AF65-F5344CB8AC3E}">
        <p14:creationId xmlns:p14="http://schemas.microsoft.com/office/powerpoint/2010/main" val="39324167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Student’s version</a:t>
            </a:r>
          </a:p>
        </p:txBody>
      </p:sp>
      <p:pic>
        <p:nvPicPr>
          <p:cNvPr id="36867" name="Picture 5" descr="idrinkbrow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989138"/>
            <a:ext cx="4176713" cy="4176712"/>
          </a:xfrm>
        </p:spPr>
      </p:pic>
    </p:spTree>
    <p:extLst>
      <p:ext uri="{BB962C8B-B14F-4D97-AF65-F5344CB8AC3E}">
        <p14:creationId xmlns:p14="http://schemas.microsoft.com/office/powerpoint/2010/main" val="13035043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Critique of Dualism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Major objection is that dualism conflicts with law of conservation of matter and energy.</a:t>
            </a:r>
          </a:p>
          <a:p>
            <a:endParaRPr lang="en-GB" altLang="en-US" sz="2400" dirty="0"/>
          </a:p>
          <a:p>
            <a:r>
              <a:rPr lang="en-GB" altLang="en-US" sz="2400" dirty="0"/>
              <a:t>Matter can transform into energy.</a:t>
            </a:r>
          </a:p>
          <a:p>
            <a:r>
              <a:rPr lang="en-GB" altLang="en-US" sz="2400" dirty="0"/>
              <a:t>Energy into Matter</a:t>
            </a:r>
          </a:p>
          <a:p>
            <a:endParaRPr lang="en-GB" altLang="en-US" sz="2400" dirty="0"/>
          </a:p>
          <a:p>
            <a:r>
              <a:rPr lang="en-GB" altLang="en-US" sz="2400" dirty="0"/>
              <a:t>BUT, neither appears out of nothing.</a:t>
            </a:r>
          </a:p>
          <a:p>
            <a:pPr lvl="1"/>
            <a:r>
              <a:rPr lang="en-GB" altLang="en-US" sz="2400" dirty="0"/>
              <a:t>Matter alters when other matter or energy acts upon it</a:t>
            </a:r>
          </a:p>
          <a:p>
            <a:pPr lvl="1"/>
            <a:r>
              <a:rPr lang="en-GB" altLang="en-US" sz="2400" dirty="0"/>
              <a:t>A mind not composed of energy or matter could not make anything happen.</a:t>
            </a:r>
          </a:p>
          <a:p>
            <a:pPr lvl="2"/>
            <a:r>
              <a:rPr lang="en-GB" altLang="en-US" sz="2000" dirty="0"/>
              <a:t>Muscle Movements.</a:t>
            </a:r>
          </a:p>
        </p:txBody>
      </p:sp>
    </p:spTree>
    <p:extLst>
      <p:ext uri="{BB962C8B-B14F-4D97-AF65-F5344CB8AC3E}">
        <p14:creationId xmlns:p14="http://schemas.microsoft.com/office/powerpoint/2010/main" val="39853659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altLang="en-US" dirty="0"/>
              <a:t>Alternative to Dualism?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782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30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61928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b="1" i="1" u="sng">
                <a:latin typeface="Comic Sans MS" pitchFamily="66" charset="0"/>
              </a:rPr>
              <a:t>Monism</a:t>
            </a:r>
            <a:r>
              <a:rPr lang="en-GB" altLang="en-US" sz="220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>
                <a:latin typeface="Comic Sans MS" pitchFamily="66" charset="0"/>
              </a:rPr>
              <a:t>	The belief that the universe consists of only one kind of existence or one kind of substance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>
                <a:latin typeface="Comic Sans MS" pitchFamily="66" charset="0"/>
              </a:rPr>
              <a:t>	Three forms of monism: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>
                <a:latin typeface="Comic Sans MS" pitchFamily="66" charset="0"/>
              </a:rPr>
              <a:t>Materialism</a:t>
            </a:r>
            <a:r>
              <a:rPr lang="en-GB" altLang="en-US" sz="220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- everything exists in the material, or physical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	Mental events don’t exist at all.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>
                <a:latin typeface="Comic Sans MS" pitchFamily="66" charset="0"/>
              </a:rPr>
              <a:t>Mentalism</a:t>
            </a:r>
            <a:r>
              <a:rPr lang="en-GB" altLang="en-US" sz="220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- only the mind really exists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>
                <a:latin typeface="Comic Sans MS" pitchFamily="66" charset="0"/>
              </a:rPr>
              <a:t>Identity Position</a:t>
            </a:r>
            <a:r>
              <a:rPr lang="en-GB" altLang="en-US" sz="220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- mental processes same thing as certain kinds of brain processes, but just described in different terms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	Mind is Brain </a:t>
            </a:r>
            <a:r>
              <a:rPr lang="en-GB" altLang="en-US" sz="2200" u="sng">
                <a:latin typeface="Comic Sans MS" pitchFamily="66" charset="0"/>
              </a:rPr>
              <a:t>Activity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>
                <a:latin typeface="Comic Sans MS" pitchFamily="66" charset="0"/>
              </a:rPr>
              <a:t>		Mental Activity is what happens to the Brain.</a:t>
            </a:r>
          </a:p>
        </p:txBody>
      </p:sp>
    </p:spTree>
    <p:extLst>
      <p:ext uri="{BB962C8B-B14F-4D97-AF65-F5344CB8AC3E}">
        <p14:creationId xmlns:p14="http://schemas.microsoft.com/office/powerpoint/2010/main" val="19158041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Consciousness? </a:t>
            </a:r>
            <a:endParaRPr lang="en-US" altLang="en-US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8184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Questions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9577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>
                <a:latin typeface="Comic Sans MS" pitchFamily="66" charset="0"/>
              </a:rPr>
              <a:t>Why any kind of brain activity is associated with consciousness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>
                <a:latin typeface="Comic Sans MS" pitchFamily="66" charset="0"/>
              </a:rPr>
              <a:t>How this can be associated with consciousness</a:t>
            </a:r>
          </a:p>
        </p:txBody>
      </p:sp>
      <p:pic>
        <p:nvPicPr>
          <p:cNvPr id="41988" name="Picture 5" descr="gaia_conscious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852738"/>
            <a:ext cx="41148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5886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Suggestions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>
                <a:latin typeface="Comic Sans MS" pitchFamily="66" charset="0"/>
              </a:rPr>
              <a:t>Chalmers</a:t>
            </a:r>
            <a:r>
              <a:rPr lang="en-GB" altLang="en-US" sz="2800" i="1">
                <a:latin typeface="Comic Sans MS" pitchFamily="66" charset="0"/>
              </a:rPr>
              <a:t> (1995)</a:t>
            </a:r>
            <a:r>
              <a:rPr lang="en-GB" altLang="en-US" sz="2800">
                <a:latin typeface="Comic Sans MS" pitchFamily="66" charset="0"/>
              </a:rPr>
              <a:t> - consciousness is a fundamental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property of matter - precisely because we can’t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explain it – it just </a:t>
            </a:r>
            <a:r>
              <a:rPr lang="en-GB" altLang="en-US" sz="2800" b="1" i="1" u="sng">
                <a:latin typeface="Comic Sans MS" pitchFamily="66" charset="0"/>
              </a:rPr>
              <a:t>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b="1" i="1" u="sng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>
                <a:latin typeface="Comic Sans MS" pitchFamily="66" charset="0"/>
              </a:rPr>
              <a:t>Dennett</a:t>
            </a:r>
            <a:r>
              <a:rPr lang="en-GB" altLang="en-US" sz="2800" i="1">
                <a:latin typeface="Comic Sans MS" pitchFamily="66" charset="0"/>
              </a:rPr>
              <a:t> (1996)</a:t>
            </a:r>
            <a:r>
              <a:rPr lang="en-GB" altLang="en-US" sz="2800">
                <a:latin typeface="Comic Sans MS" pitchFamily="66" charset="0"/>
              </a:rPr>
              <a:t> –an enormous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number of small problems - once we’ve solved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these, there is no ‘hard problem’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>
                <a:latin typeface="Comic Sans MS" pitchFamily="66" charset="0"/>
              </a:rPr>
              <a:t>Churchland</a:t>
            </a:r>
            <a:r>
              <a:rPr lang="en-GB" altLang="en-US" sz="2800" i="1">
                <a:latin typeface="Comic Sans MS" pitchFamily="66" charset="0"/>
              </a:rPr>
              <a:t> (1996)</a:t>
            </a:r>
            <a:r>
              <a:rPr lang="en-GB" altLang="en-US" sz="2800">
                <a:latin typeface="Comic Sans MS" pitchFamily="66" charset="0"/>
              </a:rPr>
              <a:t> – might still be a conventional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overall physical explanation for consciousness </a:t>
            </a:r>
          </a:p>
        </p:txBody>
      </p:sp>
    </p:spTree>
    <p:extLst>
      <p:ext uri="{BB962C8B-B14F-4D97-AF65-F5344CB8AC3E}">
        <p14:creationId xmlns:p14="http://schemas.microsoft.com/office/powerpoint/2010/main" val="17283345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2800">
                <a:solidFill>
                  <a:srgbClr val="FF9900"/>
                </a:solidFill>
                <a:latin typeface="Comic Sans MS" pitchFamily="66" charset="0"/>
              </a:rPr>
              <a:t>Researching consciousness – a problem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Mass and charge (energy) can be observed, but not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Consciousness is neither observable nor measurable – so cannot (yet) be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We can only infer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consciousness of each other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- the problem of other minds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latin typeface="Comic Sans MS" pitchFamily="66" charset="0"/>
              </a:rPr>
              <a:t>‘I alone am conscious’ - </a:t>
            </a:r>
            <a:r>
              <a:rPr lang="en-GB" altLang="en-US" sz="2400" i="1" u="sng">
                <a:latin typeface="Comic Sans MS" pitchFamily="66" charset="0"/>
              </a:rPr>
              <a:t>solipsism</a:t>
            </a:r>
            <a:r>
              <a:rPr lang="en-GB" altLang="en-US">
                <a:latin typeface="Comic Sans MS" pitchFamily="66" charset="0"/>
              </a:rPr>
              <a:t> </a:t>
            </a:r>
          </a:p>
        </p:txBody>
      </p:sp>
      <p:pic>
        <p:nvPicPr>
          <p:cNvPr id="44036" name="Picture 5" descr="mid_adult_woman_8d8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500438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037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>
                <a:solidFill>
                  <a:srgbClr val="FF9900"/>
                </a:solidFill>
                <a:latin typeface="Comic Sans MS" pitchFamily="66" charset="0"/>
              </a:rPr>
              <a:t>This aspect of the module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Comic Sans MS" pitchFamily="66" charset="0"/>
              </a:rPr>
              <a:t>The structure of the brain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– what it is made up of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	- how it is made up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Comic Sans MS" pitchFamily="66" charset="0"/>
              </a:rPr>
              <a:t> </a:t>
            </a:r>
          </a:p>
          <a:p>
            <a:pPr eaLnBrk="1" hangingPunct="1"/>
            <a:r>
              <a:rPr lang="en-GB" altLang="en-US" sz="2800">
                <a:latin typeface="Comic Sans MS" pitchFamily="66" charset="0"/>
              </a:rPr>
              <a:t>Which of the areas and structures of the brain are implicated in particular behaviours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664698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Task. 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In Groups, research and find 10 facts about the Brain.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Present your findings about rest of the class.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Things you might want to consider.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Size of the Brain.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What are Neurons.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How many Neurons.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What activities does the Brain control.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6180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BRAIN FACTS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754438" cy="348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Brain weighs approximately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     3 lbs (1500 grms)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Brain has approximately 100 billion neurons and 1 trillion supporting cells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Neurons grow and organize themselves into efficient systems that operate a lifetime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controls ALL activities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Emotion and cognition are intertwined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Neurons can re-route circuits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and environment involved in delicate duet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never stops adapting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22871504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med_0329_slide">
  <a:themeElements>
    <a:clrScheme name="Office Theme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Office Them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ffice Theme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med_0329_slide</Template>
  <TotalTime>458</TotalTime>
  <Words>1362</Words>
  <Application>Microsoft Office PowerPoint</Application>
  <PresentationFormat>On-screen Show (4:3)</PresentationFormat>
  <Paragraphs>276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Comic Sans MS</vt:lpstr>
      <vt:lpstr>Wingdings</vt:lpstr>
      <vt:lpstr>med_0329_slide</vt:lpstr>
      <vt:lpstr>1_Default Design</vt:lpstr>
      <vt:lpstr>Photo Editor Photo</vt:lpstr>
      <vt:lpstr>ECAP4010 – Introduction to Cognitive and Biological Psychology (Bio Section) </vt:lpstr>
      <vt:lpstr>Stuart Jones. </vt:lpstr>
      <vt:lpstr>Aims</vt:lpstr>
      <vt:lpstr>Learning Outcomes. </vt:lpstr>
      <vt:lpstr>Content. </vt:lpstr>
      <vt:lpstr>Content</vt:lpstr>
      <vt:lpstr>Assessment. </vt:lpstr>
      <vt:lpstr>REMEMBER</vt:lpstr>
      <vt:lpstr>Module Outline. </vt:lpstr>
      <vt:lpstr>Recommended Reading. </vt:lpstr>
      <vt:lpstr>Introduction to  Biological Psychology.  </vt:lpstr>
      <vt:lpstr>Text Book definition. </vt:lpstr>
      <vt:lpstr>Common Terms associated with Biological Psychology. </vt:lpstr>
      <vt:lpstr>What is biological psychology?</vt:lpstr>
      <vt:lpstr>How do Biological Psychologists do this? </vt:lpstr>
      <vt:lpstr>How do Biological Psychologists do this? </vt:lpstr>
      <vt:lpstr>Why?</vt:lpstr>
      <vt:lpstr>Biological Explanations of Behaviour</vt:lpstr>
      <vt:lpstr>Physiological explanation</vt:lpstr>
      <vt:lpstr>Ontogenetic explanation</vt:lpstr>
      <vt:lpstr>Evolutionary explanation</vt:lpstr>
      <vt:lpstr>Functional explanation</vt:lpstr>
      <vt:lpstr>PowerPoint Presentation</vt:lpstr>
      <vt:lpstr>Birdsong (Kalat, 2001)</vt:lpstr>
      <vt:lpstr>PowerPoint Presentation</vt:lpstr>
      <vt:lpstr>Integration of these different types of explanation:</vt:lpstr>
      <vt:lpstr>PowerPoint Presentation</vt:lpstr>
      <vt:lpstr>The Brain and Conscious Experience</vt:lpstr>
      <vt:lpstr>The Brain and Conscious Experience </vt:lpstr>
      <vt:lpstr>Rene Descartes</vt:lpstr>
      <vt:lpstr>Student’s version</vt:lpstr>
      <vt:lpstr>Critique of Dualism</vt:lpstr>
      <vt:lpstr>Alternative to Dualism?</vt:lpstr>
      <vt:lpstr>PowerPoint Presentation</vt:lpstr>
      <vt:lpstr>What is Consciousness? </vt:lpstr>
      <vt:lpstr>Questions</vt:lpstr>
      <vt:lpstr>Suggestions</vt:lpstr>
      <vt:lpstr>Researching consciousness – a problem</vt:lpstr>
      <vt:lpstr>This aspect of the module</vt:lpstr>
      <vt:lpstr>Task. </vt:lpstr>
      <vt:lpstr>BRAIN FACTS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Stuart Jones</cp:lastModifiedBy>
  <cp:revision>14</cp:revision>
  <dcterms:created xsi:type="dcterms:W3CDTF">2014-11-09T00:01:35Z</dcterms:created>
  <dcterms:modified xsi:type="dcterms:W3CDTF">2023-11-09T19:36:01Z</dcterms:modified>
</cp:coreProperties>
</file>