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89" r:id="rId3"/>
    <p:sldId id="296" r:id="rId4"/>
    <p:sldId id="297" r:id="rId5"/>
    <p:sldId id="301" r:id="rId6"/>
    <p:sldId id="298" r:id="rId7"/>
    <p:sldId id="299" r:id="rId8"/>
    <p:sldId id="303" r:id="rId9"/>
    <p:sldId id="291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70"/>
  </p:normalViewPr>
  <p:slideViewPr>
    <p:cSldViewPr>
      <p:cViewPr varScale="1">
        <p:scale>
          <a:sx n="42" d="100"/>
          <a:sy n="42" d="100"/>
        </p:scale>
        <p:origin x="1326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E3C54F-8D85-463B-8A1B-AF30455265F0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094D45-AAB3-414A-9A38-E657E7A237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873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1870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Rhestrwch</a:t>
            </a:r>
            <a:r>
              <a:rPr lang="en-GB" baseline="0" dirty="0" smtClean="0"/>
              <a:t> 9 </a:t>
            </a:r>
            <a:r>
              <a:rPr lang="en-GB" baseline="0" dirty="0" err="1" smtClean="0"/>
              <a:t>strategaeth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rydych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wedi’u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gweld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waith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a’u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trefnu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o’r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pwysicaf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lleiaf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pwysig</a:t>
            </a:r>
            <a:r>
              <a:rPr lang="en-GB" baseline="0" dirty="0" smtClean="0"/>
              <a:t>. </a:t>
            </a:r>
            <a:r>
              <a:rPr lang="en-GB" baseline="0" dirty="0" err="1" smtClean="0"/>
              <a:t>Cofiwch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gyfiawnhau’ch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atebion</a:t>
            </a:r>
            <a:r>
              <a:rPr lang="en-GB" baseline="0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094D45-AAB3-414A-9A38-E657E7A2378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3427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6604-1E3A-4E1A-AE39-D3A4914E08EA}" type="datetimeFigureOut">
              <a:rPr lang="en-GB" smtClean="0"/>
              <a:pPr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4AC8-2015-425B-9FC8-A84FD60729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1286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6604-1E3A-4E1A-AE39-D3A4914E08EA}" type="datetimeFigureOut">
              <a:rPr lang="en-GB" smtClean="0"/>
              <a:pPr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4AC8-2015-425B-9FC8-A84FD60729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0803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6604-1E3A-4E1A-AE39-D3A4914E08EA}" type="datetimeFigureOut">
              <a:rPr lang="en-GB" smtClean="0"/>
              <a:pPr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4AC8-2015-425B-9FC8-A84FD60729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7498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6604-1E3A-4E1A-AE39-D3A4914E08EA}" type="datetimeFigureOut">
              <a:rPr lang="en-GB" smtClean="0"/>
              <a:pPr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4AC8-2015-425B-9FC8-A84FD60729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2779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6604-1E3A-4E1A-AE39-D3A4914E08EA}" type="datetimeFigureOut">
              <a:rPr lang="en-GB" smtClean="0"/>
              <a:pPr/>
              <a:t>10/12/2018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4AC8-2015-425B-9FC8-A84FD60729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6895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6604-1E3A-4E1A-AE39-D3A4914E08EA}" type="datetimeFigureOut">
              <a:rPr lang="en-GB" smtClean="0"/>
              <a:pPr/>
              <a:t>10/12/2018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4AC8-2015-425B-9FC8-A84FD60729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3689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6604-1E3A-4E1A-AE39-D3A4914E08EA}" type="datetimeFigureOut">
              <a:rPr lang="en-GB" smtClean="0"/>
              <a:pPr/>
              <a:t>10/12/2018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4AC8-2015-425B-9FC8-A84FD60729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8485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6604-1E3A-4E1A-AE39-D3A4914E08EA}" type="datetimeFigureOut">
              <a:rPr lang="en-GB" smtClean="0"/>
              <a:pPr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4AC8-2015-425B-9FC8-A84FD60729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7443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6604-1E3A-4E1A-AE39-D3A4914E08EA}" type="datetimeFigureOut">
              <a:rPr lang="en-GB" smtClean="0"/>
              <a:pPr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4AC8-2015-425B-9FC8-A84FD60729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5934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6604-1E3A-4E1A-AE39-D3A4914E08EA}" type="datetimeFigureOut">
              <a:rPr lang="en-GB" smtClean="0"/>
              <a:pPr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4AC8-2015-425B-9FC8-A84FD60729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8701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6604-1E3A-4E1A-AE39-D3A4914E08EA}" type="datetimeFigureOut">
              <a:rPr lang="en-GB" smtClean="0"/>
              <a:pPr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4AC8-2015-425B-9FC8-A84FD60729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74553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4767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C96604-1E3A-4E1A-AE39-D3A4914E08EA}" type="datetimeFigureOut">
              <a:rPr lang="en-GB" smtClean="0"/>
              <a:pPr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6C4AC8-2015-425B-9FC8-A84FD60729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1320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5697" y="4906325"/>
            <a:ext cx="3055374" cy="443865"/>
          </a:xfrm>
        </p:spPr>
        <p:txBody>
          <a:bodyPr>
            <a:noAutofit/>
          </a:bodyPr>
          <a:lstStyle/>
          <a:p>
            <a:r>
              <a:rPr lang="cy-GB" sz="2800" dirty="0" smtClean="0"/>
              <a:t>Pontio – </a:t>
            </a:r>
            <a:r>
              <a:rPr lang="cy-GB" sz="2800" dirty="0" err="1" smtClean="0"/>
              <a:t>Bridging</a:t>
            </a:r>
            <a:endParaRPr lang="cy-GB" sz="2800" dirty="0" smtClean="0"/>
          </a:p>
          <a:p>
            <a:r>
              <a:rPr lang="cy-GB" sz="2800" dirty="0" smtClean="0"/>
              <a:t>10</a:t>
            </a:r>
            <a:r>
              <a:rPr lang="cy-GB" sz="2800" dirty="0" smtClean="0"/>
              <a:t>-12-2018</a:t>
            </a:r>
            <a:endParaRPr lang="cy-GB" sz="2800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alphaModFix amt="38000"/>
          </a:blip>
          <a:stretch>
            <a:fillRect/>
          </a:stretch>
        </p:blipFill>
        <p:spPr>
          <a:xfrm>
            <a:off x="1066800" y="0"/>
            <a:ext cx="8077200" cy="4038600"/>
          </a:xfrm>
          <a:prstGeom prst="rect">
            <a:avLst/>
          </a:prstGeom>
        </p:spPr>
      </p:pic>
      <p:pic>
        <p:nvPicPr>
          <p:cNvPr id="5" name="Picture 4" descr="wordle.png"/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  <a:alphaModFix amt="51000"/>
          </a:blip>
          <a:stretch>
            <a:fillRect/>
          </a:stretch>
        </p:blipFill>
        <p:spPr>
          <a:xfrm>
            <a:off x="2201197" y="2389838"/>
            <a:ext cx="4134678" cy="2641600"/>
          </a:xfrm>
          <a:prstGeom prst="rect">
            <a:avLst/>
          </a:prstGeom>
        </p:spPr>
      </p:pic>
      <p:pic>
        <p:nvPicPr>
          <p:cNvPr id="6" name="Picture 5" descr="wordle.png"/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  <a:alphaModFix amt="38000"/>
          </a:blip>
          <a:stretch>
            <a:fillRect/>
          </a:stretch>
        </p:blipFill>
        <p:spPr>
          <a:xfrm>
            <a:off x="5009322" y="1600200"/>
            <a:ext cx="4134678" cy="26416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5800" y="3810000"/>
            <a:ext cx="3429000" cy="303451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8929657">
            <a:off x="3402688" y="730572"/>
            <a:ext cx="7521888" cy="5235234"/>
          </a:xfrm>
          <a:prstGeom prst="rect">
            <a:avLst/>
          </a:prstGeom>
        </p:spPr>
      </p:pic>
      <p:sp>
        <p:nvSpPr>
          <p:cNvPr id="11" name="Subtitle 2"/>
          <p:cNvSpPr txBox="1">
            <a:spLocks/>
          </p:cNvSpPr>
          <p:nvPr/>
        </p:nvSpPr>
        <p:spPr>
          <a:xfrm rot="20720586">
            <a:off x="5431143" y="5296966"/>
            <a:ext cx="1504122" cy="3788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dirty="0" smtClean="0">
                <a:latin typeface="Malgun Gothic" panose="020B0503020000020004" pitchFamily="34" charset="-127"/>
                <a:ea typeface="Malgun Gothic" panose="020B0503020000020004" pitchFamily="34" charset="-127"/>
              </a:rPr>
              <a:t>Dilyn i Fyny!</a:t>
            </a:r>
            <a:endParaRPr lang="en-GB" dirty="0">
              <a:latin typeface="Malgun Gothic" panose="020B0503020000020004" pitchFamily="34" charset="-127"/>
              <a:ea typeface="Malgun Gothic" panose="020B0503020000020004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3865828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1436987" y="211070"/>
            <a:ext cx="6172200" cy="418271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3200" dirty="0" err="1">
                <a:solidFill>
                  <a:schemeClr val="accent1">
                    <a:lumMod val="75000"/>
                  </a:schemeClr>
                </a:solidFill>
              </a:rPr>
              <a:t>Croeso</a:t>
            </a:r>
            <a:r>
              <a:rPr lang="en-GB" sz="13200" dirty="0">
                <a:solidFill>
                  <a:schemeClr val="accent1">
                    <a:lumMod val="75000"/>
                  </a:schemeClr>
                </a:solidFill>
              </a:rPr>
              <a:t> - Welcome</a:t>
            </a:r>
          </a:p>
        </p:txBody>
      </p:sp>
      <p:sp>
        <p:nvSpPr>
          <p:cNvPr id="4" name="Content Placeholder 8"/>
          <p:cNvSpPr txBox="1">
            <a:spLocks/>
          </p:cNvSpPr>
          <p:nvPr/>
        </p:nvSpPr>
        <p:spPr>
          <a:xfrm>
            <a:off x="501805" y="1948639"/>
            <a:ext cx="4317845" cy="328664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685800">
              <a:spcBef>
                <a:spcPts val="0"/>
              </a:spcBef>
              <a:buNone/>
              <a:defRPr/>
            </a:pPr>
            <a:endParaRPr lang="en-US" sz="2400" dirty="0"/>
          </a:p>
        </p:txBody>
      </p:sp>
      <p:sp>
        <p:nvSpPr>
          <p:cNvPr id="5" name="Text Placeholder 2"/>
          <p:cNvSpPr txBox="1">
            <a:spLocks/>
          </p:cNvSpPr>
          <p:nvPr/>
        </p:nvSpPr>
        <p:spPr>
          <a:xfrm>
            <a:off x="2133600" y="781632"/>
            <a:ext cx="4577195" cy="47982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100" b="1" dirty="0" err="1"/>
              <a:t>Amcanion</a:t>
            </a:r>
            <a:r>
              <a:rPr lang="en-GB" sz="2100" b="1" dirty="0"/>
              <a:t> y </a:t>
            </a:r>
            <a:r>
              <a:rPr lang="en-GB" sz="2100" b="1" dirty="0" err="1"/>
              <a:t>sesiwn</a:t>
            </a:r>
            <a:r>
              <a:rPr lang="en-GB" sz="2100" b="1" dirty="0"/>
              <a:t> </a:t>
            </a:r>
            <a:r>
              <a:rPr lang="mr-IN" sz="2100" b="1" dirty="0"/>
              <a:t>–</a:t>
            </a:r>
            <a:r>
              <a:rPr lang="en-GB" sz="2100" b="1" dirty="0"/>
              <a:t> Session objectives</a:t>
            </a:r>
            <a:endParaRPr lang="en-US" sz="2100" b="1" dirty="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559514" y="1676399"/>
            <a:ext cx="3905865" cy="384873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lvl="0" indent="-342900">
              <a:spcBef>
                <a:spcPct val="20000"/>
              </a:spcBef>
              <a:buFont typeface="Arial"/>
              <a:buChar char="•"/>
            </a:pPr>
            <a:r>
              <a:rPr lang="en-US" sz="2400" dirty="0" err="1"/>
              <a:t>A</a:t>
            </a:r>
            <a:r>
              <a:rPr lang="en-US" sz="2400" dirty="0" err="1" smtClean="0"/>
              <a:t>dfyfyrio</a:t>
            </a:r>
            <a:r>
              <a:rPr lang="en-US" sz="2400" dirty="0" smtClean="0"/>
              <a:t> </a:t>
            </a:r>
            <a:r>
              <a:rPr lang="en-US" sz="2400" dirty="0" err="1" smtClean="0"/>
              <a:t>ar</a:t>
            </a:r>
            <a:r>
              <a:rPr lang="en-US" sz="2400" dirty="0" smtClean="0"/>
              <a:t> </a:t>
            </a:r>
            <a:r>
              <a:rPr lang="en-US" sz="2400" dirty="0" smtClean="0"/>
              <a:t>y </a:t>
            </a:r>
            <a:r>
              <a:rPr lang="en-US" sz="2400" dirty="0" err="1" smtClean="0"/>
              <a:t>trydydd</a:t>
            </a:r>
            <a:r>
              <a:rPr lang="en-US" sz="2400" dirty="0" smtClean="0"/>
              <a:t> </a:t>
            </a:r>
            <a:r>
              <a:rPr lang="en-US" sz="2400" dirty="0" err="1" smtClean="0"/>
              <a:t>diwrnod</a:t>
            </a:r>
            <a:r>
              <a:rPr lang="en-US" sz="2400" dirty="0" smtClean="0"/>
              <a:t> </a:t>
            </a:r>
            <a:r>
              <a:rPr lang="en-US" sz="2400" dirty="0" err="1" smtClean="0"/>
              <a:t>pontio</a:t>
            </a:r>
            <a:r>
              <a:rPr lang="en-US" sz="2400" dirty="0" smtClean="0"/>
              <a:t>.  </a:t>
            </a:r>
            <a:endParaRPr lang="en-US" sz="2400" dirty="0" smtClean="0"/>
          </a:p>
          <a:p>
            <a:pPr marL="342900" lvl="0" indent="-342900">
              <a:spcBef>
                <a:spcPct val="20000"/>
              </a:spcBef>
              <a:buFont typeface="Arial"/>
              <a:buChar char="•"/>
            </a:pPr>
            <a:r>
              <a:rPr lang="en-US" sz="2400" dirty="0" err="1"/>
              <a:t>T</a:t>
            </a:r>
            <a:r>
              <a:rPr lang="en-US" sz="2400" dirty="0" err="1" smtClean="0"/>
              <a:t>rafod</a:t>
            </a:r>
            <a:r>
              <a:rPr lang="en-US" sz="2400" dirty="0" smtClean="0"/>
              <a:t> </a:t>
            </a:r>
            <a:r>
              <a:rPr lang="en-US" sz="2400" dirty="0" err="1" smtClean="0"/>
              <a:t>dulliau</a:t>
            </a:r>
            <a:r>
              <a:rPr lang="en-US" sz="2400" dirty="0" smtClean="0"/>
              <a:t> </a:t>
            </a:r>
            <a:r>
              <a:rPr lang="en-US" sz="2400" dirty="0" err="1" smtClean="0"/>
              <a:t>athrawon</a:t>
            </a:r>
            <a:r>
              <a:rPr lang="en-US" sz="2400" dirty="0" smtClean="0"/>
              <a:t>  </a:t>
            </a:r>
            <a:r>
              <a:rPr lang="en-US" sz="2400" dirty="0" err="1" smtClean="0"/>
              <a:t>profiadol</a:t>
            </a:r>
            <a:r>
              <a:rPr lang="en-US" sz="2400" dirty="0" smtClean="0"/>
              <a:t> o </a:t>
            </a:r>
            <a:r>
              <a:rPr lang="en-US" sz="2400" dirty="0" err="1" smtClean="0"/>
              <a:t>gwestiynu</a:t>
            </a:r>
            <a:r>
              <a:rPr lang="en-US" sz="2400" dirty="0" smtClean="0"/>
              <a:t>.</a:t>
            </a:r>
          </a:p>
          <a:p>
            <a:pPr marL="342900" lvl="0" indent="-342900">
              <a:spcBef>
                <a:spcPct val="20000"/>
              </a:spcBef>
              <a:buFont typeface="Arial"/>
              <a:buChar char="•"/>
            </a:pPr>
            <a:r>
              <a:rPr lang="en-US" sz="2400" dirty="0" err="1" smtClean="0"/>
              <a:t>Tynnu</a:t>
            </a:r>
            <a:r>
              <a:rPr lang="en-US" sz="2400" dirty="0" smtClean="0"/>
              <a:t> </a:t>
            </a:r>
            <a:r>
              <a:rPr lang="en-US" sz="2400" dirty="0" err="1" smtClean="0"/>
              <a:t>ynghyd</a:t>
            </a:r>
            <a:r>
              <a:rPr lang="en-US" sz="2400" dirty="0" smtClean="0"/>
              <a:t> y </a:t>
            </a:r>
            <a:r>
              <a:rPr lang="en-US" sz="2400" dirty="0" err="1" smtClean="0"/>
              <a:t>nodweddion</a:t>
            </a:r>
            <a:r>
              <a:rPr lang="en-US" sz="2400" dirty="0" smtClean="0"/>
              <a:t> </a:t>
            </a:r>
            <a:r>
              <a:rPr lang="en-US" sz="2400" dirty="0" err="1" smtClean="0"/>
              <a:t>sy’n</a:t>
            </a:r>
            <a:r>
              <a:rPr lang="en-US" sz="2400" dirty="0" smtClean="0"/>
              <a:t> sail </a:t>
            </a:r>
            <a:r>
              <a:rPr lang="en-US" sz="2400" dirty="0" err="1" smtClean="0"/>
              <a:t>i</a:t>
            </a:r>
            <a:r>
              <a:rPr lang="en-US" sz="2400" dirty="0" smtClean="0"/>
              <a:t> </a:t>
            </a:r>
            <a:r>
              <a:rPr lang="en-US" sz="2400" dirty="0" err="1" smtClean="0"/>
              <a:t>ddysgu</a:t>
            </a:r>
            <a:r>
              <a:rPr lang="en-US" sz="2400" dirty="0" smtClean="0"/>
              <a:t> ac </a:t>
            </a:r>
            <a:r>
              <a:rPr lang="en-US" sz="2400" dirty="0" err="1" smtClean="0"/>
              <a:t>addysgu</a:t>
            </a:r>
            <a:r>
              <a:rPr lang="en-US" sz="2400" dirty="0" smtClean="0"/>
              <a:t> </a:t>
            </a:r>
            <a:r>
              <a:rPr lang="en-US" sz="2400" dirty="0" err="1" smtClean="0"/>
              <a:t>ysgogol</a:t>
            </a:r>
            <a:r>
              <a:rPr lang="en-US" sz="2400" dirty="0" smtClean="0"/>
              <a:t> ac </a:t>
            </a:r>
            <a:r>
              <a:rPr lang="en-US" sz="2400" dirty="0" err="1" smtClean="0"/>
              <a:t>atyniadol</a:t>
            </a:r>
            <a:r>
              <a:rPr lang="en-US" sz="2400" dirty="0" smtClean="0"/>
              <a:t>.</a:t>
            </a:r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4724400" y="1720946"/>
            <a:ext cx="4145221" cy="3514341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R</a:t>
            </a:r>
            <a:r>
              <a:rPr lang="en-US" sz="2400" dirty="0" smtClean="0"/>
              <a:t>eflect </a:t>
            </a:r>
            <a:r>
              <a:rPr lang="en-US" sz="2400" dirty="0" smtClean="0"/>
              <a:t>on your </a:t>
            </a:r>
            <a:r>
              <a:rPr lang="en-US" sz="2400" dirty="0" smtClean="0"/>
              <a:t>third</a:t>
            </a:r>
            <a:r>
              <a:rPr lang="en-US" sz="2400" dirty="0" smtClean="0"/>
              <a:t> </a:t>
            </a:r>
            <a:r>
              <a:rPr lang="en-US" sz="2400" dirty="0" smtClean="0"/>
              <a:t>bridging </a:t>
            </a:r>
            <a:r>
              <a:rPr lang="en-US" sz="2400" dirty="0" smtClean="0"/>
              <a:t>day.</a:t>
            </a:r>
            <a:endParaRPr lang="en-US" sz="2400" dirty="0" smtClean="0"/>
          </a:p>
          <a:p>
            <a:r>
              <a:rPr lang="en-US" sz="2400" dirty="0"/>
              <a:t>D</a:t>
            </a:r>
            <a:r>
              <a:rPr lang="en-US" sz="2400" dirty="0" smtClean="0"/>
              <a:t>iscuss </a:t>
            </a:r>
            <a:r>
              <a:rPr lang="en-US" sz="2400" dirty="0" smtClean="0"/>
              <a:t>the ways that experienced teachers </a:t>
            </a:r>
            <a:r>
              <a:rPr lang="en-US" sz="2400" dirty="0" smtClean="0"/>
              <a:t>use questioning in their classrooms.</a:t>
            </a:r>
            <a:endParaRPr lang="en-US" sz="2400" dirty="0" smtClean="0"/>
          </a:p>
          <a:p>
            <a:pPr>
              <a:spcBef>
                <a:spcPct val="20000"/>
              </a:spcBef>
            </a:pPr>
            <a:r>
              <a:rPr lang="en-US" sz="2400" dirty="0"/>
              <a:t>Draw together the features that underpin engaging and motivational teaching and learning.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627327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 smtClean="0"/>
              <a:t>Reflecting on Visit </a:t>
            </a:r>
            <a:r>
              <a:rPr lang="en-US" b="1" dirty="0" smtClean="0"/>
              <a:t>3</a:t>
            </a:r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b="1" dirty="0" err="1" smtClean="0"/>
              <a:t>Myfyrio</a:t>
            </a:r>
            <a:r>
              <a:rPr lang="en-US" b="1" dirty="0" smtClean="0"/>
              <a:t> </a:t>
            </a:r>
            <a:r>
              <a:rPr lang="en-US" b="1" dirty="0" err="1" smtClean="0"/>
              <a:t>ar</a:t>
            </a:r>
            <a:r>
              <a:rPr lang="en-US" b="1" dirty="0" smtClean="0"/>
              <a:t> </a:t>
            </a:r>
            <a:r>
              <a:rPr lang="en-US" b="1" dirty="0" err="1" smtClean="0"/>
              <a:t>Ymweliad</a:t>
            </a:r>
            <a:r>
              <a:rPr lang="en-US" b="1" dirty="0" smtClean="0"/>
              <a:t> </a:t>
            </a:r>
            <a:r>
              <a:rPr lang="en-US" b="1" dirty="0" smtClean="0"/>
              <a:t>3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US" dirty="0"/>
          </a:p>
        </p:txBody>
      </p:sp>
      <p:sp>
        <p:nvSpPr>
          <p:cNvPr id="4" name="6-Point Star 3"/>
          <p:cNvSpPr/>
          <p:nvPr/>
        </p:nvSpPr>
        <p:spPr>
          <a:xfrm>
            <a:off x="754743" y="2598057"/>
            <a:ext cx="3759200" cy="3528106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228600" algn="ctr" defTabSz="914400">
              <a:spcBef>
                <a:spcPct val="20000"/>
              </a:spcBef>
              <a:buClr>
                <a:srgbClr val="93A299"/>
              </a:buClr>
              <a:buFont typeface="Arial" pitchFamily="34" charset="0"/>
              <a:buChar char="•"/>
            </a:pPr>
            <a:endParaRPr lang="en-US" sz="2400" dirty="0" smtClean="0">
              <a:solidFill>
                <a:srgbClr val="564B3C"/>
              </a:solidFill>
            </a:endParaRPr>
          </a:p>
          <a:p>
            <a:pPr marL="342900" lvl="0" indent="-228600" algn="ctr" defTabSz="914400">
              <a:spcBef>
                <a:spcPct val="20000"/>
              </a:spcBef>
              <a:buClr>
                <a:srgbClr val="93A299"/>
              </a:buClr>
              <a:buFont typeface="Arial" pitchFamily="34" charset="0"/>
              <a:buChar char="•"/>
            </a:pPr>
            <a:r>
              <a:rPr lang="en-US" sz="2400" dirty="0" smtClean="0">
                <a:solidFill>
                  <a:srgbClr val="564B3C"/>
                </a:solidFill>
              </a:rPr>
              <a:t>Event sampling</a:t>
            </a:r>
          </a:p>
          <a:p>
            <a:pPr marL="342900" lvl="0" indent="-228600" algn="ctr" defTabSz="914400">
              <a:spcBef>
                <a:spcPct val="20000"/>
              </a:spcBef>
              <a:buClr>
                <a:srgbClr val="93A299"/>
              </a:buClr>
              <a:buFont typeface="Arial" pitchFamily="34" charset="0"/>
              <a:buChar char="•"/>
            </a:pPr>
            <a:endParaRPr lang="en-US" sz="2400" dirty="0" smtClean="0">
              <a:solidFill>
                <a:srgbClr val="564B3C"/>
              </a:solidFill>
            </a:endParaRPr>
          </a:p>
          <a:p>
            <a:pPr marL="342900" lvl="0" indent="-228600" algn="ctr" defTabSz="914400">
              <a:spcBef>
                <a:spcPct val="20000"/>
              </a:spcBef>
              <a:buClr>
                <a:srgbClr val="93A299"/>
              </a:buClr>
              <a:buFont typeface="Arial" pitchFamily="34" charset="0"/>
              <a:buChar char="•"/>
            </a:pPr>
            <a:r>
              <a:rPr lang="en-US" sz="2400" dirty="0" err="1" smtClean="0">
                <a:solidFill>
                  <a:srgbClr val="564B3C"/>
                </a:solidFill>
              </a:rPr>
              <a:t>Samplu</a:t>
            </a:r>
            <a:r>
              <a:rPr lang="en-US" sz="2400" dirty="0" smtClean="0">
                <a:solidFill>
                  <a:srgbClr val="564B3C"/>
                </a:solidFill>
              </a:rPr>
              <a:t> </a:t>
            </a:r>
            <a:r>
              <a:rPr lang="en-US" sz="2400" dirty="0" err="1" smtClean="0">
                <a:solidFill>
                  <a:srgbClr val="564B3C"/>
                </a:solidFill>
              </a:rPr>
              <a:t>digwyddiad</a:t>
            </a:r>
            <a:endParaRPr lang="en-US" sz="2400" dirty="0">
              <a:solidFill>
                <a:srgbClr val="564B3C"/>
              </a:solidFill>
            </a:endParaRPr>
          </a:p>
        </p:txBody>
      </p:sp>
      <p:sp>
        <p:nvSpPr>
          <p:cNvPr id="5" name="6-Point Star 4"/>
          <p:cNvSpPr/>
          <p:nvPr/>
        </p:nvSpPr>
        <p:spPr>
          <a:xfrm>
            <a:off x="4907733" y="2648857"/>
            <a:ext cx="3759200" cy="3528106"/>
          </a:xfrm>
          <a:prstGeom prst="star6">
            <a:avLst>
              <a:gd name="adj" fmla="val 30164"/>
              <a:gd name="hf" fmla="val 11547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14300" lvl="0" algn="ctr" defTabSz="914400">
              <a:spcBef>
                <a:spcPct val="20000"/>
              </a:spcBef>
              <a:buClr>
                <a:srgbClr val="93A299"/>
              </a:buClr>
            </a:pPr>
            <a:r>
              <a:rPr lang="en-US" sz="2400" dirty="0" smtClean="0">
                <a:solidFill>
                  <a:srgbClr val="564B3C"/>
                </a:solidFill>
              </a:rPr>
              <a:t>Questioning</a:t>
            </a:r>
          </a:p>
          <a:p>
            <a:pPr marL="342900" lvl="0" indent="-228600" algn="ctr" defTabSz="914400">
              <a:spcBef>
                <a:spcPct val="20000"/>
              </a:spcBef>
              <a:buClr>
                <a:srgbClr val="93A299"/>
              </a:buClr>
              <a:buFont typeface="Arial" pitchFamily="34" charset="0"/>
              <a:buChar char="•"/>
            </a:pPr>
            <a:endParaRPr lang="en-US" sz="2400" dirty="0" smtClean="0">
              <a:solidFill>
                <a:srgbClr val="564B3C"/>
              </a:solidFill>
            </a:endParaRPr>
          </a:p>
          <a:p>
            <a:pPr marL="342900" lvl="0" indent="-228600" algn="ctr" defTabSz="914400">
              <a:spcBef>
                <a:spcPct val="20000"/>
              </a:spcBef>
              <a:buClr>
                <a:srgbClr val="93A299"/>
              </a:buClr>
              <a:buFont typeface="Arial" pitchFamily="34" charset="0"/>
              <a:buChar char="•"/>
            </a:pPr>
            <a:r>
              <a:rPr lang="en-US" sz="2200" dirty="0" err="1" smtClean="0">
                <a:solidFill>
                  <a:srgbClr val="564B3C"/>
                </a:solidFill>
              </a:rPr>
              <a:t>Cwestiynu</a:t>
            </a:r>
            <a:endParaRPr lang="en-US" sz="2200" dirty="0">
              <a:solidFill>
                <a:srgbClr val="564B3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9501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Adborth</a:t>
            </a:r>
            <a:r>
              <a:rPr lang="en-GB" b="1" dirty="0"/>
              <a:t/>
            </a:r>
            <a:br>
              <a:rPr lang="en-GB" b="1" dirty="0"/>
            </a:br>
            <a:r>
              <a:rPr lang="en-GB" b="1" dirty="0" smtClean="0"/>
              <a:t>Feedback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Oval Callout 3"/>
          <p:cNvSpPr/>
          <p:nvPr/>
        </p:nvSpPr>
        <p:spPr>
          <a:xfrm rot="20694359">
            <a:off x="961569" y="4194629"/>
            <a:ext cx="3650343" cy="1525134"/>
          </a:xfrm>
          <a:prstGeom prst="wedgeEllipse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>
                <a:latin typeface="Arial"/>
              </a:rPr>
              <a:t>Justifying views with evidence</a:t>
            </a:r>
          </a:p>
        </p:txBody>
      </p:sp>
      <p:sp>
        <p:nvSpPr>
          <p:cNvPr id="5" name="Oval Callout 4"/>
          <p:cNvSpPr/>
          <p:nvPr/>
        </p:nvSpPr>
        <p:spPr>
          <a:xfrm rot="708683">
            <a:off x="5036456" y="4579825"/>
            <a:ext cx="3650343" cy="1525134"/>
          </a:xfrm>
          <a:prstGeom prst="wedgeEllipse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 err="1">
                <a:latin typeface="Arial"/>
              </a:rPr>
              <a:t>Cyfiawnhau</a:t>
            </a:r>
            <a:r>
              <a:rPr lang="en-US" dirty="0">
                <a:latin typeface="Arial"/>
              </a:rPr>
              <a:t> </a:t>
            </a:r>
            <a:r>
              <a:rPr lang="en-US" dirty="0" err="1">
                <a:latin typeface="Arial"/>
              </a:rPr>
              <a:t>barnau</a:t>
            </a:r>
            <a:r>
              <a:rPr lang="en-US" dirty="0">
                <a:latin typeface="Arial"/>
              </a:rPr>
              <a:t> </a:t>
            </a:r>
            <a:r>
              <a:rPr lang="en-US" dirty="0" err="1">
                <a:latin typeface="Arial"/>
              </a:rPr>
              <a:t>ar</a:t>
            </a:r>
            <a:r>
              <a:rPr lang="en-US" dirty="0">
                <a:latin typeface="Arial"/>
              </a:rPr>
              <a:t> sail </a:t>
            </a:r>
            <a:r>
              <a:rPr lang="en-US" dirty="0" err="1">
                <a:latin typeface="Arial"/>
              </a:rPr>
              <a:t>tystiolaeth</a:t>
            </a:r>
            <a:endParaRPr lang="en-US" dirty="0">
              <a:latin typeface="Arial"/>
            </a:endParaRPr>
          </a:p>
        </p:txBody>
      </p:sp>
      <p:sp>
        <p:nvSpPr>
          <p:cNvPr id="7" name="Cloud Callout 6"/>
          <p:cNvSpPr/>
          <p:nvPr/>
        </p:nvSpPr>
        <p:spPr>
          <a:xfrm>
            <a:off x="711200" y="1792514"/>
            <a:ext cx="3497944" cy="2053772"/>
          </a:xfrm>
          <a:prstGeom prst="cloud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>
                <a:latin typeface="Arial"/>
              </a:rPr>
              <a:t>I used to think...now I </a:t>
            </a:r>
            <a:r>
              <a:rPr lang="en-US" dirty="0" smtClean="0">
                <a:latin typeface="Arial"/>
              </a:rPr>
              <a:t>think…</a:t>
            </a:r>
            <a:endParaRPr lang="en-US" dirty="0">
              <a:latin typeface="Arial"/>
            </a:endParaRPr>
          </a:p>
        </p:txBody>
      </p:sp>
      <p:sp>
        <p:nvSpPr>
          <p:cNvPr id="8" name="Cloud Callout 7"/>
          <p:cNvSpPr/>
          <p:nvPr/>
        </p:nvSpPr>
        <p:spPr>
          <a:xfrm>
            <a:off x="4992914" y="1792514"/>
            <a:ext cx="3465284" cy="2184400"/>
          </a:xfrm>
          <a:prstGeom prst="cloud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 err="1">
                <a:latin typeface="Arial"/>
              </a:rPr>
              <a:t>Roeddwn</a:t>
            </a:r>
            <a:r>
              <a:rPr lang="en-US" dirty="0">
                <a:latin typeface="Arial"/>
              </a:rPr>
              <a:t> </a:t>
            </a:r>
            <a:r>
              <a:rPr lang="en-US" dirty="0" err="1">
                <a:latin typeface="Arial"/>
              </a:rPr>
              <a:t>yn</a:t>
            </a:r>
            <a:r>
              <a:rPr lang="en-US" dirty="0">
                <a:latin typeface="Arial"/>
              </a:rPr>
              <a:t> </a:t>
            </a:r>
            <a:r>
              <a:rPr lang="en-US" dirty="0" err="1">
                <a:latin typeface="Arial"/>
              </a:rPr>
              <a:t>arfer</a:t>
            </a:r>
            <a:r>
              <a:rPr lang="en-US" dirty="0">
                <a:latin typeface="Arial"/>
              </a:rPr>
              <a:t> </a:t>
            </a:r>
            <a:r>
              <a:rPr lang="en-US" dirty="0" err="1">
                <a:latin typeface="Arial"/>
              </a:rPr>
              <a:t>meddwl</a:t>
            </a:r>
            <a:r>
              <a:rPr lang="en-US" dirty="0">
                <a:latin typeface="Arial"/>
              </a:rPr>
              <a:t> … </a:t>
            </a:r>
            <a:r>
              <a:rPr lang="en-US" dirty="0" err="1">
                <a:latin typeface="Arial"/>
              </a:rPr>
              <a:t>nawr</a:t>
            </a:r>
            <a:r>
              <a:rPr lang="en-US" dirty="0">
                <a:latin typeface="Arial"/>
              </a:rPr>
              <a:t> </a:t>
            </a:r>
            <a:r>
              <a:rPr lang="en-US" dirty="0" err="1">
                <a:latin typeface="Arial"/>
              </a:rPr>
              <a:t>rwy’n</a:t>
            </a:r>
            <a:r>
              <a:rPr lang="en-US" dirty="0">
                <a:latin typeface="Arial"/>
              </a:rPr>
              <a:t> </a:t>
            </a:r>
            <a:r>
              <a:rPr lang="en-US" dirty="0" err="1" smtClean="0">
                <a:latin typeface="Arial"/>
              </a:rPr>
              <a:t>meddwl</a:t>
            </a:r>
            <a:r>
              <a:rPr lang="en-US" dirty="0" smtClean="0">
                <a:latin typeface="Arial"/>
              </a:rPr>
              <a:t>…</a:t>
            </a:r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90687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"/>
            <a:ext cx="7886700" cy="1325563"/>
          </a:xfrm>
        </p:spPr>
        <p:txBody>
          <a:bodyPr>
            <a:normAutofit/>
          </a:bodyPr>
          <a:lstStyle/>
          <a:p>
            <a:r>
              <a:rPr lang="en-US" b="1" dirty="0" smtClean="0"/>
              <a:t>Points to consider</a:t>
            </a:r>
            <a:br>
              <a:rPr lang="en-US" b="1" dirty="0" smtClean="0"/>
            </a:br>
            <a:r>
              <a:rPr lang="en-US" b="1" dirty="0" err="1" smtClean="0"/>
              <a:t>Pwyntiau</a:t>
            </a:r>
            <a:r>
              <a:rPr lang="en-US" b="1" dirty="0" smtClean="0"/>
              <a:t> </a:t>
            </a:r>
            <a:r>
              <a:rPr lang="en-US" b="1" dirty="0" err="1" smtClean="0"/>
              <a:t>i'w</a:t>
            </a:r>
            <a:r>
              <a:rPr lang="en-US" b="1" dirty="0" smtClean="0"/>
              <a:t> </a:t>
            </a:r>
            <a:r>
              <a:rPr lang="en-US" b="1" dirty="0" err="1" smtClean="0"/>
              <a:t>hystyried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003"/>
            <a:ext cx="4010353" cy="4373563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US" dirty="0" smtClean="0"/>
              <a:t>Is </a:t>
            </a:r>
            <a:r>
              <a:rPr lang="en-US" dirty="0"/>
              <a:t>there variety in the ways the learners can respond to questions?</a:t>
            </a:r>
            <a:endParaRPr lang="en-GB" dirty="0"/>
          </a:p>
          <a:p>
            <a:pPr lvl="0"/>
            <a:r>
              <a:rPr lang="en-US" dirty="0"/>
              <a:t>Are key questions used?</a:t>
            </a:r>
            <a:endParaRPr lang="en-GB" dirty="0"/>
          </a:p>
          <a:p>
            <a:pPr lvl="0"/>
            <a:r>
              <a:rPr lang="en-US" dirty="0"/>
              <a:t>Are all learners given thinking time?</a:t>
            </a:r>
            <a:endParaRPr lang="en-GB" dirty="0"/>
          </a:p>
          <a:p>
            <a:pPr lvl="0"/>
            <a:r>
              <a:rPr lang="en-US" dirty="0"/>
              <a:t>How are questions used to probe and extend thinking?</a:t>
            </a:r>
            <a:endParaRPr lang="en-GB" dirty="0"/>
          </a:p>
          <a:p>
            <a:pPr lvl="0"/>
            <a:r>
              <a:rPr lang="en-US" dirty="0"/>
              <a:t>Is there evidence of verbal and non-verbal prompts?</a:t>
            </a:r>
            <a:endParaRPr lang="en-GB" dirty="0"/>
          </a:p>
          <a:p>
            <a:pPr lvl="0"/>
            <a:r>
              <a:rPr lang="en-US" dirty="0"/>
              <a:t>Is the language used</a:t>
            </a:r>
            <a:r>
              <a:rPr lang="en-US" dirty="0" smtClean="0"/>
              <a:t> in questions clear </a:t>
            </a:r>
            <a:r>
              <a:rPr lang="en-US" dirty="0"/>
              <a:t>to all learners?</a:t>
            </a:r>
            <a:endParaRPr lang="en-GB" dirty="0"/>
          </a:p>
          <a:p>
            <a:pPr lvl="0"/>
            <a:r>
              <a:rPr lang="en-US" dirty="0"/>
              <a:t>Are incorrect responses used to advantage? If so, how</a:t>
            </a:r>
            <a:r>
              <a:rPr lang="en-US" dirty="0" smtClean="0"/>
              <a:t>?</a:t>
            </a:r>
            <a:endParaRPr lang="en-GB" dirty="0" smtClean="0"/>
          </a:p>
          <a:p>
            <a:pPr lvl="0"/>
            <a:r>
              <a:rPr lang="en-US" dirty="0"/>
              <a:t>How are the questions distributed</a:t>
            </a:r>
            <a:r>
              <a:rPr lang="en-US" dirty="0" smtClean="0"/>
              <a:t>?</a:t>
            </a:r>
            <a:endParaRPr lang="en-GB" dirty="0" smtClean="0"/>
          </a:p>
          <a:p>
            <a:pPr lvl="0"/>
            <a:r>
              <a:rPr lang="en-US" dirty="0"/>
              <a:t>Do pupils ask their own questions</a:t>
            </a:r>
            <a:r>
              <a:rPr lang="en-US" dirty="0" smtClean="0"/>
              <a:t>?</a:t>
            </a:r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385310" y="1378903"/>
            <a:ext cx="4724400" cy="43735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1900" dirty="0" smtClean="0"/>
              <a:t>A </a:t>
            </a:r>
            <a:r>
              <a:rPr lang="en-US" sz="1900" dirty="0" err="1" smtClean="0"/>
              <a:t>oes</a:t>
            </a:r>
            <a:r>
              <a:rPr lang="en-US" sz="1900" dirty="0" smtClean="0"/>
              <a:t> </a:t>
            </a:r>
            <a:r>
              <a:rPr lang="en-US" sz="1900" dirty="0" err="1" smtClean="0"/>
              <a:t>amrywiaeth</a:t>
            </a:r>
            <a:r>
              <a:rPr lang="en-US" sz="1900" dirty="0" smtClean="0"/>
              <a:t> </a:t>
            </a:r>
            <a:r>
              <a:rPr lang="en-US" sz="1900" dirty="0" err="1" smtClean="0"/>
              <a:t>yn</a:t>
            </a:r>
            <a:r>
              <a:rPr lang="en-US" sz="1900" dirty="0" smtClean="0"/>
              <a:t> </a:t>
            </a:r>
            <a:r>
              <a:rPr lang="en-US" sz="1900" dirty="0" err="1" smtClean="0"/>
              <a:t>y</a:t>
            </a:r>
            <a:r>
              <a:rPr lang="en-US" sz="1900" dirty="0" smtClean="0"/>
              <a:t> </a:t>
            </a:r>
            <a:r>
              <a:rPr lang="en-US" sz="1900" dirty="0" err="1" smtClean="0"/>
              <a:t>ffyrdd</a:t>
            </a:r>
            <a:r>
              <a:rPr lang="en-US" sz="1900" dirty="0" smtClean="0"/>
              <a:t> </a:t>
            </a:r>
            <a:r>
              <a:rPr lang="en-US" sz="1900" dirty="0" err="1" smtClean="0"/>
              <a:t>y</a:t>
            </a:r>
            <a:r>
              <a:rPr lang="en-US" sz="1900" dirty="0" smtClean="0"/>
              <a:t> gall </a:t>
            </a:r>
            <a:r>
              <a:rPr lang="en-US" sz="1900" dirty="0" err="1" smtClean="0"/>
              <a:t>y</a:t>
            </a:r>
            <a:r>
              <a:rPr lang="en-US" sz="1900" dirty="0" smtClean="0"/>
              <a:t> </a:t>
            </a:r>
            <a:r>
              <a:rPr lang="en-US" sz="1900" dirty="0" err="1" smtClean="0"/>
              <a:t>dysgwyr</a:t>
            </a:r>
            <a:r>
              <a:rPr lang="en-US" sz="1900" dirty="0" smtClean="0"/>
              <a:t> </a:t>
            </a:r>
            <a:r>
              <a:rPr lang="en-US" sz="1900" dirty="0" err="1" smtClean="0"/>
              <a:t>ymateb</a:t>
            </a:r>
            <a:r>
              <a:rPr lang="en-US" sz="1900" dirty="0" smtClean="0"/>
              <a:t> </a:t>
            </a:r>
            <a:r>
              <a:rPr lang="en-US" sz="1900" dirty="0" err="1" smtClean="0"/>
              <a:t>i</a:t>
            </a:r>
            <a:r>
              <a:rPr lang="en-US" sz="1900" dirty="0" smtClean="0"/>
              <a:t> </a:t>
            </a:r>
            <a:r>
              <a:rPr lang="en-US" sz="1900" dirty="0" err="1" smtClean="0"/>
              <a:t>gwestiynau</a:t>
            </a:r>
            <a:r>
              <a:rPr lang="en-US" sz="1900" dirty="0" smtClean="0"/>
              <a:t>?</a:t>
            </a: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1900" dirty="0" smtClean="0"/>
              <a:t>A </a:t>
            </a:r>
            <a:r>
              <a:rPr lang="en-US" sz="1900" dirty="0" err="1" smtClean="0"/>
              <a:t>oes</a:t>
            </a:r>
            <a:r>
              <a:rPr lang="en-US" sz="1900" dirty="0" smtClean="0"/>
              <a:t> </a:t>
            </a:r>
            <a:r>
              <a:rPr lang="en-US" sz="1900" dirty="0" err="1" smtClean="0"/>
              <a:t>cwestiynau</a:t>
            </a:r>
            <a:r>
              <a:rPr lang="en-US" sz="1900" dirty="0" smtClean="0"/>
              <a:t> </a:t>
            </a:r>
            <a:r>
              <a:rPr lang="en-US" sz="1900" dirty="0" err="1" smtClean="0"/>
              <a:t>allweddol</a:t>
            </a:r>
            <a:r>
              <a:rPr lang="en-US" sz="1900" dirty="0" smtClean="0"/>
              <a:t> </a:t>
            </a:r>
            <a:r>
              <a:rPr lang="en-US" sz="1900" dirty="0" err="1" smtClean="0"/>
              <a:t>yn</a:t>
            </a:r>
            <a:r>
              <a:rPr lang="en-US" sz="1900" dirty="0" smtClean="0"/>
              <a:t> </a:t>
            </a:r>
            <a:r>
              <a:rPr lang="en-US" sz="1900" dirty="0" err="1" smtClean="0"/>
              <a:t>cael</a:t>
            </a:r>
            <a:r>
              <a:rPr lang="en-US" sz="1900" dirty="0" smtClean="0"/>
              <a:t> </a:t>
            </a:r>
            <a:r>
              <a:rPr lang="en-US" sz="1900" dirty="0" err="1" smtClean="0"/>
              <a:t>eu</a:t>
            </a:r>
            <a:r>
              <a:rPr lang="en-US" sz="1900" dirty="0" smtClean="0"/>
              <a:t> </a:t>
            </a:r>
            <a:r>
              <a:rPr lang="en-US" sz="1900" dirty="0" err="1" smtClean="0"/>
              <a:t>ddefnyddio</a:t>
            </a:r>
            <a:r>
              <a:rPr lang="en-US" sz="1900" dirty="0" smtClean="0"/>
              <a:t>?</a:t>
            </a: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1900" dirty="0" smtClean="0"/>
              <a:t>A </a:t>
            </a:r>
            <a:r>
              <a:rPr lang="en-US" sz="1900" dirty="0" err="1" smtClean="0"/>
              <a:t>yw</a:t>
            </a:r>
            <a:r>
              <a:rPr lang="en-US" sz="1900" dirty="0" smtClean="0"/>
              <a:t> </a:t>
            </a:r>
            <a:r>
              <a:rPr lang="en-US" sz="1900" dirty="0" err="1" smtClean="0"/>
              <a:t>pob</a:t>
            </a:r>
            <a:r>
              <a:rPr lang="en-US" sz="1900" dirty="0" smtClean="0"/>
              <a:t> </a:t>
            </a:r>
            <a:r>
              <a:rPr lang="en-US" sz="1900" dirty="0" err="1" smtClean="0"/>
              <a:t>dysgwr</a:t>
            </a:r>
            <a:r>
              <a:rPr lang="en-US" sz="1900" dirty="0" smtClean="0"/>
              <a:t> </a:t>
            </a:r>
            <a:r>
              <a:rPr lang="en-US" sz="1900" dirty="0" err="1" smtClean="0"/>
              <a:t>yn</a:t>
            </a:r>
            <a:r>
              <a:rPr lang="en-US" sz="1900" dirty="0" smtClean="0"/>
              <a:t> </a:t>
            </a:r>
            <a:r>
              <a:rPr lang="en-US" sz="1900" dirty="0" err="1" smtClean="0"/>
              <a:t>cael</a:t>
            </a:r>
            <a:r>
              <a:rPr lang="en-US" sz="1900" dirty="0" smtClean="0"/>
              <a:t> </a:t>
            </a:r>
            <a:r>
              <a:rPr lang="en-US" sz="1900" dirty="0" err="1" smtClean="0"/>
              <a:t>amser</a:t>
            </a:r>
            <a:r>
              <a:rPr lang="en-US" sz="1900" dirty="0" smtClean="0"/>
              <a:t> </a:t>
            </a:r>
            <a:r>
              <a:rPr lang="en-US" sz="1900" dirty="0" err="1" smtClean="0"/>
              <a:t>meddwl</a:t>
            </a:r>
            <a:r>
              <a:rPr lang="en-US" sz="1900" dirty="0" smtClean="0"/>
              <a:t>?</a:t>
            </a: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1900" dirty="0" err="1" smtClean="0"/>
              <a:t>Sut</a:t>
            </a:r>
            <a:r>
              <a:rPr lang="en-US" sz="1900" dirty="0" smtClean="0"/>
              <a:t> </a:t>
            </a:r>
            <a:r>
              <a:rPr lang="en-US" sz="1900" dirty="0" err="1" smtClean="0"/>
              <a:t>mae</a:t>
            </a:r>
            <a:r>
              <a:rPr lang="en-US" sz="1900" dirty="0" smtClean="0"/>
              <a:t> </a:t>
            </a:r>
            <a:r>
              <a:rPr lang="en-US" sz="1900" dirty="0" err="1" smtClean="0"/>
              <a:t>cwestiynau</a:t>
            </a:r>
            <a:r>
              <a:rPr lang="en-US" sz="1900" dirty="0" smtClean="0"/>
              <a:t> a </a:t>
            </a:r>
            <a:r>
              <a:rPr lang="en-US" sz="1900" dirty="0" err="1" smtClean="0"/>
              <a:t>ddefnyddiwyd</a:t>
            </a:r>
            <a:r>
              <a:rPr lang="en-US" sz="1900" dirty="0" smtClean="0"/>
              <a:t> </a:t>
            </a:r>
            <a:r>
              <a:rPr lang="en-US" sz="1900" dirty="0" err="1" smtClean="0"/>
              <a:t>yn</a:t>
            </a:r>
            <a:r>
              <a:rPr lang="en-US" sz="1900" dirty="0" smtClean="0"/>
              <a:t> </a:t>
            </a:r>
            <a:r>
              <a:rPr lang="en-US" sz="1900" dirty="0" err="1" smtClean="0"/>
              <a:t>archwilio</a:t>
            </a:r>
            <a:r>
              <a:rPr lang="en-US" sz="1900" dirty="0" smtClean="0"/>
              <a:t> ac </a:t>
            </a:r>
            <a:r>
              <a:rPr lang="en-US" sz="1900" dirty="0" err="1" smtClean="0"/>
              <a:t>ymestyn</a:t>
            </a:r>
            <a:r>
              <a:rPr lang="en-US" sz="1900" dirty="0" smtClean="0"/>
              <a:t> </a:t>
            </a:r>
            <a:r>
              <a:rPr lang="en-US" sz="1900" dirty="0" err="1" smtClean="0"/>
              <a:t>meddwl</a:t>
            </a:r>
            <a:r>
              <a:rPr lang="en-US" sz="1900" dirty="0" smtClean="0"/>
              <a:t>?</a:t>
            </a: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1900" dirty="0" smtClean="0"/>
              <a:t>A </a:t>
            </a:r>
            <a:r>
              <a:rPr lang="en-US" sz="1900" dirty="0" err="1" smtClean="0"/>
              <a:t>oes</a:t>
            </a:r>
            <a:r>
              <a:rPr lang="en-US" sz="1900" dirty="0" smtClean="0"/>
              <a:t> </a:t>
            </a:r>
            <a:r>
              <a:rPr lang="en-US" sz="1900" dirty="0" err="1" smtClean="0"/>
              <a:t>tystiolaeth</a:t>
            </a:r>
            <a:r>
              <a:rPr lang="en-US" sz="1900" dirty="0" smtClean="0"/>
              <a:t> </a:t>
            </a:r>
            <a:r>
              <a:rPr lang="en-US" sz="1900" dirty="0" err="1" smtClean="0"/>
              <a:t>o</a:t>
            </a:r>
            <a:r>
              <a:rPr lang="en-US" sz="1900" dirty="0" smtClean="0"/>
              <a:t> </a:t>
            </a:r>
            <a:r>
              <a:rPr lang="en-US" sz="1900" dirty="0" err="1" smtClean="0"/>
              <a:t>awgrymiadau</a:t>
            </a:r>
            <a:r>
              <a:rPr lang="en-US" sz="1900" dirty="0" smtClean="0"/>
              <a:t> </a:t>
            </a:r>
            <a:r>
              <a:rPr lang="en-US" sz="1900" dirty="0" err="1" smtClean="0"/>
              <a:t>llafar</a:t>
            </a:r>
            <a:r>
              <a:rPr lang="en-US" sz="1900" dirty="0" smtClean="0"/>
              <a:t> a </a:t>
            </a:r>
            <a:r>
              <a:rPr lang="en-US" sz="1900" dirty="0" err="1" smtClean="0"/>
              <a:t>di-eiriau</a:t>
            </a:r>
            <a:r>
              <a:rPr lang="en-US" sz="1900" dirty="0" smtClean="0"/>
              <a:t>?</a:t>
            </a: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1900" dirty="0" smtClean="0"/>
              <a:t>A </a:t>
            </a:r>
            <a:r>
              <a:rPr lang="en-US" sz="1900" dirty="0" err="1" smtClean="0"/>
              <a:t>yw'r</a:t>
            </a:r>
            <a:r>
              <a:rPr lang="en-US" sz="1900" dirty="0" smtClean="0"/>
              <a:t> </a:t>
            </a:r>
            <a:r>
              <a:rPr lang="en-US" sz="1900" dirty="0" err="1" smtClean="0"/>
              <a:t>iaith</a:t>
            </a:r>
            <a:r>
              <a:rPr lang="en-US" sz="1900" dirty="0" smtClean="0"/>
              <a:t> a </a:t>
            </a:r>
            <a:r>
              <a:rPr lang="en-US" sz="1900" dirty="0" err="1" smtClean="0"/>
              <a:t>ddefnyddir</a:t>
            </a:r>
            <a:r>
              <a:rPr lang="en-US" sz="1900" dirty="0" smtClean="0"/>
              <a:t> </a:t>
            </a:r>
            <a:r>
              <a:rPr lang="en-US" sz="1900" dirty="0" err="1" smtClean="0"/>
              <a:t>mewn</a:t>
            </a:r>
            <a:r>
              <a:rPr lang="en-US" sz="1900" dirty="0" smtClean="0"/>
              <a:t> </a:t>
            </a:r>
            <a:r>
              <a:rPr lang="en-US" sz="1900" dirty="0" err="1" smtClean="0"/>
              <a:t>cwestiynau</a:t>
            </a:r>
            <a:r>
              <a:rPr lang="en-US" sz="1900" dirty="0" smtClean="0"/>
              <a:t> </a:t>
            </a:r>
            <a:r>
              <a:rPr lang="en-US" sz="1900" dirty="0" err="1" smtClean="0"/>
              <a:t>yn</a:t>
            </a:r>
            <a:r>
              <a:rPr lang="en-US" sz="1900" dirty="0" smtClean="0"/>
              <a:t> </a:t>
            </a:r>
            <a:r>
              <a:rPr lang="en-US" sz="1900" dirty="0" err="1" smtClean="0"/>
              <a:t>eglur</a:t>
            </a:r>
            <a:r>
              <a:rPr lang="en-US" sz="1900" dirty="0" smtClean="0"/>
              <a:t>  </a:t>
            </a:r>
            <a:r>
              <a:rPr lang="en-US" sz="1900" dirty="0" err="1" smtClean="0"/>
              <a:t>i</a:t>
            </a:r>
            <a:r>
              <a:rPr lang="en-US" sz="1900" dirty="0" smtClean="0"/>
              <a:t> bob </a:t>
            </a:r>
            <a:r>
              <a:rPr lang="en-US" sz="1900" dirty="0" err="1" smtClean="0"/>
              <a:t>dysgwr</a:t>
            </a:r>
            <a:r>
              <a:rPr lang="en-US" sz="1900" dirty="0" smtClean="0"/>
              <a:t>?</a:t>
            </a: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1900" dirty="0" smtClean="0"/>
              <a:t>A </a:t>
            </a:r>
            <a:r>
              <a:rPr lang="en-US" sz="1900" dirty="0" err="1" smtClean="0"/>
              <a:t>yw</a:t>
            </a:r>
            <a:r>
              <a:rPr lang="en-US" sz="1900" dirty="0" smtClean="0"/>
              <a:t> </a:t>
            </a:r>
            <a:r>
              <a:rPr lang="en-US" sz="1900" dirty="0" err="1" smtClean="0"/>
              <a:t>atebion</a:t>
            </a:r>
            <a:r>
              <a:rPr lang="en-US" sz="1900" dirty="0" smtClean="0"/>
              <a:t> </a:t>
            </a:r>
            <a:r>
              <a:rPr lang="en-US" sz="1900" dirty="0" err="1" smtClean="0"/>
              <a:t>anghywir</a:t>
            </a:r>
            <a:r>
              <a:rPr lang="en-US" sz="1900" dirty="0" smtClean="0"/>
              <a:t> </a:t>
            </a:r>
            <a:r>
              <a:rPr lang="en-US" sz="1900" dirty="0" err="1" smtClean="0"/>
              <a:t>yn</a:t>
            </a:r>
            <a:r>
              <a:rPr lang="en-US" sz="1900" dirty="0" smtClean="0"/>
              <a:t> </a:t>
            </a:r>
            <a:r>
              <a:rPr lang="en-US" sz="1900" dirty="0" err="1" smtClean="0"/>
              <a:t>cael</a:t>
            </a:r>
            <a:r>
              <a:rPr lang="en-US" sz="1900" dirty="0" smtClean="0"/>
              <a:t> </a:t>
            </a:r>
            <a:r>
              <a:rPr lang="en-US" sz="1900" dirty="0" err="1" smtClean="0"/>
              <a:t>ei</a:t>
            </a:r>
            <a:r>
              <a:rPr lang="en-US" sz="1900" dirty="0" smtClean="0"/>
              <a:t> </a:t>
            </a:r>
            <a:r>
              <a:rPr lang="en-US" sz="1900" dirty="0" err="1" smtClean="0"/>
              <a:t>defnyddio</a:t>
            </a:r>
            <a:r>
              <a:rPr lang="en-US" sz="1900" dirty="0" smtClean="0"/>
              <a:t> </a:t>
            </a:r>
            <a:r>
              <a:rPr lang="en-US" sz="1900" dirty="0" err="1" smtClean="0"/>
              <a:t>i</a:t>
            </a:r>
            <a:r>
              <a:rPr lang="en-US" sz="1900" dirty="0" smtClean="0"/>
              <a:t> </a:t>
            </a:r>
            <a:r>
              <a:rPr lang="en-US" sz="1900" dirty="0" err="1" smtClean="0"/>
              <a:t>mantais</a:t>
            </a:r>
            <a:r>
              <a:rPr lang="en-US" sz="1900" dirty="0" smtClean="0"/>
              <a:t> yr </a:t>
            </a:r>
            <a:r>
              <a:rPr lang="en-US" sz="1900" dirty="0" err="1" smtClean="0"/>
              <a:t>athro</a:t>
            </a:r>
            <a:r>
              <a:rPr lang="en-US" sz="1900" dirty="0" smtClean="0"/>
              <a:t>? Os felly, </a:t>
            </a:r>
            <a:r>
              <a:rPr lang="en-US" sz="1900" dirty="0" err="1" smtClean="0"/>
              <a:t>sut</a:t>
            </a:r>
            <a:r>
              <a:rPr lang="en-US" sz="1900" dirty="0" smtClean="0"/>
              <a:t>?</a:t>
            </a: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1900" dirty="0" err="1" smtClean="0"/>
              <a:t>Sut</a:t>
            </a:r>
            <a:r>
              <a:rPr lang="en-US" sz="1900" dirty="0" smtClean="0"/>
              <a:t> </a:t>
            </a:r>
            <a:r>
              <a:rPr lang="en-US" sz="1900" dirty="0" err="1" smtClean="0"/>
              <a:t>y</a:t>
            </a:r>
            <a:r>
              <a:rPr lang="en-US" sz="1900" dirty="0" smtClean="0"/>
              <a:t> </a:t>
            </a:r>
            <a:r>
              <a:rPr lang="en-US" sz="1900" dirty="0" err="1" smtClean="0"/>
              <a:t>caiff</a:t>
            </a:r>
            <a:r>
              <a:rPr lang="en-US" sz="1900" dirty="0" smtClean="0"/>
              <a:t> </a:t>
            </a:r>
            <a:r>
              <a:rPr lang="en-US" sz="1900" dirty="0" err="1" smtClean="0"/>
              <a:t>y</a:t>
            </a:r>
            <a:r>
              <a:rPr lang="en-US" sz="1900" dirty="0" smtClean="0"/>
              <a:t> </a:t>
            </a:r>
            <a:r>
              <a:rPr lang="en-US" sz="1900" dirty="0" err="1" smtClean="0"/>
              <a:t>cwestiynau</a:t>
            </a:r>
            <a:r>
              <a:rPr lang="en-US" sz="1900" dirty="0" smtClean="0"/>
              <a:t> </a:t>
            </a:r>
            <a:r>
              <a:rPr lang="en-US" sz="1900" dirty="0" err="1" smtClean="0"/>
              <a:t>eu</a:t>
            </a:r>
            <a:r>
              <a:rPr lang="en-US" sz="1900" dirty="0" smtClean="0"/>
              <a:t> </a:t>
            </a:r>
            <a:r>
              <a:rPr lang="en-US" sz="1900" dirty="0" err="1" smtClean="0"/>
              <a:t>dosbarthu</a:t>
            </a:r>
            <a:r>
              <a:rPr lang="en-US" sz="1900" dirty="0" smtClean="0"/>
              <a:t>?</a:t>
            </a: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1900" dirty="0" smtClean="0"/>
              <a:t>A </a:t>
            </a:r>
            <a:r>
              <a:rPr lang="en-US" sz="1900" dirty="0" err="1" smtClean="0"/>
              <a:t>yw</a:t>
            </a:r>
            <a:r>
              <a:rPr lang="en-US" sz="1900" dirty="0" smtClean="0"/>
              <a:t> </a:t>
            </a:r>
            <a:r>
              <a:rPr lang="en-US" sz="1900" dirty="0" err="1" smtClean="0"/>
              <a:t>disgyblion</a:t>
            </a:r>
            <a:r>
              <a:rPr lang="en-US" sz="1900" dirty="0" smtClean="0"/>
              <a:t> </a:t>
            </a:r>
            <a:r>
              <a:rPr lang="en-US" sz="1900" dirty="0" err="1" smtClean="0"/>
              <a:t>yn</a:t>
            </a:r>
            <a:r>
              <a:rPr lang="en-US" sz="1900" dirty="0" smtClean="0"/>
              <a:t> </a:t>
            </a:r>
            <a:r>
              <a:rPr lang="en-US" sz="1900" dirty="0" err="1" smtClean="0"/>
              <a:t>gofyn</a:t>
            </a:r>
            <a:r>
              <a:rPr lang="en-US" sz="1900" dirty="0" smtClean="0"/>
              <a:t> </a:t>
            </a:r>
            <a:r>
              <a:rPr lang="en-US" sz="1900" dirty="0" err="1" smtClean="0"/>
              <a:t>cwestiynau</a:t>
            </a:r>
            <a:r>
              <a:rPr lang="en-US" sz="1900" dirty="0" smtClean="0"/>
              <a:t> </a:t>
            </a:r>
            <a:r>
              <a:rPr lang="en-US" sz="1900" dirty="0" err="1" smtClean="0"/>
              <a:t>eu</a:t>
            </a:r>
            <a:r>
              <a:rPr lang="en-US" sz="1900" dirty="0" smtClean="0"/>
              <a:t> </a:t>
            </a:r>
            <a:r>
              <a:rPr lang="en-US" sz="1900" dirty="0" err="1" smtClean="0"/>
              <a:t>hunain</a:t>
            </a:r>
            <a:r>
              <a:rPr lang="en-US" sz="1900" dirty="0" smtClean="0"/>
              <a:t>?</a:t>
            </a:r>
            <a:endParaRPr kumimoji="0" lang="en-GB" sz="19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800506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b="1" dirty="0" smtClean="0"/>
              <a:t>Reflecting on </a:t>
            </a:r>
            <a:r>
              <a:rPr lang="en-US" sz="3200" b="1" u="sng" dirty="0" smtClean="0"/>
              <a:t>questioning/PSE activity</a:t>
            </a:r>
            <a:r>
              <a:rPr lang="en-US" sz="3200" b="1" u="sng" dirty="0" smtClean="0"/>
              <a:t/>
            </a:r>
            <a:br>
              <a:rPr lang="en-US" sz="3200" b="1" u="sng" dirty="0" smtClean="0"/>
            </a:br>
            <a:r>
              <a:rPr lang="en-US" sz="3200" b="1" dirty="0"/>
              <a:t>u</a:t>
            </a:r>
            <a:r>
              <a:rPr lang="en-US" sz="3200" b="1" dirty="0" smtClean="0"/>
              <a:t>sing the ARC Model</a:t>
            </a:r>
            <a:r>
              <a:rPr lang="en-US" sz="4800" b="1" dirty="0" smtClean="0"/>
              <a:t/>
            </a:r>
            <a:br>
              <a:rPr lang="en-US" sz="4800" b="1" dirty="0" smtClean="0"/>
            </a:br>
            <a:endParaRPr lang="en-US" sz="4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447800"/>
            <a:ext cx="7886700" cy="47291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800" b="1" dirty="0" smtClean="0"/>
              <a:t>1. Feelings</a:t>
            </a:r>
            <a:r>
              <a:rPr lang="en-US" sz="2800" b="1" dirty="0" smtClean="0"/>
              <a:t>: </a:t>
            </a:r>
            <a:r>
              <a:rPr lang="en-US" sz="2800" i="1" dirty="0" smtClean="0"/>
              <a:t>Succinct response</a:t>
            </a:r>
            <a:r>
              <a:rPr lang="en-US" sz="2800" i="1" dirty="0" smtClean="0"/>
              <a:t>!</a:t>
            </a:r>
          </a:p>
          <a:p>
            <a:pPr marL="0" indent="0">
              <a:buNone/>
            </a:pPr>
            <a:endParaRPr lang="en-GB" sz="2800" dirty="0" smtClean="0"/>
          </a:p>
          <a:p>
            <a:pPr>
              <a:buNone/>
            </a:pPr>
            <a:r>
              <a:rPr lang="en-US" sz="2800" i="1" dirty="0" smtClean="0"/>
              <a:t>2. </a:t>
            </a:r>
            <a:r>
              <a:rPr lang="en-US" sz="2800" b="1" dirty="0" smtClean="0"/>
              <a:t>Remember and Understand: </a:t>
            </a:r>
            <a:r>
              <a:rPr lang="en-US" sz="2800" i="1" dirty="0" smtClean="0"/>
              <a:t>what went well &amp; what was disappointing</a:t>
            </a:r>
            <a:r>
              <a:rPr lang="en-US" sz="2800" i="1" dirty="0" smtClean="0"/>
              <a:t>?</a:t>
            </a:r>
          </a:p>
          <a:p>
            <a:pPr>
              <a:buNone/>
            </a:pPr>
            <a:endParaRPr lang="en-US" sz="2800" i="1" dirty="0" smtClean="0"/>
          </a:p>
          <a:p>
            <a:pPr>
              <a:buNone/>
            </a:pPr>
            <a:r>
              <a:rPr lang="en-US" sz="2800" i="1" dirty="0" smtClean="0"/>
              <a:t>3</a:t>
            </a:r>
            <a:r>
              <a:rPr lang="en-US" sz="2800" dirty="0" smtClean="0"/>
              <a:t>. </a:t>
            </a:r>
            <a:r>
              <a:rPr lang="en-US" sz="2800" b="1" dirty="0" smtClean="0"/>
              <a:t>Evaluate and </a:t>
            </a:r>
            <a:r>
              <a:rPr lang="en-US" sz="2800" b="1" dirty="0" err="1" smtClean="0"/>
              <a:t>Analyse</a:t>
            </a:r>
            <a:r>
              <a:rPr lang="en-US" sz="2800" b="1" dirty="0" smtClean="0"/>
              <a:t>: </a:t>
            </a:r>
            <a:r>
              <a:rPr lang="en-US" sz="2800" i="1" dirty="0"/>
              <a:t>“What will you keep the </a:t>
            </a:r>
            <a:r>
              <a:rPr lang="en-US" sz="2800" i="1" dirty="0" smtClean="0"/>
              <a:t>same?</a:t>
            </a:r>
            <a:r>
              <a:rPr lang="en-GB" sz="2800" dirty="0"/>
              <a:t> </a:t>
            </a:r>
            <a:r>
              <a:rPr lang="en-US" sz="2800" i="1" dirty="0" smtClean="0"/>
              <a:t>What </a:t>
            </a:r>
            <a:r>
              <a:rPr lang="en-US" sz="2800" i="1" dirty="0"/>
              <a:t>was the cause of the most important disappointing element</a:t>
            </a:r>
            <a:r>
              <a:rPr lang="en-US" sz="2800" i="1" dirty="0" smtClean="0"/>
              <a:t>?</a:t>
            </a:r>
          </a:p>
          <a:p>
            <a:pPr>
              <a:buNone/>
            </a:pPr>
            <a:endParaRPr lang="en-US" sz="2800" i="1" dirty="0" smtClean="0"/>
          </a:p>
          <a:p>
            <a:pPr>
              <a:buNone/>
            </a:pPr>
            <a:r>
              <a:rPr lang="en-GB" sz="2800" i="1" dirty="0" smtClean="0"/>
              <a:t>4. </a:t>
            </a:r>
            <a:r>
              <a:rPr lang="en-US" sz="2800" b="1" dirty="0"/>
              <a:t>Conclusions and </a:t>
            </a:r>
            <a:r>
              <a:rPr lang="en-US" sz="2800" b="1" dirty="0" smtClean="0"/>
              <a:t>actions: </a:t>
            </a:r>
            <a:r>
              <a:rPr lang="en-US" sz="2800" i="1" dirty="0" smtClean="0"/>
              <a:t>possible solutions? Targets?</a:t>
            </a:r>
            <a:endParaRPr lang="en-GB" sz="2800" b="1" dirty="0" smtClean="0"/>
          </a:p>
          <a:p>
            <a:pPr>
              <a:buNone/>
            </a:pPr>
            <a:endParaRPr lang="en-GB" sz="2800" i="1" dirty="0" smtClean="0"/>
          </a:p>
          <a:p>
            <a:pPr>
              <a:buNone/>
            </a:pPr>
            <a:endParaRPr lang="en-US" b="1" i="1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US" i="1" dirty="0" smtClean="0"/>
          </a:p>
        </p:txBody>
      </p:sp>
    </p:spTree>
    <p:extLst>
      <p:ext uri="{BB962C8B-B14F-4D97-AF65-F5344CB8AC3E}">
        <p14:creationId xmlns:p14="http://schemas.microsoft.com/office/powerpoint/2010/main" val="415804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600" b="1" dirty="0" err="1" smtClean="0"/>
              <a:t>Myfyrio</a:t>
            </a:r>
            <a:r>
              <a:rPr lang="en-US" sz="3600" b="1" dirty="0" smtClean="0"/>
              <a:t> </a:t>
            </a:r>
            <a:r>
              <a:rPr lang="en-US" sz="3600" b="1" dirty="0" err="1" smtClean="0"/>
              <a:t>ar</a:t>
            </a:r>
            <a:r>
              <a:rPr lang="en-US" sz="3600" b="1" dirty="0" smtClean="0"/>
              <a:t> </a:t>
            </a:r>
            <a:r>
              <a:rPr lang="en-US" sz="3600" b="1" u="sng" dirty="0" err="1" smtClean="0"/>
              <a:t>gwestiynu</a:t>
            </a:r>
            <a:r>
              <a:rPr lang="en-US" sz="3600" b="1" u="sng" dirty="0" smtClean="0"/>
              <a:t>/</a:t>
            </a:r>
            <a:r>
              <a:rPr lang="en-US" sz="3600" b="1" u="sng" dirty="0" err="1" smtClean="0"/>
              <a:t>gweithgaredd</a:t>
            </a:r>
            <a:r>
              <a:rPr lang="en-US" sz="3600" b="1" u="sng" dirty="0" smtClean="0"/>
              <a:t> </a:t>
            </a:r>
            <a:r>
              <a:rPr lang="en-US" sz="3600" b="1" u="sng" dirty="0" err="1" smtClean="0"/>
              <a:t>ABCh</a:t>
            </a:r>
            <a:r>
              <a:rPr lang="en-US" sz="3600" b="1" dirty="0" smtClean="0"/>
              <a:t> </a:t>
            </a:r>
            <a:r>
              <a:rPr lang="en-US" sz="3600" b="1" dirty="0" err="1" smtClean="0"/>
              <a:t>gan</a:t>
            </a:r>
            <a:r>
              <a:rPr lang="en-US" sz="3600" b="1" dirty="0" smtClean="0"/>
              <a:t> </a:t>
            </a:r>
            <a:r>
              <a:rPr lang="en-US" sz="3600" b="1" dirty="0" err="1" smtClean="0"/>
              <a:t>d</a:t>
            </a:r>
            <a:r>
              <a:rPr lang="en-US" sz="3600" b="1" dirty="0" err="1" smtClean="0"/>
              <a:t>defnyddio'r</a:t>
            </a:r>
            <a:r>
              <a:rPr lang="en-US" sz="3600" b="1" dirty="0" smtClean="0"/>
              <a:t> </a:t>
            </a:r>
            <a:r>
              <a:rPr lang="en-US" sz="3600" b="1" dirty="0" smtClean="0"/>
              <a:t>Model BWA (ARC)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AutoNum type="arabicPeriod"/>
            </a:pPr>
            <a:r>
              <a:rPr lang="en-US" sz="2800" b="1" i="1" dirty="0" err="1" smtClean="0"/>
              <a:t>Teimladau</a:t>
            </a:r>
            <a:r>
              <a:rPr lang="en-US" sz="2800" i="1" dirty="0" smtClean="0"/>
              <a:t>: </a:t>
            </a:r>
            <a:r>
              <a:rPr lang="en-US" sz="2800" i="1" dirty="0" err="1" smtClean="0"/>
              <a:t>Ymateb</a:t>
            </a:r>
            <a:r>
              <a:rPr lang="en-US" sz="2800" i="1" dirty="0" smtClean="0"/>
              <a:t> </a:t>
            </a:r>
            <a:r>
              <a:rPr lang="en-US" sz="2800" i="1" dirty="0" err="1" smtClean="0"/>
              <a:t>cryno</a:t>
            </a:r>
            <a:r>
              <a:rPr lang="en-US" sz="2800" i="1" dirty="0" smtClean="0"/>
              <a:t>!</a:t>
            </a:r>
          </a:p>
          <a:p>
            <a:pPr marL="0" indent="0">
              <a:buNone/>
            </a:pPr>
            <a:endParaRPr lang="en-US" sz="2800" i="1" dirty="0" smtClean="0"/>
          </a:p>
          <a:p>
            <a:pPr>
              <a:buNone/>
            </a:pPr>
            <a:r>
              <a:rPr lang="en-US" sz="2800" b="1" i="1" dirty="0" smtClean="0"/>
              <a:t>2. </a:t>
            </a:r>
            <a:r>
              <a:rPr lang="en-US" sz="2800" b="1" i="1" dirty="0" err="1" smtClean="0"/>
              <a:t>Cofiwch</a:t>
            </a:r>
            <a:r>
              <a:rPr lang="en-US" sz="2800" b="1" i="1" dirty="0" smtClean="0"/>
              <a:t> a </a:t>
            </a:r>
            <a:r>
              <a:rPr lang="en-US" sz="2800" b="1" i="1" dirty="0" err="1" smtClean="0"/>
              <a:t>Deall</a:t>
            </a:r>
            <a:r>
              <a:rPr lang="en-US" sz="2800" i="1" dirty="0" smtClean="0"/>
              <a:t>: </a:t>
            </a:r>
            <a:r>
              <a:rPr lang="en-US" sz="2800" i="1" dirty="0" err="1" smtClean="0"/>
              <a:t>beth</a:t>
            </a:r>
            <a:r>
              <a:rPr lang="en-US" sz="2800" i="1" dirty="0" smtClean="0"/>
              <a:t> </a:t>
            </a:r>
            <a:r>
              <a:rPr lang="en-US" sz="2800" i="1" dirty="0" err="1" smtClean="0"/>
              <a:t>aeth</a:t>
            </a:r>
            <a:r>
              <a:rPr lang="en-US" sz="2800" i="1" dirty="0" smtClean="0"/>
              <a:t> </a:t>
            </a:r>
            <a:r>
              <a:rPr lang="en-US" sz="2800" i="1" dirty="0" err="1" smtClean="0"/>
              <a:t>yn</a:t>
            </a:r>
            <a:r>
              <a:rPr lang="en-US" sz="2800" i="1" dirty="0" smtClean="0"/>
              <a:t> </a:t>
            </a:r>
            <a:r>
              <a:rPr lang="en-US" sz="2800" i="1" dirty="0" err="1" smtClean="0"/>
              <a:t>dda</a:t>
            </a:r>
            <a:r>
              <a:rPr lang="en-US" sz="2800" i="1" dirty="0" smtClean="0"/>
              <a:t> a </a:t>
            </a:r>
            <a:r>
              <a:rPr lang="en-US" sz="2800" i="1" dirty="0" err="1" smtClean="0"/>
              <a:t>beth</a:t>
            </a:r>
            <a:r>
              <a:rPr lang="en-US" sz="2800" i="1" dirty="0" smtClean="0"/>
              <a:t> </a:t>
            </a:r>
            <a:r>
              <a:rPr lang="en-US" sz="2800" i="1" dirty="0" err="1" smtClean="0"/>
              <a:t>oedd</a:t>
            </a:r>
            <a:r>
              <a:rPr lang="en-US" sz="2800" i="1" dirty="0" smtClean="0"/>
              <a:t> </a:t>
            </a:r>
            <a:r>
              <a:rPr lang="en-US" sz="2800" i="1" dirty="0" err="1" smtClean="0"/>
              <a:t>yn</a:t>
            </a:r>
            <a:r>
              <a:rPr lang="en-US" sz="2800" i="1" dirty="0" smtClean="0"/>
              <a:t> </a:t>
            </a:r>
            <a:r>
              <a:rPr lang="en-US" sz="2800" i="1" dirty="0" err="1" smtClean="0"/>
              <a:t>siomedig</a:t>
            </a:r>
            <a:r>
              <a:rPr lang="en-US" sz="2800" i="1" dirty="0" smtClean="0"/>
              <a:t>?</a:t>
            </a:r>
          </a:p>
          <a:p>
            <a:pPr>
              <a:buNone/>
            </a:pPr>
            <a:endParaRPr lang="en-US" sz="2800" i="1" dirty="0" smtClean="0"/>
          </a:p>
          <a:p>
            <a:pPr>
              <a:buNone/>
            </a:pPr>
            <a:r>
              <a:rPr lang="en-US" sz="2800" b="1" i="1" dirty="0" smtClean="0"/>
              <a:t>3. </a:t>
            </a:r>
            <a:r>
              <a:rPr lang="en-US" sz="2800" b="1" i="1" dirty="0" err="1" smtClean="0"/>
              <a:t>Gwerthuso</a:t>
            </a:r>
            <a:r>
              <a:rPr lang="en-US" sz="2800" b="1" i="1" dirty="0" smtClean="0"/>
              <a:t> a </a:t>
            </a:r>
            <a:r>
              <a:rPr lang="en-US" sz="2800" b="1" i="1" dirty="0" err="1" smtClean="0"/>
              <a:t>Dadansoddi</a:t>
            </a:r>
            <a:r>
              <a:rPr lang="en-US" sz="2800" i="1" dirty="0" smtClean="0"/>
              <a:t>: "Yr </a:t>
            </a:r>
            <a:r>
              <a:rPr lang="en-US" sz="2800" i="1" dirty="0" err="1" smtClean="0"/>
              <a:t>hyn</a:t>
            </a:r>
            <a:r>
              <a:rPr lang="en-US" sz="2800" i="1" dirty="0" smtClean="0"/>
              <a:t> </a:t>
            </a:r>
            <a:r>
              <a:rPr lang="en-US" sz="2800" i="1" dirty="0" err="1" smtClean="0"/>
              <a:t>y</a:t>
            </a:r>
            <a:r>
              <a:rPr lang="en-US" sz="2800" i="1" dirty="0" smtClean="0"/>
              <a:t> </a:t>
            </a:r>
            <a:r>
              <a:rPr lang="en-US" sz="2800" i="1" dirty="0" err="1" smtClean="0"/>
              <a:t>byddwch</a:t>
            </a:r>
            <a:r>
              <a:rPr lang="en-US" sz="2800" i="1" dirty="0" smtClean="0"/>
              <a:t> </a:t>
            </a:r>
            <a:r>
              <a:rPr lang="en-US" sz="2800" i="1" dirty="0" err="1" smtClean="0"/>
              <a:t>yn</a:t>
            </a:r>
            <a:r>
              <a:rPr lang="en-US" sz="2800" i="1" dirty="0" smtClean="0"/>
              <a:t> </a:t>
            </a:r>
            <a:r>
              <a:rPr lang="en-US" sz="2800" i="1" dirty="0" err="1" smtClean="0"/>
              <a:t>cadw</a:t>
            </a:r>
            <a:r>
              <a:rPr lang="en-US" sz="2800" i="1" dirty="0" smtClean="0"/>
              <a:t> yr un </a:t>
            </a:r>
            <a:r>
              <a:rPr lang="en-US" sz="2800" i="1" dirty="0" err="1" smtClean="0"/>
              <a:t>peth</a:t>
            </a:r>
            <a:r>
              <a:rPr lang="en-US" sz="2800" i="1" dirty="0" smtClean="0"/>
              <a:t>? Beth </a:t>
            </a:r>
            <a:r>
              <a:rPr lang="en-US" sz="2800" i="1" dirty="0" err="1" smtClean="0"/>
              <a:t>oedd</a:t>
            </a:r>
            <a:r>
              <a:rPr lang="en-US" sz="2800" i="1" dirty="0" smtClean="0"/>
              <a:t> </a:t>
            </a:r>
            <a:r>
              <a:rPr lang="en-US" sz="2800" i="1" dirty="0" err="1" smtClean="0"/>
              <a:t>achos</a:t>
            </a:r>
            <a:r>
              <a:rPr lang="en-US" sz="2800" i="1" dirty="0" smtClean="0"/>
              <a:t> yr </a:t>
            </a:r>
            <a:r>
              <a:rPr lang="en-US" sz="2800" i="1" dirty="0" err="1" smtClean="0"/>
              <a:t>elfen</a:t>
            </a:r>
            <a:r>
              <a:rPr lang="en-US" sz="2800" i="1" dirty="0" smtClean="0"/>
              <a:t> </a:t>
            </a:r>
            <a:r>
              <a:rPr lang="en-US" sz="2800" i="1" dirty="0" err="1" smtClean="0"/>
              <a:t>siomedig</a:t>
            </a:r>
            <a:r>
              <a:rPr lang="en-US" sz="2800" i="1" dirty="0" smtClean="0"/>
              <a:t> </a:t>
            </a:r>
            <a:r>
              <a:rPr lang="en-US" sz="2800" i="1" dirty="0" err="1" smtClean="0"/>
              <a:t>bwysicaf</a:t>
            </a:r>
            <a:r>
              <a:rPr lang="en-US" sz="2800" i="1" dirty="0" smtClean="0"/>
              <a:t>?</a:t>
            </a:r>
          </a:p>
          <a:p>
            <a:pPr>
              <a:buNone/>
            </a:pPr>
            <a:endParaRPr lang="en-US" sz="2800" i="1" dirty="0" smtClean="0"/>
          </a:p>
          <a:p>
            <a:pPr>
              <a:buNone/>
            </a:pPr>
            <a:r>
              <a:rPr lang="en-US" sz="2800" b="1" i="1" dirty="0" smtClean="0"/>
              <a:t>4. </a:t>
            </a:r>
            <a:r>
              <a:rPr lang="en-US" sz="2800" b="1" i="1" dirty="0" err="1" smtClean="0"/>
              <a:t>Casgliadau</a:t>
            </a:r>
            <a:r>
              <a:rPr lang="en-US" sz="2800" b="1" i="1" dirty="0" smtClean="0"/>
              <a:t> a </a:t>
            </a:r>
            <a:r>
              <a:rPr lang="en-US" sz="2800" b="1" i="1" dirty="0" err="1" smtClean="0"/>
              <a:t>chamau</a:t>
            </a:r>
            <a:r>
              <a:rPr lang="en-US" sz="2800" b="1" i="1" dirty="0" smtClean="0"/>
              <a:t> </a:t>
            </a:r>
            <a:r>
              <a:rPr lang="en-US" sz="2800" b="1" i="1" dirty="0" err="1" smtClean="0"/>
              <a:t>gweithredu</a:t>
            </a:r>
            <a:r>
              <a:rPr lang="en-US" sz="2800" b="1" i="1" dirty="0" smtClean="0"/>
              <a:t>: </a:t>
            </a:r>
            <a:r>
              <a:rPr lang="en-US" sz="2800" i="1" dirty="0" err="1" smtClean="0"/>
              <a:t>atebion</a:t>
            </a:r>
            <a:r>
              <a:rPr lang="en-US" sz="2800" i="1" dirty="0" smtClean="0"/>
              <a:t> </a:t>
            </a:r>
            <a:r>
              <a:rPr lang="en-US" sz="2800" i="1" dirty="0" err="1" smtClean="0"/>
              <a:t>posibl</a:t>
            </a:r>
            <a:r>
              <a:rPr lang="en-US" sz="2800" i="1" dirty="0" smtClean="0"/>
              <a:t>? </a:t>
            </a:r>
            <a:r>
              <a:rPr lang="en-US" sz="2800" i="1" dirty="0" err="1" smtClean="0"/>
              <a:t>Targedau</a:t>
            </a:r>
            <a:r>
              <a:rPr lang="en-US" sz="2800" i="1" dirty="0" smtClean="0"/>
              <a:t>?</a:t>
            </a:r>
            <a:endParaRPr lang="en-GB" sz="2800" i="1" dirty="0" smtClean="0"/>
          </a:p>
          <a:p>
            <a:pPr>
              <a:buNone/>
            </a:pPr>
            <a:endParaRPr lang="en-US" sz="2800" b="1" i="1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US" i="1" dirty="0" smtClean="0"/>
          </a:p>
        </p:txBody>
      </p:sp>
    </p:spTree>
    <p:extLst>
      <p:ext uri="{BB962C8B-B14F-4D97-AF65-F5344CB8AC3E}">
        <p14:creationId xmlns:p14="http://schemas.microsoft.com/office/powerpoint/2010/main" val="2171856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Sut</a:t>
            </a:r>
            <a:r>
              <a:rPr lang="en-GB" b="1" dirty="0" smtClean="0"/>
              <a:t> </a:t>
            </a:r>
            <a:r>
              <a:rPr lang="en-GB" b="1" dirty="0" err="1" smtClean="0"/>
              <a:t>mae</a:t>
            </a:r>
            <a:r>
              <a:rPr lang="en-GB" b="1" dirty="0" smtClean="0"/>
              <a:t> </a:t>
            </a:r>
            <a:r>
              <a:rPr lang="en-GB" b="1" dirty="0" err="1" smtClean="0"/>
              <a:t>ysgogi</a:t>
            </a:r>
            <a:r>
              <a:rPr lang="en-GB" b="1" dirty="0" smtClean="0"/>
              <a:t> a </a:t>
            </a:r>
            <a:r>
              <a:rPr lang="en-GB" b="1" dirty="0" err="1" smtClean="0"/>
              <a:t>chymell</a:t>
            </a:r>
            <a:r>
              <a:rPr lang="en-GB" b="1" dirty="0" smtClean="0"/>
              <a:t> </a:t>
            </a:r>
            <a:r>
              <a:rPr lang="en-GB" b="1" dirty="0" err="1" smtClean="0"/>
              <a:t>dysgwyr</a:t>
            </a:r>
            <a:r>
              <a:rPr lang="en-GB" b="1" dirty="0" smtClean="0"/>
              <a:t>?</a:t>
            </a:r>
            <a:br>
              <a:rPr lang="en-GB" b="1" dirty="0" smtClean="0"/>
            </a:br>
            <a:r>
              <a:rPr lang="en-GB" b="1" dirty="0" smtClean="0"/>
              <a:t>How can we motivate and engage learners?</a:t>
            </a:r>
            <a:endParaRPr lang="en-GB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362200" y="1905000"/>
            <a:ext cx="5801784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1233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914400" y="1828800"/>
            <a:ext cx="3486150" cy="3597274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dirty="0" smtClean="0"/>
              <a:t>PONTIO</a:t>
            </a:r>
          </a:p>
          <a:p>
            <a:pPr algn="ctr"/>
            <a:endParaRPr lang="en-US" sz="3600" dirty="0" smtClean="0"/>
          </a:p>
          <a:p>
            <a:pPr algn="ctr"/>
            <a:endParaRPr lang="en-US" sz="2400" dirty="0" smtClean="0"/>
          </a:p>
          <a:p>
            <a:pPr algn="ctr"/>
            <a:r>
              <a:rPr lang="en-US" sz="3600" dirty="0" err="1" smtClean="0"/>
              <a:t>Camau</a:t>
            </a:r>
            <a:r>
              <a:rPr lang="en-US" sz="3600" dirty="0" smtClean="0"/>
              <a:t> </a:t>
            </a:r>
            <a:r>
              <a:rPr lang="en-US" sz="3600" dirty="0" err="1" smtClean="0"/>
              <a:t>nesaf</a:t>
            </a:r>
            <a:r>
              <a:rPr lang="en-US" sz="3600" dirty="0" smtClean="0"/>
              <a:t>:</a:t>
            </a:r>
          </a:p>
          <a:p>
            <a:pPr algn="ctr"/>
            <a:endParaRPr lang="en-US" sz="6400" dirty="0" smtClean="0"/>
          </a:p>
          <a:p>
            <a:pPr algn="ctr"/>
            <a:r>
              <a:rPr lang="en-GB" sz="3600" dirty="0"/>
              <a:t>Gwneud </a:t>
            </a:r>
            <a:r>
              <a:rPr lang="en-GB" sz="3600" dirty="0" err="1"/>
              <a:t>cysylltiadau</a:t>
            </a:r>
            <a:r>
              <a:rPr lang="en-GB" sz="3600" dirty="0"/>
              <a:t> </a:t>
            </a:r>
            <a:r>
              <a:rPr lang="en-GB" sz="3600" dirty="0" err="1"/>
              <a:t>rhwng</a:t>
            </a:r>
            <a:r>
              <a:rPr lang="en-GB" sz="3600" dirty="0"/>
              <a:t> </a:t>
            </a:r>
            <a:r>
              <a:rPr lang="en-GB" sz="3600" dirty="0" err="1"/>
              <a:t>arfer</a:t>
            </a:r>
            <a:r>
              <a:rPr lang="en-GB" sz="3600" dirty="0"/>
              <a:t> a </a:t>
            </a:r>
            <a:r>
              <a:rPr lang="en-GB" sz="3600" dirty="0" err="1"/>
              <a:t>damcaniaeth</a:t>
            </a:r>
            <a:r>
              <a:rPr lang="en-GB" dirty="0"/>
              <a:t/>
            </a:r>
            <a:br>
              <a:rPr lang="en-GB" dirty="0"/>
            </a:br>
            <a:endParaRPr lang="en-US" dirty="0" smtClean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876800" y="1828800"/>
            <a:ext cx="3486150" cy="3597274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100" dirty="0" smtClean="0"/>
              <a:t>BRIDGING</a:t>
            </a:r>
          </a:p>
          <a:p>
            <a:pPr algn="ctr"/>
            <a:endParaRPr lang="en-US" sz="3100" dirty="0"/>
          </a:p>
          <a:p>
            <a:pPr algn="ctr"/>
            <a:r>
              <a:rPr lang="en-US" sz="3100" dirty="0" smtClean="0"/>
              <a:t>Next steps:</a:t>
            </a:r>
          </a:p>
          <a:p>
            <a:pPr algn="ctr"/>
            <a:endParaRPr lang="en-US" sz="3100" dirty="0" smtClean="0"/>
          </a:p>
          <a:p>
            <a:pPr algn="ctr"/>
            <a:r>
              <a:rPr lang="en-GB" sz="3100" dirty="0"/>
              <a:t>Making links between practice and theory</a:t>
            </a:r>
            <a:endParaRPr lang="en-US" sz="3100" dirty="0" smtClean="0"/>
          </a:p>
        </p:txBody>
      </p:sp>
    </p:spTree>
    <p:extLst>
      <p:ext uri="{BB962C8B-B14F-4D97-AF65-F5344CB8AC3E}">
        <p14:creationId xmlns:p14="http://schemas.microsoft.com/office/powerpoint/2010/main" val="2002095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842</TotalTime>
  <Words>477</Words>
  <Application>Microsoft Office PowerPoint</Application>
  <PresentationFormat>On-screen Show (4:3)</PresentationFormat>
  <Paragraphs>77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Malgun Gothic</vt:lpstr>
      <vt:lpstr>Arial</vt:lpstr>
      <vt:lpstr>Calibri</vt:lpstr>
      <vt:lpstr>Calibri Light</vt:lpstr>
      <vt:lpstr>Mangal</vt:lpstr>
      <vt:lpstr>Office Theme</vt:lpstr>
      <vt:lpstr>PowerPoint Presentation</vt:lpstr>
      <vt:lpstr>PowerPoint Presentation</vt:lpstr>
      <vt:lpstr>Reflecting on Visit 3 Myfyrio ar Ymweliad 3</vt:lpstr>
      <vt:lpstr>Adborth Feedback</vt:lpstr>
      <vt:lpstr>Points to consider Pwyntiau i'w hystyried</vt:lpstr>
      <vt:lpstr>Reflecting on questioning/PSE activity using the ARC Model </vt:lpstr>
      <vt:lpstr>Myfyrio ar gwestiynu/gweithgaredd ABCh gan ddefnyddio'r Model BWA (ARC) </vt:lpstr>
      <vt:lpstr>Sut mae ysgogi a chymell dysgwyr? How can we motivate and engage learners?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ITPT4002/C</dc:title>
  <dc:creator>Bleasdale</dc:creator>
  <cp:lastModifiedBy>Rachel bendall</cp:lastModifiedBy>
  <cp:revision>31</cp:revision>
  <dcterms:created xsi:type="dcterms:W3CDTF">2016-11-14T15:00:55Z</dcterms:created>
  <dcterms:modified xsi:type="dcterms:W3CDTF">2018-12-10T15:20:18Z</dcterms:modified>
</cp:coreProperties>
</file>