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1" r:id="rId4"/>
  </p:sldMasterIdLst>
  <p:sldIdLst>
    <p:sldId id="256" r:id="rId5"/>
    <p:sldId id="257" r:id="rId6"/>
    <p:sldId id="261" r:id="rId7"/>
    <p:sldId id="262" r:id="rId8"/>
    <p:sldId id="269" r:id="rId9"/>
    <p:sldId id="258" r:id="rId10"/>
    <p:sldId id="259" r:id="rId11"/>
    <p:sldId id="260" r:id="rId12"/>
    <p:sldId id="263" r:id="rId13"/>
    <p:sldId id="264" r:id="rId14"/>
    <p:sldId id="265" r:id="rId15"/>
    <p:sldId id="266" r:id="rId16"/>
    <p:sldId id="267" r:id="rId17"/>
    <p:sldId id="268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6" d="100"/>
          <a:sy n="66" d="100"/>
        </p:scale>
        <p:origin x="66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10/16/2019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8013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10/16/2019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8967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socialcare.wales/cms_assets/file-uploads/Code-of-Professional-Practice-for-Social-Care-web-version.pdf" TargetMode="External"/><Relationship Id="rId3" Type="http://schemas.openxmlformats.org/officeDocument/2006/relationships/hyperlink" Target="https://www.cypcs.org.uk/rights/picture/children" TargetMode="External"/><Relationship Id="rId7" Type="http://schemas.openxmlformats.org/officeDocument/2006/relationships/hyperlink" Target="https://www.newlinkwales.org.uk/pages/events/category/training-programme?Take=5" TargetMode="External"/><Relationship Id="rId2" Type="http://schemas.openxmlformats.org/officeDocument/2006/relationships/hyperlink" Target="https://youngminds.org.uk/find-help/your-guide-to-support/guide-to-camhs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nspcc.org.uk/preventing-abuse/child-protection-system/parental-substance-alcohol-drug-misuse/" TargetMode="External"/><Relationship Id="rId5" Type="http://schemas.openxmlformats.org/officeDocument/2006/relationships/hyperlink" Target="http://www.edpsycinteractive.org/topics/regsys/maslow.html" TargetMode="External"/><Relationship Id="rId10" Type="http://schemas.openxmlformats.org/officeDocument/2006/relationships/hyperlink" Target="https://www.swansea.gov.uk/article/40397/Road-safety-schemes-aim-to-keep-all-road-users-safe-in-Swansea" TargetMode="External"/><Relationship Id="rId4" Type="http://schemas.openxmlformats.org/officeDocument/2006/relationships/hyperlink" Target="https://www.prospects.ac.uk/job-profiles/family-support-worker" TargetMode="External"/><Relationship Id="rId9" Type="http://schemas.openxmlformats.org/officeDocument/2006/relationships/hyperlink" Target="https://www.swansea.gov.uk/familylearningandessentialskil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759FCB9-4A52-4228-BE56-6271C3620C5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20" y="-839"/>
            <a:ext cx="12191980" cy="6858000"/>
          </a:xfrm>
          <a:prstGeom prst="rect">
            <a:avLst/>
          </a:prstGeom>
        </p:spPr>
      </p:pic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F9FFE17-DE95-4821-ACC1-B90C95449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3CF76AF-FF72-4430-A772-058403290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0EF781-9F28-4F36-B70F-0D76011ECD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1132" y="2091263"/>
            <a:ext cx="8649738" cy="2590800"/>
          </a:xfrm>
        </p:spPr>
        <p:txBody>
          <a:bodyPr>
            <a:normAutofit/>
          </a:bodyPr>
          <a:lstStyle/>
          <a:p>
            <a:r>
              <a:rPr lang="en-GB" sz="6300" dirty="0"/>
              <a:t>Skills for Life:</a:t>
            </a:r>
            <a:br>
              <a:rPr lang="en-GB" sz="6300" dirty="0"/>
            </a:br>
            <a:r>
              <a:rPr lang="en-GB" sz="6300" dirty="0"/>
              <a:t>employability and future pathways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8BECA3-AB3C-46B3-BD51-D1A911A14C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1130" y="4682062"/>
            <a:ext cx="8652788" cy="457201"/>
          </a:xfrm>
        </p:spPr>
        <p:txBody>
          <a:bodyPr>
            <a:noAutofit/>
          </a:bodyPr>
          <a:lstStyle/>
          <a:p>
            <a:pPr>
              <a:spcAft>
                <a:spcPts val="600"/>
              </a:spcAft>
            </a:pPr>
            <a:r>
              <a:rPr lang="en-GB" sz="3600" dirty="0"/>
              <a:t>ECGE6001P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B1C8180-2FDD-4202-8C45-4057CB1AB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0" name="Straight Connector 14">
            <a:extLst>
              <a:ext uri="{FF2B5EF4-FFF2-40B4-BE49-F238E27FC236}">
                <a16:creationId xmlns:a16="http://schemas.microsoft.com/office/drawing/2014/main" id="{D6E86CC6-13EA-4A88-86AD-CF27BF52C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16">
            <a:extLst>
              <a:ext uri="{FF2B5EF4-FFF2-40B4-BE49-F238E27FC236}">
                <a16:creationId xmlns:a16="http://schemas.microsoft.com/office/drawing/2014/main" id="{3F80B441-4F7D-4B40-8A13-FED03A1F3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0C7FD1A-44B1-4E4C-B0C9-A8103DCCD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9246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D02AF-BC6D-4CF6-9540-EA4D6FD9C46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Kathryn </a:t>
            </a:r>
            <a:r>
              <a:rPr lang="en-GB" dirty="0" err="1"/>
              <a:t>Protheroe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9B7C22-AC49-4EA1-810A-FE92AA5E76F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GB" sz="3200" b="1" dirty="0"/>
              <a:t>Student number:1707346</a:t>
            </a:r>
          </a:p>
        </p:txBody>
      </p:sp>
    </p:spTree>
    <p:extLst>
      <p:ext uri="{BB962C8B-B14F-4D97-AF65-F5344CB8AC3E}">
        <p14:creationId xmlns:p14="http://schemas.microsoft.com/office/powerpoint/2010/main" val="1548287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43860-DD22-4868-B173-C87DF27EF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55810" y="1417739"/>
            <a:ext cx="6080380" cy="150163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Agenda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A323AA-AF47-4F94-BA31-6E80ECE4B678}"/>
              </a:ext>
            </a:extLst>
          </p:cNvPr>
          <p:cNvSpPr txBox="1"/>
          <p:nvPr/>
        </p:nvSpPr>
        <p:spPr>
          <a:xfrm>
            <a:off x="5076737" y="2919369"/>
            <a:ext cx="295152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Introduction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About 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Description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Responsibilities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What to expect</a:t>
            </a:r>
          </a:p>
        </p:txBody>
      </p:sp>
    </p:spTree>
    <p:extLst>
      <p:ext uri="{BB962C8B-B14F-4D97-AF65-F5344CB8AC3E}">
        <p14:creationId xmlns:p14="http://schemas.microsoft.com/office/powerpoint/2010/main" val="554413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913E7-170C-4380-9DF0-B28D54BA8A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57556" y="1851813"/>
            <a:ext cx="9076888" cy="1382086"/>
          </a:xfrm>
        </p:spPr>
        <p:txBody>
          <a:bodyPr>
            <a:noAutofit/>
          </a:bodyPr>
          <a:lstStyle/>
          <a:p>
            <a:r>
              <a:rPr lang="en-GB" sz="6100" dirty="0"/>
              <a:t>Agenda continued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A6E885-BBE8-46CC-A972-02E11DCB6284}"/>
              </a:ext>
            </a:extLst>
          </p:cNvPr>
          <p:cNvSpPr txBox="1"/>
          <p:nvPr/>
        </p:nvSpPr>
        <p:spPr>
          <a:xfrm>
            <a:off x="4315416" y="3233899"/>
            <a:ext cx="356116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Qualifications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Work experience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Professional development</a:t>
            </a:r>
          </a:p>
        </p:txBody>
      </p:sp>
    </p:spTree>
    <p:extLst>
      <p:ext uri="{BB962C8B-B14F-4D97-AF65-F5344CB8AC3E}">
        <p14:creationId xmlns:p14="http://schemas.microsoft.com/office/powerpoint/2010/main" val="3979139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B26FBA-3B87-4C12-872E-D8BE1AE204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97397" y="1825382"/>
            <a:ext cx="8997205" cy="1857386"/>
          </a:xfrm>
        </p:spPr>
        <p:txBody>
          <a:bodyPr>
            <a:normAutofit/>
          </a:bodyPr>
          <a:lstStyle/>
          <a:p>
            <a:r>
              <a:rPr lang="en-GB" sz="6100" b="1" dirty="0">
                <a:latin typeface="+mn-lt"/>
              </a:rPr>
              <a:t>Family support worker</a:t>
            </a:r>
            <a:endParaRPr lang="en-GB" sz="3600" b="1" dirty="0"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DF63F6-9B64-46CF-A725-21E3B57DDF2B}"/>
              </a:ext>
            </a:extLst>
          </p:cNvPr>
          <p:cNvSpPr txBox="1"/>
          <p:nvPr/>
        </p:nvSpPr>
        <p:spPr>
          <a:xfrm>
            <a:off x="1921065" y="3588391"/>
            <a:ext cx="83498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“the challenging and varied role of a family support worker is ideal for anyone hoping to make a positive impact on the lives of children, young people and families”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FADB3F-2F70-49F3-9030-0BF90FA01C2E}"/>
              </a:ext>
            </a:extLst>
          </p:cNvPr>
          <p:cNvSpPr txBox="1"/>
          <p:nvPr/>
        </p:nvSpPr>
        <p:spPr>
          <a:xfrm>
            <a:off x="4225255" y="4963220"/>
            <a:ext cx="37414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Graduate Prospects Ltd, 2019)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4286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F1898F-8243-42BB-A51D-06DC151AE0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2220" y="2891602"/>
            <a:ext cx="5487560" cy="1074796"/>
          </a:xfrm>
        </p:spPr>
        <p:txBody>
          <a:bodyPr>
            <a:normAutofit/>
          </a:bodyPr>
          <a:lstStyle/>
          <a:p>
            <a:r>
              <a:rPr lang="en-GB" sz="6100" b="1" dirty="0"/>
              <a:t>About me</a:t>
            </a:r>
          </a:p>
        </p:txBody>
      </p:sp>
    </p:spTree>
    <p:extLst>
      <p:ext uri="{BB962C8B-B14F-4D97-AF65-F5344CB8AC3E}">
        <p14:creationId xmlns:p14="http://schemas.microsoft.com/office/powerpoint/2010/main" val="243668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EA4E4267-CAF0-4C38-8DC6-CD3B1A9F0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0EE3ACC5-126D-4BA4-8B45-7F0B5B839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384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AB2868F7-FE10-4289-A5BD-90763C7A2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3866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BD94142C-10EE-487C-A327-404FDF358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197" y="643464"/>
            <a:ext cx="4143830" cy="556630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5F7FAC2D-7A74-4939-A917-A1A5AF935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587" y="806860"/>
            <a:ext cx="3813048" cy="5239512"/>
          </a:xfrm>
          <a:prstGeom prst="rect">
            <a:avLst/>
          </a:prstGeom>
          <a:noFill/>
          <a:ln w="6350" cap="sq" cmpd="sng" algn="ctr">
            <a:solidFill>
              <a:schemeClr val="bg1"/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7532D8-4192-4A90-9A5B-608D1D122D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6633" y="1535772"/>
            <a:ext cx="3778002" cy="3170030"/>
          </a:xfrm>
        </p:spPr>
        <p:txBody>
          <a:bodyPr>
            <a:normAutofit/>
          </a:bodyPr>
          <a:lstStyle/>
          <a:p>
            <a:r>
              <a:rPr lang="en-GB" sz="6100" b="1" dirty="0">
                <a:solidFill>
                  <a:schemeClr val="bg1"/>
                </a:solidFill>
              </a:rPr>
              <a:t>Article 18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BA53A868-C420-4BAE-9244-EC162AF05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7992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C2686EF3-81CC-419F-96C3-002A75880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82292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F8D93CCA-A85E-4529-A6F0-8BB54D27B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73932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1ECFA516-C18C-41AE-AFF2-A0D0A59C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82292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71CB1E69-1D8C-4561-9153-D7D93C92C49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0" r="16846" b="1"/>
          <a:stretch/>
        </p:blipFill>
        <p:spPr>
          <a:xfrm>
            <a:off x="5386382" y="645106"/>
            <a:ext cx="6122613" cy="556466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FA24B0C-8E70-4788-B39B-1327E663F5AB}"/>
              </a:ext>
            </a:extLst>
          </p:cNvPr>
          <p:cNvSpPr txBox="1"/>
          <p:nvPr/>
        </p:nvSpPr>
        <p:spPr>
          <a:xfrm>
            <a:off x="919212" y="4702935"/>
            <a:ext cx="36276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(Source: Children and Young Peoples Commissioner Scotland, 2019) </a:t>
            </a:r>
          </a:p>
        </p:txBody>
      </p:sp>
    </p:spTree>
    <p:extLst>
      <p:ext uri="{BB962C8B-B14F-4D97-AF65-F5344CB8AC3E}">
        <p14:creationId xmlns:p14="http://schemas.microsoft.com/office/powerpoint/2010/main" val="10347458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B8C7ECB-5F60-4B81-B9EE-B76325B9F3A5}"/>
              </a:ext>
            </a:extLst>
          </p:cNvPr>
          <p:cNvSpPr txBox="1"/>
          <p:nvPr/>
        </p:nvSpPr>
        <p:spPr>
          <a:xfrm>
            <a:off x="1704413" y="1937857"/>
            <a:ext cx="8783174" cy="10310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100" dirty="0"/>
              <a:t>THE RESPONSIBILITIES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6456D0-03C8-4432-87EA-E04253696C89}"/>
              </a:ext>
            </a:extLst>
          </p:cNvPr>
          <p:cNvSpPr txBox="1"/>
          <p:nvPr/>
        </p:nvSpPr>
        <p:spPr>
          <a:xfrm>
            <a:off x="4565677" y="2968908"/>
            <a:ext cx="306064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Multi-agency working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Safeguarding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Relationships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Local resources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Parental support</a:t>
            </a:r>
          </a:p>
        </p:txBody>
      </p:sp>
    </p:spTree>
    <p:extLst>
      <p:ext uri="{BB962C8B-B14F-4D97-AF65-F5344CB8AC3E}">
        <p14:creationId xmlns:p14="http://schemas.microsoft.com/office/powerpoint/2010/main" val="1008036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5BB44-273C-490E-B804-40F08C590D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5083" y="1803632"/>
            <a:ext cx="6801833" cy="1435523"/>
          </a:xfrm>
        </p:spPr>
        <p:txBody>
          <a:bodyPr>
            <a:normAutofit/>
          </a:bodyPr>
          <a:lstStyle/>
          <a:p>
            <a:r>
              <a:rPr lang="en-GB" sz="6100" dirty="0">
                <a:latin typeface="+mn-lt"/>
              </a:rPr>
              <a:t>WHAT TO EXPECT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D3731A-7822-43C9-A42F-6D02903DA204}"/>
              </a:ext>
            </a:extLst>
          </p:cNvPr>
          <p:cNvSpPr txBox="1"/>
          <p:nvPr/>
        </p:nvSpPr>
        <p:spPr>
          <a:xfrm>
            <a:off x="5162025" y="2828835"/>
            <a:ext cx="186794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Location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Resilience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Job security</a:t>
            </a:r>
          </a:p>
        </p:txBody>
      </p:sp>
    </p:spTree>
    <p:extLst>
      <p:ext uri="{BB962C8B-B14F-4D97-AF65-F5344CB8AC3E}">
        <p14:creationId xmlns:p14="http://schemas.microsoft.com/office/powerpoint/2010/main" val="2762451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B1324-4DCD-41B9-97C7-29749728FC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2928" y="1885426"/>
            <a:ext cx="7786143" cy="1253062"/>
          </a:xfrm>
        </p:spPr>
        <p:txBody>
          <a:bodyPr>
            <a:normAutofit/>
          </a:bodyPr>
          <a:lstStyle/>
          <a:p>
            <a:r>
              <a:rPr lang="en-GB" b="1" dirty="0"/>
              <a:t>Qualifications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0E1D53-9D99-4ADF-9EFC-811E093579D7}"/>
              </a:ext>
            </a:extLst>
          </p:cNvPr>
          <p:cNvSpPr txBox="1"/>
          <p:nvPr/>
        </p:nvSpPr>
        <p:spPr>
          <a:xfrm>
            <a:off x="4783781" y="3138488"/>
            <a:ext cx="262443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Level 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Practitioner status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Safeguarding</a:t>
            </a:r>
          </a:p>
        </p:txBody>
      </p:sp>
    </p:spTree>
    <p:extLst>
      <p:ext uri="{BB962C8B-B14F-4D97-AF65-F5344CB8AC3E}">
        <p14:creationId xmlns:p14="http://schemas.microsoft.com/office/powerpoint/2010/main" val="2470409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F5D97-ADCC-45A5-8401-37560C79B7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64429" y="1937857"/>
            <a:ext cx="3063141" cy="923794"/>
          </a:xfrm>
        </p:spPr>
        <p:txBody>
          <a:bodyPr>
            <a:normAutofit/>
          </a:bodyPr>
          <a:lstStyle/>
          <a:p>
            <a:pPr lvl="0"/>
            <a:r>
              <a:rPr lang="en-GB" sz="6100" dirty="0">
                <a:latin typeface="+mn-lt"/>
              </a:rPr>
              <a:t>Skills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CCB0EB-FE7D-4E91-9F75-D8AE9FEBB4B2}"/>
              </a:ext>
            </a:extLst>
          </p:cNvPr>
          <p:cNvSpPr txBox="1"/>
          <p:nvPr/>
        </p:nvSpPr>
        <p:spPr>
          <a:xfrm>
            <a:off x="1586918" y="2595966"/>
            <a:ext cx="9018164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Good communication and listening skills.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Ability to build a repour with adults and children.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 good understanding of challenges faced by the families you help.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Commitment to making a positive difference to the lives of service users.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 positive, non-judgemental, empathetic approach.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Calmness under pressure and when dealing with challenging confrontational behaviour.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Flexibility and adaptability.</a:t>
            </a:r>
          </a:p>
        </p:txBody>
      </p:sp>
    </p:spTree>
    <p:extLst>
      <p:ext uri="{BB962C8B-B14F-4D97-AF65-F5344CB8AC3E}">
        <p14:creationId xmlns:p14="http://schemas.microsoft.com/office/powerpoint/2010/main" val="277275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4BC2F-7E38-409E-96A6-3FBA32F149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53993" y="2659697"/>
            <a:ext cx="7884013" cy="1538605"/>
          </a:xfrm>
        </p:spPr>
        <p:txBody>
          <a:bodyPr>
            <a:normAutofit/>
          </a:bodyPr>
          <a:lstStyle/>
          <a:p>
            <a:r>
              <a:rPr lang="en-GB" sz="6100" b="1" dirty="0"/>
              <a:t>Work experience</a:t>
            </a:r>
          </a:p>
        </p:txBody>
      </p:sp>
    </p:spTree>
    <p:extLst>
      <p:ext uri="{BB962C8B-B14F-4D97-AF65-F5344CB8AC3E}">
        <p14:creationId xmlns:p14="http://schemas.microsoft.com/office/powerpoint/2010/main" val="28063243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C0823-0D93-4F57-AE2B-6C9F95F2B6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88035" y="1939895"/>
            <a:ext cx="9215929" cy="854018"/>
          </a:xfrm>
        </p:spPr>
        <p:txBody>
          <a:bodyPr>
            <a:normAutofit/>
          </a:bodyPr>
          <a:lstStyle/>
          <a:p>
            <a:r>
              <a:rPr lang="en-GB" sz="4800" dirty="0"/>
              <a:t>Professional development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AA269C-3478-4171-B402-E52845EA8F78}"/>
              </a:ext>
            </a:extLst>
          </p:cNvPr>
          <p:cNvSpPr txBox="1"/>
          <p:nvPr/>
        </p:nvSpPr>
        <p:spPr>
          <a:xfrm>
            <a:off x="4119072" y="2793913"/>
            <a:ext cx="395385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Policy and legal frameworks.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Language acquisition.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Health and safety.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Safeguarding.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First aid.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Signs of substance misuse.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Continued training.</a:t>
            </a:r>
            <a:br>
              <a:rPr lang="en-GB" sz="2400" dirty="0"/>
            </a:b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37614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84688-DD71-40D6-95C1-154FEEBC03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2196" y="1774810"/>
            <a:ext cx="7087608" cy="1491819"/>
          </a:xfrm>
        </p:spPr>
        <p:txBody>
          <a:bodyPr>
            <a:normAutofit/>
          </a:bodyPr>
          <a:lstStyle/>
          <a:p>
            <a:r>
              <a:rPr lang="en-GB" sz="6100" b="1" dirty="0"/>
              <a:t>Reference list</a:t>
            </a:r>
            <a:endParaRPr lang="en-GB" sz="6100" b="1" dirty="0"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2C65C29-68E7-48A6-87BB-FE453E2ACCBF}"/>
              </a:ext>
            </a:extLst>
          </p:cNvPr>
          <p:cNvSpPr txBox="1"/>
          <p:nvPr/>
        </p:nvSpPr>
        <p:spPr>
          <a:xfrm>
            <a:off x="1606008" y="2743298"/>
            <a:ext cx="897998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/>
              <a:t>Child and Adolescent Mental Health Services</a:t>
            </a:r>
            <a:r>
              <a:rPr lang="en-GB" sz="1000" dirty="0"/>
              <a:t> (2019) ‘ your guide to CAMHS’  </a:t>
            </a:r>
            <a:r>
              <a:rPr lang="en-GB" sz="1000" u="sng" dirty="0">
                <a:hlinkClick r:id="rId2"/>
              </a:rPr>
              <a:t>https://youngminds.org.uk/find-help/your-guide-to-support/guide-to-camhs/</a:t>
            </a:r>
            <a:r>
              <a:rPr lang="en-GB" sz="1000" dirty="0"/>
              <a:t> [Accessed 5</a:t>
            </a:r>
            <a:r>
              <a:rPr lang="en-GB" sz="1000" baseline="30000" dirty="0"/>
              <a:t>th</a:t>
            </a:r>
            <a:r>
              <a:rPr lang="en-GB" sz="1000" dirty="0"/>
              <a:t> October 2019].</a:t>
            </a:r>
          </a:p>
          <a:p>
            <a:r>
              <a:rPr lang="en-GB" sz="1000" dirty="0"/>
              <a:t>Children’s And Young People’s Commissioner Scotland (2019) ‘Your Rights In Pictures’ </a:t>
            </a:r>
            <a:r>
              <a:rPr lang="en-GB" sz="1000" u="sng" dirty="0">
                <a:hlinkClick r:id="rId3"/>
              </a:rPr>
              <a:t>https://www.cypcs.org.uk/rights/picture/children</a:t>
            </a:r>
            <a:r>
              <a:rPr lang="en-GB" sz="1000" dirty="0"/>
              <a:t> [Accessed 10th  October 2019].</a:t>
            </a:r>
          </a:p>
          <a:p>
            <a:r>
              <a:rPr lang="en-GB" sz="1000" dirty="0"/>
              <a:t>Graduate Prospects Ltd (2019) ‘Job Profile Family Support Worker’ </a:t>
            </a:r>
            <a:r>
              <a:rPr lang="en-GB" sz="1000" u="sng" dirty="0">
                <a:hlinkClick r:id="rId4"/>
              </a:rPr>
              <a:t>https://www.prospects.ac.uk/job-profiles/family-support-worker</a:t>
            </a:r>
            <a:r>
              <a:rPr lang="en-GB" sz="1000" dirty="0"/>
              <a:t> [Accessed 1st October 2019].</a:t>
            </a:r>
            <a:br>
              <a:rPr lang="en-GB" sz="1000" dirty="0"/>
            </a:br>
            <a:r>
              <a:rPr lang="en-GB" sz="1000" dirty="0"/>
              <a:t>Cottrell, S. (2015) </a:t>
            </a:r>
            <a:r>
              <a:rPr lang="en-GB" sz="1000" i="1" dirty="0"/>
              <a:t>Skills for Success personal development and employability. </a:t>
            </a:r>
            <a:r>
              <a:rPr lang="en-GB" sz="1000" dirty="0"/>
              <a:t>(3</a:t>
            </a:r>
            <a:r>
              <a:rPr lang="en-GB" sz="1000" baseline="30000" dirty="0"/>
              <a:t>rd</a:t>
            </a:r>
            <a:r>
              <a:rPr lang="en-GB" sz="1000" dirty="0"/>
              <a:t> ed). Basingstoke: Palgrave Macmillan.</a:t>
            </a:r>
          </a:p>
          <a:p>
            <a:r>
              <a:rPr lang="en-GB" sz="1000" dirty="0" err="1"/>
              <a:t>Huitt</a:t>
            </a:r>
            <a:r>
              <a:rPr lang="en-GB" sz="1000" dirty="0"/>
              <a:t>, W. (2007) ‘Maslow's hierarchy of needs’ </a:t>
            </a:r>
            <a:r>
              <a:rPr lang="en-GB" sz="1000" u="sng" dirty="0">
                <a:hlinkClick r:id="rId5"/>
              </a:rPr>
              <a:t>http://www.edpsycinteractive.org/topics/regsys/maslow.html</a:t>
            </a:r>
            <a:r>
              <a:rPr lang="en-GB" sz="1000" dirty="0"/>
              <a:t> [Accessed 14th October 2019].</a:t>
            </a:r>
          </a:p>
          <a:p>
            <a:r>
              <a:rPr lang="en-GB" sz="1000" dirty="0"/>
              <a:t>National Society for the Prevention of Cruelty to children (NSPCC) (2019) ‘Parental Substance Misuse’ </a:t>
            </a:r>
            <a:r>
              <a:rPr lang="en-GB" sz="1000" u="sng" dirty="0">
                <a:hlinkClick r:id="rId6"/>
              </a:rPr>
              <a:t>https://www.nspcc.org.uk/preventing-abuse/child-protection-system/parental-substance-alcohol-drug-misuse/</a:t>
            </a:r>
            <a:r>
              <a:rPr lang="en-GB" sz="1000" dirty="0"/>
              <a:t> [Accessed 8</a:t>
            </a:r>
            <a:r>
              <a:rPr lang="en-GB" sz="1000" baseline="30000" dirty="0"/>
              <a:t>th</a:t>
            </a:r>
            <a:r>
              <a:rPr lang="en-GB" sz="1000" dirty="0"/>
              <a:t> October 2019].</a:t>
            </a:r>
          </a:p>
          <a:p>
            <a:r>
              <a:rPr lang="en-GB" sz="1000" dirty="0"/>
              <a:t>New link wales (2019) ‘Achieving wellbeing through...’ </a:t>
            </a:r>
            <a:r>
              <a:rPr lang="en-GB" sz="1000" u="sng" dirty="0">
                <a:hlinkClick r:id="rId7"/>
              </a:rPr>
              <a:t>https://www.newlinkwales.org.uk/pages/events/category/training-programme?Take=5</a:t>
            </a:r>
            <a:r>
              <a:rPr lang="en-GB" sz="1000" dirty="0"/>
              <a:t> [Accessed 4</a:t>
            </a:r>
            <a:r>
              <a:rPr lang="en-GB" sz="1000" baseline="30000" dirty="0"/>
              <a:t>th</a:t>
            </a:r>
            <a:r>
              <a:rPr lang="en-GB" sz="1000" dirty="0"/>
              <a:t> October 2019].</a:t>
            </a:r>
          </a:p>
          <a:p>
            <a:r>
              <a:rPr lang="en-GB" sz="1000" dirty="0"/>
              <a:t>Pinkney, L.</a:t>
            </a:r>
            <a:r>
              <a:rPr lang="en-GB" sz="1000" i="1" dirty="0"/>
              <a:t> </a:t>
            </a:r>
            <a:r>
              <a:rPr lang="en-GB" sz="1000" dirty="0"/>
              <a:t> </a:t>
            </a:r>
            <a:r>
              <a:rPr lang="en-GB" sz="1000" dirty="0" err="1"/>
              <a:t>Penhale</a:t>
            </a:r>
            <a:r>
              <a:rPr lang="en-GB" sz="1000" dirty="0"/>
              <a:t>, B </a:t>
            </a:r>
            <a:r>
              <a:rPr lang="en-GB" sz="1000" dirty="0" err="1"/>
              <a:t>Manthorpe</a:t>
            </a:r>
            <a:r>
              <a:rPr lang="en-GB" sz="1000" dirty="0"/>
              <a:t>, J. Perkins, N. and Reid, D.</a:t>
            </a:r>
            <a:r>
              <a:rPr lang="en-GB" sz="1000" i="1" dirty="0"/>
              <a:t> </a:t>
            </a:r>
            <a:r>
              <a:rPr lang="en-GB" sz="1000" dirty="0"/>
              <a:t>(2008)</a:t>
            </a:r>
            <a:r>
              <a:rPr lang="en-GB" sz="1000" i="1" dirty="0"/>
              <a:t> ‘</a:t>
            </a:r>
            <a:r>
              <a:rPr lang="en-GB" sz="1000" dirty="0"/>
              <a:t>Voices from the frontline: social work practitioners' perceptions of multi-agency working in adult protection in England and Wales’  </a:t>
            </a:r>
            <a:r>
              <a:rPr lang="en-GB" sz="1000" i="1" dirty="0"/>
              <a:t>The Journal of Adult Protection, </a:t>
            </a:r>
            <a:r>
              <a:rPr lang="en-GB" sz="1000" dirty="0"/>
              <a:t>Volume 10, Issue 4, pp.12–24.</a:t>
            </a:r>
          </a:p>
          <a:p>
            <a:r>
              <a:rPr lang="en-GB" sz="1000" dirty="0" err="1"/>
              <a:t>Saer</a:t>
            </a:r>
            <a:r>
              <a:rPr lang="en-GB" sz="1000" dirty="0"/>
              <a:t>, S. (2019) </a:t>
            </a:r>
            <a:r>
              <a:rPr lang="en-GB" sz="1000" i="1" dirty="0"/>
              <a:t>Safeguarding: Policy and Practice</a:t>
            </a:r>
            <a:r>
              <a:rPr lang="en-GB" sz="1000" dirty="0"/>
              <a:t> (level 3) 24 January, University Wales Trinity Saint </a:t>
            </a:r>
          </a:p>
          <a:p>
            <a:r>
              <a:rPr lang="en-GB" sz="1000" dirty="0"/>
              <a:t>Social Care wales (2017) ‘Code of Professional Practice For Social Care’  </a:t>
            </a:r>
            <a:r>
              <a:rPr lang="en-GB" sz="1000" u="sng" dirty="0">
                <a:hlinkClick r:id="rId8"/>
              </a:rPr>
              <a:t>https://socialcare.wales/cms_assets/file-uploads/Code-of-Professional-Practice-for-Social-Care-web-version.pdf</a:t>
            </a:r>
            <a:r>
              <a:rPr lang="en-GB" sz="1000" dirty="0"/>
              <a:t> [Accessed 5th October 2019].</a:t>
            </a:r>
          </a:p>
          <a:p>
            <a:r>
              <a:rPr lang="en-GB" sz="1000" dirty="0"/>
              <a:t>Swansea Council (2019) ‘Family Learning and Essential Skills’ </a:t>
            </a:r>
            <a:r>
              <a:rPr lang="en-GB" sz="1000" u="sng" dirty="0">
                <a:hlinkClick r:id="rId9"/>
              </a:rPr>
              <a:t>https://www.swansea.gov.uk/familylearningandessentialskills</a:t>
            </a:r>
            <a:r>
              <a:rPr lang="en-GB" sz="1000" dirty="0"/>
              <a:t> {Accessed 16</a:t>
            </a:r>
            <a:r>
              <a:rPr lang="en-GB" sz="1000" baseline="30000" dirty="0"/>
              <a:t>th</a:t>
            </a:r>
            <a:r>
              <a:rPr lang="en-GB" sz="1000" dirty="0"/>
              <a:t> October 2019].</a:t>
            </a:r>
          </a:p>
          <a:p>
            <a:r>
              <a:rPr lang="en-GB" sz="1000" dirty="0"/>
              <a:t>Swansea Council (2019) ‘Road safety schemes aim to keep all road users safe in Swansea’ </a:t>
            </a:r>
            <a:r>
              <a:rPr lang="en-GB" sz="1000" u="sng" dirty="0">
                <a:hlinkClick r:id="rId10"/>
              </a:rPr>
              <a:t>https://www.swansea.gov.uk/article/40397/Road-safety-schemes-aim-to-keep-all-road-users-safe-in-Swansea</a:t>
            </a:r>
            <a:r>
              <a:rPr lang="en-GB" sz="1000" dirty="0"/>
              <a:t> [Accessed 16</a:t>
            </a:r>
            <a:r>
              <a:rPr lang="en-GB" sz="1000" baseline="30000" dirty="0"/>
              <a:t>th</a:t>
            </a:r>
            <a:r>
              <a:rPr lang="en-GB" sz="1000" dirty="0"/>
              <a:t> October 2019].</a:t>
            </a:r>
          </a:p>
          <a:p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3986012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">
      <a:dk1>
        <a:srgbClr val="000000"/>
      </a:dk1>
      <a:lt1>
        <a:srgbClr val="FFFFFF"/>
      </a:lt1>
      <a:dk2>
        <a:srgbClr val="243741"/>
      </a:dk2>
      <a:lt2>
        <a:srgbClr val="E2E8E2"/>
      </a:lt2>
      <a:accent1>
        <a:srgbClr val="C34DC3"/>
      </a:accent1>
      <a:accent2>
        <a:srgbClr val="8443B4"/>
      </a:accent2>
      <a:accent3>
        <a:srgbClr val="624FC4"/>
      </a:accent3>
      <a:accent4>
        <a:srgbClr val="415EB4"/>
      </a:accent4>
      <a:accent5>
        <a:srgbClr val="4D9CC3"/>
      </a:accent5>
      <a:accent6>
        <a:srgbClr val="3BB1A7"/>
      </a:accent6>
      <a:hlink>
        <a:srgbClr val="4483C0"/>
      </a:hlink>
      <a:folHlink>
        <a:srgbClr val="7F7F7F"/>
      </a:folHlink>
    </a:clrScheme>
    <a:fontScheme name="Savon">
      <a:maj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F5B9F87D69BA54197DE015BB36D6107" ma:contentTypeVersion="11" ma:contentTypeDescription="Create a new document." ma:contentTypeScope="" ma:versionID="226d8d2af87f6c1af168792bdc5fc487">
  <xsd:schema xmlns:xsd="http://www.w3.org/2001/XMLSchema" xmlns:xs="http://www.w3.org/2001/XMLSchema" xmlns:p="http://schemas.microsoft.com/office/2006/metadata/properties" xmlns:ns3="e5b087ed-fd45-4b48-bae7-5ede8327259a" xmlns:ns4="009d2e54-86c4-4f39-be94-35164ff440f7" targetNamespace="http://schemas.microsoft.com/office/2006/metadata/properties" ma:root="true" ma:fieldsID="5eeab6dbac8b8ae103ac96e3357bbe03" ns3:_="" ns4:_="">
    <xsd:import namespace="e5b087ed-fd45-4b48-bae7-5ede8327259a"/>
    <xsd:import namespace="009d2e54-86c4-4f39-be94-35164ff440f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DateTake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5b087ed-fd45-4b48-bae7-5ede8327259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9d2e54-86c4-4f39-be94-35164ff440f7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8321588-E517-4851-AF48-4683A3C57C7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5b087ed-fd45-4b48-bae7-5ede8327259a"/>
    <ds:schemaRef ds:uri="009d2e54-86c4-4f39-be94-35164ff440f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AE7FBC6-B4DE-463C-955F-120EDC43A00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BE84D93-35C6-456F-B6A3-40B2C65AA2B4}">
  <ds:schemaRefs>
    <ds:schemaRef ds:uri="http://purl.org/dc/terms/"/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009d2e54-86c4-4f39-be94-35164ff440f7"/>
    <ds:schemaRef ds:uri="e5b087ed-fd45-4b48-bae7-5ede8327259a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672</TotalTime>
  <Words>309</Words>
  <Application>Microsoft Office PowerPoint</Application>
  <PresentationFormat>Widescreen</PresentationFormat>
  <Paragraphs>64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Garamond</vt:lpstr>
      <vt:lpstr>SavonVTI</vt:lpstr>
      <vt:lpstr>Skills for Life: employability and future pathways</vt:lpstr>
      <vt:lpstr>Kathryn Protheroe</vt:lpstr>
      <vt:lpstr> Agenda</vt:lpstr>
      <vt:lpstr>Agenda continued</vt:lpstr>
      <vt:lpstr>Family support worker</vt:lpstr>
      <vt:lpstr>About me</vt:lpstr>
      <vt:lpstr>Article 18</vt:lpstr>
      <vt:lpstr>PowerPoint Presentation</vt:lpstr>
      <vt:lpstr>WHAT TO EXPECT</vt:lpstr>
      <vt:lpstr>Qualifications</vt:lpstr>
      <vt:lpstr>Skills</vt:lpstr>
      <vt:lpstr>Work experience</vt:lpstr>
      <vt:lpstr>Professional development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Skills for Life: employability and future pathways</dc:title>
  <dc:creator>kathryn protheroe</dc:creator>
  <cp:lastModifiedBy>kathryn protheroe</cp:lastModifiedBy>
  <cp:revision>18</cp:revision>
  <dcterms:created xsi:type="dcterms:W3CDTF">2019-10-16T09:09:54Z</dcterms:created>
  <dcterms:modified xsi:type="dcterms:W3CDTF">2019-10-16T21:02:52Z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0x0101003F5B9F87D69BA54197DE015BB36D6107</vt:lpwstr>
  </property>
</Properties>
</file>