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Ex1.xml" ContentType="application/vnd.ms-office.chartex+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33" d="100"/>
          <a:sy n="33" d="100"/>
        </p:scale>
        <p:origin x="2952" y="-1152"/>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rts/_rels/chartEx1.xml.rels><?xml version="1.0" encoding="UTF-8" standalone="yes"?>
<Relationships xmlns="http://schemas.openxmlformats.org/package/2006/relationships"><Relationship Id="rId3" Type="http://schemas.microsoft.com/office/2011/relationships/chartColorStyle" Target="colors1.xml"/><Relationship Id="rId2" Type="http://schemas.microsoft.com/office/2011/relationships/chartStyle" Target="style1.xml"/><Relationship Id="rId1" Type="http://schemas.openxmlformats.org/officeDocument/2006/relationships/oleObject" Target="Problem%20analysis%20with%20Pareto%20chart1" TargetMode="External"/></Relationships>
</file>

<file path=ppt/charts/chartEx1.xml><?xml version="1.0" encoding="utf-8"?>
<cx:chartSpace xmlns:a="http://schemas.openxmlformats.org/drawingml/2006/main" xmlns:r="http://schemas.openxmlformats.org/officeDocument/2006/relationships" xmlns:cx="http://schemas.microsoft.com/office/drawing/2014/chartex">
  <cx:chartData>
    <cx:externalData r:id="rId1" cx:autoUpdate="0"/>
    <cx:data id="0">
      <cx:strDim type="cat">
        <cx:f>'[Problem analysis with Pareto chart1]PROBLEM DATA AND CHART'!$B$7:$B$17</cx:f>
        <cx:lvl ptCount="11">
          <cx:pt idx="0">Premature Failure</cx:pt>
          <cx:pt idx="1">Gradual Degradation</cx:pt>
          <cx:pt idx="2">Install Error</cx:pt>
          <cx:pt idx="3">Transportation</cx:pt>
        </cx:lvl>
      </cx:strDim>
      <cx:numDim type="val">
        <cx:f>'[Problem analysis with Pareto chart1]PROBLEM DATA AND CHART'!$C$7:$C$17</cx:f>
        <cx:lvl ptCount="11" formatCode="#,##0">
          <cx:pt idx="0">12</cx:pt>
          <cx:pt idx="1">6</cx:pt>
          <cx:pt idx="2">1</cx:pt>
          <cx:pt idx="3">1</cx:pt>
        </cx:lvl>
      </cx:numDim>
    </cx:data>
    <cx:data id="1">
      <cx:strDim type="cat">
        <cx:f>'[Problem analysis with Pareto chart1]PROBLEM DATA AND CHART'!$B$6:$B$17</cx:f>
        <cx:lvl ptCount="12">
          <cx:pt idx="0">PROBLEM AREA</cx:pt>
          <cx:pt idx="1">Premature Failure</cx:pt>
          <cx:pt idx="2">Gradual Degradation</cx:pt>
          <cx:pt idx="3">Install Error</cx:pt>
          <cx:pt idx="4">Transportation</cx:pt>
        </cx:lvl>
      </cx:strDim>
      <cx:numDim type="val">
        <cx:f>'[Problem analysis with Pareto chart1]PROBLEM DATA AND CHART'!$E$7:$E$17</cx:f>
        <cx:lvl ptCount="11" formatCode="0.00%">
          <cx:pt idx="0">0.59999999999999998</cx:pt>
          <cx:pt idx="1">0.90000000000000002</cx:pt>
          <cx:pt idx="2">0.94999999999999996</cx:pt>
          <cx:pt idx="3">1</cx:pt>
        </cx:lvl>
      </cx:numDim>
    </cx:data>
  </cx:chartData>
  <cx:chart>
    <cx:title pos="t" align="ctr" overlay="0">
      <cx:tx>
        <cx:rich>
          <a:bodyPr spcFirstLastPara="1" vertOverflow="ellipsis" horzOverflow="overflow" wrap="square" lIns="0" tIns="0" rIns="0" bIns="0" anchor="ctr" anchorCtr="1"/>
          <a:lstStyle/>
          <a:p>
            <a:pPr algn="ctr" rtl="0">
              <a:defRPr/>
            </a:pPr>
            <a:r>
              <a:rPr lang="en-GB" b="0"/>
              <a:t>Pareto Chart of Heater Plate Failures by Failure Mode</a:t>
            </a:r>
            <a:endParaRPr lang="en-US" sz="1600" b="0" i="0" u="none" strike="noStrike" kern="1200" cap="none" spc="0" normalizeH="0" baseline="0">
              <a:solidFill>
                <a:sysClr val="windowText" lastClr="000000">
                  <a:lumMod val="50000"/>
                  <a:lumOff val="50000"/>
                </a:sysClr>
              </a:solidFill>
              <a:latin typeface="Calibri Light" panose="020F0302020204030204"/>
            </a:endParaRPr>
          </a:p>
        </cx:rich>
      </cx:tx>
    </cx:title>
    <cx:plotArea>
      <cx:plotAreaRegion>
        <cx:plotSurface>
          <cx:spPr>
            <a:ln>
              <a:noFill/>
            </a:ln>
          </cx:spPr>
        </cx:plotSurface>
        <cx:series layoutId="clusteredColumn" uniqueId="{88FCB5ED-3253-472E-9894-1ECCAB145F97}" formatIdx="0">
          <cx:tx>
            <cx:txData>
              <cx:f>'[Problem analysis with Pareto chart1]PROBLEM DATA AND CHART'!$C$6</cx:f>
              <cx:v>OCCURRENCES</cx:v>
            </cx:txData>
          </cx:tx>
          <cx:dataId val="0"/>
          <cx:layoutPr>
            <cx:aggregation/>
          </cx:layoutPr>
          <cx:axisId val="1"/>
        </cx:series>
        <cx:series layoutId="paretoLine" ownerIdx="0" uniqueId="{0E091A6F-687F-4F5B-9C0A-8916240C8CD2}" formatIdx="1">
          <cx:axisId val="2"/>
        </cx:series>
        <cx:series layoutId="clusteredColumn" hidden="1" uniqueId="{97D0F987-1E2E-49AF-B1B3-10AB73C19B4D}" formatIdx="2">
          <cx:tx>
            <cx:txData>
              <cx:v>CUMULATIVE PERCENT</cx:v>
            </cx:txData>
          </cx:tx>
          <cx:dataId val="1"/>
          <cx:layoutPr>
            <cx:aggregation/>
          </cx:layoutPr>
          <cx:axisId val="1"/>
        </cx:series>
        <cx:series layoutId="paretoLine" ownerIdx="2" uniqueId="{C6AB65FB-6BD5-412B-9874-594EDC8A3736}" formatIdx="3">
          <cx:axisId val="2"/>
        </cx:series>
      </cx:plotAreaRegion>
      <cx:axis id="0">
        <cx:catScaling gapWidth="1"/>
        <cx:title>
          <cx:tx>
            <cx:txData>
              <cx:v>Heater Plate Failure Modes</cx:v>
            </cx:txData>
          </cx:tx>
          <cx:txPr>
            <a:bodyPr spcFirstLastPara="1" vertOverflow="ellipsis" horzOverflow="overflow" wrap="square" lIns="0" tIns="0" rIns="0" bIns="0" anchor="ctr" anchorCtr="1"/>
            <a:lstStyle/>
            <a:p>
              <a:pPr algn="ctr" rtl="0">
                <a:defRPr/>
              </a:pPr>
              <a:r>
                <a:rPr lang="en-US" sz="900" b="1" i="0" u="none" strike="noStrike" kern="1200" baseline="0">
                  <a:solidFill>
                    <a:sysClr val="windowText" lastClr="000000">
                      <a:lumMod val="65000"/>
                      <a:lumOff val="35000"/>
                    </a:sysClr>
                  </a:solidFill>
                  <a:latin typeface="Calibri" panose="020F0502020204030204"/>
                </a:rPr>
                <a:t>Heater Plate Failure Modes</a:t>
              </a:r>
            </a:p>
          </cx:txPr>
        </cx:title>
        <cx:majorGridlines>
          <cx:spPr>
            <a:ln>
              <a:noFill/>
            </a:ln>
          </cx:spPr>
        </cx:majorGridlines>
        <cx:tickLabels/>
      </cx:axis>
      <cx:axis id="1">
        <cx:valScaling/>
        <cx:title>
          <cx:tx>
            <cx:txData>
              <cx:v>Number of Failures Recorded </cx:v>
            </cx:txData>
          </cx:tx>
          <cx:txPr>
            <a:bodyPr spcFirstLastPara="1" vertOverflow="ellipsis" horzOverflow="overflow" wrap="square" lIns="0" tIns="0" rIns="0" bIns="0" anchor="ctr" anchorCtr="1"/>
            <a:lstStyle/>
            <a:p>
              <a:pPr algn="ctr" rtl="0">
                <a:defRPr/>
              </a:pPr>
              <a:r>
                <a:rPr lang="en-US" sz="900" b="1" i="0" u="none" strike="noStrike" kern="1200" baseline="0">
                  <a:solidFill>
                    <a:sysClr val="windowText" lastClr="000000">
                      <a:lumMod val="65000"/>
                      <a:lumOff val="35000"/>
                    </a:sysClr>
                  </a:solidFill>
                  <a:latin typeface="Calibri" panose="020F0502020204030204"/>
                </a:rPr>
                <a:t>Number of Failures Recorded </a:t>
              </a:r>
            </a:p>
          </cx:txPr>
        </cx:title>
        <cx:majorGridlines>
          <cx:spPr>
            <a:ln w="3175">
              <a:solidFill>
                <a:schemeClr val="bg1">
                  <a:lumMod val="75000"/>
                  <a:alpha val="75000"/>
                </a:schemeClr>
              </a:solidFill>
            </a:ln>
          </cx:spPr>
        </cx:majorGridlines>
        <cx:tickLabels/>
        <cx:spPr>
          <a:ln>
            <a:noFill/>
          </a:ln>
        </cx:spPr>
      </cx:axis>
      <cx:axis id="2">
        <cx:valScaling max="1" min="0"/>
        <cx:title>
          <cx:tx>
            <cx:txData>
              <cx:v>Precentage (%)</cx:v>
            </cx:txData>
          </cx:tx>
          <cx:txPr>
            <a:bodyPr spcFirstLastPara="1" vertOverflow="ellipsis" horzOverflow="overflow" wrap="square" lIns="0" tIns="0" rIns="0" bIns="0" anchor="ctr" anchorCtr="1"/>
            <a:lstStyle/>
            <a:p>
              <a:pPr algn="ctr" rtl="0">
                <a:defRPr/>
              </a:pPr>
              <a:r>
                <a:rPr lang="en-US" sz="900" b="1" i="0" u="none" strike="noStrike" kern="1200" baseline="0">
                  <a:solidFill>
                    <a:sysClr val="windowText" lastClr="000000">
                      <a:lumMod val="65000"/>
                      <a:lumOff val="35000"/>
                    </a:sysClr>
                  </a:solidFill>
                  <a:latin typeface="Calibri" panose="020F0502020204030204"/>
                </a:rPr>
                <a:t>Precentage (%)</a:t>
              </a:r>
            </a:p>
          </cx:txPr>
        </cx:title>
        <cx:units unit="percentage"/>
        <cx:tickLabels/>
        <cx:spPr>
          <a:ln>
            <a:noFill/>
          </a:ln>
        </cx:spPr>
      </cx:axis>
    </cx:plotArea>
  </cx:chart>
  <cx:spPr>
    <a:noFill/>
    <a:ln>
      <a:noFill/>
    </a:ln>
  </cx:spPr>
</cx:chartSpace>
</file>

<file path=ppt/charts/colors1.xml><?xml version="1.0" encoding="utf-8"?>
<cs:colorStyle xmlns:cs="http://schemas.microsoft.com/office/drawing/2012/chartStyle" xmlns:a="http://schemas.openxmlformats.org/drawingml/2006/main" meth="withinLinear" id="15">
  <a:schemeClr val="accent2"/>
</cs:colorStyle>
</file>

<file path=ppt/charts/style1.xml><?xml version="1.0" encoding="utf-8"?>
<cs:chartStyle xmlns:cs="http://schemas.microsoft.com/office/drawing/2012/chartStyle" xmlns:a="http://schemas.openxmlformats.org/drawingml/2006/main" id="221">
  <cs:axisTitle>
    <cs:lnRef idx="0"/>
    <cs:fillRef idx="0"/>
    <cs:effectRef idx="0"/>
    <cs:fontRef idx="minor">
      <a:schemeClr val="dk1">
        <a:lumMod val="65000"/>
        <a:lumOff val="35000"/>
      </a:schemeClr>
    </cs:fontRef>
    <cs:defRPr sz="900" b="1" kern="1200"/>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ap="none" spc="0" normalizeH="0" baseline="0"/>
  </cs:categoryAxis>
  <cs:chartArea>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lt1"/>
      </a:solidFill>
      <a:ln w="15875">
        <a:solidFill>
          <a:schemeClr val="phClr"/>
        </a:solidFill>
        <a:round/>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800" kern="1200"/>
  </cs:dataTable>
  <cs:downBar>
    <cs:lnRef idx="0"/>
    <cs:fillRef idx="0"/>
    <cs:effectRef idx="0"/>
    <cs:fontRef idx="minor">
      <a:schemeClr val="dk1"/>
    </cs:fontRef>
    <cs:spPr>
      <a:solidFill>
        <a:schemeClr val="dk1">
          <a:lumMod val="75000"/>
          <a:lumOff val="25000"/>
        </a:schemeClr>
      </a:solidFill>
      <a:ln w="9525" cap="flat" cmpd="sng" algn="ctr">
        <a:solidFill>
          <a:schemeClr val="dk1">
            <a:lumMod val="50000"/>
            <a:lumOff val="50000"/>
          </a:schemeClr>
        </a:solidFill>
        <a:round/>
      </a:ln>
    </cs:spPr>
  </cs:downBar>
  <cs:dropLine>
    <cs:lnRef idx="0"/>
    <cs:fillRef idx="0"/>
    <cs:effectRef idx="0"/>
    <cs:fontRef idx="minor">
      <a:schemeClr val="dk1"/>
    </cs:fontRef>
    <cs:spPr>
      <a:ln w="9525" cap="flat" cmpd="sng" algn="ctr">
        <a:solidFill>
          <a:schemeClr val="dk1">
            <a:lumMod val="35000"/>
            <a:lumOff val="65000"/>
          </a:schemeClr>
        </a:solidFill>
        <a:round/>
      </a:ln>
    </cs:spPr>
  </cs:dropLine>
  <cs:errorBar>
    <cs:lnRef idx="0"/>
    <cs:fillRef idx="0"/>
    <cs:effectRef idx="0"/>
    <cs:fontRef idx="minor">
      <a:schemeClr val="dk1"/>
    </cs:fontRef>
    <cs:spPr>
      <a:ln w="9525" cap="flat" cmpd="sng" algn="ctr">
        <a:solidFill>
          <a:schemeClr val="dk1">
            <a:lumMod val="50000"/>
            <a:lumOff val="50000"/>
          </a:schemeClr>
        </a:solidFill>
        <a:round/>
      </a:ln>
    </cs:spPr>
  </cs:errorBar>
  <cs:floor>
    <cs:lnRef idx="0"/>
    <cs:fillRef idx="0"/>
    <cs:effectRef idx="0"/>
    <cs:fontRef idx="minor">
      <a:schemeClr val="dk1"/>
    </cs:fontRef>
    <cs:spPr>
      <a:pattFill prst="ltDnDiag">
        <a:fgClr>
          <a:schemeClr val="dk1">
            <a:lumMod val="15000"/>
            <a:lumOff val="85000"/>
          </a:schemeClr>
        </a:fgClr>
        <a:bgClr>
          <a:schemeClr val="lt1"/>
        </a:bgClr>
      </a:pattFill>
    </cs:spPr>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5000"/>
            <a:lumOff val="95000"/>
          </a:schemeClr>
        </a:solidFill>
        <a:round/>
      </a:ln>
    </cs:spPr>
  </cs:gridlineMinor>
  <cs:hiLoLine>
    <cs:lnRef idx="0"/>
    <cs:fillRef idx="0"/>
    <cs:effectRef idx="0"/>
    <cs:fontRef idx="minor">
      <a:schemeClr val="dk1"/>
    </cs:fontRef>
    <cs:spPr>
      <a:ln w="9525" cap="flat" cmpd="sng" algn="ctr">
        <a:solidFill>
          <a:schemeClr val="dk1">
            <a:lumMod val="35000"/>
            <a:lumOff val="65000"/>
          </a:schemeClr>
        </a:solidFill>
        <a:round/>
      </a:ln>
    </cs:spPr>
  </cs:hiLoLine>
  <cs:leaderLine>
    <cs:lnRef idx="0"/>
    <cs:fillRef idx="0"/>
    <cs:effectRef idx="0"/>
    <cs:fontRef idx="minor">
      <a:schemeClr val="dk1"/>
    </cs:fontRef>
    <cs:spPr>
      <a:ln w="9525" cap="flat" cmpd="sng" algn="ctr">
        <a:solidFill>
          <a:schemeClr val="dk1">
            <a:lumMod val="35000"/>
            <a:lumOff val="65000"/>
          </a:schemeClr>
        </a:solidFill>
        <a:round/>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pattFill prst="ltDnDiag">
        <a:fgClr>
          <a:schemeClr val="dk1">
            <a:lumMod val="15000"/>
            <a:lumOff val="85000"/>
          </a:schemeClr>
        </a:fgClr>
        <a:bgClr>
          <a:schemeClr val="lt1"/>
        </a:bgClr>
      </a:pattFill>
    </cs:spPr>
  </cs:plotArea>
  <cs:plotArea3D>
    <cs:lnRef idx="0"/>
    <cs:fillRef idx="0"/>
    <cs:effectRef idx="0"/>
    <cs:fontRef idx="minor">
      <a:schemeClr val="dk1"/>
    </cs:fontRef>
    <cs:spPr>
      <a:solidFill>
        <a:schemeClr val="lt1"/>
      </a:solidFill>
    </cs:spPr>
  </cs:plotArea3D>
  <cs:seriesAxis>
    <cs:lnRef idx="0"/>
    <cs:fillRef idx="0"/>
    <cs:effectRef idx="0"/>
    <cs:fontRef idx="minor">
      <a:schemeClr val="dk1">
        <a:lumMod val="65000"/>
        <a:lumOff val="35000"/>
      </a:schemeClr>
    </cs:fontRef>
    <cs:defRPr sz="900" kern="1200"/>
  </cs:seriesAxis>
  <cs:seriesLine>
    <cs:lnRef idx="0"/>
    <cs:fillRef idx="0"/>
    <cs:effectRef idx="0"/>
    <cs:fontRef idx="minor">
      <a:schemeClr val="dk1"/>
    </cs:fontRef>
    <cs:spPr>
      <a:ln w="9525" cap="flat" cmpd="sng" algn="ctr">
        <a:solidFill>
          <a:schemeClr val="dk1">
            <a:lumMod val="35000"/>
            <a:lumOff val="65000"/>
          </a:schemeClr>
        </a:solidFill>
        <a:round/>
      </a:ln>
    </cs:spPr>
  </cs:seriesLine>
  <cs:title>
    <cs:lnRef idx="0"/>
    <cs:fillRef idx="0"/>
    <cs:effectRef idx="0"/>
    <cs:fontRef idx="major">
      <a:schemeClr val="dk1">
        <a:lumMod val="50000"/>
        <a:lumOff val="50000"/>
      </a:schemeClr>
    </cs:fontRef>
    <cs:defRPr sz="1600" b="1" kern="1200" cap="none" spc="0" normalizeH="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cap="flat" cmpd="sng" algn="ctr">
        <a:solidFill>
          <a:schemeClr val="dk1">
            <a:lumMod val="50000"/>
            <a:lumOff val="50000"/>
          </a:schemeClr>
        </a:solidFill>
        <a:round/>
      </a:ln>
    </cs:spPr>
  </cs:upBar>
  <cs:valueAxis>
    <cs:lnRef idx="0"/>
    <cs:fillRef idx="0"/>
    <cs:effectRef idx="0"/>
    <cs:fontRef idx="minor">
      <a:schemeClr val="dk1">
        <a:lumMod val="65000"/>
        <a:lumOff val="35000"/>
      </a:schemeClr>
    </cs:fontRef>
    <cs:defRPr sz="900" kern="1200"/>
  </cs:valueAxis>
  <cs:wall>
    <cs:lnRef idx="0"/>
    <cs:fillRef idx="0"/>
    <cs:effectRef idx="0"/>
    <cs:fontRef idx="minor">
      <a:schemeClr val="dk1"/>
    </cs:fontRef>
    <cs:spPr>
      <a:pattFill prst="ltDnDiag">
        <a:fgClr>
          <a:schemeClr val="dk1">
            <a:lumMod val="15000"/>
            <a:lumOff val="85000"/>
          </a:schemeClr>
        </a:fgClr>
        <a:bgClr>
          <a:schemeClr val="lt1"/>
        </a:bgClr>
      </a:pattFill>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6/13/2025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6/13/2025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6/13/2025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6/13/2025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6/13/2025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6/13/2025</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2.png"/><Relationship Id="rId7" Type="http://schemas.openxmlformats.org/officeDocument/2006/relationships/image" Target="../media/image5.png"/><Relationship Id="rId2" Type="http://schemas.openxmlformats.org/officeDocument/2006/relationships/image" Target="../media/image1.jpg"/><Relationship Id="rId1" Type="http://schemas.openxmlformats.org/officeDocument/2006/relationships/slideLayout" Target="../slideLayouts/slideLayout1.xml"/><Relationship Id="rId6" Type="http://schemas.microsoft.com/office/2014/relationships/chartEx" Target="../charts/chartEx1.xml"/><Relationship Id="rId11" Type="http://schemas.openxmlformats.org/officeDocument/2006/relationships/image" Target="../media/image9.png"/><Relationship Id="rId5" Type="http://schemas.openxmlformats.org/officeDocument/2006/relationships/image" Target="../media/image4.png"/><Relationship Id="rId10" Type="http://schemas.openxmlformats.org/officeDocument/2006/relationships/image" Target="../media/image8.png"/><Relationship Id="rId4" Type="http://schemas.openxmlformats.org/officeDocument/2006/relationships/image" Target="../media/image3.pn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508390" y="2342784"/>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lnSpc>
                <a:spcPct val="110000"/>
              </a:lnSpc>
              <a:spcBef>
                <a:spcPct val="0"/>
              </a:spcBef>
              <a:buNone/>
            </a:pPr>
            <a:r>
              <a:rPr lang="en-GB" sz="4800" dirty="0">
                <a:latin typeface="+mn-lt"/>
              </a:rPr>
              <a:t>Reducing Service Costs by Investigating and Solving </a:t>
            </a:r>
          </a:p>
          <a:p>
            <a:pPr>
              <a:lnSpc>
                <a:spcPct val="110000"/>
              </a:lnSpc>
              <a:spcBef>
                <a:spcPct val="0"/>
              </a:spcBef>
              <a:buNone/>
            </a:pPr>
            <a:r>
              <a:rPr lang="en-GB" sz="4800" dirty="0">
                <a:latin typeface="+mn-lt"/>
              </a:rPr>
              <a:t>Heater Plate Failures in the AM400 Series</a:t>
            </a:r>
          </a:p>
          <a:p>
            <a:pPr>
              <a:lnSpc>
                <a:spcPct val="110000"/>
              </a:lnSpc>
              <a:spcBef>
                <a:spcPct val="0"/>
              </a:spcBef>
              <a:buNone/>
            </a:pPr>
            <a:r>
              <a:rPr lang="en-GB" altLang="en-US" sz="4800" b="1" dirty="0">
                <a:latin typeface="Calibri" charset="0"/>
                <a:ea typeface="Calibri" charset="0"/>
                <a:cs typeface="Calibri" charset="0"/>
              </a:rPr>
              <a:t>Taylor Davies</a:t>
            </a:r>
            <a:endParaRPr lang="en-GB" altLang="en-US" sz="4000" b="1" dirty="0">
              <a:latin typeface="Calibri" charset="0"/>
              <a:ea typeface="Calibri" charset="0"/>
              <a:cs typeface="Calibri" charset="0"/>
            </a:endParaRPr>
          </a:p>
          <a:p>
            <a:pPr eaLnBrk="1" hangingPunct="1">
              <a:lnSpc>
                <a:spcPct val="110000"/>
              </a:lnSpc>
              <a:spcBef>
                <a:spcPct val="0"/>
              </a:spcBef>
              <a:buFontTx/>
              <a:buNone/>
            </a:pPr>
            <a:r>
              <a:rPr lang="en-GB" altLang="en-US" sz="3600" dirty="0">
                <a:latin typeface="Calibri" charset="0"/>
                <a:ea typeface="Calibri" charset="0"/>
                <a:cs typeface="Calibri" charset="0"/>
              </a:rPr>
              <a:t>Robert Goodson</a:t>
            </a:r>
            <a:endParaRPr lang="en-GB" altLang="en-US" sz="1800" dirty="0">
              <a:latin typeface="Calibri" charset="0"/>
              <a:ea typeface="Calibri" charset="0"/>
              <a:cs typeface="Calibri" charset="0"/>
            </a:endParaRPr>
          </a:p>
          <a:p>
            <a:pPr>
              <a:lnSpc>
                <a:spcPct val="110000"/>
              </a:lnSpc>
              <a:spcBef>
                <a:spcPct val="0"/>
              </a:spcBef>
              <a:buNone/>
            </a:pPr>
            <a:r>
              <a:rPr lang="en-GB" altLang="en-US" sz="3600" dirty="0">
                <a:latin typeface="Calibri" charset="0"/>
                <a:ea typeface="Calibri" charset="0"/>
                <a:cs typeface="Calibri" charset="0"/>
              </a:rPr>
              <a:t>University of Wales Trinity Saint David School</a:t>
            </a:r>
            <a:r>
              <a:rPr lang="en-GB" altLang="en-US" sz="3600" dirty="0">
                <a:latin typeface="Georgia" charset="0"/>
              </a:rPr>
              <a:t> </a:t>
            </a:r>
            <a:r>
              <a:rPr lang="en-GB" altLang="en-US" sz="3600" i="1" dirty="0">
                <a:latin typeface="Georgia" charset="0"/>
              </a:rPr>
              <a:t>of</a:t>
            </a:r>
            <a:r>
              <a:rPr lang="en-GB" altLang="en-US" sz="3600" dirty="0">
                <a:latin typeface="Georgia" charset="0"/>
              </a:rPr>
              <a:t> </a:t>
            </a:r>
            <a:r>
              <a:rPr lang="en-GB" altLang="en-US" sz="3600" dirty="0">
                <a:latin typeface="Calibri" charset="0"/>
                <a:ea typeface="Calibri" charset="0"/>
                <a:cs typeface="Calibri" charset="0"/>
              </a:rPr>
              <a:t>Engineering</a:t>
            </a:r>
          </a:p>
          <a:p>
            <a:pPr eaLnBrk="1" hangingPunct="1">
              <a:lnSpc>
                <a:spcPct val="110000"/>
              </a:lnSpc>
              <a:spcBef>
                <a:spcPct val="0"/>
              </a:spcBef>
              <a:buFontTx/>
              <a:buNone/>
            </a:pPr>
            <a:r>
              <a:rPr lang="en-GB" altLang="en-US" sz="3600" dirty="0">
                <a:latin typeface="Calibri" charset="0"/>
                <a:ea typeface="Calibri" charset="0"/>
                <a:cs typeface="Calibri" charset="0"/>
              </a:rPr>
              <a:t>BEng (Hons) Manufacturing Systems Engineering</a:t>
            </a:r>
            <a:endParaRPr lang="en-US" altLang="zh-CN" sz="3600" dirty="0">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300847" y="6208137"/>
            <a:ext cx="6415087" cy="970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r>
              <a:rPr lang="en-GB" sz="2800" dirty="0"/>
              <a:t>Heater plate failures in Renishaw’s AM400 series disrupt additive manufacturing operations, leading to increased downtime, higher maintenance costs, and reduced machine reliability. These issues compromise the AM400’s ability to deliver precise, complex metal components for industries like aerospace and medical.</a:t>
            </a:r>
          </a:p>
          <a:p>
            <a:endParaRPr lang="en-GB" sz="2800" dirty="0"/>
          </a:p>
          <a:p>
            <a:r>
              <a:rPr lang="en-GB" sz="2800" dirty="0"/>
              <a:t>This work investigates the root causes of these failures and develops solutions to enhance heater plate performance. Improving reliability reduces service costs, maximises machine uptime, and reinforces Renishaw’s competitive position in the additive manufacturing market.</a:t>
            </a:r>
          </a:p>
        </p:txBody>
      </p:sp>
      <p:sp>
        <p:nvSpPr>
          <p:cNvPr id="12" name="Text Box 8"/>
          <p:cNvSpPr txBox="1">
            <a:spLocks noChangeArrowheads="1"/>
          </p:cNvSpPr>
          <p:nvPr/>
        </p:nvSpPr>
        <p:spPr bwMode="auto">
          <a:xfrm>
            <a:off x="593337" y="21097587"/>
            <a:ext cx="6415087" cy="88200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Project Aims</a:t>
            </a:r>
          </a:p>
          <a:p>
            <a:pPr lvl="0" defTabSz="914400" eaLnBrk="0" fontAlgn="base" hangingPunct="0">
              <a:spcBef>
                <a:spcPct val="0"/>
              </a:spcBef>
              <a:spcAft>
                <a:spcPct val="0"/>
              </a:spcAft>
            </a:pPr>
            <a:r>
              <a:rPr lang="en-US" altLang="en-US" sz="2800" b="1" dirty="0">
                <a:latin typeface="Arial" panose="020B0604020202020204" pitchFamily="34" charset="0"/>
              </a:rPr>
              <a:t>Cost Reduction: </a:t>
            </a:r>
            <a:r>
              <a:rPr lang="en-US" altLang="en-US" sz="2800" dirty="0">
                <a:latin typeface="Arial" panose="020B0604020202020204" pitchFamily="34" charset="0"/>
              </a:rPr>
              <a:t>Improved heater plate reliability lowers maintenance costs and operational expenses.</a:t>
            </a:r>
          </a:p>
          <a:p>
            <a:pPr lvl="0" defTabSz="914400" eaLnBrk="0" fontAlgn="base" hangingPunct="0">
              <a:spcBef>
                <a:spcPct val="0"/>
              </a:spcBef>
              <a:spcAft>
                <a:spcPct val="0"/>
              </a:spcAft>
            </a:pPr>
            <a:r>
              <a:rPr lang="en-US" altLang="en-US" sz="2800" b="1" dirty="0">
                <a:latin typeface="Arial" panose="020B0604020202020204" pitchFamily="34" charset="0"/>
              </a:rPr>
              <a:t>Enhanced Reliability</a:t>
            </a:r>
            <a:r>
              <a:rPr lang="en-US" altLang="en-US" sz="2800" dirty="0">
                <a:latin typeface="Arial" panose="020B0604020202020204" pitchFamily="34" charset="0"/>
              </a:rPr>
              <a:t>: Design improvements reduce downtime and ensure consistent machine performance.</a:t>
            </a:r>
          </a:p>
          <a:p>
            <a:pPr lvl="0" defTabSz="914400" eaLnBrk="0" fontAlgn="base" hangingPunct="0">
              <a:spcBef>
                <a:spcPct val="0"/>
              </a:spcBef>
              <a:spcAft>
                <a:spcPct val="0"/>
              </a:spcAft>
            </a:pPr>
            <a:r>
              <a:rPr lang="en-US" altLang="en-US" sz="2800" b="1" dirty="0">
                <a:latin typeface="Arial" panose="020B0604020202020204" pitchFamily="34" charset="0"/>
              </a:rPr>
              <a:t>Competitive Advantage</a:t>
            </a:r>
            <a:r>
              <a:rPr lang="en-US" altLang="en-US" sz="2800" dirty="0">
                <a:latin typeface="Arial" panose="020B0604020202020204" pitchFamily="34" charset="0"/>
              </a:rPr>
              <a:t>: Increased reliability strengthens RenAM 400's market position and customer satisfaction.</a:t>
            </a:r>
          </a:p>
          <a:p>
            <a:pPr lvl="0" defTabSz="914400" eaLnBrk="0" fontAlgn="base" hangingPunct="0">
              <a:spcBef>
                <a:spcPct val="0"/>
              </a:spcBef>
              <a:spcAft>
                <a:spcPct val="0"/>
              </a:spcAft>
            </a:pPr>
            <a:r>
              <a:rPr lang="en-US" altLang="en-US" sz="2800" b="1" dirty="0">
                <a:latin typeface="Arial" panose="020B0604020202020204" pitchFamily="34" charset="0"/>
              </a:rPr>
              <a:t>Technological Advancement: </a:t>
            </a:r>
            <a:r>
              <a:rPr lang="en-US" altLang="en-US" sz="2800" dirty="0">
                <a:latin typeface="Arial" panose="020B0604020202020204" pitchFamily="34" charset="0"/>
              </a:rPr>
              <a:t>Advancements in heater plate design drive progress in additive manufacturing.</a:t>
            </a:r>
          </a:p>
          <a:p>
            <a:pPr>
              <a:spcBef>
                <a:spcPct val="20000"/>
              </a:spcBef>
            </a:pPr>
            <a:endParaRPr lang="en-AU" altLang="en-US" sz="3600" b="1" dirty="0"/>
          </a:p>
          <a:p>
            <a:pPr>
              <a:spcBef>
                <a:spcPct val="40000"/>
              </a:spcBef>
            </a:pPr>
            <a:endParaRPr lang="en-AU" altLang="en-US" sz="2800" dirty="0"/>
          </a:p>
        </p:txBody>
      </p:sp>
      <p:sp>
        <p:nvSpPr>
          <p:cNvPr id="22" name="Text Box 10"/>
          <p:cNvSpPr txBox="1">
            <a:spLocks noChangeArrowheads="1"/>
          </p:cNvSpPr>
          <p:nvPr/>
        </p:nvSpPr>
        <p:spPr bwMode="auto">
          <a:xfrm>
            <a:off x="14667690" y="22791319"/>
            <a:ext cx="6415088" cy="20119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p>
          <a:p>
            <a:pPr>
              <a:spcBef>
                <a:spcPct val="50000"/>
              </a:spcBef>
            </a:pPr>
            <a:r>
              <a:rPr lang="en-AU" altLang="en-US" dirty="0"/>
              <a:t>Jeffrery John,  David Thomas, Aaron Davies, Ross Charley.</a:t>
            </a:r>
          </a:p>
        </p:txBody>
      </p:sp>
      <p:sp>
        <p:nvSpPr>
          <p:cNvPr id="23" name="Text Box 11"/>
          <p:cNvSpPr txBox="1">
            <a:spLocks noChangeArrowheads="1"/>
          </p:cNvSpPr>
          <p:nvPr/>
        </p:nvSpPr>
        <p:spPr bwMode="auto">
          <a:xfrm>
            <a:off x="14625098" y="24431230"/>
            <a:ext cx="6428089" cy="6367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marL="0" indent="0">
              <a:spcBef>
                <a:spcPct val="50000"/>
              </a:spcBef>
            </a:pPr>
            <a:r>
              <a:rPr lang="en-GB" sz="1800" dirty="0" err="1"/>
              <a:t>Girmanová</a:t>
            </a:r>
            <a:r>
              <a:rPr lang="en-GB" sz="1800" dirty="0"/>
              <a:t>, L., Šolc, M., Kliment, J., </a:t>
            </a:r>
            <a:r>
              <a:rPr lang="en-GB" sz="1800" dirty="0" err="1"/>
              <a:t>Divoková</a:t>
            </a:r>
            <a:r>
              <a:rPr lang="en-GB" sz="1800" dirty="0"/>
              <a:t>, A. and </a:t>
            </a:r>
            <a:r>
              <a:rPr lang="en-GB" sz="1800" dirty="0" err="1"/>
              <a:t>Mikloš</a:t>
            </a:r>
            <a:r>
              <a:rPr lang="en-GB" sz="1800" dirty="0"/>
              <a:t>, V. (2017). Application of Six Sigma Using DMAIC Methodology in the Process of Product Quality Control in Metallurgical Operation. </a:t>
            </a:r>
            <a:r>
              <a:rPr lang="en-GB" sz="1800" i="1" dirty="0"/>
              <a:t>Acta </a:t>
            </a:r>
            <a:r>
              <a:rPr lang="en-GB" sz="1800" i="1" dirty="0" err="1"/>
              <a:t>Technologica</a:t>
            </a:r>
            <a:r>
              <a:rPr lang="en-GB" sz="1800" i="1" dirty="0"/>
              <a:t> </a:t>
            </a:r>
            <a:r>
              <a:rPr lang="en-GB" sz="1800" i="1" dirty="0" err="1"/>
              <a:t>Agriculturae</a:t>
            </a:r>
            <a:r>
              <a:rPr lang="en-GB" sz="1800" dirty="0"/>
              <a:t>, 20(4), pp.104–109</a:t>
            </a:r>
            <a:r>
              <a:rPr lang="en-GB" dirty="0"/>
              <a:t>.</a:t>
            </a:r>
          </a:p>
          <a:p>
            <a:pPr marL="0" indent="0">
              <a:spcBef>
                <a:spcPct val="50000"/>
              </a:spcBef>
            </a:pPr>
            <a:r>
              <a:rPr lang="en-GB" sz="1800" dirty="0"/>
              <a:t>Farrokhnia, M. and Baggen, Y. (2023). </a:t>
            </a:r>
            <a:r>
              <a:rPr lang="en-GB" sz="1800" i="1" dirty="0"/>
              <a:t>Sparking creativity in Entrepreneurship courses: The effect of using the SCAMPER technique in Brainstorming sessions</a:t>
            </a:r>
            <a:r>
              <a:rPr lang="en-GB" sz="1800" dirty="0"/>
              <a:t>. [online] Available at: https://ris.utwente.nl/ws/portalfiles/portal/326189134/3Econference-2023.pdf [Accessed 30 Apr. 2025].</a:t>
            </a:r>
          </a:p>
          <a:p>
            <a:pPr marL="0" indent="0">
              <a:spcBef>
                <a:spcPct val="50000"/>
              </a:spcBef>
            </a:pPr>
            <a:endParaRPr lang="en-GB" dirty="0"/>
          </a:p>
          <a:p>
            <a:pPr marL="0" indent="0">
              <a:spcBef>
                <a:spcPct val="50000"/>
              </a:spcBef>
            </a:pPr>
            <a:endParaRPr lang="en-GB" dirty="0"/>
          </a:p>
          <a:p>
            <a:pPr marL="0" indent="0">
              <a:spcBef>
                <a:spcPct val="50000"/>
              </a:spcBef>
            </a:pPr>
            <a:endParaRPr lang="en-GB" dirty="0"/>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5" name="TextBox 4"/>
          <p:cNvSpPr txBox="1"/>
          <p:nvPr/>
        </p:nvSpPr>
        <p:spPr>
          <a:xfrm>
            <a:off x="348597" y="2532558"/>
            <a:ext cx="2237294" cy="2554545"/>
          </a:xfrm>
          <a:prstGeom prst="rect">
            <a:avLst/>
          </a:prstGeom>
          <a:noFill/>
        </p:spPr>
        <p:txBody>
          <a:bodyPr wrap="square" rtlCol="0">
            <a:spAutoFit/>
          </a:bodyPr>
          <a:lstStyle/>
          <a:p>
            <a:pPr algn="ctr"/>
            <a:r>
              <a:rPr lang="en-US" sz="8000" b="1" dirty="0">
                <a:solidFill>
                  <a:schemeClr val="bg1"/>
                </a:solidFill>
              </a:rPr>
              <a:t>Your Pic</a:t>
            </a: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9173498" y="29201563"/>
            <a:ext cx="12030502" cy="584775"/>
          </a:xfrm>
          <a:prstGeom prst="rect">
            <a:avLst/>
          </a:prstGeom>
          <a:noFill/>
        </p:spPr>
        <p:txBody>
          <a:bodyPr wrap="square" rtlCol="0">
            <a:spAutoFit/>
          </a:bodyPr>
          <a:lstStyle/>
          <a:p>
            <a:pPr algn="r"/>
            <a:r>
              <a:rPr lang="en-GB" altLang="en-US" sz="3200" dirty="0">
                <a:latin typeface="Calibri" charset="0"/>
                <a:ea typeface="Calibri" charset="0"/>
                <a:cs typeface="Calibri" charset="0"/>
              </a:rPr>
              <a:t>University of Wales Trinity Saint David School</a:t>
            </a:r>
            <a:r>
              <a:rPr lang="en-GB" altLang="en-US" sz="3200" dirty="0">
                <a:latin typeface="Georgia" charset="0"/>
              </a:rPr>
              <a:t> </a:t>
            </a:r>
            <a:r>
              <a:rPr lang="en-GB" altLang="en-US" sz="3200" i="1" dirty="0">
                <a:latin typeface="Georgia" charset="0"/>
              </a:rPr>
              <a:t>of</a:t>
            </a:r>
            <a:r>
              <a:rPr lang="en-GB" altLang="en-US" sz="3200" dirty="0">
                <a:latin typeface="Georgia" charset="0"/>
              </a:rPr>
              <a:t> </a:t>
            </a:r>
            <a:r>
              <a:rPr lang="en-GB" altLang="en-US" sz="3200" dirty="0">
                <a:latin typeface="Calibri" charset="0"/>
                <a:ea typeface="Calibri" charset="0"/>
                <a:cs typeface="Calibri" charset="0"/>
              </a:rPr>
              <a:t>Engineering</a:t>
            </a:r>
            <a:endParaRPr lang="en-GB" sz="3200" dirty="0"/>
          </a:p>
        </p:txBody>
      </p:sp>
      <p:pic>
        <p:nvPicPr>
          <p:cNvPr id="33" name="Picture 32">
            <a:extLst>
              <a:ext uri="{FF2B5EF4-FFF2-40B4-BE49-F238E27FC236}">
                <a16:creationId xmlns:a16="http://schemas.microsoft.com/office/drawing/2014/main" id="{95FA55DA-ACF7-0EE3-270C-B8259BE23475}"/>
              </a:ext>
            </a:extLst>
          </p:cNvPr>
          <p:cNvPicPr>
            <a:picLocks noChangeAspect="1"/>
          </p:cNvPicPr>
          <p:nvPr/>
        </p:nvPicPr>
        <p:blipFill>
          <a:blip r:embed="rId4"/>
          <a:srcRect l="20585" r="14266"/>
          <a:stretch>
            <a:fillRect/>
          </a:stretch>
        </p:blipFill>
        <p:spPr>
          <a:xfrm>
            <a:off x="552163" y="2097122"/>
            <a:ext cx="2522259" cy="3886676"/>
          </a:xfrm>
          <a:prstGeom prst="rect">
            <a:avLst/>
          </a:prstGeom>
        </p:spPr>
      </p:pic>
      <p:pic>
        <p:nvPicPr>
          <p:cNvPr id="48" name="Picture 47" descr="A grey and white machine&#10;&#10;Description automatically generated">
            <a:extLst>
              <a:ext uri="{FF2B5EF4-FFF2-40B4-BE49-F238E27FC236}">
                <a16:creationId xmlns:a16="http://schemas.microsoft.com/office/drawing/2014/main" id="{49A05FD7-AB8D-AEE3-3D33-C457A975A95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01186" y="15728013"/>
            <a:ext cx="3671878" cy="4690967"/>
          </a:xfrm>
          <a:prstGeom prst="rect">
            <a:avLst/>
          </a:prstGeom>
        </p:spPr>
      </p:pic>
      <p:sp>
        <p:nvSpPr>
          <p:cNvPr id="49" name="TextBox 48">
            <a:extLst>
              <a:ext uri="{FF2B5EF4-FFF2-40B4-BE49-F238E27FC236}">
                <a16:creationId xmlns:a16="http://schemas.microsoft.com/office/drawing/2014/main" id="{B85AB485-1A0B-5EBB-3AEC-7C6D8FC08EFE}"/>
              </a:ext>
            </a:extLst>
          </p:cNvPr>
          <p:cNvSpPr txBox="1"/>
          <p:nvPr/>
        </p:nvSpPr>
        <p:spPr>
          <a:xfrm>
            <a:off x="2155541" y="20499998"/>
            <a:ext cx="2781952" cy="369332"/>
          </a:xfrm>
          <a:prstGeom prst="rect">
            <a:avLst/>
          </a:prstGeom>
          <a:noFill/>
        </p:spPr>
        <p:txBody>
          <a:bodyPr wrap="square" rtlCol="0">
            <a:spAutoFit/>
          </a:bodyPr>
          <a:lstStyle/>
          <a:p>
            <a:r>
              <a:rPr lang="en-GB" sz="1800" i="1" dirty="0">
                <a:latin typeface="Arial" panose="020B0604020202020204" pitchFamily="34" charset="0"/>
                <a:cs typeface="Arial" panose="020B0604020202020204" pitchFamily="34" charset="0"/>
              </a:rPr>
              <a:t>Figure 1: AM 400</a:t>
            </a:r>
          </a:p>
        </p:txBody>
      </p:sp>
      <p:sp>
        <p:nvSpPr>
          <p:cNvPr id="50" name="Text Box 6">
            <a:extLst>
              <a:ext uri="{FF2B5EF4-FFF2-40B4-BE49-F238E27FC236}">
                <a16:creationId xmlns:a16="http://schemas.microsoft.com/office/drawing/2014/main" id="{EA5DF903-319F-E75B-7252-46FBE0FB6680}"/>
              </a:ext>
            </a:extLst>
          </p:cNvPr>
          <p:cNvSpPr txBox="1">
            <a:spLocks noChangeArrowheads="1"/>
          </p:cNvSpPr>
          <p:nvPr/>
        </p:nvSpPr>
        <p:spPr bwMode="auto">
          <a:xfrm>
            <a:off x="7163495" y="6357165"/>
            <a:ext cx="6415087" cy="8844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Methodology</a:t>
            </a:r>
          </a:p>
          <a:p>
            <a:r>
              <a:rPr lang="en-GB" sz="2800" b="1" dirty="0"/>
              <a:t>DMAIC Approach:</a:t>
            </a:r>
            <a:endParaRPr lang="en-GB" sz="2800" dirty="0"/>
          </a:p>
          <a:p>
            <a:r>
              <a:rPr lang="en-GB" sz="2800" b="1" dirty="0"/>
              <a:t>Define:</a:t>
            </a:r>
            <a:r>
              <a:rPr lang="en-GB" sz="2800" dirty="0"/>
              <a:t> Problem scoping, stakeholder engagement, VOC (Voice of Customer), SIPOC mapping.</a:t>
            </a:r>
          </a:p>
          <a:p>
            <a:r>
              <a:rPr lang="en-GB" sz="2800" b="1" dirty="0"/>
              <a:t>Measure:</a:t>
            </a:r>
            <a:r>
              <a:rPr lang="en-GB" sz="2800" dirty="0"/>
              <a:t> Data collection on failure rates, costs, and process discrepancies.</a:t>
            </a:r>
          </a:p>
          <a:p>
            <a:r>
              <a:rPr lang="en-GB" sz="2800" b="1" dirty="0"/>
              <a:t>Analyse:</a:t>
            </a:r>
            <a:r>
              <a:rPr lang="en-GB" sz="2800" dirty="0"/>
              <a:t> Statistical analysis (ANOVA), Root Cause Analysis (Ishikawa Diagram), DFMEA.</a:t>
            </a:r>
          </a:p>
          <a:p>
            <a:r>
              <a:rPr lang="en-GB" sz="2800" b="1" dirty="0"/>
              <a:t>Improve:</a:t>
            </a:r>
            <a:r>
              <a:rPr lang="en-GB" sz="2800" dirty="0"/>
              <a:t> Brainstormed solutions via SCAMPER method; designed and tested improved heater plate design.</a:t>
            </a:r>
          </a:p>
          <a:p>
            <a:r>
              <a:rPr lang="en-GB" sz="2800" b="1" dirty="0"/>
              <a:t>Control:</a:t>
            </a:r>
            <a:r>
              <a:rPr lang="en-GB" sz="2800" dirty="0"/>
              <a:t> Validated improved design through pilot trials and ongoing monitoring.</a:t>
            </a:r>
          </a:p>
          <a:p>
            <a:endParaRPr lang="en-GB" sz="2800" dirty="0"/>
          </a:p>
        </p:txBody>
      </p:sp>
      <p:sp>
        <p:nvSpPr>
          <p:cNvPr id="58" name="Text Box 8">
            <a:extLst>
              <a:ext uri="{FF2B5EF4-FFF2-40B4-BE49-F238E27FC236}">
                <a16:creationId xmlns:a16="http://schemas.microsoft.com/office/drawing/2014/main" id="{F8837A89-4935-C214-8C4A-3341F2F25433}"/>
              </a:ext>
            </a:extLst>
          </p:cNvPr>
          <p:cNvSpPr txBox="1">
            <a:spLocks noChangeArrowheads="1"/>
          </p:cNvSpPr>
          <p:nvPr/>
        </p:nvSpPr>
        <p:spPr bwMode="auto">
          <a:xfrm>
            <a:off x="7058180" y="14548474"/>
            <a:ext cx="6800991" cy="28983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Results</a:t>
            </a:r>
          </a:p>
          <a:p>
            <a:pPr>
              <a:spcBef>
                <a:spcPct val="20000"/>
              </a:spcBef>
            </a:pPr>
            <a:r>
              <a:rPr lang="en-GB" sz="2800" dirty="0"/>
              <a:t>Majority of failures attributed to catastrophic early-life ceramic element failure during initial vacuum heat-up cycles.</a:t>
            </a:r>
            <a:endParaRPr lang="en-AU" altLang="en-US" sz="2800" dirty="0"/>
          </a:p>
        </p:txBody>
      </p:sp>
      <mc:AlternateContent xmlns:mc="http://schemas.openxmlformats.org/markup-compatibility/2006" xmlns:cx1="http://schemas.microsoft.com/office/drawing/2015/9/8/chartex">
        <mc:Choice Requires="cx1">
          <p:graphicFrame>
            <p:nvGraphicFramePr>
              <p:cNvPr id="59" name="Chart 58" descr="Pareto Chart for Cumulative Percent of number of Occurences of all Problem Areas">
                <a:extLst>
                  <a:ext uri="{FF2B5EF4-FFF2-40B4-BE49-F238E27FC236}">
                    <a16:creationId xmlns:a16="http://schemas.microsoft.com/office/drawing/2014/main" id="{7804F1A5-EDFB-410C-B8E6-95592CB88D9F}"/>
                  </a:ext>
                </a:extLst>
              </p:cNvPr>
              <p:cNvGraphicFramePr/>
              <p:nvPr>
                <p:extLst>
                  <p:ext uri="{D42A27DB-BD31-4B8C-83A1-F6EECF244321}">
                    <p14:modId xmlns:p14="http://schemas.microsoft.com/office/powerpoint/2010/main" val="2274902622"/>
                  </p:ext>
                </p:extLst>
              </p:nvPr>
            </p:nvGraphicFramePr>
            <p:xfrm>
              <a:off x="7280231" y="17452555"/>
              <a:ext cx="6509851" cy="4281089"/>
            </p:xfrm>
            <a:graphic>
              <a:graphicData uri="http://schemas.microsoft.com/office/drawing/2014/chartex">
                <cx:chart xmlns:cx="http://schemas.microsoft.com/office/drawing/2014/chartex" xmlns:r="http://schemas.openxmlformats.org/officeDocument/2006/relationships" r:id="rId6"/>
              </a:graphicData>
            </a:graphic>
          </p:graphicFrame>
        </mc:Choice>
        <mc:Fallback xmlns="">
          <p:pic>
            <p:nvPicPr>
              <p:cNvPr id="59" name="Chart 58" descr="Pareto Chart for Cumulative Percent of number of Occurences of all Problem Areas">
                <a:extLst>
                  <a:ext uri="{FF2B5EF4-FFF2-40B4-BE49-F238E27FC236}">
                    <a16:creationId xmlns:a16="http://schemas.microsoft.com/office/drawing/2014/main" id="{7804F1A5-EDFB-410C-B8E6-95592CB88D9F}"/>
                  </a:ext>
                </a:extLst>
              </p:cNvPr>
              <p:cNvPicPr>
                <a:picLocks noGrp="1" noRot="1" noChangeAspect="1" noMove="1" noResize="1" noEditPoints="1" noAdjustHandles="1" noChangeArrowheads="1" noChangeShapeType="1"/>
              </p:cNvPicPr>
              <p:nvPr/>
            </p:nvPicPr>
            <p:blipFill>
              <a:blip r:embed="rId7"/>
              <a:stretch>
                <a:fillRect/>
              </a:stretch>
            </p:blipFill>
            <p:spPr>
              <a:xfrm>
                <a:off x="7280231" y="17452555"/>
                <a:ext cx="6509851" cy="4281089"/>
              </a:xfrm>
              <a:prstGeom prst="rect">
                <a:avLst/>
              </a:prstGeom>
            </p:spPr>
          </p:pic>
        </mc:Fallback>
      </mc:AlternateContent>
      <p:sp>
        <p:nvSpPr>
          <p:cNvPr id="60" name="TextBox 59">
            <a:extLst>
              <a:ext uri="{FF2B5EF4-FFF2-40B4-BE49-F238E27FC236}">
                <a16:creationId xmlns:a16="http://schemas.microsoft.com/office/drawing/2014/main" id="{E174390C-B41F-C64C-5ABB-88E796E3766B}"/>
              </a:ext>
            </a:extLst>
          </p:cNvPr>
          <p:cNvSpPr txBox="1"/>
          <p:nvPr/>
        </p:nvSpPr>
        <p:spPr>
          <a:xfrm>
            <a:off x="8846354" y="21881484"/>
            <a:ext cx="3738665" cy="369332"/>
          </a:xfrm>
          <a:prstGeom prst="rect">
            <a:avLst/>
          </a:prstGeom>
          <a:noFill/>
        </p:spPr>
        <p:txBody>
          <a:bodyPr wrap="square" rtlCol="0">
            <a:spAutoFit/>
          </a:bodyPr>
          <a:lstStyle/>
          <a:p>
            <a:r>
              <a:rPr lang="en-GB" sz="1800" i="1" dirty="0">
                <a:latin typeface="Arial" panose="020B0604020202020204" pitchFamily="34" charset="0"/>
                <a:cs typeface="Arial" panose="020B0604020202020204" pitchFamily="34" charset="0"/>
              </a:rPr>
              <a:t>Figure 2: Pareto of Errors</a:t>
            </a:r>
          </a:p>
        </p:txBody>
      </p:sp>
      <p:pic>
        <p:nvPicPr>
          <p:cNvPr id="61" name="Picture 60" descr="A close-up of a burnt metal plate&#10;&#10;AI-generated content may be incorrect.">
            <a:extLst>
              <a:ext uri="{FF2B5EF4-FFF2-40B4-BE49-F238E27FC236}">
                <a16:creationId xmlns:a16="http://schemas.microsoft.com/office/drawing/2014/main" id="{21B9F837-9C97-49CD-706F-C50E79C1433D}"/>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rot="16200000">
            <a:off x="8771998" y="21230537"/>
            <a:ext cx="3542085" cy="6071087"/>
          </a:xfrm>
          <a:prstGeom prst="rect">
            <a:avLst/>
          </a:prstGeom>
        </p:spPr>
      </p:pic>
      <p:sp>
        <p:nvSpPr>
          <p:cNvPr id="62" name="TextBox 61">
            <a:extLst>
              <a:ext uri="{FF2B5EF4-FFF2-40B4-BE49-F238E27FC236}">
                <a16:creationId xmlns:a16="http://schemas.microsoft.com/office/drawing/2014/main" id="{07D7D00C-F241-17CD-0B02-D0233C041FC8}"/>
              </a:ext>
            </a:extLst>
          </p:cNvPr>
          <p:cNvSpPr txBox="1"/>
          <p:nvPr/>
        </p:nvSpPr>
        <p:spPr>
          <a:xfrm>
            <a:off x="8300267" y="26118140"/>
            <a:ext cx="5278315" cy="369332"/>
          </a:xfrm>
          <a:prstGeom prst="rect">
            <a:avLst/>
          </a:prstGeom>
          <a:noFill/>
        </p:spPr>
        <p:txBody>
          <a:bodyPr wrap="square" rtlCol="0">
            <a:spAutoFit/>
          </a:bodyPr>
          <a:lstStyle/>
          <a:p>
            <a:r>
              <a:rPr lang="en-GB" sz="1800" i="1" dirty="0">
                <a:latin typeface="Arial" panose="020B0604020202020204" pitchFamily="34" charset="0"/>
                <a:cs typeface="Arial" panose="020B0604020202020204" pitchFamily="34" charset="0"/>
              </a:rPr>
              <a:t>Figure 3: Failed AM400 Heater Plate</a:t>
            </a:r>
          </a:p>
        </p:txBody>
      </p:sp>
      <p:sp>
        <p:nvSpPr>
          <p:cNvPr id="63" name="Text Box 8">
            <a:extLst>
              <a:ext uri="{FF2B5EF4-FFF2-40B4-BE49-F238E27FC236}">
                <a16:creationId xmlns:a16="http://schemas.microsoft.com/office/drawing/2014/main" id="{DDDEBF57-C0F9-6C69-E447-DE9799B93945}"/>
              </a:ext>
            </a:extLst>
          </p:cNvPr>
          <p:cNvSpPr txBox="1">
            <a:spLocks noChangeArrowheads="1"/>
          </p:cNvSpPr>
          <p:nvPr/>
        </p:nvSpPr>
        <p:spPr bwMode="auto">
          <a:xfrm>
            <a:off x="7416265" y="26485639"/>
            <a:ext cx="6800991" cy="2258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GB" sz="2800" dirty="0"/>
              <a:t>From testing carried out it was identified that Original ceramic heating element prone to failure, especially during initial heat-up under vacuum.</a:t>
            </a:r>
          </a:p>
        </p:txBody>
      </p:sp>
      <p:sp>
        <p:nvSpPr>
          <p:cNvPr id="64" name="Text Box 8">
            <a:extLst>
              <a:ext uri="{FF2B5EF4-FFF2-40B4-BE49-F238E27FC236}">
                <a16:creationId xmlns:a16="http://schemas.microsoft.com/office/drawing/2014/main" id="{B171585F-9032-5270-9C26-608E772C2CDF}"/>
              </a:ext>
            </a:extLst>
          </p:cNvPr>
          <p:cNvSpPr txBox="1">
            <a:spLocks noChangeArrowheads="1"/>
          </p:cNvSpPr>
          <p:nvPr/>
        </p:nvSpPr>
        <p:spPr bwMode="auto">
          <a:xfrm>
            <a:off x="14412031" y="6326923"/>
            <a:ext cx="6800991" cy="2258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GB" sz="2800" dirty="0"/>
              <a:t>A full factorial trial was conducted and the ANOVA Data Analysis Method highlighted that atmosphere had the most significance.</a:t>
            </a:r>
          </a:p>
        </p:txBody>
      </p:sp>
      <p:pic>
        <p:nvPicPr>
          <p:cNvPr id="67" name="Picture 66">
            <a:extLst>
              <a:ext uri="{FF2B5EF4-FFF2-40B4-BE49-F238E27FC236}">
                <a16:creationId xmlns:a16="http://schemas.microsoft.com/office/drawing/2014/main" id="{467BE0CA-1969-29BA-3A7B-EEC0B20E1B4A}"/>
              </a:ext>
            </a:extLst>
          </p:cNvPr>
          <p:cNvPicPr>
            <a:picLocks noChangeAspect="1"/>
          </p:cNvPicPr>
          <p:nvPr/>
        </p:nvPicPr>
        <p:blipFill>
          <a:blip r:embed="rId9"/>
          <a:stretch>
            <a:fillRect/>
          </a:stretch>
        </p:blipFill>
        <p:spPr>
          <a:xfrm>
            <a:off x="14357396" y="8435635"/>
            <a:ext cx="6855626" cy="2321846"/>
          </a:xfrm>
          <a:prstGeom prst="rect">
            <a:avLst/>
          </a:prstGeom>
        </p:spPr>
      </p:pic>
      <p:sp>
        <p:nvSpPr>
          <p:cNvPr id="68" name="Text Box 8">
            <a:extLst>
              <a:ext uri="{FF2B5EF4-FFF2-40B4-BE49-F238E27FC236}">
                <a16:creationId xmlns:a16="http://schemas.microsoft.com/office/drawing/2014/main" id="{D5A190CF-CD78-9970-9E1F-AAF1F5503B8C}"/>
              </a:ext>
            </a:extLst>
          </p:cNvPr>
          <p:cNvSpPr txBox="1">
            <a:spLocks noChangeArrowheads="1"/>
          </p:cNvSpPr>
          <p:nvPr/>
        </p:nvSpPr>
        <p:spPr bwMode="auto">
          <a:xfrm>
            <a:off x="14418504" y="11081514"/>
            <a:ext cx="6800991" cy="36370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GB" sz="2800" dirty="0"/>
              <a:t>As a result of this a redesigned heater plate (stainless steel casing with mineral-insulated heater elements) was implemented. The SCAMPER method was applied to substitute the AM500ML Heater Element.</a:t>
            </a:r>
          </a:p>
          <a:p>
            <a:pPr>
              <a:spcBef>
                <a:spcPct val="20000"/>
              </a:spcBef>
            </a:pPr>
            <a:endParaRPr lang="en-GB" sz="2800" dirty="0"/>
          </a:p>
        </p:txBody>
      </p:sp>
      <p:sp>
        <p:nvSpPr>
          <p:cNvPr id="69" name="TextBox 68">
            <a:extLst>
              <a:ext uri="{FF2B5EF4-FFF2-40B4-BE49-F238E27FC236}">
                <a16:creationId xmlns:a16="http://schemas.microsoft.com/office/drawing/2014/main" id="{291F532A-7B93-2130-9626-7EEFF0A08D83}"/>
              </a:ext>
            </a:extLst>
          </p:cNvPr>
          <p:cNvSpPr txBox="1"/>
          <p:nvPr/>
        </p:nvSpPr>
        <p:spPr>
          <a:xfrm>
            <a:off x="16042512" y="10779792"/>
            <a:ext cx="5040266" cy="369332"/>
          </a:xfrm>
          <a:prstGeom prst="rect">
            <a:avLst/>
          </a:prstGeom>
          <a:noFill/>
        </p:spPr>
        <p:txBody>
          <a:bodyPr wrap="square" rtlCol="0">
            <a:spAutoFit/>
          </a:bodyPr>
          <a:lstStyle/>
          <a:p>
            <a:r>
              <a:rPr lang="en-GB" sz="1800" i="1" dirty="0">
                <a:latin typeface="Arial" panose="020B0604020202020204" pitchFamily="34" charset="0"/>
                <a:cs typeface="Arial" panose="020B0604020202020204" pitchFamily="34" charset="0"/>
              </a:rPr>
              <a:t>Table 1: ANOVA Data Analysis </a:t>
            </a:r>
          </a:p>
        </p:txBody>
      </p:sp>
      <p:pic>
        <p:nvPicPr>
          <p:cNvPr id="71" name="Picture 70" descr="A metal box with wires&#10;&#10;AI-generated content may be incorrect.">
            <a:extLst>
              <a:ext uri="{FF2B5EF4-FFF2-40B4-BE49-F238E27FC236}">
                <a16:creationId xmlns:a16="http://schemas.microsoft.com/office/drawing/2014/main" id="{E1046481-2D25-A039-40C5-12B4FBD17330}"/>
              </a:ext>
            </a:extLst>
          </p:cNvPr>
          <p:cNvPicPr>
            <a:picLocks noChangeAspect="1"/>
          </p:cNvPicPr>
          <p:nvPr/>
        </p:nvPicPr>
        <p:blipFill>
          <a:blip r:embed="rId10"/>
          <a:stretch>
            <a:fillRect/>
          </a:stretch>
        </p:blipFill>
        <p:spPr>
          <a:xfrm>
            <a:off x="15415594" y="13923335"/>
            <a:ext cx="4096209" cy="3173619"/>
          </a:xfrm>
          <a:prstGeom prst="rect">
            <a:avLst/>
          </a:prstGeom>
        </p:spPr>
      </p:pic>
      <p:sp>
        <p:nvSpPr>
          <p:cNvPr id="72" name="TextBox 71">
            <a:extLst>
              <a:ext uri="{FF2B5EF4-FFF2-40B4-BE49-F238E27FC236}">
                <a16:creationId xmlns:a16="http://schemas.microsoft.com/office/drawing/2014/main" id="{FE6C35D5-ADB2-3C8F-C7B0-D90CE48C3A43}"/>
              </a:ext>
            </a:extLst>
          </p:cNvPr>
          <p:cNvSpPr txBox="1"/>
          <p:nvPr/>
        </p:nvSpPr>
        <p:spPr>
          <a:xfrm>
            <a:off x="15124322" y="17162515"/>
            <a:ext cx="6417205" cy="369332"/>
          </a:xfrm>
          <a:prstGeom prst="rect">
            <a:avLst/>
          </a:prstGeom>
          <a:noFill/>
        </p:spPr>
        <p:txBody>
          <a:bodyPr wrap="square" rtlCol="0">
            <a:spAutoFit/>
          </a:bodyPr>
          <a:lstStyle/>
          <a:p>
            <a:r>
              <a:rPr lang="en-GB" sz="1800" i="1" dirty="0">
                <a:latin typeface="Arial" panose="020B0604020202020204" pitchFamily="34" charset="0"/>
                <a:cs typeface="Arial" panose="020B0604020202020204" pitchFamily="34" charset="0"/>
              </a:rPr>
              <a:t>Figure 4: Redesigned AM 400 Heater Plate</a:t>
            </a:r>
          </a:p>
        </p:txBody>
      </p:sp>
      <p:sp>
        <p:nvSpPr>
          <p:cNvPr id="73" name="Text Box 10">
            <a:extLst>
              <a:ext uri="{FF2B5EF4-FFF2-40B4-BE49-F238E27FC236}">
                <a16:creationId xmlns:a16="http://schemas.microsoft.com/office/drawing/2014/main" id="{AC12679E-0D48-632C-98E1-918497BC1DD6}"/>
              </a:ext>
            </a:extLst>
          </p:cNvPr>
          <p:cNvSpPr txBox="1">
            <a:spLocks noChangeArrowheads="1"/>
          </p:cNvSpPr>
          <p:nvPr/>
        </p:nvSpPr>
        <p:spPr bwMode="auto">
          <a:xfrm>
            <a:off x="14690780" y="17267784"/>
            <a:ext cx="6415088" cy="60438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Conclusion</a:t>
            </a:r>
          </a:p>
          <a:p>
            <a:pPr>
              <a:spcBef>
                <a:spcPct val="50000"/>
              </a:spcBef>
            </a:pPr>
            <a:r>
              <a:rPr lang="en-GB" sz="2800" dirty="0"/>
              <a:t>Extensive testing identified and validated the root causes of premature heater plate failures, leading to a redesigned heater plate that resolved the issue and significantly improved reliability. The solution also enables backward compatibility with the AM400 series, reducing service costs while enhancing customer support and future business potential.</a:t>
            </a:r>
            <a:endParaRPr lang="en-AU" altLang="en-US" sz="2800" b="1" dirty="0"/>
          </a:p>
        </p:txBody>
      </p:sp>
      <p:pic>
        <p:nvPicPr>
          <p:cNvPr id="1062" name="Picture 38">
            <a:extLst>
              <a:ext uri="{FF2B5EF4-FFF2-40B4-BE49-F238E27FC236}">
                <a16:creationId xmlns:a16="http://schemas.microsoft.com/office/drawing/2014/main" id="{D0DF131B-F394-EDC2-4BEF-1F4DC44A83D2}"/>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947955" y="29025415"/>
            <a:ext cx="4978339" cy="11667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524</TotalTime>
  <Words>589</Words>
  <Application>Microsoft Office PowerPoint</Application>
  <PresentationFormat>Custom</PresentationFormat>
  <Paragraphs>46</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Georgia</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Taylor Davies (2214080)</cp:lastModifiedBy>
  <cp:revision>30</cp:revision>
  <dcterms:created xsi:type="dcterms:W3CDTF">2016-02-25T08:27:32Z</dcterms:created>
  <dcterms:modified xsi:type="dcterms:W3CDTF">2025-06-13T18:31:47Z</dcterms:modified>
</cp:coreProperties>
</file>