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83" r:id="rId3"/>
    <p:sldId id="259" r:id="rId4"/>
    <p:sldId id="284" r:id="rId5"/>
    <p:sldId id="278" r:id="rId6"/>
    <p:sldId id="261" r:id="rId7"/>
    <p:sldId id="262" r:id="rId8"/>
    <p:sldId id="286" r:id="rId9"/>
    <p:sldId id="279" r:id="rId10"/>
    <p:sldId id="292" r:id="rId11"/>
    <p:sldId id="293" r:id="rId12"/>
    <p:sldId id="280" r:id="rId13"/>
    <p:sldId id="290" r:id="rId14"/>
    <p:sldId id="281"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9FC2B1-BB04-4263-B0E2-FB8F878AE4C8}" v="131" dt="2026-02-10T12:33:47.230"/>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830"/>
  </p:normalViewPr>
  <p:slideViewPr>
    <p:cSldViewPr snapToGrid="0">
      <p:cViewPr varScale="1">
        <p:scale>
          <a:sx n="82" d="100"/>
          <a:sy n="82" d="100"/>
        </p:scale>
        <p:origin x="581" y="53"/>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na Ottey (1918348)" userId="5ed2cc85-1017-47a8-91fa-738928cd58c2" providerId="ADAL" clId="{30B5950A-7A0B-4690-B0D5-EB0832D10712}"/>
    <pc:docChg chg="undo custSel addSld delSld modSld sldOrd">
      <pc:chgData name="Carona Ottey (1918348)" userId="5ed2cc85-1017-47a8-91fa-738928cd58c2" providerId="ADAL" clId="{30B5950A-7A0B-4690-B0D5-EB0832D10712}" dt="2026-02-10T12:34:11.282" v="2094" actId="1076"/>
      <pc:docMkLst>
        <pc:docMk/>
      </pc:docMkLst>
      <pc:sldChg chg="modSp mod">
        <pc:chgData name="Carona Ottey (1918348)" userId="5ed2cc85-1017-47a8-91fa-738928cd58c2" providerId="ADAL" clId="{30B5950A-7A0B-4690-B0D5-EB0832D10712}" dt="2026-02-01T18:40:16.337" v="176" actId="27636"/>
        <pc:sldMkLst>
          <pc:docMk/>
          <pc:sldMk cId="3435077016" sldId="259"/>
        </pc:sldMkLst>
        <pc:spChg chg="mod">
          <ac:chgData name="Carona Ottey (1918348)" userId="5ed2cc85-1017-47a8-91fa-738928cd58c2" providerId="ADAL" clId="{30B5950A-7A0B-4690-B0D5-EB0832D10712}" dt="2026-01-30T16:55:16.790" v="27" actId="122"/>
          <ac:spMkLst>
            <pc:docMk/>
            <pc:sldMk cId="3435077016" sldId="259"/>
            <ac:spMk id="26" creationId="{70BA96D9-2E56-3DBD-6315-048A1B2800FB}"/>
          </ac:spMkLst>
        </pc:spChg>
        <pc:spChg chg="mod">
          <ac:chgData name="Carona Ottey (1918348)" userId="5ed2cc85-1017-47a8-91fa-738928cd58c2" providerId="ADAL" clId="{30B5950A-7A0B-4690-B0D5-EB0832D10712}" dt="2026-02-01T18:40:16.337" v="176" actId="27636"/>
          <ac:spMkLst>
            <pc:docMk/>
            <pc:sldMk cId="3435077016" sldId="259"/>
            <ac:spMk id="27" creationId="{64C89AC3-3D7A-65BB-C3F4-2B1CB19E78D1}"/>
          </ac:spMkLst>
        </pc:spChg>
      </pc:sldChg>
      <pc:sldChg chg="addSp delSp modSp mod setBg modClrScheme chgLayout">
        <pc:chgData name="Carona Ottey (1918348)" userId="5ed2cc85-1017-47a8-91fa-738928cd58c2" providerId="ADAL" clId="{30B5950A-7A0B-4690-B0D5-EB0832D10712}" dt="2026-02-10T12:32:34.667" v="2069" actId="20577"/>
        <pc:sldMkLst>
          <pc:docMk/>
          <pc:sldMk cId="1699088621" sldId="261"/>
        </pc:sldMkLst>
        <pc:spChg chg="mod ord">
          <ac:chgData name="Carona Ottey (1918348)" userId="5ed2cc85-1017-47a8-91fa-738928cd58c2" providerId="ADAL" clId="{30B5950A-7A0B-4690-B0D5-EB0832D10712}" dt="2026-02-02T15:19:48.246" v="887" actId="122"/>
          <ac:spMkLst>
            <pc:docMk/>
            <pc:sldMk cId="1699088621" sldId="261"/>
            <ac:spMk id="4" creationId="{BCD1D6FF-1122-B11D-0CE3-E62BA27376FA}"/>
          </ac:spMkLst>
        </pc:spChg>
        <pc:spChg chg="add mod">
          <ac:chgData name="Carona Ottey (1918348)" userId="5ed2cc85-1017-47a8-91fa-738928cd58c2" providerId="ADAL" clId="{30B5950A-7A0B-4690-B0D5-EB0832D10712}" dt="2026-02-10T12:32:34.667" v="2069" actId="20577"/>
          <ac:spMkLst>
            <pc:docMk/>
            <pc:sldMk cId="1699088621" sldId="261"/>
            <ac:spMk id="6" creationId="{53AEF51B-927E-86EC-EA06-62CB96435114}"/>
          </ac:spMkLst>
        </pc:spChg>
        <pc:spChg chg="add mod">
          <ac:chgData name="Carona Ottey (1918348)" userId="5ed2cc85-1017-47a8-91fa-738928cd58c2" providerId="ADAL" clId="{30B5950A-7A0B-4690-B0D5-EB0832D10712}" dt="2026-02-02T21:19:03.984" v="1468" actId="255"/>
          <ac:spMkLst>
            <pc:docMk/>
            <pc:sldMk cId="1699088621" sldId="261"/>
            <ac:spMk id="11" creationId="{0C783B30-8C81-A99C-9B2C-AA73F03B0201}"/>
          </ac:spMkLst>
        </pc:spChg>
      </pc:sldChg>
      <pc:sldChg chg="addSp delSp modSp mod setBg modClrScheme chgLayout">
        <pc:chgData name="Carona Ottey (1918348)" userId="5ed2cc85-1017-47a8-91fa-738928cd58c2" providerId="ADAL" clId="{30B5950A-7A0B-4690-B0D5-EB0832D10712}" dt="2026-02-10T12:31:36.750" v="2051" actId="27636"/>
        <pc:sldMkLst>
          <pc:docMk/>
          <pc:sldMk cId="2752853293" sldId="262"/>
        </pc:sldMkLst>
        <pc:spChg chg="add mod">
          <ac:chgData name="Carona Ottey (1918348)" userId="5ed2cc85-1017-47a8-91fa-738928cd58c2" providerId="ADAL" clId="{30B5950A-7A0B-4690-B0D5-EB0832D10712}" dt="2026-02-10T12:31:36.750" v="2051" actId="27636"/>
          <ac:spMkLst>
            <pc:docMk/>
            <pc:sldMk cId="2752853293" sldId="262"/>
            <ac:spMk id="5" creationId="{A55A95FA-0C07-9C64-C482-00235A54A86A}"/>
          </ac:spMkLst>
        </pc:spChg>
        <pc:spChg chg="add mod ord">
          <ac:chgData name="Carona Ottey (1918348)" userId="5ed2cc85-1017-47a8-91fa-738928cd58c2" providerId="ADAL" clId="{30B5950A-7A0B-4690-B0D5-EB0832D10712}" dt="2026-02-02T14:26:28.044" v="670" actId="26606"/>
          <ac:spMkLst>
            <pc:docMk/>
            <pc:sldMk cId="2752853293" sldId="262"/>
            <ac:spMk id="11" creationId="{95179110-0FC4-EC68-A84A-B21EB5E34761}"/>
          </ac:spMkLst>
        </pc:spChg>
        <pc:picChg chg="add mod">
          <ac:chgData name="Carona Ottey (1918348)" userId="5ed2cc85-1017-47a8-91fa-738928cd58c2" providerId="ADAL" clId="{30B5950A-7A0B-4690-B0D5-EB0832D10712}" dt="2026-02-02T21:12:29.326" v="1436" actId="1076"/>
          <ac:picMkLst>
            <pc:docMk/>
            <pc:sldMk cId="2752853293" sldId="262"/>
            <ac:picMk id="13" creationId="{B27925F4-8903-B7FF-7F03-9CCAD2CA8445}"/>
          </ac:picMkLst>
        </pc:picChg>
      </pc:sldChg>
      <pc:sldChg chg="modSp mod">
        <pc:chgData name="Carona Ottey (1918348)" userId="5ed2cc85-1017-47a8-91fa-738928cd58c2" providerId="ADAL" clId="{30B5950A-7A0B-4690-B0D5-EB0832D10712}" dt="2026-01-30T16:54:23.941" v="17" actId="1076"/>
        <pc:sldMkLst>
          <pc:docMk/>
          <pc:sldMk cId="417536504" sldId="272"/>
        </pc:sldMkLst>
        <pc:spChg chg="mod">
          <ac:chgData name="Carona Ottey (1918348)" userId="5ed2cc85-1017-47a8-91fa-738928cd58c2" providerId="ADAL" clId="{30B5950A-7A0B-4690-B0D5-EB0832D10712}" dt="2026-01-30T16:54:23.941" v="17" actId="1076"/>
          <ac:spMkLst>
            <pc:docMk/>
            <pc:sldMk cId="417536504" sldId="272"/>
            <ac:spMk id="2" creationId="{43B8BB83-CA62-C813-5584-9F9C32557A2B}"/>
          </ac:spMkLst>
        </pc:spChg>
      </pc:sldChg>
      <pc:sldChg chg="addSp delSp modSp mod">
        <pc:chgData name="Carona Ottey (1918348)" userId="5ed2cc85-1017-47a8-91fa-738928cd58c2" providerId="ADAL" clId="{30B5950A-7A0B-4690-B0D5-EB0832D10712}" dt="2026-02-10T12:34:11.282" v="2094" actId="1076"/>
        <pc:sldMkLst>
          <pc:docMk/>
          <pc:sldMk cId="520000563" sldId="278"/>
        </pc:sldMkLst>
        <pc:spChg chg="add">
          <ac:chgData name="Carona Ottey (1918348)" userId="5ed2cc85-1017-47a8-91fa-738928cd58c2" providerId="ADAL" clId="{30B5950A-7A0B-4690-B0D5-EB0832D10712}" dt="2026-02-02T13:15:53.405" v="609"/>
          <ac:spMkLst>
            <pc:docMk/>
            <pc:sldMk cId="520000563" sldId="278"/>
            <ac:spMk id="2" creationId="{7D4FB7AC-46DE-E3AA-6484-E2E57FCD2B76}"/>
          </ac:spMkLst>
        </pc:spChg>
        <pc:spChg chg="add mod">
          <ac:chgData name="Carona Ottey (1918348)" userId="5ed2cc85-1017-47a8-91fa-738928cd58c2" providerId="ADAL" clId="{30B5950A-7A0B-4690-B0D5-EB0832D10712}" dt="2026-02-02T13:16:03.433" v="611" actId="14100"/>
          <ac:spMkLst>
            <pc:docMk/>
            <pc:sldMk cId="520000563" sldId="278"/>
            <ac:spMk id="4" creationId="{9D5701C4-33F6-FA1B-53B2-8D52CBC146C5}"/>
          </ac:spMkLst>
        </pc:spChg>
        <pc:spChg chg="add mod">
          <ac:chgData name="Carona Ottey (1918348)" userId="5ed2cc85-1017-47a8-91fa-738928cd58c2" providerId="ADAL" clId="{30B5950A-7A0B-4690-B0D5-EB0832D10712}" dt="2026-02-02T13:16:32.944" v="614" actId="14100"/>
          <ac:spMkLst>
            <pc:docMk/>
            <pc:sldMk cId="520000563" sldId="278"/>
            <ac:spMk id="5" creationId="{18E15B16-D44E-D02F-8A06-192E7991B8FF}"/>
          </ac:spMkLst>
        </pc:spChg>
        <pc:spChg chg="add mod">
          <ac:chgData name="Carona Ottey (1918348)" userId="5ed2cc85-1017-47a8-91fa-738928cd58c2" providerId="ADAL" clId="{30B5950A-7A0B-4690-B0D5-EB0832D10712}" dt="2026-02-10T12:34:11.282" v="2094" actId="1076"/>
          <ac:spMkLst>
            <pc:docMk/>
            <pc:sldMk cId="520000563" sldId="278"/>
            <ac:spMk id="9" creationId="{61377AF6-2477-81EC-D1BC-43FD72DF18F6}"/>
          </ac:spMkLst>
        </pc:spChg>
        <pc:picChg chg="add mod">
          <ac:chgData name="Carona Ottey (1918348)" userId="5ed2cc85-1017-47a8-91fa-738928cd58c2" providerId="ADAL" clId="{30B5950A-7A0B-4690-B0D5-EB0832D10712}" dt="2026-02-05T20:38:23.234" v="1588" actId="1076"/>
          <ac:picMkLst>
            <pc:docMk/>
            <pc:sldMk cId="520000563" sldId="278"/>
            <ac:picMk id="7" creationId="{5EF49458-A0D6-2FC0-481A-FB7E0A7F9D73}"/>
          </ac:picMkLst>
        </pc:picChg>
      </pc:sldChg>
      <pc:sldChg chg="addSp delSp modSp mod setBg modClrScheme chgLayout">
        <pc:chgData name="Carona Ottey (1918348)" userId="5ed2cc85-1017-47a8-91fa-738928cd58c2" providerId="ADAL" clId="{30B5950A-7A0B-4690-B0D5-EB0832D10712}" dt="2026-02-05T21:08:42.724" v="1775" actId="20577"/>
        <pc:sldMkLst>
          <pc:docMk/>
          <pc:sldMk cId="1445010188" sldId="279"/>
        </pc:sldMkLst>
        <pc:spChg chg="mod ord">
          <ac:chgData name="Carona Ottey (1918348)" userId="5ed2cc85-1017-47a8-91fa-738928cd58c2" providerId="ADAL" clId="{30B5950A-7A0B-4690-B0D5-EB0832D10712}" dt="2026-02-02T19:54:05.749" v="1365" actId="2711"/>
          <ac:spMkLst>
            <pc:docMk/>
            <pc:sldMk cId="1445010188" sldId="279"/>
            <ac:spMk id="38" creationId="{BE14C3C8-CE39-133E-31F8-E2A69DFA914D}"/>
          </ac:spMkLst>
        </pc:spChg>
        <pc:spChg chg="add mod">
          <ac:chgData name="Carona Ottey (1918348)" userId="5ed2cc85-1017-47a8-91fa-738928cd58c2" providerId="ADAL" clId="{30B5950A-7A0B-4690-B0D5-EB0832D10712}" dt="2026-02-05T21:08:42.724" v="1775" actId="20577"/>
          <ac:spMkLst>
            <pc:docMk/>
            <pc:sldMk cId="1445010188" sldId="279"/>
            <ac:spMk id="67" creationId="{E2AEA82B-09B1-C8FC-40C9-3B02C624A994}"/>
          </ac:spMkLst>
        </pc:spChg>
        <pc:picChg chg="add mod">
          <ac:chgData name="Carona Ottey (1918348)" userId="5ed2cc85-1017-47a8-91fa-738928cd58c2" providerId="ADAL" clId="{30B5950A-7A0B-4690-B0D5-EB0832D10712}" dt="2026-02-02T19:53:48.924" v="1361" actId="1076"/>
          <ac:picMkLst>
            <pc:docMk/>
            <pc:sldMk cId="1445010188" sldId="279"/>
            <ac:picMk id="5122" creationId="{F89D06E4-636D-6CB5-07BC-EE0337BB0C19}"/>
          </ac:picMkLst>
        </pc:picChg>
      </pc:sldChg>
      <pc:sldChg chg="delSp modSp mod">
        <pc:chgData name="Carona Ottey (1918348)" userId="5ed2cc85-1017-47a8-91fa-738928cd58c2" providerId="ADAL" clId="{30B5950A-7A0B-4690-B0D5-EB0832D10712}" dt="2026-02-02T20:04:58.894" v="1390" actId="14100"/>
        <pc:sldMkLst>
          <pc:docMk/>
          <pc:sldMk cId="3418206844" sldId="280"/>
        </pc:sldMkLst>
        <pc:spChg chg="mod">
          <ac:chgData name="Carona Ottey (1918348)" userId="5ed2cc85-1017-47a8-91fa-738928cd58c2" providerId="ADAL" clId="{30B5950A-7A0B-4690-B0D5-EB0832D10712}" dt="2026-02-02T20:04:58.894" v="1390" actId="14100"/>
          <ac:spMkLst>
            <pc:docMk/>
            <pc:sldMk cId="3418206844" sldId="280"/>
            <ac:spMk id="2" creationId="{60ADE49E-7CC1-6704-5852-FAE992A0EEC4}"/>
          </ac:spMkLst>
        </pc:spChg>
        <pc:spChg chg="mod">
          <ac:chgData name="Carona Ottey (1918348)" userId="5ed2cc85-1017-47a8-91fa-738928cd58c2" providerId="ADAL" clId="{30B5950A-7A0B-4690-B0D5-EB0832D10712}" dt="2026-02-02T20:03:51.049" v="1375" actId="1076"/>
          <ac:spMkLst>
            <pc:docMk/>
            <pc:sldMk cId="3418206844" sldId="280"/>
            <ac:spMk id="3" creationId="{FA7AB109-D696-F27C-BD95-5BEBCF3AC000}"/>
          </ac:spMkLst>
        </pc:spChg>
      </pc:sldChg>
      <pc:sldChg chg="addSp delSp modSp mod">
        <pc:chgData name="Carona Ottey (1918348)" userId="5ed2cc85-1017-47a8-91fa-738928cd58c2" providerId="ADAL" clId="{30B5950A-7A0B-4690-B0D5-EB0832D10712}" dt="2026-02-02T18:47:38.543" v="1199" actId="207"/>
        <pc:sldMkLst>
          <pc:docMk/>
          <pc:sldMk cId="2577936335" sldId="281"/>
        </pc:sldMkLst>
        <pc:spChg chg="mod">
          <ac:chgData name="Carona Ottey (1918348)" userId="5ed2cc85-1017-47a8-91fa-738928cd58c2" providerId="ADAL" clId="{30B5950A-7A0B-4690-B0D5-EB0832D10712}" dt="2026-02-02T18:47:38.543" v="1199" actId="207"/>
          <ac:spMkLst>
            <pc:docMk/>
            <pc:sldMk cId="2577936335" sldId="281"/>
            <ac:spMk id="2" creationId="{34096D4E-8B4F-62B8-F551-56379B923E78}"/>
          </ac:spMkLst>
        </pc:spChg>
      </pc:sldChg>
      <pc:sldChg chg="addSp modSp mod">
        <pc:chgData name="Carona Ottey (1918348)" userId="5ed2cc85-1017-47a8-91fa-738928cd58c2" providerId="ADAL" clId="{30B5950A-7A0B-4690-B0D5-EB0832D10712}" dt="2026-02-05T10:11:07.330" v="1538" actId="20577"/>
        <pc:sldMkLst>
          <pc:docMk/>
          <pc:sldMk cId="1747093089" sldId="283"/>
        </pc:sldMkLst>
        <pc:spChg chg="mod">
          <ac:chgData name="Carona Ottey (1918348)" userId="5ed2cc85-1017-47a8-91fa-738928cd58c2" providerId="ADAL" clId="{30B5950A-7A0B-4690-B0D5-EB0832D10712}" dt="2026-02-05T10:11:07.330" v="1538" actId="20577"/>
          <ac:spMkLst>
            <pc:docMk/>
            <pc:sldMk cId="1747093089" sldId="283"/>
            <ac:spMk id="2" creationId="{13A60D97-6608-1DBF-5397-197B944EEE5A}"/>
          </ac:spMkLst>
        </pc:spChg>
        <pc:picChg chg="add mod">
          <ac:chgData name="Carona Ottey (1918348)" userId="5ed2cc85-1017-47a8-91fa-738928cd58c2" providerId="ADAL" clId="{30B5950A-7A0B-4690-B0D5-EB0832D10712}" dt="2026-02-02T13:12:48.880" v="607" actId="14100"/>
          <ac:picMkLst>
            <pc:docMk/>
            <pc:sldMk cId="1747093089" sldId="283"/>
            <ac:picMk id="1026" creationId="{AD458B82-477A-1598-A1C0-E92772D6F61A}"/>
          </ac:picMkLst>
        </pc:picChg>
      </pc:sldChg>
      <pc:sldChg chg="addSp delSp modSp new mod ord modClrScheme chgLayout">
        <pc:chgData name="Carona Ottey (1918348)" userId="5ed2cc85-1017-47a8-91fa-738928cd58c2" providerId="ADAL" clId="{30B5950A-7A0B-4690-B0D5-EB0832D10712}" dt="2026-02-05T21:01:21.230" v="1708" actId="20577"/>
        <pc:sldMkLst>
          <pc:docMk/>
          <pc:sldMk cId="2704886713" sldId="284"/>
        </pc:sldMkLst>
        <pc:spChg chg="add mod">
          <ac:chgData name="Carona Ottey (1918348)" userId="5ed2cc85-1017-47a8-91fa-738928cd58c2" providerId="ADAL" clId="{30B5950A-7A0B-4690-B0D5-EB0832D10712}" dt="2026-02-05T21:01:21.230" v="1708" actId="20577"/>
          <ac:spMkLst>
            <pc:docMk/>
            <pc:sldMk cId="2704886713" sldId="284"/>
            <ac:spMk id="1055" creationId="{0B906DAE-AD74-7AB5-5359-2F9BE1DD5CC7}"/>
          </ac:spMkLst>
        </pc:spChg>
        <pc:picChg chg="add mod">
          <ac:chgData name="Carona Ottey (1918348)" userId="5ed2cc85-1017-47a8-91fa-738928cd58c2" providerId="ADAL" clId="{30B5950A-7A0B-4690-B0D5-EB0832D10712}" dt="2026-02-01T18:56:07.953" v="363" actId="14100"/>
          <ac:picMkLst>
            <pc:docMk/>
            <pc:sldMk cId="2704886713" sldId="284"/>
            <ac:picMk id="7" creationId="{EE049DC5-6280-51CA-2580-EEC6E92DB2F4}"/>
          </ac:picMkLst>
        </pc:picChg>
      </pc:sldChg>
      <pc:sldChg chg="delSp modSp new mod ord">
        <pc:chgData name="Carona Ottey (1918348)" userId="5ed2cc85-1017-47a8-91fa-738928cd58c2" providerId="ADAL" clId="{30B5950A-7A0B-4690-B0D5-EB0832D10712}" dt="2026-02-02T18:50:06.238" v="1232" actId="20577"/>
        <pc:sldMkLst>
          <pc:docMk/>
          <pc:sldMk cId="938809649" sldId="286"/>
        </pc:sldMkLst>
        <pc:spChg chg="mod">
          <ac:chgData name="Carona Ottey (1918348)" userId="5ed2cc85-1017-47a8-91fa-738928cd58c2" providerId="ADAL" clId="{30B5950A-7A0B-4690-B0D5-EB0832D10712}" dt="2026-02-02T18:50:06.238" v="1232" actId="20577"/>
          <ac:spMkLst>
            <pc:docMk/>
            <pc:sldMk cId="938809649" sldId="286"/>
            <ac:spMk id="2" creationId="{28B55C8A-48B4-ADB6-B83B-82F93F77FE5B}"/>
          </ac:spMkLst>
        </pc:spChg>
        <pc:spChg chg="mod">
          <ac:chgData name="Carona Ottey (1918348)" userId="5ed2cc85-1017-47a8-91fa-738928cd58c2" providerId="ADAL" clId="{30B5950A-7A0B-4690-B0D5-EB0832D10712}" dt="2026-02-02T18:36:14.500" v="1138" actId="5793"/>
          <ac:spMkLst>
            <pc:docMk/>
            <pc:sldMk cId="938809649" sldId="286"/>
            <ac:spMk id="3" creationId="{9E245D88-1CC9-AE81-ECBD-EA29DE9CE734}"/>
          </ac:spMkLst>
        </pc:spChg>
        <pc:spChg chg="mod">
          <ac:chgData name="Carona Ottey (1918348)" userId="5ed2cc85-1017-47a8-91fa-738928cd58c2" providerId="ADAL" clId="{30B5950A-7A0B-4690-B0D5-EB0832D10712}" dt="2026-02-02T18:42:15.814" v="1146" actId="14100"/>
          <ac:spMkLst>
            <pc:docMk/>
            <pc:sldMk cId="938809649" sldId="286"/>
            <ac:spMk id="7" creationId="{2C91AC25-FCDD-981C-967D-EB3FE0582685}"/>
          </ac:spMkLst>
        </pc:spChg>
      </pc:sldChg>
      <pc:sldChg chg="delSp modSp new mod ord">
        <pc:chgData name="Carona Ottey (1918348)" userId="5ed2cc85-1017-47a8-91fa-738928cd58c2" providerId="ADAL" clId="{30B5950A-7A0B-4690-B0D5-EB0832D10712}" dt="2026-02-10T12:28:24.169" v="2031" actId="255"/>
        <pc:sldMkLst>
          <pc:docMk/>
          <pc:sldMk cId="782433085" sldId="290"/>
        </pc:sldMkLst>
        <pc:spChg chg="mod">
          <ac:chgData name="Carona Ottey (1918348)" userId="5ed2cc85-1017-47a8-91fa-738928cd58c2" providerId="ADAL" clId="{30B5950A-7A0B-4690-B0D5-EB0832D10712}" dt="2026-02-10T12:28:24.169" v="2031" actId="255"/>
          <ac:spMkLst>
            <pc:docMk/>
            <pc:sldMk cId="782433085" sldId="290"/>
            <ac:spMk id="2" creationId="{582834DD-A74B-FAEC-3A64-977E8FBF8016}"/>
          </ac:spMkLst>
        </pc:spChg>
        <pc:spChg chg="mod">
          <ac:chgData name="Carona Ottey (1918348)" userId="5ed2cc85-1017-47a8-91fa-738928cd58c2" providerId="ADAL" clId="{30B5950A-7A0B-4690-B0D5-EB0832D10712}" dt="2026-02-02T20:34:25.487" v="1396" actId="1076"/>
          <ac:spMkLst>
            <pc:docMk/>
            <pc:sldMk cId="782433085" sldId="290"/>
            <ac:spMk id="7" creationId="{B9CC5603-CDA1-DF07-4743-EC5DE8E6D10F}"/>
          </ac:spMkLst>
        </pc:spChg>
      </pc:sldChg>
      <pc:sldChg chg="delSp modSp new mod ord">
        <pc:chgData name="Carona Ottey (1918348)" userId="5ed2cc85-1017-47a8-91fa-738928cd58c2" providerId="ADAL" clId="{30B5950A-7A0B-4690-B0D5-EB0832D10712}" dt="2026-02-10T12:30:31.297" v="2042" actId="2711"/>
        <pc:sldMkLst>
          <pc:docMk/>
          <pc:sldMk cId="1646637935" sldId="292"/>
        </pc:sldMkLst>
        <pc:spChg chg="mod">
          <ac:chgData name="Carona Ottey (1918348)" userId="5ed2cc85-1017-47a8-91fa-738928cd58c2" providerId="ADAL" clId="{30B5950A-7A0B-4690-B0D5-EB0832D10712}" dt="2026-02-10T12:30:31.297" v="2042" actId="2711"/>
          <ac:spMkLst>
            <pc:docMk/>
            <pc:sldMk cId="1646637935" sldId="292"/>
            <ac:spMk id="2" creationId="{4252E963-6B64-16CF-40CE-4B1BE43857DF}"/>
          </ac:spMkLst>
        </pc:spChg>
        <pc:spChg chg="mod">
          <ac:chgData name="Carona Ottey (1918348)" userId="5ed2cc85-1017-47a8-91fa-738928cd58c2" providerId="ADAL" clId="{30B5950A-7A0B-4690-B0D5-EB0832D10712}" dt="2026-02-02T19:28:07.195" v="1308" actId="1076"/>
          <ac:spMkLst>
            <pc:docMk/>
            <pc:sldMk cId="1646637935" sldId="292"/>
            <ac:spMk id="6" creationId="{F6C786CA-2937-2D5C-66D7-65C95AFA3DB4}"/>
          </ac:spMkLst>
        </pc:spChg>
      </pc:sldChg>
      <pc:sldChg chg="addSp delSp modSp new mod">
        <pc:chgData name="Carona Ottey (1918348)" userId="5ed2cc85-1017-47a8-91fa-738928cd58c2" providerId="ADAL" clId="{30B5950A-7A0B-4690-B0D5-EB0832D10712}" dt="2026-02-10T12:30:01.741" v="2037" actId="2711"/>
        <pc:sldMkLst>
          <pc:docMk/>
          <pc:sldMk cId="3750129824" sldId="293"/>
        </pc:sldMkLst>
        <pc:spChg chg="mod">
          <ac:chgData name="Carona Ottey (1918348)" userId="5ed2cc85-1017-47a8-91fa-738928cd58c2" providerId="ADAL" clId="{30B5950A-7A0B-4690-B0D5-EB0832D10712}" dt="2026-02-10T12:30:01.741" v="2037" actId="2711"/>
          <ac:spMkLst>
            <pc:docMk/>
            <pc:sldMk cId="3750129824" sldId="293"/>
            <ac:spMk id="2" creationId="{25811C54-EF1C-1D9E-91B0-4D0DCF4468FA}"/>
          </ac:spMkLst>
        </pc:spChg>
        <pc:picChg chg="add mod">
          <ac:chgData name="Carona Ottey (1918348)" userId="5ed2cc85-1017-47a8-91fa-738928cd58c2" providerId="ADAL" clId="{30B5950A-7A0B-4690-B0D5-EB0832D10712}" dt="2026-02-02T19:55:27.717" v="1368" actId="1076"/>
          <ac:picMkLst>
            <pc:docMk/>
            <pc:sldMk cId="3750129824" sldId="293"/>
            <ac:picMk id="4098" creationId="{CEA33458-5CF5-AAFF-F13D-C2A0C7DD1C3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10/02/2026</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06/02/2026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carers.org/getting-support-if-you-are-a-young-carer-or-young-adult-carer/getting-support-if-you-are-a-young-carer-or-young-adult-carer" TargetMode="External"/><Relationship Id="rId7" Type="http://schemas.openxmlformats.org/officeDocument/2006/relationships/hyperlink" Target="https://ylf.org.uk/how-you-can-help/volunteer-mentors/" TargetMode="External"/><Relationship Id="rId2" Type="http://schemas.openxmlformats.org/officeDocument/2006/relationships/hyperlink" Target="https://brightpaths.org.uk/services/yes-mental-health-mentoring/" TargetMode="External"/><Relationship Id="rId1" Type="http://schemas.openxmlformats.org/officeDocument/2006/relationships/slideLayout" Target="../slideLayouts/slideLayout16.xml"/><Relationship Id="rId6" Type="http://schemas.openxmlformats.org/officeDocument/2006/relationships/hyperlink" Target="https://www.simplypsychology.org/vygotsky.html" TargetMode="External"/><Relationship Id="rId5" Type="http://schemas.openxmlformats.org/officeDocument/2006/relationships/hyperlink" Target="https://www.simplypsychology.org/Erik-Erikson.html" TargetMode="External"/><Relationship Id="rId4" Type="http://schemas.openxmlformats.org/officeDocument/2006/relationships/hyperlink" Target="https://www.verywellmind.com/erik-eriksons-stages-of-psychosocial-development-279574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681134" y="-289250"/>
            <a:ext cx="9840685" cy="8434875"/>
          </a:xfrm>
        </p:spPr>
        <p:txBody>
          <a:bodyPr rtlCol="0"/>
          <a:lstStyle>
            <a:defPPr>
              <a:defRPr lang="en-GB"/>
            </a:defPPr>
          </a:lstStyle>
          <a:p>
            <a:pPr>
              <a:lnSpc>
                <a:spcPct val="150000"/>
              </a:lnSpc>
            </a:pPr>
            <a:r>
              <a:rPr lang="en-GB" sz="3200" dirty="0">
                <a:solidFill>
                  <a:schemeClr val="bg2">
                    <a:lumMod val="10000"/>
                  </a:schemeClr>
                </a:solidFill>
                <a:latin typeface="Arial" panose="020B0604020202020204" pitchFamily="34" charset="0"/>
                <a:cs typeface="Arial" panose="020B0604020202020204" pitchFamily="34" charset="0"/>
              </a:rPr>
              <a:t>Carona Ottey </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Student number: 1918348</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Lecturer name: Alice Clayton</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Module name:</a:t>
            </a:r>
            <a:r>
              <a:rPr lang="en-US" sz="3200" dirty="0">
                <a:solidFill>
                  <a:schemeClr val="bg2">
                    <a:lumMod val="10000"/>
                  </a:schemeClr>
                </a:solidFill>
                <a:latin typeface="Arial" panose="020B0604020202020204" pitchFamily="34" charset="0"/>
                <a:cs typeface="Arial" panose="020B0604020202020204" pitchFamily="34" charset="0"/>
              </a:rPr>
              <a:t>Psychology in Health and Social Care</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Module code:</a:t>
            </a:r>
            <a:r>
              <a:rPr lang="en-US" sz="3200" dirty="0">
                <a:solidFill>
                  <a:schemeClr val="bg2">
                    <a:lumMod val="10000"/>
                  </a:schemeClr>
                </a:solidFill>
                <a:latin typeface="Arial" panose="020B0604020202020204" pitchFamily="34" charset="0"/>
                <a:cs typeface="Arial" panose="020B0604020202020204" pitchFamily="34" charset="0"/>
              </a:rPr>
              <a:t>LCHS4010</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Assessment title:</a:t>
            </a:r>
            <a:r>
              <a:rPr lang="en-US" sz="3200" dirty="0">
                <a:solidFill>
                  <a:schemeClr val="bg2">
                    <a:lumMod val="10000"/>
                  </a:schemeClr>
                </a:solidFill>
                <a:latin typeface="Arial" panose="020B0604020202020204" pitchFamily="34" charset="0"/>
                <a:cs typeface="Arial" panose="020B0604020202020204" pitchFamily="34" charset="0"/>
              </a:rPr>
              <a:t>Assessment 1: Individual Presentation</a:t>
            </a:r>
            <a:br>
              <a:rPr lang="en-GB" sz="3200" dirty="0">
                <a:solidFill>
                  <a:schemeClr val="bg2">
                    <a:lumMod val="10000"/>
                  </a:schemeClr>
                </a:solidFill>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60D97-6608-1DBF-5397-197B944EEE5A}"/>
              </a:ext>
            </a:extLst>
          </p:cNvPr>
          <p:cNvSpPr>
            <a:spLocks noGrp="1"/>
          </p:cNvSpPr>
          <p:nvPr>
            <p:ph type="title"/>
          </p:nvPr>
        </p:nvSpPr>
        <p:spPr>
          <a:xfrm>
            <a:off x="438539" y="867747"/>
            <a:ext cx="11000792" cy="1343608"/>
          </a:xfrm>
        </p:spPr>
        <p:txBody>
          <a:bodyPr/>
          <a:lstStyle/>
          <a:p>
            <a:pPr>
              <a:lnSpc>
                <a:spcPct val="100000"/>
              </a:lnSpc>
            </a:pP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r>
              <a:rPr lang="en-US" sz="3600" b="1" dirty="0">
                <a:solidFill>
                  <a:schemeClr val="bg2">
                    <a:lumMod val="10000"/>
                  </a:schemeClr>
                </a:solidFill>
                <a:latin typeface="Arial" panose="020B0604020202020204" pitchFamily="34" charset="0"/>
                <a:cs typeface="Arial" panose="020B0604020202020204" pitchFamily="34" charset="0"/>
              </a:rPr>
              <a:t>Psychology in Health and Social Care </a:t>
            </a: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r>
              <a:rPr lang="en-GB" sz="1800" dirty="0">
                <a:solidFill>
                  <a:schemeClr val="bg2">
                    <a:lumMod val="10000"/>
                  </a:schemeClr>
                </a:solidFill>
                <a:latin typeface="Arial" panose="020B0604020202020204" pitchFamily="34" charset="0"/>
                <a:cs typeface="Arial" panose="020B0604020202020204" pitchFamily="34" charset="0"/>
              </a:rPr>
              <a:t>This presentation aims to outline the developmental impact of Jenny’s experiences as a young carer and structure a community support plan based on psychological theory. The focus will be on Erikson’s Psychosocial Theory, using it to examine how Jenny’s circumstances have shaped her emotional, social, and identity development. </a:t>
            </a:r>
            <a:br>
              <a:rPr lang="en-GB" sz="1800" dirty="0">
                <a:solidFill>
                  <a:schemeClr val="bg2">
                    <a:lumMod val="10000"/>
                  </a:schemeClr>
                </a:solidFill>
                <a:latin typeface="Arial" panose="020B0604020202020204" pitchFamily="34" charset="0"/>
                <a:cs typeface="Arial" panose="020B0604020202020204" pitchFamily="34" charset="0"/>
              </a:rPr>
            </a:br>
            <a:endParaRPr lang="en-GB" sz="1800" dirty="0">
              <a:solidFill>
                <a:schemeClr val="bg2">
                  <a:lumMod val="10000"/>
                </a:schemeClr>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D458B82-477A-1598-A1C0-E92772D6F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7298" y="3610947"/>
            <a:ext cx="7343191" cy="315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093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algn="ctr" rtl="0"/>
            <a:r>
              <a:rPr lang="en-GB" dirty="0">
                <a:solidFill>
                  <a:schemeClr val="bg2">
                    <a:lumMod val="10000"/>
                  </a:schemeClr>
                </a:solidFill>
              </a:rPr>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345233" y="1509133"/>
            <a:ext cx="6372808" cy="4350491"/>
          </a:xfrm>
        </p:spPr>
        <p:txBody>
          <a:bodyPr rtlCol="0">
            <a:normAutofit fontScale="70000" lnSpcReduction="20000"/>
          </a:bodyPr>
          <a:lstStyle>
            <a:defPPr>
              <a:defRPr lang="en-GB"/>
            </a:defPPr>
          </a:lstStyle>
          <a:p>
            <a:pPr>
              <a:lnSpc>
                <a:spcPct val="120000"/>
              </a:lnSpc>
            </a:pPr>
            <a:r>
              <a:rPr lang="en-GB" sz="2900" dirty="0">
                <a:solidFill>
                  <a:schemeClr val="bg2">
                    <a:lumMod val="10000"/>
                  </a:schemeClr>
                </a:solidFill>
                <a:latin typeface="Arial" panose="020B0604020202020204" pitchFamily="34" charset="0"/>
                <a:cs typeface="Arial" panose="020B0604020202020204" pitchFamily="34" charset="0"/>
              </a:rPr>
              <a:t>Jenny, now 16, has spent the past five years caring for her mother following the death of her father. This period overlaps with a crucial stage of adolescence, a time typically defined by identity exploration, increasing independence, and expanding social relationships. Understanding how these responsibilities and family changes have influenced Jenny’s development is essential for creating a support plan that promotes her well-being, autonomy, and future growth. Erikson’s framework provides a valuable lens for analysing her experiences and guiding interventions that meet her current needs.</a:t>
            </a:r>
          </a:p>
          <a:p>
            <a:pPr rtl="0"/>
            <a:endParaRPr lang="en-GB" dirty="0"/>
          </a:p>
        </p:txBody>
      </p:sp>
      <p:pic>
        <p:nvPicPr>
          <p:cNvPr id="22" name="Picture Placeholder 21" descr="Person in black skirt and white shirt holding some dandelions">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cstate="screen">
            <a:extLst>
              <a:ext uri="{28A0092B-C50C-407E-A947-70E740481C1C}">
                <a14:useLocalDpi xmlns:a14="http://schemas.microsoft.com/office/drawing/2010/main"/>
              </a:ext>
            </a:extLst>
          </a:blip>
          <a:srcRect t="24" b="24"/>
          <a:stretch/>
        </p:blipFill>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5" name="Title 1">
            <a:extLst>
              <a:ext uri="{FF2B5EF4-FFF2-40B4-BE49-F238E27FC236}">
                <a16:creationId xmlns:a16="http://schemas.microsoft.com/office/drawing/2014/main" id="{0B906DAE-AD74-7AB5-5359-2F9BE1DD5CC7}"/>
              </a:ext>
            </a:extLst>
          </p:cNvPr>
          <p:cNvSpPr>
            <a:spLocks noGrp="1"/>
          </p:cNvSpPr>
          <p:nvPr>
            <p:ph type="title"/>
          </p:nvPr>
        </p:nvSpPr>
        <p:spPr>
          <a:xfrm>
            <a:off x="335902" y="475861"/>
            <a:ext cx="11426890" cy="503665"/>
          </a:xfrm>
        </p:spPr>
        <p:txBody>
          <a:bodyPr/>
          <a:lstStyle/>
          <a:p>
            <a:pPr algn="ctr"/>
            <a:r>
              <a:rPr lang="en-US" sz="2000" b="1" dirty="0">
                <a:solidFill>
                  <a:schemeClr val="tx1">
                    <a:lumMod val="50000"/>
                  </a:schemeClr>
                </a:solidFill>
                <a:latin typeface="Arial" panose="020B0604020202020204" pitchFamily="34" charset="0"/>
                <a:cs typeface="Arial" panose="020B0604020202020204" pitchFamily="34" charset="0"/>
              </a:rPr>
              <a:t> Erikson’s Stages Of Psychosocial Development</a:t>
            </a:r>
          </a:p>
        </p:txBody>
      </p:sp>
      <p:pic>
        <p:nvPicPr>
          <p:cNvPr id="7" name="Picture 6">
            <a:extLst>
              <a:ext uri="{FF2B5EF4-FFF2-40B4-BE49-F238E27FC236}">
                <a16:creationId xmlns:a16="http://schemas.microsoft.com/office/drawing/2014/main" id="{EE049DC5-6280-51CA-2580-EEC6E92DB2F4}"/>
              </a:ext>
            </a:extLst>
          </p:cNvPr>
          <p:cNvPicPr>
            <a:picLocks noChangeAspect="1"/>
          </p:cNvPicPr>
          <p:nvPr/>
        </p:nvPicPr>
        <p:blipFill>
          <a:blip r:embed="rId2"/>
          <a:stretch>
            <a:fillRect/>
          </a:stretch>
        </p:blipFill>
        <p:spPr>
          <a:xfrm>
            <a:off x="783771" y="1184987"/>
            <a:ext cx="10636898" cy="5019869"/>
          </a:xfrm>
          <a:prstGeom prst="rect">
            <a:avLst/>
          </a:prstGeom>
          <a:noFill/>
        </p:spPr>
      </p:pic>
    </p:spTree>
    <p:extLst>
      <p:ext uri="{BB962C8B-B14F-4D97-AF65-F5344CB8AC3E}">
        <p14:creationId xmlns:p14="http://schemas.microsoft.com/office/powerpoint/2010/main" val="2704886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AutoShape 2" descr="Psychosocial Development Stage 5">
            <a:extLst>
              <a:ext uri="{FF2B5EF4-FFF2-40B4-BE49-F238E27FC236}">
                <a16:creationId xmlns:a16="http://schemas.microsoft.com/office/drawing/2014/main" id="{7D4FB7AC-46DE-E3AA-6484-E2E57FCD2B7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Psychosocial Development Stage 5">
            <a:extLst>
              <a:ext uri="{FF2B5EF4-FFF2-40B4-BE49-F238E27FC236}">
                <a16:creationId xmlns:a16="http://schemas.microsoft.com/office/drawing/2014/main" id="{9D5701C4-33F6-FA1B-53B2-8D52CBC146C5}"/>
              </a:ext>
            </a:extLst>
          </p:cNvPr>
          <p:cNvSpPr>
            <a:spLocks noChangeAspect="1" noChangeArrowheads="1"/>
          </p:cNvSpPr>
          <p:nvPr/>
        </p:nvSpPr>
        <p:spPr bwMode="auto">
          <a:xfrm>
            <a:off x="6095999" y="3429000"/>
            <a:ext cx="2637453"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Psychosocial Development Stage 5">
            <a:extLst>
              <a:ext uri="{FF2B5EF4-FFF2-40B4-BE49-F238E27FC236}">
                <a16:creationId xmlns:a16="http://schemas.microsoft.com/office/drawing/2014/main" id="{18E15B16-D44E-D02F-8A06-192E7991B8FF}"/>
              </a:ext>
            </a:extLst>
          </p:cNvPr>
          <p:cNvSpPr>
            <a:spLocks noChangeAspect="1" noChangeArrowheads="1"/>
          </p:cNvSpPr>
          <p:nvPr/>
        </p:nvSpPr>
        <p:spPr bwMode="auto">
          <a:xfrm>
            <a:off x="6096000" y="3429000"/>
            <a:ext cx="2637452" cy="13296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EF49458-A0D6-2FC0-481A-FB7E0A7F9D73}"/>
              </a:ext>
            </a:extLst>
          </p:cNvPr>
          <p:cNvPicPr>
            <a:picLocks noChangeAspect="1"/>
          </p:cNvPicPr>
          <p:nvPr/>
        </p:nvPicPr>
        <p:blipFill>
          <a:blip r:embed="rId3"/>
          <a:stretch>
            <a:fillRect/>
          </a:stretch>
        </p:blipFill>
        <p:spPr>
          <a:xfrm>
            <a:off x="1810138" y="3097763"/>
            <a:ext cx="7931021" cy="3676466"/>
          </a:xfrm>
          <a:prstGeom prst="rect">
            <a:avLst/>
          </a:prstGeom>
        </p:spPr>
      </p:pic>
      <p:sp>
        <p:nvSpPr>
          <p:cNvPr id="9" name="Title 2">
            <a:extLst>
              <a:ext uri="{FF2B5EF4-FFF2-40B4-BE49-F238E27FC236}">
                <a16:creationId xmlns:a16="http://schemas.microsoft.com/office/drawing/2014/main" id="{61377AF6-2477-81EC-D1BC-43FD72DF18F6}"/>
              </a:ext>
            </a:extLst>
          </p:cNvPr>
          <p:cNvSpPr>
            <a:spLocks noGrp="1"/>
          </p:cNvSpPr>
          <p:nvPr>
            <p:ph type="title"/>
          </p:nvPr>
        </p:nvSpPr>
        <p:spPr>
          <a:xfrm>
            <a:off x="724143" y="70553"/>
            <a:ext cx="10438913" cy="2951010"/>
          </a:xfrm>
        </p:spPr>
        <p:txBody>
          <a:bodyPr rtlCol="0"/>
          <a:lstStyle>
            <a:defPPr>
              <a:defRPr lang="en-GB"/>
            </a:defPPr>
          </a:lstStyle>
          <a:p>
            <a:pPr>
              <a:lnSpc>
                <a:spcPct val="100000"/>
              </a:lnSpc>
            </a:pPr>
            <a:r>
              <a:rPr lang="en-GB" sz="1800" dirty="0">
                <a:solidFill>
                  <a:srgbClr val="000000"/>
                </a:solidFill>
                <a:latin typeface="Arial" panose="020B0604020202020204" pitchFamily="34" charset="0"/>
                <a:cs typeface="Arial" panose="020B0604020202020204" pitchFamily="34" charset="0"/>
              </a:rPr>
              <a:t>According to Boyd and Bee (2019)</a:t>
            </a:r>
            <a:r>
              <a:rPr lang="en-GB" sz="1800" dirty="0">
                <a:solidFill>
                  <a:schemeClr val="accent6">
                    <a:lumMod val="10000"/>
                  </a:schemeClr>
                </a:solidFill>
                <a:latin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cs typeface="Arial" panose="020B0604020202020204" pitchFamily="34" charset="0"/>
              </a:rPr>
              <a:t>Erikson’s Psychosocial Theory proposes that human development occurs across </a:t>
            </a:r>
            <a:r>
              <a:rPr lang="en-GB" sz="1800" b="1" dirty="0">
                <a:solidFill>
                  <a:srgbClr val="000000"/>
                </a:solidFill>
                <a:latin typeface="Arial" panose="020B0604020202020204" pitchFamily="34" charset="0"/>
                <a:cs typeface="Arial" panose="020B0604020202020204" pitchFamily="34" charset="0"/>
              </a:rPr>
              <a:t>eight stages</a:t>
            </a:r>
            <a:r>
              <a:rPr lang="en-GB" sz="1800" dirty="0">
                <a:solidFill>
                  <a:srgbClr val="000000"/>
                </a:solidFill>
                <a:latin typeface="Arial" panose="020B0604020202020204" pitchFamily="34" charset="0"/>
                <a:cs typeface="Arial" panose="020B0604020202020204" pitchFamily="34" charset="0"/>
              </a:rPr>
              <a:t>, each defined by a central psychological conflict that individuals must resolve to achieve healthy emotional and social growth. These stages span from infancy to old age, emphasising that development is lifelong rather than limited to childhood. At each stage, people face a tension between two opposing outcomes (such as Trust vs Mistrust or Identity vs Role Confusion), and the way these conflicts are resolved shapes personality, self‑esteem, relationships, and future development. Erikson argued that both </a:t>
            </a:r>
            <a:r>
              <a:rPr lang="en-GB" sz="1800" b="1" dirty="0">
                <a:solidFill>
                  <a:srgbClr val="000000"/>
                </a:solidFill>
                <a:latin typeface="Arial" panose="020B0604020202020204" pitchFamily="34" charset="0"/>
                <a:cs typeface="Arial" panose="020B0604020202020204" pitchFamily="34" charset="0"/>
              </a:rPr>
              <a:t>biological maturation (nature)</a:t>
            </a:r>
            <a:r>
              <a:rPr lang="en-GB" sz="1800" dirty="0">
                <a:solidFill>
                  <a:srgbClr val="000000"/>
                </a:solidFill>
                <a:latin typeface="Arial" panose="020B0604020202020204" pitchFamily="34" charset="0"/>
                <a:cs typeface="Arial" panose="020B0604020202020204" pitchFamily="34" charset="0"/>
              </a:rPr>
              <a:t> and </a:t>
            </a:r>
            <a:r>
              <a:rPr lang="en-GB" sz="1800" b="1" dirty="0">
                <a:solidFill>
                  <a:srgbClr val="000000"/>
                </a:solidFill>
                <a:latin typeface="Arial" panose="020B0604020202020204" pitchFamily="34" charset="0"/>
                <a:cs typeface="Arial" panose="020B0604020202020204" pitchFamily="34" charset="0"/>
              </a:rPr>
              <a:t>social experiences (nurture)</a:t>
            </a:r>
            <a:r>
              <a:rPr lang="en-GB" sz="1800" dirty="0">
                <a:solidFill>
                  <a:srgbClr val="000000"/>
                </a:solidFill>
                <a:latin typeface="Arial" panose="020B0604020202020204" pitchFamily="34" charset="0"/>
                <a:cs typeface="Arial" panose="020B0604020202020204" pitchFamily="34" charset="0"/>
              </a:rPr>
              <a:t> interact to influence how individuals progress through each stage. His theory highlights the importance of </a:t>
            </a:r>
            <a:r>
              <a:rPr lang="en-GB" sz="1800" b="1" dirty="0">
                <a:solidFill>
                  <a:srgbClr val="000000"/>
                </a:solidFill>
                <a:latin typeface="Arial" panose="020B0604020202020204" pitchFamily="34" charset="0"/>
                <a:cs typeface="Arial" panose="020B0604020202020204" pitchFamily="34" charset="0"/>
              </a:rPr>
              <a:t>cultural expectations</a:t>
            </a:r>
            <a:r>
              <a:rPr lang="en-GB" sz="1800" dirty="0">
                <a:solidFill>
                  <a:srgbClr val="000000"/>
                </a:solidFill>
                <a:latin typeface="Arial" panose="020B0604020202020204" pitchFamily="34" charset="0"/>
                <a:cs typeface="Arial" panose="020B0604020202020204" pitchFamily="34" charset="0"/>
              </a:rPr>
              <a:t>, </a:t>
            </a:r>
            <a:r>
              <a:rPr lang="en-GB" sz="1800" b="1" dirty="0">
                <a:solidFill>
                  <a:srgbClr val="000000"/>
                </a:solidFill>
                <a:latin typeface="Arial" panose="020B0604020202020204" pitchFamily="34" charset="0"/>
                <a:cs typeface="Arial" panose="020B0604020202020204" pitchFamily="34" charset="0"/>
              </a:rPr>
              <a:t>psychosocial crisis, lifespan development,</a:t>
            </a:r>
            <a:r>
              <a:rPr lang="en-GB" sz="1800" dirty="0">
                <a:solidFill>
                  <a:srgbClr val="000000"/>
                </a:solidFill>
                <a:latin typeface="Arial" panose="020B0604020202020204" pitchFamily="34" charset="0"/>
                <a:cs typeface="Arial" panose="020B0604020202020204" pitchFamily="34" charset="0"/>
              </a:rPr>
              <a:t> </a:t>
            </a:r>
            <a:r>
              <a:rPr lang="en-GB" sz="1800" b="1" dirty="0">
                <a:solidFill>
                  <a:srgbClr val="000000"/>
                </a:solidFill>
                <a:latin typeface="Arial" panose="020B0604020202020204" pitchFamily="34" charset="0"/>
                <a:cs typeface="Arial" panose="020B0604020202020204" pitchFamily="34" charset="0"/>
              </a:rPr>
              <a:t>social relationships</a:t>
            </a:r>
            <a:r>
              <a:rPr lang="en-GB" sz="1800" dirty="0">
                <a:solidFill>
                  <a:srgbClr val="000000"/>
                </a:solidFill>
                <a:latin typeface="Arial" panose="020B0604020202020204" pitchFamily="34" charset="0"/>
                <a:cs typeface="Arial" panose="020B0604020202020204" pitchFamily="34" charset="0"/>
              </a:rPr>
              <a:t> and </a:t>
            </a:r>
            <a:r>
              <a:rPr lang="en-GB" sz="1800" b="1" dirty="0">
                <a:solidFill>
                  <a:srgbClr val="000000"/>
                </a:solidFill>
                <a:latin typeface="Arial" panose="020B0604020202020204" pitchFamily="34" charset="0"/>
                <a:cs typeface="Arial" panose="020B0604020202020204" pitchFamily="34" charset="0"/>
              </a:rPr>
              <a:t>Identity</a:t>
            </a:r>
            <a:r>
              <a:rPr lang="en-GB" sz="1000" dirty="0">
                <a:solidFill>
                  <a:srgbClr val="000000"/>
                </a:solidFill>
                <a:latin typeface="Arial" panose="020B0604020202020204" pitchFamily="34" charset="0"/>
                <a:cs typeface="Arial" panose="020B0604020202020204" pitchFamily="34" charset="0"/>
              </a:rPr>
              <a:t>(Boyd and Bee, 2019)</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AEF51B-927E-86EC-EA06-62CB96435114}"/>
              </a:ext>
            </a:extLst>
          </p:cNvPr>
          <p:cNvSpPr/>
          <p:nvPr/>
        </p:nvSpPr>
        <p:spPr>
          <a:xfrm>
            <a:off x="158620" y="821467"/>
            <a:ext cx="6391470" cy="55420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sz="1600" b="1" dirty="0">
                <a:solidFill>
                  <a:srgbClr val="000000"/>
                </a:solidFill>
                <a:latin typeface="Arial" panose="020B0604020202020204" pitchFamily="34" charset="0"/>
                <a:cs typeface="Arial" panose="020B0604020202020204" pitchFamily="34" charset="0"/>
              </a:rPr>
              <a:t>Impact on Identity Development </a:t>
            </a:r>
            <a:r>
              <a:rPr lang="en-US" sz="1400" b="1" dirty="0">
                <a:solidFill>
                  <a:schemeClr val="tx1"/>
                </a:solidFill>
                <a:latin typeface="Arial" panose="020B0604020202020204" pitchFamily="34" charset="0"/>
                <a:cs typeface="Arial" panose="020B0604020202020204" pitchFamily="34" charset="0"/>
              </a:rPr>
              <a:t>– </a:t>
            </a:r>
            <a:r>
              <a:rPr lang="en-US" sz="1400" dirty="0">
                <a:solidFill>
                  <a:schemeClr val="accent6">
                    <a:lumMod val="10000"/>
                  </a:schemeClr>
                </a:solidFill>
                <a:latin typeface="Arial" panose="020B0604020202020204" pitchFamily="34" charset="0"/>
                <a:cs typeface="Arial" panose="020B0604020202020204" pitchFamily="34" charset="0"/>
              </a:rPr>
              <a:t>Adolescence is a critical stage in Erikson’s Identity vs. Role Confusion model, as teenagers seek out new interests, values, social networks and future goals to form a combined self-concept. However, for Jenny, the responsibilities of being a carer might have greatly limited the opportunities for her to explore. Instead of taking part in typical teenage experiences, including going out with her friends, experimenting with various interests, or thinking about what she might do in life, she’s had to </a:t>
            </a:r>
            <a:r>
              <a:rPr lang="en-US" sz="1400" dirty="0" err="1">
                <a:solidFill>
                  <a:schemeClr val="accent6">
                    <a:lumMod val="10000"/>
                  </a:schemeClr>
                </a:solidFill>
                <a:latin typeface="Arial" panose="020B0604020202020204" pitchFamily="34" charset="0"/>
                <a:cs typeface="Arial" panose="020B0604020202020204" pitchFamily="34" charset="0"/>
              </a:rPr>
              <a:t>prioritise</a:t>
            </a:r>
            <a:r>
              <a:rPr lang="en-US" sz="1400" dirty="0">
                <a:solidFill>
                  <a:schemeClr val="accent6">
                    <a:lumMod val="10000"/>
                  </a:schemeClr>
                </a:solidFill>
                <a:latin typeface="Arial" panose="020B0604020202020204" pitchFamily="34" charset="0"/>
                <a:cs typeface="Arial" panose="020B0604020202020204" pitchFamily="34" charset="0"/>
              </a:rPr>
              <a:t> household chores and her mother’s needs. If a young person is forced to cling to an identity for no other reason and does not search for alternatives, this can lead to role foreclosure. In Jenny’s case, she may have had her identity largely defined as "being the carer" instead of "thinking of herself as an independent individual with goals, talents, and potential" that she would also have been allowed to explore. Erikson suggested that when young people cannot discover their potential identities, the result is role confusion, where they begin to be unsure about their own identity and experience difficulties in imagining the future they want to see beyond their contemporary realities</a:t>
            </a: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r>
              <a:rPr lang="en-GB" sz="1000" dirty="0">
                <a:solidFill>
                  <a:srgbClr val="000000"/>
                </a:solidFill>
              </a:rPr>
              <a:t>(</a:t>
            </a:r>
            <a:r>
              <a:rPr lang="en-GB" sz="1000" dirty="0">
                <a:solidFill>
                  <a:srgbClr val="000000"/>
                </a:solidFill>
                <a:latin typeface="Arial" panose="020B0604020202020204" pitchFamily="34" charset="0"/>
                <a:cs typeface="Arial" panose="020B0604020202020204" pitchFamily="34" charset="0"/>
              </a:rPr>
              <a:t>Boyd and Bee, 2019)</a:t>
            </a:r>
          </a:p>
          <a:p>
            <a:pPr marL="228600" indent="-228600">
              <a:lnSpc>
                <a:spcPct val="110000"/>
              </a:lnSpc>
              <a:spcBef>
                <a:spcPts val="1000"/>
              </a:spcBef>
              <a:buFont typeface="Arial" panose="020B0604020202020204" pitchFamily="34" charset="0"/>
              <a:buChar char="•"/>
            </a:pPr>
            <a:endParaRPr lang="en-US" sz="1300" dirty="0">
              <a:solidFill>
                <a:schemeClr val="tx1"/>
              </a:solidFill>
              <a:effectLst/>
            </a:endParaRPr>
          </a:p>
        </p:txBody>
      </p:sp>
      <p:sp>
        <p:nvSpPr>
          <p:cNvPr id="11" name="Content Placeholder 2">
            <a:extLst>
              <a:ext uri="{FF2B5EF4-FFF2-40B4-BE49-F238E27FC236}">
                <a16:creationId xmlns:a16="http://schemas.microsoft.com/office/drawing/2014/main" id="{0C783B30-8C81-A99C-9B2C-AA73F03B0201}"/>
              </a:ext>
            </a:extLst>
          </p:cNvPr>
          <p:cNvSpPr>
            <a:spLocks noGrp="1"/>
          </p:cNvSpPr>
          <p:nvPr>
            <p:ph sz="half" idx="2"/>
          </p:nvPr>
        </p:nvSpPr>
        <p:spPr>
          <a:xfrm>
            <a:off x="6666722" y="821467"/>
            <a:ext cx="5181600" cy="5150125"/>
          </a:xfrm>
        </p:spPr>
        <p:txBody>
          <a:bodyPr>
            <a:normAutofit fontScale="25000" lnSpcReduction="20000"/>
          </a:bodyPr>
          <a:lstStyle/>
          <a:p>
            <a:pPr>
              <a:lnSpc>
                <a:spcPct val="120000"/>
              </a:lnSpc>
            </a:pPr>
            <a:r>
              <a:rPr lang="en-GB" sz="5600" b="1" dirty="0">
                <a:solidFill>
                  <a:schemeClr val="accent6">
                    <a:lumMod val="10000"/>
                  </a:schemeClr>
                </a:solidFill>
                <a:latin typeface="Arial" panose="020B0604020202020204" pitchFamily="34" charset="0"/>
                <a:cs typeface="Arial" panose="020B0604020202020204" pitchFamily="34" charset="0"/>
              </a:rPr>
              <a:t>Impact on Social Development </a:t>
            </a:r>
            <a:r>
              <a:rPr lang="en-GB" b="1" dirty="0"/>
              <a:t>– </a:t>
            </a:r>
            <a:r>
              <a:rPr lang="en-GB" sz="5600" dirty="0">
                <a:solidFill>
                  <a:schemeClr val="accent6">
                    <a:lumMod val="10000"/>
                  </a:schemeClr>
                </a:solidFill>
                <a:latin typeface="Arial" panose="020B0604020202020204" pitchFamily="34" charset="0"/>
                <a:cs typeface="Arial" panose="020B0604020202020204" pitchFamily="34" charset="0"/>
              </a:rPr>
              <a:t>For young carers who become busy with care responsibilities, find it challenging to go out and make friends and share with others. For example, Jenny's job of taking care of her mother's daily care during the past five years also means that little time is likely left to do socialising, joining after-school associations or ordinary adolescent life. This loss of social interaction can cause an early sense of isolation, an inability to establish close relationships with peers and a reduced feeling that one belongs, all of which are essential characteristics for normal growth during adolescence. According to admin (2026), Erikson's adolescence is the stage of identity vs. role confusion, where the individual builds a sense of self by exploring and comparing themselves with their peers. Social bonds are important and crucial during adolescence as adolescents try on various identities, gain trust, and define their identities. Research on young carers suggests social isolation may increase feelings of emotional distress and limit access to informal avenues of support. Jenny would potentially not have access to regularly engaging with peers to share her experiences, seek their guidance, or make friendships that might help reduce the toll of the stress of this aspect of life </a:t>
            </a:r>
            <a:r>
              <a:rPr lang="en-GB" sz="4000" dirty="0">
                <a:solidFill>
                  <a:schemeClr val="accent6">
                    <a:lumMod val="10000"/>
                  </a:schemeClr>
                </a:solidFill>
                <a:latin typeface="Arial" panose="020B0604020202020204" pitchFamily="34" charset="0"/>
                <a:cs typeface="Arial" panose="020B0604020202020204" pitchFamily="34" charset="0"/>
              </a:rPr>
              <a:t>(admin, 2026) </a:t>
            </a:r>
          </a:p>
          <a:p>
            <a:endParaRPr lang="en-US" dirty="0"/>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789051" y="0"/>
            <a:ext cx="9144000" cy="583350"/>
          </a:xfrm>
        </p:spPr>
        <p:txBody>
          <a:bodyPr vert="horz" lIns="91440" tIns="45720" rIns="91440" bIns="45720" rtlCol="0" anchor="b">
            <a:normAutofit fontScale="90000"/>
          </a:bodyPr>
          <a:lstStyle>
            <a:defPPr>
              <a:defRPr lang="en-GB"/>
            </a:defPPr>
          </a:lstStyle>
          <a:p>
            <a:pPr algn="ctr"/>
            <a:r>
              <a:rPr lang="en-GB" sz="1900" b="1" kern="1200" dirty="0">
                <a:solidFill>
                  <a:schemeClr val="accent6">
                    <a:lumMod val="10000"/>
                  </a:schemeClr>
                </a:solidFill>
                <a:latin typeface="+mj-lt"/>
                <a:ea typeface="+mj-ea"/>
                <a:cs typeface="+mj-cs"/>
              </a:rPr>
              <a:t>Key concepts and ideas of Erikson’s theory that are relevant to Jenny’s situation</a:t>
            </a:r>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55A95FA-0C07-9C64-C482-00235A54A86A}"/>
              </a:ext>
            </a:extLst>
          </p:cNvPr>
          <p:cNvSpPr>
            <a:spLocks noGrp="1"/>
          </p:cNvSpPr>
          <p:nvPr>
            <p:ph type="body" sz="half" idx="2"/>
          </p:nvPr>
        </p:nvSpPr>
        <p:spPr>
          <a:xfrm>
            <a:off x="74645" y="195943"/>
            <a:ext cx="6173755" cy="6063082"/>
          </a:xfrm>
        </p:spPr>
        <p:txBody>
          <a:bodyPr>
            <a:normAutofit fontScale="92500" lnSpcReduction="20000"/>
          </a:bodyPr>
          <a:lstStyle/>
          <a:p>
            <a:pPr marL="285750" indent="-285750">
              <a:lnSpc>
                <a:spcPct val="120000"/>
              </a:lnSpc>
              <a:spcAft>
                <a:spcPts val="600"/>
              </a:spcAft>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Impact on Emotional Well-Being </a:t>
            </a:r>
            <a:r>
              <a:rPr lang="en-GB" sz="1300" b="1" dirty="0"/>
              <a:t>– </a:t>
            </a:r>
            <a:r>
              <a:rPr lang="en-GB" sz="1700" dirty="0">
                <a:solidFill>
                  <a:schemeClr val="accent6">
                    <a:lumMod val="10000"/>
                  </a:schemeClr>
                </a:solidFill>
                <a:latin typeface="Arial" panose="020B0604020202020204" pitchFamily="34" charset="0"/>
                <a:cs typeface="Arial" panose="020B0604020202020204" pitchFamily="34" charset="0"/>
              </a:rPr>
              <a:t>The impact on the emotional condition of Jenny could greatly be felt because of the grief, the continued care responsibilities and the reduced support from her parents. Her father’s death marks a significant emotional confusion in her childhood. According to </a:t>
            </a:r>
            <a:r>
              <a:rPr lang="en-GB" sz="1700" dirty="0">
                <a:solidFill>
                  <a:srgbClr val="000000"/>
                </a:solidFill>
                <a:latin typeface="Arial" panose="020B0604020202020204" pitchFamily="34" charset="0"/>
                <a:cs typeface="Arial" panose="020B0604020202020204" pitchFamily="34" charset="0"/>
              </a:rPr>
              <a:t>Denise Roberts Boyd and Bee </a:t>
            </a:r>
            <a:r>
              <a:rPr lang="en-GB" sz="1700" dirty="0">
                <a:solidFill>
                  <a:schemeClr val="accent6">
                    <a:lumMod val="10000"/>
                  </a:schemeClr>
                </a:solidFill>
                <a:latin typeface="Arial" panose="020B0604020202020204" pitchFamily="34" charset="0"/>
                <a:cs typeface="Arial" panose="020B0604020202020204" pitchFamily="34" charset="0"/>
              </a:rPr>
              <a:t>(2019), Erikson’s theory unresolved conflicts from the early stages of development, such as trust vs. mistrust or autonomy vs. shame and doubt, emerge during adolescence. If Jenny has had no steady emotional comfort since the death of her father, then she may have experienced feelings of both absent and self-doubt issues that presently weaken her emotional resilience. Second, Jenny may not have had a steady source of comfort from her mother and her continued low mood, cognitive difficulties and little emotional involvement. Such a situation can increase anxiety, depression, emotional overload or result in burnout. Adolescents often rely on carers for emotional regulation and coping, but Jenny here is in a reversed situation where she is the one backing her up. That transformation can heighten stress and make it more difficult for Jenny to communicate her own feelings in a safe manner. Erikson emphasised the importance of being in a secure community while teenagers develop healthy self-esteem and emotional strength </a:t>
            </a:r>
          </a:p>
          <a:p>
            <a:pPr>
              <a:lnSpc>
                <a:spcPct val="90000"/>
              </a:lnSpc>
              <a:spcAft>
                <a:spcPts val="600"/>
              </a:spcAft>
            </a:pPr>
            <a:r>
              <a:rPr lang="en-GB" sz="1100" dirty="0">
                <a:solidFill>
                  <a:srgbClr val="000000"/>
                </a:solidFill>
                <a:latin typeface="Arial" panose="020B0604020202020204" pitchFamily="34" charset="0"/>
                <a:cs typeface="Arial" panose="020B0604020202020204" pitchFamily="34" charset="0"/>
              </a:rPr>
              <a:t>(Boyd and Bee, 2019)</a:t>
            </a:r>
          </a:p>
        </p:txBody>
      </p:sp>
      <p:pic>
        <p:nvPicPr>
          <p:cNvPr id="13" name="Picture 12">
            <a:extLst>
              <a:ext uri="{FF2B5EF4-FFF2-40B4-BE49-F238E27FC236}">
                <a16:creationId xmlns:a16="http://schemas.microsoft.com/office/drawing/2014/main" id="{B27925F4-8903-B7FF-7F03-9CCAD2CA8445}"/>
              </a:ext>
            </a:extLst>
          </p:cNvPr>
          <p:cNvPicPr>
            <a:picLocks noChangeAspect="1"/>
          </p:cNvPicPr>
          <p:nvPr/>
        </p:nvPicPr>
        <p:blipFill>
          <a:blip r:embed="rId3"/>
          <a:srcRect l="29440" r="10191" b="-1"/>
          <a:stretch>
            <a:fillRect/>
          </a:stretch>
        </p:blipFill>
        <p:spPr>
          <a:xfrm>
            <a:off x="6646264" y="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
        <p:nvSpPr>
          <p:cNvPr id="11" name="AutoShape 2" descr="a young carer with their parent">
            <a:extLst>
              <a:ext uri="{FF2B5EF4-FFF2-40B4-BE49-F238E27FC236}">
                <a16:creationId xmlns:a16="http://schemas.microsoft.com/office/drawing/2014/main" id="{95179110-0FC4-EC68-A84A-B21EB5E34761}"/>
              </a:ext>
            </a:extLst>
          </p:cNvPr>
          <p:cNvSpPr>
            <a:spLocks noChangeAspect="1" noChangeArrowheads="1"/>
          </p:cNvSpPr>
          <p:nvPr/>
        </p:nvSpPr>
        <p:spPr bwMode="auto">
          <a:xfrm flipV="1">
            <a:off x="5943600" y="3581400"/>
            <a:ext cx="304800" cy="2628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B55C8A-48B4-ADB6-B83B-82F93F77FE5B}"/>
              </a:ext>
            </a:extLst>
          </p:cNvPr>
          <p:cNvSpPr>
            <a:spLocks noGrp="1"/>
          </p:cNvSpPr>
          <p:nvPr>
            <p:ph sz="half" idx="1"/>
          </p:nvPr>
        </p:nvSpPr>
        <p:spPr>
          <a:xfrm>
            <a:off x="985157" y="1247027"/>
            <a:ext cx="5181600" cy="5004481"/>
          </a:xfrm>
        </p:spPr>
        <p:txBody>
          <a:bodyPr>
            <a:normAutofit/>
          </a:bodyPr>
          <a:lstStyle/>
          <a:p>
            <a:r>
              <a:rPr lang="en-GB" sz="1800" b="1" dirty="0">
                <a:solidFill>
                  <a:schemeClr val="accent6">
                    <a:lumMod val="10000"/>
                  </a:schemeClr>
                </a:solidFill>
                <a:latin typeface="Arial" panose="020B0604020202020204" pitchFamily="34" charset="0"/>
                <a:cs typeface="Arial" panose="020B0604020202020204" pitchFamily="34" charset="0"/>
              </a:rPr>
              <a:t>Strengthening Identity Development</a:t>
            </a:r>
            <a:r>
              <a:rPr lang="en-GB" sz="1800"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Providing Jenny with access to a youth mentor or key worker aligns with Erikson’s view that adolescents need supportive relationships to explore identity, build confidence, and develop future goals (The Young Lives Foundation, n.d.). Mentoring offers emotional support, guidance, and a safe space for young people to understand themselves - key elements in resolving the psychosocial stage of identity vs role confusion </a:t>
            </a:r>
            <a:r>
              <a:rPr lang="en-GB" sz="1000" dirty="0">
                <a:solidFill>
                  <a:schemeClr val="accent6">
                    <a:lumMod val="10000"/>
                  </a:schemeClr>
                </a:solidFill>
                <a:latin typeface="Arial" panose="020B0604020202020204" pitchFamily="34" charset="0"/>
                <a:cs typeface="Arial" panose="020B0604020202020204" pitchFamily="34" charset="0"/>
              </a:rPr>
              <a:t>(Bright Paths, 2024)</a:t>
            </a:r>
          </a:p>
          <a:p>
            <a:pPr marL="0" indent="0">
              <a:buNone/>
            </a:pPr>
            <a:endParaRPr lang="en-GB" sz="1000" dirty="0">
              <a:solidFill>
                <a:schemeClr val="accent6">
                  <a:lumMod val="10000"/>
                </a:schemeClr>
              </a:solidFill>
            </a:endParaRPr>
          </a:p>
          <a:p>
            <a:r>
              <a:rPr lang="en-GB" sz="1800" dirty="0">
                <a:solidFill>
                  <a:schemeClr val="accent6">
                    <a:lumMod val="10000"/>
                  </a:schemeClr>
                </a:solidFill>
                <a:latin typeface="Arial" panose="020B0604020202020204" pitchFamily="34" charset="0"/>
                <a:cs typeface="Arial" panose="020B0604020202020204" pitchFamily="34" charset="0"/>
              </a:rPr>
              <a:t>‌</a:t>
            </a:r>
            <a:r>
              <a:rPr lang="en-GB" sz="1800" b="1" dirty="0">
                <a:solidFill>
                  <a:schemeClr val="accent6">
                    <a:lumMod val="10000"/>
                  </a:schemeClr>
                </a:solidFill>
                <a:latin typeface="Arial" panose="020B0604020202020204" pitchFamily="34" charset="0"/>
                <a:cs typeface="Arial" panose="020B0604020202020204" pitchFamily="34" charset="0"/>
              </a:rPr>
              <a:t>Supporting Emotional Well-Being</a:t>
            </a:r>
            <a:r>
              <a:rPr lang="en-GB" sz="1600" dirty="0">
                <a:solidFill>
                  <a:schemeClr val="accent6">
                    <a:lumMod val="10000"/>
                  </a:schemeClr>
                </a:solidFill>
                <a:latin typeface="Arial" panose="020B0604020202020204" pitchFamily="34" charset="0"/>
                <a:cs typeface="Arial" panose="020B0604020202020204" pitchFamily="34" charset="0"/>
              </a:rPr>
              <a:t>-Bereavement counselling and emotional support services can help Jenny process her father’s death and her mother’s health challenges. This aligns with Erikson’s emphasis on resolving earlier emotional conflicts to support healthy development </a:t>
            </a:r>
            <a:r>
              <a:rPr lang="en-GB" sz="1000" dirty="0">
                <a:solidFill>
                  <a:schemeClr val="accent6">
                    <a:lumMod val="10000"/>
                  </a:schemeClr>
                </a:solidFill>
                <a:latin typeface="Arial" panose="020B0604020202020204" pitchFamily="34" charset="0"/>
                <a:cs typeface="Arial" panose="020B0604020202020204" pitchFamily="34" charset="0"/>
              </a:rPr>
              <a:t>(Cherry, 2024)</a:t>
            </a:r>
          </a:p>
          <a:p>
            <a:endParaRPr lang="en-GB" dirty="0"/>
          </a:p>
        </p:txBody>
      </p:sp>
      <p:sp>
        <p:nvSpPr>
          <p:cNvPr id="3" name="Content Placeholder 2">
            <a:extLst>
              <a:ext uri="{FF2B5EF4-FFF2-40B4-BE49-F238E27FC236}">
                <a16:creationId xmlns:a16="http://schemas.microsoft.com/office/drawing/2014/main" id="{9E245D88-1CC9-AE81-ECBD-EA29DE9CE734}"/>
              </a:ext>
            </a:extLst>
          </p:cNvPr>
          <p:cNvSpPr>
            <a:spLocks noGrp="1"/>
          </p:cNvSpPr>
          <p:nvPr>
            <p:ph sz="half" idx="2"/>
          </p:nvPr>
        </p:nvSpPr>
        <p:spPr>
          <a:xfrm>
            <a:off x="6265506" y="1097836"/>
            <a:ext cx="5181600" cy="5153671"/>
          </a:xfrm>
        </p:spPr>
        <p:txBody>
          <a:bodyPr>
            <a:normAutofit/>
          </a:bodyPr>
          <a:lstStyle/>
          <a:p>
            <a:r>
              <a:rPr lang="en-GB" sz="1800" b="1" dirty="0">
                <a:solidFill>
                  <a:schemeClr val="accent6">
                    <a:lumMod val="10000"/>
                  </a:schemeClr>
                </a:solidFill>
                <a:latin typeface="Arial" panose="020B0604020202020204" pitchFamily="34" charset="0"/>
                <a:cs typeface="Arial" panose="020B0604020202020204" pitchFamily="34" charset="0"/>
              </a:rPr>
              <a:t>Reducing Caring Responsibilities-</a:t>
            </a:r>
            <a:r>
              <a:rPr lang="en-GB" b="1"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Referring Jenny’s mother to adult social care services ensures she receives practical support with daily tasks, reducing Jenny’s caring burden. This allows Jenny to participate in age‑appropriate activities essential for identity development, social engagement, and emotional well‑being - key components of Erikson’s adolescent stage </a:t>
            </a:r>
            <a:r>
              <a:rPr lang="en-GB" sz="1000" dirty="0">
                <a:solidFill>
                  <a:schemeClr val="accent6">
                    <a:lumMod val="10000"/>
                  </a:schemeClr>
                </a:solidFill>
                <a:latin typeface="Arial" panose="020B0604020202020204" pitchFamily="34" charset="0"/>
                <a:cs typeface="Arial" panose="020B0604020202020204" pitchFamily="34" charset="0"/>
              </a:rPr>
              <a:t>(Carers Trust, 2024)</a:t>
            </a:r>
          </a:p>
          <a:p>
            <a:r>
              <a:rPr lang="en-GB" sz="1800" b="1" dirty="0">
                <a:solidFill>
                  <a:schemeClr val="accent6">
                    <a:lumMod val="10000"/>
                  </a:schemeClr>
                </a:solidFill>
                <a:latin typeface="Arial" panose="020B0604020202020204" pitchFamily="34" charset="0"/>
                <a:cs typeface="Arial" panose="020B0604020202020204" pitchFamily="34" charset="0"/>
              </a:rPr>
              <a:t>Enhancing Social Opportunities</a:t>
            </a:r>
            <a:r>
              <a:rPr lang="en-GB" sz="1800" dirty="0">
                <a:solidFill>
                  <a:schemeClr val="accent6">
                    <a:lumMod val="10000"/>
                  </a:schemeClr>
                </a:solidFill>
                <a:latin typeface="Arial" panose="020B0604020202020204" pitchFamily="34" charset="0"/>
                <a:cs typeface="Arial" panose="020B0604020202020204" pitchFamily="34" charset="0"/>
              </a:rPr>
              <a:t>-</a:t>
            </a:r>
            <a:r>
              <a:rPr lang="en-GB" sz="1700"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Encouraging participation in </a:t>
            </a:r>
            <a:r>
              <a:rPr lang="en-GB" sz="1600" b="1" dirty="0">
                <a:solidFill>
                  <a:schemeClr val="accent6">
                    <a:lumMod val="10000"/>
                  </a:schemeClr>
                </a:solidFill>
                <a:latin typeface="Arial" panose="020B0604020202020204" pitchFamily="34" charset="0"/>
                <a:cs typeface="Arial" panose="020B0604020202020204" pitchFamily="34" charset="0"/>
              </a:rPr>
              <a:t>young carer groups</a:t>
            </a:r>
            <a:r>
              <a:rPr lang="en-GB" sz="1600" dirty="0">
                <a:solidFill>
                  <a:schemeClr val="accent6">
                    <a:lumMod val="10000"/>
                  </a:schemeClr>
                </a:solidFill>
                <a:latin typeface="Arial" panose="020B0604020202020204" pitchFamily="34" charset="0"/>
                <a:cs typeface="Arial" panose="020B0604020202020204" pitchFamily="34" charset="0"/>
              </a:rPr>
              <a:t>, youth clubs, or extracurricular activities can help Jenny build friendships and reduce isolation-key components of healthy adolescent development </a:t>
            </a:r>
            <a:r>
              <a:rPr lang="en-GB" sz="1000" dirty="0">
                <a:solidFill>
                  <a:schemeClr val="accent6">
                    <a:lumMod val="10000"/>
                  </a:schemeClr>
                </a:solidFill>
                <a:latin typeface="Arial" panose="020B0604020202020204" pitchFamily="34" charset="0"/>
                <a:cs typeface="Arial" panose="020B0604020202020204" pitchFamily="34" charset="0"/>
              </a:rPr>
              <a:t>(admin, 2026)</a:t>
            </a:r>
          </a:p>
          <a:p>
            <a:r>
              <a:rPr lang="en-GB" sz="1700" dirty="0">
                <a:solidFill>
                  <a:schemeClr val="accent6">
                    <a:lumMod val="10000"/>
                  </a:schemeClr>
                </a:solidFill>
                <a:latin typeface="Arial" panose="020B0604020202020204" pitchFamily="34" charset="0"/>
                <a:cs typeface="Arial" panose="020B0604020202020204" pitchFamily="34" charset="0"/>
              </a:rPr>
              <a:t> </a:t>
            </a:r>
            <a:r>
              <a:rPr lang="en-GB" sz="1800" b="1" dirty="0">
                <a:solidFill>
                  <a:schemeClr val="accent6">
                    <a:lumMod val="10000"/>
                  </a:schemeClr>
                </a:solidFill>
                <a:latin typeface="Arial" panose="020B0604020202020204" pitchFamily="34" charset="0"/>
                <a:cs typeface="Arial" panose="020B0604020202020204" pitchFamily="34" charset="0"/>
              </a:rPr>
              <a:t>Educational Support</a:t>
            </a:r>
            <a:r>
              <a:rPr lang="en-GB" sz="1800"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Schools can provide pastoral support, flexible deadlines, and academic mentoring to help Jenny manage her responsibilities while maintaining her educational progress </a:t>
            </a:r>
            <a:r>
              <a:rPr lang="en-GB" sz="1000" dirty="0">
                <a:solidFill>
                  <a:schemeClr val="accent6">
                    <a:lumMod val="10000"/>
                  </a:schemeClr>
                </a:solidFill>
                <a:latin typeface="Arial" panose="020B0604020202020204" pitchFamily="34" charset="0"/>
                <a:cs typeface="Arial" panose="020B0604020202020204" pitchFamily="34" charset="0"/>
              </a:rPr>
              <a:t>(admin, 2026)</a:t>
            </a:r>
          </a:p>
          <a:p>
            <a:pPr marL="0" indent="0">
              <a:buNone/>
            </a:pPr>
            <a:endParaRPr lang="en-GB" sz="1700" dirty="0">
              <a:solidFill>
                <a:schemeClr val="accent6">
                  <a:lumMod val="10000"/>
                </a:schemeClr>
              </a:solidFill>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2C91AC25-FCDD-981C-967D-EB3FE0582685}"/>
              </a:ext>
            </a:extLst>
          </p:cNvPr>
          <p:cNvSpPr>
            <a:spLocks noGrp="1"/>
          </p:cNvSpPr>
          <p:nvPr>
            <p:ph type="title"/>
          </p:nvPr>
        </p:nvSpPr>
        <p:spPr>
          <a:xfrm>
            <a:off x="1212980" y="205275"/>
            <a:ext cx="9907555" cy="746447"/>
          </a:xfrm>
        </p:spPr>
        <p:txBody>
          <a:bodyPr/>
          <a:lstStyle/>
          <a:p>
            <a:pPr algn="ctr"/>
            <a:r>
              <a:rPr lang="en-GB" sz="2000" b="1" dirty="0">
                <a:solidFill>
                  <a:schemeClr val="accent6">
                    <a:lumMod val="10000"/>
                  </a:schemeClr>
                </a:solidFill>
                <a:latin typeface="Arial" panose="020B0604020202020204" pitchFamily="34" charset="0"/>
                <a:cs typeface="Arial" panose="020B0604020202020204" pitchFamily="34" charset="0"/>
              </a:rPr>
              <a:t>Practical strategies and intervention to help support Jenny</a:t>
            </a:r>
            <a:br>
              <a:rPr lang="en-GB" sz="2000" b="1" dirty="0">
                <a:solidFill>
                  <a:schemeClr val="accent6">
                    <a:lumMod val="10000"/>
                  </a:schemeClr>
                </a:solidFill>
                <a:latin typeface="Arial" panose="020B0604020202020204" pitchFamily="34" charset="0"/>
                <a:cs typeface="Arial" panose="020B0604020202020204" pitchFamily="34" charset="0"/>
              </a:rPr>
            </a:br>
            <a:endParaRPr lang="en-GB" sz="2000" dirty="0"/>
          </a:p>
        </p:txBody>
      </p:sp>
    </p:spTree>
    <p:extLst>
      <p:ext uri="{BB962C8B-B14F-4D97-AF65-F5344CB8AC3E}">
        <p14:creationId xmlns:p14="http://schemas.microsoft.com/office/powerpoint/2010/main" val="938809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E2AEA82B-09B1-C8FC-40C9-3B02C624A994}"/>
              </a:ext>
            </a:extLst>
          </p:cNvPr>
          <p:cNvSpPr/>
          <p:nvPr/>
        </p:nvSpPr>
        <p:spPr>
          <a:xfrm>
            <a:off x="502298" y="1253331"/>
            <a:ext cx="5181600"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lvl="0" indent="-228600">
              <a:spcBef>
                <a:spcPts val="1000"/>
              </a:spcBef>
              <a:buFont typeface="Arial" panose="020B0604020202020204" pitchFamily="34" charset="0"/>
              <a:buChar char="•"/>
            </a:pPr>
            <a:r>
              <a:rPr lang="en-US" b="1" dirty="0">
                <a:solidFill>
                  <a:schemeClr val="accent6">
                    <a:lumMod val="10000"/>
                  </a:schemeClr>
                </a:solidFill>
                <a:latin typeface="Arial" panose="020B0604020202020204" pitchFamily="34" charset="0"/>
                <a:cs typeface="Arial" panose="020B0604020202020204" pitchFamily="34" charset="0"/>
              </a:rPr>
              <a:t>Biological (Nature) Factors</a:t>
            </a:r>
            <a:r>
              <a:rPr lang="en-US" dirty="0">
                <a:solidFill>
                  <a:schemeClr val="accent6">
                    <a:lumMod val="10000"/>
                  </a:schemeClr>
                </a:solidFill>
                <a:latin typeface="Arial" panose="020B0604020202020204" pitchFamily="34" charset="0"/>
                <a:cs typeface="Arial" panose="020B0604020202020204" pitchFamily="34" charset="0"/>
              </a:rPr>
              <a:t>- </a:t>
            </a:r>
            <a:r>
              <a:rPr lang="en-US" sz="1600" dirty="0">
                <a:solidFill>
                  <a:schemeClr val="accent6">
                    <a:lumMod val="10000"/>
                  </a:schemeClr>
                </a:solidFill>
                <a:latin typeface="Arial" panose="020B0604020202020204" pitchFamily="34" charset="0"/>
                <a:cs typeface="Arial" panose="020B0604020202020204" pitchFamily="34" charset="0"/>
              </a:rPr>
              <a:t>At 16, Jenny is undergoing hormonal and neurological changes that naturally heighten emotional sensitivity and the need for independence. Stress from long‑term caring may also influence her biological stress response, increasing fatigue or anxiety </a:t>
            </a:r>
          </a:p>
          <a:p>
            <a:pPr marL="228600" lvl="0" indent="-228600">
              <a:spcBef>
                <a:spcPts val="1000"/>
              </a:spcBef>
              <a:buFont typeface="Arial" panose="020B0604020202020204" pitchFamily="34" charset="0"/>
              <a:buChar char="•"/>
            </a:pPr>
            <a:r>
              <a:rPr lang="en-US" b="1" dirty="0">
                <a:solidFill>
                  <a:schemeClr val="accent6">
                    <a:lumMod val="10000"/>
                  </a:schemeClr>
                </a:solidFill>
                <a:latin typeface="Arial" panose="020B0604020202020204" pitchFamily="34" charset="0"/>
                <a:cs typeface="Arial" panose="020B0604020202020204" pitchFamily="34" charset="0"/>
              </a:rPr>
              <a:t>Environmental (Nurture) Factors</a:t>
            </a:r>
            <a:r>
              <a:rPr lang="en-US" dirty="0">
                <a:solidFill>
                  <a:schemeClr val="accent6">
                    <a:lumMod val="10000"/>
                  </a:schemeClr>
                </a:solidFill>
                <a:latin typeface="Arial" panose="020B0604020202020204" pitchFamily="34" charset="0"/>
                <a:cs typeface="Arial" panose="020B0604020202020204" pitchFamily="34" charset="0"/>
              </a:rPr>
              <a:t>- </a:t>
            </a:r>
            <a:r>
              <a:rPr lang="en-US" sz="1600" dirty="0">
                <a:solidFill>
                  <a:schemeClr val="accent6">
                    <a:lumMod val="10000"/>
                  </a:schemeClr>
                </a:solidFill>
                <a:latin typeface="Arial" panose="020B0604020202020204" pitchFamily="34" charset="0"/>
                <a:cs typeface="Arial" panose="020B0604020202020204" pitchFamily="34" charset="0"/>
              </a:rPr>
              <a:t>Jenny’s environment, bereavement, caring responsibilities, reduced parental support, and limited peer interaction plays a major role in shaping her development. Erikson’s theory </a:t>
            </a:r>
            <a:r>
              <a:rPr lang="en-US" sz="1600" dirty="0" err="1">
                <a:solidFill>
                  <a:schemeClr val="accent6">
                    <a:lumMod val="10000"/>
                  </a:schemeClr>
                </a:solidFill>
                <a:latin typeface="Arial" panose="020B0604020202020204" pitchFamily="34" charset="0"/>
                <a:cs typeface="Arial" panose="020B0604020202020204" pitchFamily="34" charset="0"/>
              </a:rPr>
              <a:t>emphasises</a:t>
            </a:r>
            <a:r>
              <a:rPr lang="en-US" sz="1600" dirty="0">
                <a:solidFill>
                  <a:schemeClr val="accent6">
                    <a:lumMod val="10000"/>
                  </a:schemeClr>
                </a:solidFill>
                <a:latin typeface="Arial" panose="020B0604020202020204" pitchFamily="34" charset="0"/>
                <a:cs typeface="Arial" panose="020B0604020202020204" pitchFamily="34" charset="0"/>
              </a:rPr>
              <a:t> that social experiences and relationships strongly influence how adolescents resolve psychosocial conflicts </a:t>
            </a:r>
          </a:p>
          <a:p>
            <a:pPr marL="228600" lvl="0" indent="-228600">
              <a:spcBef>
                <a:spcPts val="1000"/>
              </a:spcBef>
              <a:buFont typeface="Arial" panose="020B0604020202020204" pitchFamily="34" charset="0"/>
              <a:buChar char="•"/>
            </a:pPr>
            <a:endParaRPr lang="en-US" sz="1600" dirty="0">
              <a:solidFill>
                <a:schemeClr val="accent6">
                  <a:lumMod val="10000"/>
                </a:schemeClr>
              </a:solidFill>
              <a:latin typeface="Arial" panose="020B0604020202020204" pitchFamily="34" charset="0"/>
              <a:cs typeface="Arial" panose="020B0604020202020204" pitchFamily="34" charset="0"/>
            </a:endParaRPr>
          </a:p>
          <a:p>
            <a:pPr lvl="0">
              <a:spcBef>
                <a:spcPts val="1000"/>
              </a:spcBef>
            </a:pPr>
            <a:r>
              <a:rPr lang="en-GB" sz="1000" dirty="0">
                <a:solidFill>
                  <a:srgbClr val="000000"/>
                </a:solidFill>
                <a:latin typeface="Arial" panose="020B0604020202020204" pitchFamily="34" charset="0"/>
                <a:cs typeface="Arial" panose="020B0604020202020204" pitchFamily="34" charset="0"/>
              </a:rPr>
              <a:t>(Gross, 2020)</a:t>
            </a:r>
            <a:endParaRPr lang="en-US" sz="1000" dirty="0">
              <a:solidFill>
                <a:schemeClr val="accent6">
                  <a:lumMod val="10000"/>
                </a:schemeClr>
              </a:solidFill>
              <a:latin typeface="Arial" panose="020B0604020202020204" pitchFamily="34" charset="0"/>
              <a:cs typeface="Arial" panose="020B0604020202020204" pitchFamily="34" charset="0"/>
            </a:endParaRPr>
          </a:p>
        </p:txBody>
      </p:sp>
      <p:pic>
        <p:nvPicPr>
          <p:cNvPr id="5122" name="Picture 2" descr="Nature vs. Nurture: Is It Still Controversial? | by Emmanuel Blackshear |  Medium">
            <a:extLst>
              <a:ext uri="{FF2B5EF4-FFF2-40B4-BE49-F238E27FC236}">
                <a16:creationId xmlns:a16="http://schemas.microsoft.com/office/drawing/2014/main" id="{F89D06E4-636D-6CB5-07BC-EE0337BB0C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65506" y="1573678"/>
            <a:ext cx="5181600" cy="3380994"/>
          </a:xfrm>
          <a:prstGeom prst="rect">
            <a:avLst/>
          </a:prstGeom>
          <a:solidFill>
            <a:srgbClr val="FFFFFF"/>
          </a:solidFill>
        </p:spPr>
      </p:pic>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1425157" y="218896"/>
            <a:ext cx="9144000" cy="676656"/>
          </a:xfrm>
        </p:spPr>
        <p:txBody>
          <a:bodyPr vert="horz" lIns="91440" tIns="45720" rIns="91440" bIns="45720" rtlCol="0" anchor="b">
            <a:normAutofit/>
          </a:bodyPr>
          <a:lstStyle>
            <a:defPPr>
              <a:defRPr lang="en-GB"/>
            </a:defPPr>
          </a:lstStyle>
          <a:p>
            <a:pPr algn="ctr"/>
            <a:r>
              <a:rPr lang="en-GB" sz="1900" b="1" kern="1200" dirty="0">
                <a:solidFill>
                  <a:schemeClr val="accent6">
                    <a:lumMod val="10000"/>
                  </a:schemeClr>
                </a:solidFill>
                <a:latin typeface="Arial" panose="020B0604020202020204" pitchFamily="34" charset="0"/>
                <a:cs typeface="Arial" panose="020B0604020202020204" pitchFamily="34" charset="0"/>
              </a:rPr>
              <a:t>Nature and Nurture Influences on Jenny’s Development</a:t>
            </a:r>
            <a:br>
              <a:rPr lang="en-GB" sz="1900" kern="1200" dirty="0">
                <a:latin typeface="+mj-lt"/>
                <a:ea typeface="+mj-ea"/>
                <a:cs typeface="+mj-cs"/>
              </a:rPr>
            </a:br>
            <a:endParaRPr lang="en-GB" sz="1900" kern="1200" dirty="0">
              <a:latin typeface="+mj-lt"/>
              <a:ea typeface="+mj-ea"/>
              <a:cs typeface="+mj-cs"/>
            </a:endParaRPr>
          </a:p>
        </p:txBody>
      </p:sp>
    </p:spTree>
    <p:extLst>
      <p:ext uri="{BB962C8B-B14F-4D97-AF65-F5344CB8AC3E}">
        <p14:creationId xmlns:p14="http://schemas.microsoft.com/office/powerpoint/2010/main" val="1445010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252E963-6B64-16CF-40CE-4B1BE43857DF}"/>
              </a:ext>
            </a:extLst>
          </p:cNvPr>
          <p:cNvSpPr>
            <a:spLocks noGrp="1"/>
          </p:cNvSpPr>
          <p:nvPr>
            <p:ph type="body" sz="half" idx="2"/>
          </p:nvPr>
        </p:nvSpPr>
        <p:spPr>
          <a:xfrm>
            <a:off x="538749" y="671058"/>
            <a:ext cx="9622287" cy="5608444"/>
          </a:xfrm>
        </p:spPr>
        <p:txBody>
          <a:bodyPr>
            <a:noAutofit/>
          </a:bodyPr>
          <a:lstStyle/>
          <a:p>
            <a:pPr marL="342900" indent="-34290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Strengths of Erikson’s Theory- </a:t>
            </a:r>
            <a:r>
              <a:rPr lang="en-GB" sz="1600" dirty="0">
                <a:solidFill>
                  <a:schemeClr val="accent6">
                    <a:lumMod val="10000"/>
                  </a:schemeClr>
                </a:solidFill>
                <a:latin typeface="Arial" panose="020B0604020202020204" pitchFamily="34" charset="0"/>
                <a:cs typeface="Arial" panose="020B0604020202020204" pitchFamily="34" charset="0"/>
              </a:rPr>
              <a:t>Erikson’s theory is highly valuable when working with teenagers like Jenny because it recognises adolescence as a crucial stage for identity formation. His concept of identity vs role confusion helps explain why Jenny may struggle with self‑understanding, independence, and future planning after years of caring responsibilities. The theory also emphasises the importance of social relationships, which is relevant to Jenny’s limited peer interaction and emotional support </a:t>
            </a:r>
          </a:p>
          <a:p>
            <a:pPr marL="342900" indent="-34290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Weaknesses of Erikson’s Theory- </a:t>
            </a:r>
            <a:r>
              <a:rPr lang="en-GB" sz="1600" dirty="0">
                <a:solidFill>
                  <a:schemeClr val="accent6">
                    <a:lumMod val="10000"/>
                  </a:schemeClr>
                </a:solidFill>
                <a:latin typeface="Arial" panose="020B0604020202020204" pitchFamily="34" charset="0"/>
                <a:cs typeface="Arial" panose="020B0604020202020204" pitchFamily="34" charset="0"/>
              </a:rPr>
              <a:t>A key weakness is that Erikson’s stages are broad and general, making them difficult to apply precisely to individual cases. Not all adolescents experience identity development in the same way, and the theory does not fully account for cultural, socioeconomic, or family differences that may shape development. For Jenny, the theory does not explain the specific psychological impact of being a young carer, nor does it address the complexity of trauma, grief, or role reversal </a:t>
            </a:r>
            <a:endParaRPr lang="en-GB" sz="1000" dirty="0">
              <a:solidFill>
                <a:schemeClr val="accent6">
                  <a:lumMod val="10000"/>
                </a:schemeClr>
              </a:solidFill>
              <a:latin typeface="Arial" panose="020B0604020202020204" pitchFamily="34" charset="0"/>
              <a:cs typeface="Arial" panose="020B0604020202020204" pitchFamily="34" charset="0"/>
            </a:endParaRPr>
          </a:p>
          <a:p>
            <a:pPr marL="285750" indent="-28575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Limitations of Erikson’s Theory for Helping Teenagers Like Jenny-</a:t>
            </a:r>
            <a:r>
              <a:rPr lang="en-GB" sz="1600" dirty="0">
                <a:solidFill>
                  <a:schemeClr val="accent6">
                    <a:lumMod val="10000"/>
                  </a:schemeClr>
                </a:solidFill>
                <a:latin typeface="Arial" panose="020B0604020202020204" pitchFamily="34" charset="0"/>
                <a:cs typeface="Arial" panose="020B0604020202020204" pitchFamily="34" charset="0"/>
              </a:rPr>
              <a:t>While Erikson’s theory provides a useful framework for understanding identity struggles, it offers limited practical guidance for intervention. It identifies what the problem might be (role confusion, lack of identity exploration) but does not specify how to support young carers emotionally, socially, or academically. The theory also assumes that adolescents have the freedom to explore roles, but Jenny’s caring responsibilities restrict this </a:t>
            </a:r>
          </a:p>
          <a:p>
            <a:r>
              <a:rPr lang="en-GB" sz="1000" dirty="0">
                <a:solidFill>
                  <a:srgbClr val="000000"/>
                </a:solidFill>
                <a:latin typeface="Arial" panose="020B0604020202020204" pitchFamily="34" charset="0"/>
                <a:cs typeface="Arial" panose="020B0604020202020204" pitchFamily="34" charset="0"/>
              </a:rPr>
              <a:t>(Boyd and Bee, 2019)</a:t>
            </a:r>
          </a:p>
        </p:txBody>
      </p:sp>
      <p:sp>
        <p:nvSpPr>
          <p:cNvPr id="6" name="Title 5">
            <a:extLst>
              <a:ext uri="{FF2B5EF4-FFF2-40B4-BE49-F238E27FC236}">
                <a16:creationId xmlns:a16="http://schemas.microsoft.com/office/drawing/2014/main" id="{F6C786CA-2937-2D5C-66D7-65C95AFA3DB4}"/>
              </a:ext>
            </a:extLst>
          </p:cNvPr>
          <p:cNvSpPr>
            <a:spLocks noGrp="1"/>
          </p:cNvSpPr>
          <p:nvPr>
            <p:ph type="title"/>
          </p:nvPr>
        </p:nvSpPr>
        <p:spPr>
          <a:xfrm>
            <a:off x="97784" y="27432"/>
            <a:ext cx="9144000" cy="676656"/>
          </a:xfrm>
        </p:spPr>
        <p:txBody>
          <a:bodyPr/>
          <a:lstStyle/>
          <a:p>
            <a:pPr algn="ctr"/>
            <a:r>
              <a:rPr lang="en-GB" sz="3200" dirty="0">
                <a:solidFill>
                  <a:schemeClr val="accent6">
                    <a:lumMod val="10000"/>
                  </a:schemeClr>
                </a:solidFill>
                <a:latin typeface="Arial" panose="020B0604020202020204" pitchFamily="34" charset="0"/>
                <a:cs typeface="Arial" panose="020B0604020202020204" pitchFamily="34" charset="0"/>
              </a:rPr>
              <a:t>Evaluation</a:t>
            </a:r>
            <a:r>
              <a:rPr lang="en-GB" dirty="0"/>
              <a:t> </a:t>
            </a:r>
          </a:p>
        </p:txBody>
      </p:sp>
    </p:spTree>
    <p:extLst>
      <p:ext uri="{BB962C8B-B14F-4D97-AF65-F5344CB8AC3E}">
        <p14:creationId xmlns:p14="http://schemas.microsoft.com/office/powerpoint/2010/main" val="1646637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811C54-EF1C-1D9E-91B0-4D0DCF4468FA}"/>
              </a:ext>
            </a:extLst>
          </p:cNvPr>
          <p:cNvSpPr>
            <a:spLocks noGrp="1"/>
          </p:cNvSpPr>
          <p:nvPr>
            <p:ph type="body" sz="half" idx="2"/>
          </p:nvPr>
        </p:nvSpPr>
        <p:spPr>
          <a:xfrm>
            <a:off x="167951" y="566741"/>
            <a:ext cx="6820678" cy="5152925"/>
          </a:xfrm>
        </p:spPr>
        <p:txBody>
          <a:bodyPr>
            <a:normAutofit/>
          </a:bodyPr>
          <a:lstStyle/>
          <a:p>
            <a:r>
              <a:rPr lang="en-GB" sz="1600" b="1" dirty="0">
                <a:solidFill>
                  <a:schemeClr val="accent6">
                    <a:lumMod val="10000"/>
                  </a:schemeClr>
                </a:solidFill>
                <a:latin typeface="Arial" panose="020B0604020202020204" pitchFamily="34" charset="0"/>
                <a:cs typeface="Arial" panose="020B0604020202020204" pitchFamily="34" charset="0"/>
              </a:rPr>
              <a:t>Vygotsky’s Sociocultural Theory</a:t>
            </a:r>
            <a:endParaRPr lang="en-GB" sz="1600" dirty="0">
              <a:solidFill>
                <a:schemeClr val="accent6">
                  <a:lumMod val="10000"/>
                </a:schemeClr>
              </a:solidFill>
              <a:latin typeface="Arial" panose="020B0604020202020204" pitchFamily="34" charset="0"/>
              <a:cs typeface="Arial" panose="020B0604020202020204" pitchFamily="34" charset="0"/>
            </a:endParaRP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Gross (2020) suggested Vygotsky’s theory may be particularly helpful for understanding and supporting Jenny because it emphasises the role of social interaction, learning support, and the environment in development. According to Vygotsky, young people learn and grow through guidance from more knowledgeable others such as mentors, teachers, or support workers. This aligns well with Jenny’s situation, as she may benefit from structured support to develop independence, confidence, and academic skills that she has not been able to explore due to her caring role </a:t>
            </a:r>
            <a:r>
              <a:rPr lang="en-GB" sz="1000" dirty="0">
                <a:solidFill>
                  <a:srgbClr val="000000"/>
                </a:solidFill>
                <a:latin typeface="Arial" panose="020B0604020202020204" pitchFamily="34" charset="0"/>
                <a:cs typeface="Arial" panose="020B0604020202020204" pitchFamily="34" charset="0"/>
              </a:rPr>
              <a:t>(Gross, 2020)</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Vygotsky’s concept of the Zone of Proximal Development (ZPD) suggests that Jenny can achieve more with the right support than she can alone. This makes the theory useful for designing interventions such as mentoring, tutoring, or young carer support groups. Unlike Erikson, Vygotsky focuses on practical, social, and educational scaffolding, which can directly help Jenny rebuild her identity, social connections, and future aspirations </a:t>
            </a:r>
            <a:r>
              <a:rPr lang="en-GB" sz="1000" dirty="0">
                <a:solidFill>
                  <a:srgbClr val="000000"/>
                </a:solidFill>
                <a:latin typeface="Arial" panose="020B0604020202020204" pitchFamily="34" charset="0"/>
                <a:cs typeface="Arial" panose="020B0604020202020204" pitchFamily="34" charset="0"/>
              </a:rPr>
              <a:t>(Boyd and Bee, 2019)</a:t>
            </a:r>
          </a:p>
        </p:txBody>
      </p:sp>
      <p:pic>
        <p:nvPicPr>
          <p:cNvPr id="4098" name="Picture 2" descr="Lev Vygotsky's Theory of Child Development - Gowrie NSW">
            <a:extLst>
              <a:ext uri="{FF2B5EF4-FFF2-40B4-BE49-F238E27FC236}">
                <a16:creationId xmlns:a16="http://schemas.microsoft.com/office/drawing/2014/main" id="{CEA33458-5CF5-AAFF-F13D-C2A0C7DD1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6871" y="1045028"/>
            <a:ext cx="2641707" cy="363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129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335902" y="118252"/>
            <a:ext cx="9144000" cy="676656"/>
          </a:xfrm>
        </p:spPr>
        <p:txBody>
          <a:bodyPr rtlCol="0"/>
          <a:lstStyle>
            <a:defPPr>
              <a:defRPr lang="en-GB"/>
            </a:defPPr>
          </a:lstStyle>
          <a:p>
            <a:pPr algn="ctr" rtl="0"/>
            <a:r>
              <a:rPr lang="en-GB" sz="3600" dirty="0">
                <a:solidFill>
                  <a:schemeClr val="accent6">
                    <a:lumMod val="10000"/>
                  </a:schemeClr>
                </a:solidFill>
                <a:latin typeface="Arial" panose="020B0604020202020204" pitchFamily="34" charset="0"/>
                <a:cs typeface="Arial" panose="020B0604020202020204" pitchFamily="34" charset="0"/>
              </a:rPr>
              <a:t>Conclusion </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149290" y="913160"/>
            <a:ext cx="6186195" cy="5149932"/>
          </a:xfrm>
        </p:spPr>
        <p:txBody>
          <a:bodyPr rtlCol="0">
            <a:noAutofit/>
          </a:bodyPr>
          <a:lstStyle>
            <a:defPPr>
              <a:defRPr lang="en-GB"/>
            </a:defPPr>
          </a:lstStyle>
          <a:p>
            <a:pPr>
              <a:lnSpc>
                <a:spcPct val="120000"/>
              </a:lnSpc>
            </a:pPr>
            <a:r>
              <a:rPr lang="en-GB" sz="1600" dirty="0">
                <a:solidFill>
                  <a:schemeClr val="accent6">
                    <a:lumMod val="10000"/>
                  </a:schemeClr>
                </a:solidFill>
                <a:latin typeface="Arial" panose="020B0604020202020204" pitchFamily="34" charset="0"/>
                <a:cs typeface="Arial" panose="020B0604020202020204" pitchFamily="34" charset="0"/>
              </a:rPr>
              <a:t>Erikson’s Psychosocial Theory provides a comprehensive framework for understanding how Jenny’s caring responsibilities, bereavement, and limited social opportunities may have affected her identity development and emotional well‑being. A support plan grounded in this theory emphasises reducing her caring burden, strengthening emotional support, and promoting opportunities for identity exploration and social connection. Psychology is remarkable in health and social care because it helps professionals understand how people think, feel, and behave, allowing them to offer support that meets emotional as well as physical needs. It provides insight into issues such as stress, trauma, attachment, motivation, and communication, all of which influence how individuals cope with illness, disability, or challenging life circumstances. Psychological theories also guide practitioners in building trust, promoting well-being, supporting behaviour change, and creating care plans that are sensitive to each person’s developmental stage and personal experiences.</a:t>
            </a:r>
          </a:p>
          <a:p>
            <a:r>
              <a:rPr lang="en-GB" sz="1600" b="1" dirty="0"/>
              <a:t> </a:t>
            </a:r>
            <a:endParaRPr lang="en-GB" sz="1600" dirty="0"/>
          </a:p>
          <a:p>
            <a:pPr rtl="0"/>
            <a:endParaRPr lang="en-GB" sz="1600" dirty="0"/>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p:pic>
    </p:spTree>
    <p:extLst>
      <p:ext uri="{BB962C8B-B14F-4D97-AF65-F5344CB8AC3E}">
        <p14:creationId xmlns:p14="http://schemas.microsoft.com/office/powerpoint/2010/main" val="3418206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2834DD-A74B-FAEC-3A64-977E8FBF8016}"/>
              </a:ext>
            </a:extLst>
          </p:cNvPr>
          <p:cNvSpPr>
            <a:spLocks noGrp="1"/>
          </p:cNvSpPr>
          <p:nvPr>
            <p:ph sz="half" idx="1"/>
          </p:nvPr>
        </p:nvSpPr>
        <p:spPr>
          <a:xfrm>
            <a:off x="866191" y="1492898"/>
            <a:ext cx="10853057" cy="4422808"/>
          </a:xfrm>
        </p:spPr>
        <p:txBody>
          <a:bodyPr>
            <a:normAutofit/>
          </a:bodyPr>
          <a:lstStyle/>
          <a:p>
            <a:pPr marL="0" indent="0">
              <a:buNone/>
            </a:pPr>
            <a:r>
              <a:rPr lang="en-GB" sz="1200" dirty="0">
                <a:solidFill>
                  <a:srgbClr val="000000"/>
                </a:solidFill>
                <a:latin typeface="Arial" panose="020B0604020202020204" pitchFamily="34" charset="0"/>
                <a:cs typeface="Arial" panose="020B0604020202020204" pitchFamily="34" charset="0"/>
              </a:rPr>
              <a:t>‌admin (2026). </a:t>
            </a:r>
            <a:r>
              <a:rPr lang="en-GB" sz="1200" i="1" dirty="0">
                <a:solidFill>
                  <a:srgbClr val="000000"/>
                </a:solidFill>
                <a:latin typeface="Arial" panose="020B0604020202020204" pitchFamily="34" charset="0"/>
                <a:cs typeface="Arial" panose="020B0604020202020204" pitchFamily="34" charset="0"/>
              </a:rPr>
              <a:t>Facilitating collaboration in social care climate and sustainability research - NIHR SSCR</a:t>
            </a:r>
            <a:r>
              <a:rPr lang="en-GB" sz="1200" dirty="0">
                <a:solidFill>
                  <a:srgbClr val="000000"/>
                </a:solidFill>
                <a:latin typeface="Arial" panose="020B0604020202020204" pitchFamily="34" charset="0"/>
                <a:cs typeface="Arial" panose="020B0604020202020204" pitchFamily="34" charset="0"/>
              </a:rPr>
              <a:t>. [online] NIHR SSCR. Available at: https://sscr.nihr.ac.uk/climate-sustainability-social-care/ [Accessed 1 Feb. 2026]. </a:t>
            </a:r>
          </a:p>
          <a:p>
            <a:pPr marL="0" indent="0">
              <a:buNone/>
            </a:pPr>
            <a:r>
              <a:rPr lang="en-GB" sz="1200"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(2024). </a:t>
            </a:r>
            <a:r>
              <a:rPr lang="en-GB" sz="1200" i="1" dirty="0">
                <a:solidFill>
                  <a:srgbClr val="000000"/>
                </a:solidFill>
                <a:latin typeface="Arial" panose="020B0604020202020204" pitchFamily="34" charset="0"/>
                <a:cs typeface="Arial" panose="020B0604020202020204" pitchFamily="34" charset="0"/>
              </a:rPr>
              <a:t>Free mental health support for teens - Y.E.S. Mentoring at </a:t>
            </a:r>
            <a:r>
              <a:rPr lang="en-GB" sz="1200" i="1"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[online] </a:t>
            </a:r>
            <a:r>
              <a:rPr lang="en-GB" sz="1200"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Available at: </a:t>
            </a:r>
            <a:r>
              <a:rPr lang="en-GB" sz="1200" u="sng"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https://brightpaths.org.uk/services/yes-mental-health-mentoring/</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r>
              <a:rPr lang="en-GB" sz="1200" dirty="0">
                <a:solidFill>
                  <a:srgbClr val="000000"/>
                </a:solidFill>
                <a:latin typeface="Arial" panose="020B0604020202020204" pitchFamily="34" charset="0"/>
                <a:cs typeface="Arial" panose="020B0604020202020204" pitchFamily="34" charset="0"/>
              </a:rPr>
              <a:t>Carers Trust (2024). </a:t>
            </a:r>
            <a:r>
              <a:rPr lang="en-GB" sz="1200" i="1" dirty="0">
                <a:solidFill>
                  <a:srgbClr val="000000"/>
                </a:solidFill>
                <a:latin typeface="Arial" panose="020B0604020202020204" pitchFamily="34" charset="0"/>
                <a:cs typeface="Arial" panose="020B0604020202020204" pitchFamily="34" charset="0"/>
              </a:rPr>
              <a:t>Getting support if you are a young carer or young adult carer</a:t>
            </a:r>
            <a:r>
              <a:rPr lang="en-GB" sz="1200" dirty="0">
                <a:solidFill>
                  <a:srgbClr val="000000"/>
                </a:solidFill>
                <a:latin typeface="Arial" panose="020B0604020202020204" pitchFamily="34" charset="0"/>
                <a:cs typeface="Arial" panose="020B0604020202020204" pitchFamily="34" charset="0"/>
              </a:rPr>
              <a:t>. [online] carers.org. Available at: </a:t>
            </a:r>
            <a:r>
              <a:rPr lang="en-GB" sz="1200" u="sng"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https://carers.org/getting-support-if-you-are-a-young-carer-or-young-adult-carer/getting-support-if-you-are-a-young-carer-or-young-adult-carer</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r>
              <a:rPr lang="en-GB" sz="1200" dirty="0">
                <a:solidFill>
                  <a:srgbClr val="000000"/>
                </a:solidFill>
                <a:latin typeface="Arial" panose="020B0604020202020204" pitchFamily="34" charset="0"/>
                <a:cs typeface="Arial" panose="020B0604020202020204" pitchFamily="34" charset="0"/>
              </a:rPr>
              <a:t>‌Cherry, K. (2024). </a:t>
            </a:r>
            <a:r>
              <a:rPr lang="en-GB" sz="1200" i="1" dirty="0">
                <a:solidFill>
                  <a:srgbClr val="000000"/>
                </a:solidFill>
                <a:latin typeface="Arial" panose="020B0604020202020204" pitchFamily="34" charset="0"/>
                <a:cs typeface="Arial" panose="020B0604020202020204" pitchFamily="34" charset="0"/>
              </a:rPr>
              <a:t>Erikson’s Stages of Development</a:t>
            </a:r>
            <a:r>
              <a:rPr lang="en-GB" sz="1200" dirty="0">
                <a:solidFill>
                  <a:srgbClr val="000000"/>
                </a:solidFill>
                <a:latin typeface="Arial" panose="020B0604020202020204" pitchFamily="34" charset="0"/>
                <a:cs typeface="Arial" panose="020B0604020202020204" pitchFamily="34" charset="0"/>
              </a:rPr>
              <a:t>. [online] Very Well Mind. Available at: </a:t>
            </a:r>
            <a:r>
              <a:rPr lang="en-GB" sz="1200" u="sng"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https://www.verywellmind.com/erik-eriksons-stages-of-psychosocial-development-2795740</a:t>
            </a:r>
            <a:r>
              <a:rPr lang="en-GB" sz="1200" dirty="0">
                <a:solidFill>
                  <a:srgbClr val="000000"/>
                </a:solidFill>
                <a:latin typeface="Arial" panose="020B0604020202020204" pitchFamily="34" charset="0"/>
                <a:cs typeface="Arial" panose="020B0604020202020204" pitchFamily="34" charset="0"/>
              </a:rPr>
              <a:t>. </a:t>
            </a:r>
          </a:p>
          <a:p>
            <a:pPr marL="0" indent="0">
              <a:buNone/>
            </a:pPr>
            <a:r>
              <a:rPr lang="en-GB" sz="1200" dirty="0">
                <a:solidFill>
                  <a:srgbClr val="000000"/>
                </a:solidFill>
                <a:latin typeface="Arial" panose="020B0604020202020204" pitchFamily="34" charset="0"/>
                <a:cs typeface="Arial" panose="020B0604020202020204" pitchFamily="34" charset="0"/>
              </a:rPr>
              <a:t>Boyd, D.R. and Bee, H.L. (2019). </a:t>
            </a:r>
            <a:r>
              <a:rPr lang="en-GB" sz="1200" i="1" dirty="0">
                <a:solidFill>
                  <a:srgbClr val="000000"/>
                </a:solidFill>
                <a:latin typeface="Arial" panose="020B0604020202020204" pitchFamily="34" charset="0"/>
                <a:cs typeface="Arial" panose="020B0604020202020204" pitchFamily="34" charset="0"/>
              </a:rPr>
              <a:t>Lifespan development</a:t>
            </a:r>
            <a:r>
              <a:rPr lang="en-GB" sz="1200" dirty="0">
                <a:solidFill>
                  <a:srgbClr val="000000"/>
                </a:solidFill>
                <a:latin typeface="Arial" panose="020B0604020202020204" pitchFamily="34" charset="0"/>
                <a:cs typeface="Arial" panose="020B0604020202020204" pitchFamily="34" charset="0"/>
              </a:rPr>
              <a:t>. 9th ed. Boston: Pearson.‌</a:t>
            </a:r>
          </a:p>
          <a:p>
            <a:pPr marL="0" indent="0">
              <a:buNone/>
            </a:pPr>
            <a:r>
              <a:rPr lang="en-GB" sz="1200" dirty="0">
                <a:solidFill>
                  <a:srgbClr val="000000"/>
                </a:solidFill>
                <a:latin typeface="Arial" panose="020B0604020202020204" pitchFamily="34" charset="0"/>
                <a:cs typeface="Arial" panose="020B0604020202020204" pitchFamily="34" charset="0"/>
              </a:rPr>
              <a:t>Gross, R. (2020). </a:t>
            </a:r>
            <a:r>
              <a:rPr lang="en-GB" sz="1200" i="1" dirty="0">
                <a:solidFill>
                  <a:srgbClr val="000000"/>
                </a:solidFill>
                <a:latin typeface="Arial" panose="020B0604020202020204" pitchFamily="34" charset="0"/>
                <a:cs typeface="Arial" panose="020B0604020202020204" pitchFamily="34" charset="0"/>
              </a:rPr>
              <a:t>Psychology: The Science of Mind and Behaviour 8th Edition</a:t>
            </a:r>
            <a:r>
              <a:rPr lang="en-GB" sz="1200" dirty="0">
                <a:solidFill>
                  <a:srgbClr val="000000"/>
                </a:solidFill>
                <a:latin typeface="Arial" panose="020B0604020202020204" pitchFamily="34" charset="0"/>
                <a:cs typeface="Arial" panose="020B0604020202020204" pitchFamily="34" charset="0"/>
              </a:rPr>
              <a:t>. 8th ed. London: Hodder Education.</a:t>
            </a:r>
          </a:p>
          <a:p>
            <a:pPr marL="0" indent="0">
              <a:buNone/>
            </a:pPr>
            <a:r>
              <a:rPr lang="en-GB" sz="1200" dirty="0">
                <a:solidFill>
                  <a:srgbClr val="000000"/>
                </a:solidFill>
                <a:latin typeface="Arial" panose="020B0604020202020204" pitchFamily="34" charset="0"/>
                <a:cs typeface="Arial" panose="020B0604020202020204" pitchFamily="34" charset="0"/>
              </a:rPr>
              <a:t>McLeod, S. (2025). </a:t>
            </a:r>
            <a:r>
              <a:rPr lang="en-GB" sz="1200" i="1" dirty="0">
                <a:solidFill>
                  <a:srgbClr val="000000"/>
                </a:solidFill>
                <a:latin typeface="Arial" panose="020B0604020202020204" pitchFamily="34" charset="0"/>
                <a:cs typeface="Arial" panose="020B0604020202020204" pitchFamily="34" charset="0"/>
              </a:rPr>
              <a:t>Erik Erikson’s Stages of Psychosocial Development</a:t>
            </a:r>
            <a:r>
              <a:rPr lang="en-GB" sz="1200" dirty="0">
                <a:solidFill>
                  <a:srgbClr val="000000"/>
                </a:solidFill>
                <a:latin typeface="Arial" panose="020B0604020202020204" pitchFamily="34" charset="0"/>
                <a:cs typeface="Arial" panose="020B0604020202020204" pitchFamily="34" charset="0"/>
              </a:rPr>
              <a:t>. [online] Simply Psychology. Available at: </a:t>
            </a:r>
            <a:r>
              <a:rPr lang="en-GB" sz="1200" u="sng"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https://www.simplypsychology.org/Erik-Erikson.html</a:t>
            </a:r>
            <a:r>
              <a:rPr lang="en-GB" sz="1200" dirty="0">
                <a:solidFill>
                  <a:srgbClr val="000000"/>
                </a:solidFill>
                <a:latin typeface="Arial" panose="020B0604020202020204" pitchFamily="34" charset="0"/>
                <a:cs typeface="Arial" panose="020B0604020202020204" pitchFamily="34" charset="0"/>
              </a:rPr>
              <a:t>. [Accessed 1 Feb. 2026]. </a:t>
            </a:r>
          </a:p>
          <a:p>
            <a:pPr marL="0" indent="0">
              <a:buNone/>
            </a:pPr>
            <a:r>
              <a:rPr lang="en-GB" sz="1200" dirty="0">
                <a:solidFill>
                  <a:srgbClr val="000000"/>
                </a:solidFill>
                <a:latin typeface="Arial" panose="020B0604020202020204" pitchFamily="34" charset="0"/>
                <a:cs typeface="Arial" panose="020B0604020202020204" pitchFamily="34" charset="0"/>
              </a:rPr>
              <a:t>McLeod, S. (2025). </a:t>
            </a:r>
            <a:r>
              <a:rPr lang="en-GB" sz="1200" i="1" dirty="0">
                <a:solidFill>
                  <a:srgbClr val="000000"/>
                </a:solidFill>
                <a:latin typeface="Arial" panose="020B0604020202020204" pitchFamily="34" charset="0"/>
                <a:cs typeface="Arial" panose="020B0604020202020204" pitchFamily="34" charset="0"/>
              </a:rPr>
              <a:t>Vygotsky’s sociocultural theory of cognitive development</a:t>
            </a:r>
            <a:r>
              <a:rPr lang="en-GB" sz="1200" dirty="0">
                <a:solidFill>
                  <a:srgbClr val="000000"/>
                </a:solidFill>
                <a:latin typeface="Arial" panose="020B0604020202020204" pitchFamily="34" charset="0"/>
                <a:cs typeface="Arial" panose="020B0604020202020204" pitchFamily="34" charset="0"/>
              </a:rPr>
              <a:t>. [online] Simply Psychology. Available at: </a:t>
            </a:r>
            <a:r>
              <a:rPr lang="en-GB" sz="1200" u="sng"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https://www.simplypsychology.org/vygotsky.html</a:t>
            </a:r>
            <a:r>
              <a:rPr lang="en-GB" sz="1200" dirty="0">
                <a:solidFill>
                  <a:srgbClr val="000000"/>
                </a:solidFill>
                <a:latin typeface="Arial" panose="020B0604020202020204" pitchFamily="34" charset="0"/>
                <a:cs typeface="Arial" panose="020B0604020202020204" pitchFamily="34" charset="0"/>
              </a:rPr>
              <a:t>. [Accessed 1 Feb. 2026]. </a:t>
            </a:r>
          </a:p>
          <a:p>
            <a:pPr marL="0" indent="0">
              <a:buNone/>
            </a:pPr>
            <a:r>
              <a:rPr lang="en-GB" sz="1200" dirty="0">
                <a:solidFill>
                  <a:srgbClr val="000000"/>
                </a:solidFill>
                <a:latin typeface="Arial" panose="020B0604020202020204" pitchFamily="34" charset="0"/>
                <a:cs typeface="Arial" panose="020B0604020202020204" pitchFamily="34" charset="0"/>
              </a:rPr>
              <a:t>The Young Lives Foundation. (n.d.). </a:t>
            </a:r>
            <a:r>
              <a:rPr lang="en-GB" sz="1200" i="1" dirty="0">
                <a:solidFill>
                  <a:srgbClr val="000000"/>
                </a:solidFill>
                <a:latin typeface="Arial" panose="020B0604020202020204" pitchFamily="34" charset="0"/>
                <a:cs typeface="Arial" panose="020B0604020202020204" pitchFamily="34" charset="0"/>
              </a:rPr>
              <a:t>Volunteer Mentors</a:t>
            </a:r>
            <a:r>
              <a:rPr lang="en-GB" sz="1200" dirty="0">
                <a:solidFill>
                  <a:srgbClr val="000000"/>
                </a:solidFill>
                <a:latin typeface="Arial" panose="020B0604020202020204" pitchFamily="34" charset="0"/>
                <a:cs typeface="Arial" panose="020B0604020202020204" pitchFamily="34" charset="0"/>
              </a:rPr>
              <a:t>. [online] Available at: </a:t>
            </a:r>
            <a:r>
              <a:rPr lang="en-GB" sz="1200" u="sng"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https://ylf.org.uk/how-you-can-help/volunteer-mentors/</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endParaRPr lang="en-GB" sz="2400" dirty="0"/>
          </a:p>
        </p:txBody>
      </p:sp>
      <p:sp>
        <p:nvSpPr>
          <p:cNvPr id="7" name="Title 6">
            <a:extLst>
              <a:ext uri="{FF2B5EF4-FFF2-40B4-BE49-F238E27FC236}">
                <a16:creationId xmlns:a16="http://schemas.microsoft.com/office/drawing/2014/main" id="{B9CC5603-CDA1-DF07-4743-EC5DE8E6D10F}"/>
              </a:ext>
            </a:extLst>
          </p:cNvPr>
          <p:cNvSpPr>
            <a:spLocks noGrp="1"/>
          </p:cNvSpPr>
          <p:nvPr>
            <p:ph type="title"/>
          </p:nvPr>
        </p:nvSpPr>
        <p:spPr>
          <a:xfrm>
            <a:off x="1051932" y="172243"/>
            <a:ext cx="9144000" cy="676656"/>
          </a:xfrm>
        </p:spPr>
        <p:txBody>
          <a:bodyPr/>
          <a:lstStyle/>
          <a:p>
            <a:pPr algn="ctr"/>
            <a:r>
              <a:rPr lang="en-GB" dirty="0">
                <a:solidFill>
                  <a:schemeClr val="accent6">
                    <a:lumMod val="10000"/>
                  </a:schemeClr>
                </a:solidFill>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782433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b="1" dirty="0">
                <a:solidFill>
                  <a:schemeClr val="accent6">
                    <a:lumMod val="10000"/>
                  </a:schemeClr>
                </a:solidFill>
              </a:rPr>
              <a:t>Thank you </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{A98A88C8-1E57-4219-933E-A3933B51C03D}tf11964407_win32</Template>
  <TotalTime>13307</TotalTime>
  <Words>2391</Words>
  <Application>Microsoft Office PowerPoint</Application>
  <PresentationFormat>Widescreen</PresentationFormat>
  <Paragraphs>59</Paragraphs>
  <Slides>14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vt:lpstr>
      <vt:lpstr>Gill Sans Nova Light</vt:lpstr>
      <vt:lpstr>Sagona Book</vt:lpstr>
      <vt:lpstr>Office Theme</vt:lpstr>
      <vt:lpstr>Carona Ottey  Student number: 1918348 Lecturer name: Alice Clayton Module name:Psychology in Health and Social Care Module code:LCHS4010 Assessment title:Assessment 1: Individual Presentation   </vt:lpstr>
      <vt:lpstr>    Psychology in Health and Social Care       This presentation aims to outline the developmental impact of Jenny’s experiences as a young carer and structure a community support plan based on psychological theory. The focus will be on Erikson’s Psychosocial Theory, using it to examine how Jenny’s circumstances have shaped her emotional, social, and identity development.  </vt:lpstr>
      <vt:lpstr>Introduction</vt:lpstr>
      <vt:lpstr> Erikson’s Stages Of Psychosocial Development</vt:lpstr>
      <vt:lpstr>According to Boyd and Bee (2019), Erikson’s Psychosocial Theory proposes that human development occurs across eight stages, each defined by a central psychological conflict that individuals must resolve to achieve healthy emotional and social growth. These stages span from infancy to old age, emphasising that development is lifelong rather than limited to childhood. At each stage, people face a tension between two opposing outcomes (such as Trust vs Mistrust or Identity vs Role Confusion), and the way these conflicts are resolved shapes personality, self‑esteem, relationships, and future development. Erikson argued that both biological maturation (nature) and social experiences (nurture) interact to influence how individuals progress through each stage. His theory highlights the importance of cultural expectations, psychosocial crisis, lifespan development, social relationships and Identity(Boyd and Bee, 2019)</vt:lpstr>
      <vt:lpstr>Key concepts and ideas of Erikson’s theory that are relevant to Jenny’s situation</vt:lpstr>
      <vt:lpstr>PowerPoint Presentation</vt:lpstr>
      <vt:lpstr>Practical strategies and intervention to help support Jenny </vt:lpstr>
      <vt:lpstr>Nature and Nurture Influences on Jenny’s Development </vt:lpstr>
      <vt:lpstr>Evaluation </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Carona Ottey (1918348)</dc:creator>
  <cp:lastModifiedBy>Carona Ottey (1918348)</cp:lastModifiedBy>
  <cp:revision>1</cp:revision>
  <dcterms:created xsi:type="dcterms:W3CDTF">2026-01-30T14:35:11Z</dcterms:created>
  <dcterms:modified xsi:type="dcterms:W3CDTF">2026-02-10T12:34:12Z</dcterms:modified>
</cp:coreProperties>
</file>