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99" r:id="rId1"/>
  </p:sldMasterIdLst>
  <p:notesMasterIdLst>
    <p:notesMasterId r:id="rId16"/>
  </p:notesMasterIdLst>
  <p:handoutMasterIdLst>
    <p:handoutMasterId r:id="rId17"/>
  </p:handoutMasterIdLst>
  <p:sldIdLst>
    <p:sldId id="297" r:id="rId2"/>
    <p:sldId id="298" r:id="rId3"/>
    <p:sldId id="299" r:id="rId4"/>
    <p:sldId id="300" r:id="rId5"/>
    <p:sldId id="301" r:id="rId6"/>
    <p:sldId id="302" r:id="rId7"/>
    <p:sldId id="303" r:id="rId8"/>
    <p:sldId id="304" r:id="rId9"/>
    <p:sldId id="305" r:id="rId10"/>
    <p:sldId id="306" r:id="rId11"/>
    <p:sldId id="307" r:id="rId12"/>
    <p:sldId id="308" r:id="rId13"/>
    <p:sldId id="309" r:id="rId14"/>
    <p:sldId id="283" r:id="rId15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CC"/>
    <a:srgbClr val="FFCC99"/>
    <a:srgbClr val="FF0066"/>
    <a:srgbClr val="99CCFF"/>
    <a:srgbClr val="FFFFCC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69" autoAdjust="0"/>
    <p:restoredTop sz="94679" autoAdjust="0"/>
  </p:normalViewPr>
  <p:slideViewPr>
    <p:cSldViewPr>
      <p:cViewPr varScale="1">
        <p:scale>
          <a:sx n="216" d="100"/>
          <a:sy n="216" d="100"/>
        </p:scale>
        <p:origin x="2016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354C3C1B-7AE7-436E-9CAF-F16E6021A361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F9CF4F6F-6505-4135-909B-0AE795329C11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E1207F39-1E9A-40A0-B766-598AD1DC223B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389" name="Rectangle 5">
            <a:extLst>
              <a:ext uri="{FF2B5EF4-FFF2-40B4-BE49-F238E27FC236}">
                <a16:creationId xmlns:a16="http://schemas.microsoft.com/office/drawing/2014/main" id="{09AA6E9A-9C93-40AF-B0F6-3511F485ED14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62628499-D652-44BB-A5DD-9C8BE5A03E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7C16D4E3-785F-42DC-8CA9-56C237EC1221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B319B65E-4BA4-44D2-AF80-733934B2F9D4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EFD0F531-931A-4CFC-89AA-4483A03C96C8}"/>
              </a:ext>
            </a:extLst>
          </p:cNvPr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9" name="Rectangle 5">
            <a:extLst>
              <a:ext uri="{FF2B5EF4-FFF2-40B4-BE49-F238E27FC236}">
                <a16:creationId xmlns:a16="http://schemas.microsoft.com/office/drawing/2014/main" id="{5F9B825A-A087-427C-BF3D-67CFDA2386BD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1990" name="Rectangle 6">
            <a:extLst>
              <a:ext uri="{FF2B5EF4-FFF2-40B4-BE49-F238E27FC236}">
                <a16:creationId xmlns:a16="http://schemas.microsoft.com/office/drawing/2014/main" id="{A6B3DABB-851B-445B-AC9B-35AAD23C3AB3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991" name="Rectangle 7">
            <a:extLst>
              <a:ext uri="{FF2B5EF4-FFF2-40B4-BE49-F238E27FC236}">
                <a16:creationId xmlns:a16="http://schemas.microsoft.com/office/drawing/2014/main" id="{E34A273E-4BC5-4559-BC6C-ED4B47F4347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CEFB8808-9683-4A29-84DF-A97E95D33B8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6">
            <a:extLst>
              <a:ext uri="{FF2B5EF4-FFF2-40B4-BE49-F238E27FC236}">
                <a16:creationId xmlns:a16="http://schemas.microsoft.com/office/drawing/2014/main" id="{B5E15133-8709-4E94-9A63-E9647A60AC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>
                <a:latin typeface="Times New Roman" panose="02020603050405020304" pitchFamily="18" charset="0"/>
              </a:rPr>
              <a:t>Christine Jones</a:t>
            </a:r>
          </a:p>
        </p:txBody>
      </p:sp>
      <p:sp>
        <p:nvSpPr>
          <p:cNvPr id="19458" name="Rectangle 7">
            <a:extLst>
              <a:ext uri="{FF2B5EF4-FFF2-40B4-BE49-F238E27FC236}">
                <a16:creationId xmlns:a16="http://schemas.microsoft.com/office/drawing/2014/main" id="{EA717A9B-ECA4-4ED4-ADA3-BFEDDE8F3BD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C22F88F-B7B9-47F2-A79C-EC752D22E1B4}" type="slidenum">
              <a:rPr lang="en-GB" altLang="en-US" smtClean="0">
                <a:latin typeface="Times New Roman" panose="02020603050405020304" pitchFamily="18" charset="0"/>
              </a:rPr>
              <a:pPr/>
              <a:t>3</a:t>
            </a:fld>
            <a:endParaRPr lang="en-GB" altLang="en-US">
              <a:latin typeface="Times New Roman" panose="02020603050405020304" pitchFamily="18" charset="0"/>
            </a:endParaRPr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344FC76F-5EB4-42BB-8558-E2A5998BDDD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>
            <a:extLst>
              <a:ext uri="{FF2B5EF4-FFF2-40B4-BE49-F238E27FC236}">
                <a16:creationId xmlns:a16="http://schemas.microsoft.com/office/drawing/2014/main" id="{3485BB4B-F662-4F35-9350-2ED0F159BFF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Image Placeholder 1">
            <a:extLst>
              <a:ext uri="{FF2B5EF4-FFF2-40B4-BE49-F238E27FC236}">
                <a16:creationId xmlns:a16="http://schemas.microsoft.com/office/drawing/2014/main" id="{D9DD1DC1-D04B-4291-B8B0-3ABBA824F90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0" name="Notes Placeholder 2">
            <a:extLst>
              <a:ext uri="{FF2B5EF4-FFF2-40B4-BE49-F238E27FC236}">
                <a16:creationId xmlns:a16="http://schemas.microsoft.com/office/drawing/2014/main" id="{6862CE4F-955C-43C5-996B-F333104A77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Skills e.g. critical thinking, reading skills, analysis, synthesis of material (to other situations)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2531" name="Slide Number Placeholder 3">
            <a:extLst>
              <a:ext uri="{FF2B5EF4-FFF2-40B4-BE49-F238E27FC236}">
                <a16:creationId xmlns:a16="http://schemas.microsoft.com/office/drawing/2014/main" id="{36E4DE39-C0A1-449D-891B-2B630A5EE1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D73BA69-6E40-426B-B649-BD966245F90C}" type="slidenum">
              <a:rPr lang="en-GB" altLang="en-US" smtClean="0">
                <a:latin typeface="Times New Roman" panose="02020603050405020304" pitchFamily="18" charset="0"/>
              </a:rPr>
              <a:pPr/>
              <a:t>5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>
            <a:extLst>
              <a:ext uri="{FF2B5EF4-FFF2-40B4-BE49-F238E27FC236}">
                <a16:creationId xmlns:a16="http://schemas.microsoft.com/office/drawing/2014/main" id="{E67BA3A7-F5BF-4CFC-9AFE-3C37B0E591A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2" name="Notes Placeholder 2">
            <a:extLst>
              <a:ext uri="{FF2B5EF4-FFF2-40B4-BE49-F238E27FC236}">
                <a16:creationId xmlns:a16="http://schemas.microsoft.com/office/drawing/2014/main" id="{3CE0A747-963D-4311-9DF9-7066559EE3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5603" name="Footer Placeholder 3">
            <a:extLst>
              <a:ext uri="{FF2B5EF4-FFF2-40B4-BE49-F238E27FC236}">
                <a16:creationId xmlns:a16="http://schemas.microsoft.com/office/drawing/2014/main" id="{E3C073D2-9407-4F5F-87A7-9AF94DF53A5F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>
                <a:latin typeface="Times New Roman" panose="02020603050405020304" pitchFamily="18" charset="0"/>
              </a:rPr>
              <a:t>Christine Jones</a:t>
            </a:r>
          </a:p>
        </p:txBody>
      </p:sp>
      <p:sp>
        <p:nvSpPr>
          <p:cNvPr id="25604" name="Slide Number Placeholder 4">
            <a:extLst>
              <a:ext uri="{FF2B5EF4-FFF2-40B4-BE49-F238E27FC236}">
                <a16:creationId xmlns:a16="http://schemas.microsoft.com/office/drawing/2014/main" id="{69BD43BF-9B76-432E-BBA6-5169C256F7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2105314-C1ED-4520-B8D1-B8DDE70338C8}" type="slidenum">
              <a:rPr lang="en-GB" altLang="en-US" smtClean="0">
                <a:latin typeface="Times New Roman" panose="02020603050405020304" pitchFamily="18" charset="0"/>
              </a:rPr>
              <a:pPr/>
              <a:t>7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Slide Image Placeholder 1">
            <a:extLst>
              <a:ext uri="{FF2B5EF4-FFF2-40B4-BE49-F238E27FC236}">
                <a16:creationId xmlns:a16="http://schemas.microsoft.com/office/drawing/2014/main" id="{DDA03B6B-42D0-4623-A032-F33CDDF8A2A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0" name="Notes Placeholder 2">
            <a:extLst>
              <a:ext uri="{FF2B5EF4-FFF2-40B4-BE49-F238E27FC236}">
                <a16:creationId xmlns:a16="http://schemas.microsoft.com/office/drawing/2014/main" id="{891AE090-E149-4780-B938-20A2F0DD3C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7651" name="Footer Placeholder 3">
            <a:extLst>
              <a:ext uri="{FF2B5EF4-FFF2-40B4-BE49-F238E27FC236}">
                <a16:creationId xmlns:a16="http://schemas.microsoft.com/office/drawing/2014/main" id="{E52330E2-FD78-4282-9018-420BD628F43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>
                <a:latin typeface="Times New Roman" panose="02020603050405020304" pitchFamily="18" charset="0"/>
              </a:rPr>
              <a:t>Christine Jones</a:t>
            </a:r>
          </a:p>
        </p:txBody>
      </p:sp>
      <p:sp>
        <p:nvSpPr>
          <p:cNvPr id="27652" name="Slide Number Placeholder 4">
            <a:extLst>
              <a:ext uri="{FF2B5EF4-FFF2-40B4-BE49-F238E27FC236}">
                <a16:creationId xmlns:a16="http://schemas.microsoft.com/office/drawing/2014/main" id="{1C996DEE-1AF8-4A22-BD2F-C8E7A6C97F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1C8C6C2-BE35-4805-94E9-7EFE016C2B93}" type="slidenum">
              <a:rPr lang="en-GB" altLang="en-US" smtClean="0">
                <a:latin typeface="Times New Roman" panose="02020603050405020304" pitchFamily="18" charset="0"/>
              </a:rPr>
              <a:pPr/>
              <a:t>8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Slide Image Placeholder 1">
            <a:extLst>
              <a:ext uri="{FF2B5EF4-FFF2-40B4-BE49-F238E27FC236}">
                <a16:creationId xmlns:a16="http://schemas.microsoft.com/office/drawing/2014/main" id="{FCA42AE8-E4A5-4A88-80FC-BAC92509295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2" name="Notes Placeholder 2">
            <a:extLst>
              <a:ext uri="{FF2B5EF4-FFF2-40B4-BE49-F238E27FC236}">
                <a16:creationId xmlns:a16="http://schemas.microsoft.com/office/drawing/2014/main" id="{04415736-4302-464C-B988-DFC8DC8409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0723" name="Footer Placeholder 3">
            <a:extLst>
              <a:ext uri="{FF2B5EF4-FFF2-40B4-BE49-F238E27FC236}">
                <a16:creationId xmlns:a16="http://schemas.microsoft.com/office/drawing/2014/main" id="{F278841F-D44B-4BDD-B6E8-70B6A707A89E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>
                <a:latin typeface="Times New Roman" panose="02020603050405020304" pitchFamily="18" charset="0"/>
              </a:rPr>
              <a:t>Christine Jones</a:t>
            </a:r>
          </a:p>
        </p:txBody>
      </p:sp>
      <p:sp>
        <p:nvSpPr>
          <p:cNvPr id="30724" name="Slide Number Placeholder 4">
            <a:extLst>
              <a:ext uri="{FF2B5EF4-FFF2-40B4-BE49-F238E27FC236}">
                <a16:creationId xmlns:a16="http://schemas.microsoft.com/office/drawing/2014/main" id="{776798D4-0872-4907-9AD5-A6A33D94BA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09426F6-53BF-43F5-A2C5-0EE41B19C94F}" type="slidenum">
              <a:rPr lang="en-GB" altLang="en-US" smtClean="0">
                <a:latin typeface="Times New Roman" panose="02020603050405020304" pitchFamily="18" charset="0"/>
              </a:rPr>
              <a:pPr/>
              <a:t>10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>
            <a:extLst>
              <a:ext uri="{FF2B5EF4-FFF2-40B4-BE49-F238E27FC236}">
                <a16:creationId xmlns:a16="http://schemas.microsoft.com/office/drawing/2014/main" id="{2D6BC2FF-E739-4201-A715-2AC39F09E2F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</a:pPr>
            <a:fld id="{C9126290-E98F-4528-9176-821A54225406}" type="slidenum">
              <a:rPr lang="en-US" altLang="en-US"/>
              <a:pPr algn="r">
                <a:spcBef>
                  <a:spcPct val="0"/>
                </a:spcBef>
              </a:pPr>
              <a:t>14</a:t>
            </a:fld>
            <a:endParaRPr lang="en-US" altLang="en-US"/>
          </a:p>
        </p:txBody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015B7AFA-115D-42FF-90C8-C953BD5DAB3A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4D5A0BAE-2B58-4E7B-935B-2FDB13ECB3C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Vary see websites see HEA – subject cebtres Adress key requirements of HEA’s professional standards framework inform practice</a:t>
            </a:r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4674A1-D093-4480-8AB1-F5292C5CB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2301C0-82FA-4974-9200-EC76907E61DA}" type="datetimeFigureOut">
              <a:rPr lang="en-US"/>
              <a:pPr>
                <a:defRPr/>
              </a:pPr>
              <a:t>8/24/2019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4D9EEE-44D3-4EBE-8A5F-33F6138C0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4721B-D3CA-4B6D-9EAA-48776CE92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D6AE1-14C6-4863-BD36-A66E1B704AB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4211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1AEAF3-69D3-47FC-BECE-5CA7DCA45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8D5F76-23AB-48E4-B036-7FC0637C26EE}" type="datetimeFigureOut">
              <a:rPr lang="en-US"/>
              <a:pPr>
                <a:defRPr/>
              </a:pPr>
              <a:t>8/24/2019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A40019-9768-44D9-8A0B-F0007D84E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EEAEDD-E720-4945-A468-A449EE626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E44623-FBA7-468B-9DDB-D8EADE5AB97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10362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B4BC7D-59C9-4BC9-A4CE-A6B764BA96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8D3FAA-4E7F-447F-8C33-927F61ABA547}" type="datetimeFigureOut">
              <a:rPr lang="en-US"/>
              <a:pPr>
                <a:defRPr/>
              </a:pPr>
              <a:t>8/24/2019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84921A-BE31-439F-865E-D36D8ECAC8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FC1427-4CCD-43AC-B2C5-CA8AD5EB4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AFE214-1C1E-4384-8696-63CED68CB9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9724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995C890-2386-4E27-A4A9-BB81A8B047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C528B2-34D7-4370-BE12-F8B460BF3938}" type="datetimeFigureOut">
              <a:rPr lang="en-US"/>
              <a:pPr>
                <a:defRPr/>
              </a:pPr>
              <a:t>8/24/2019</a:t>
            </a:fld>
            <a:endParaRPr lang="en-GB" alt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A9E5DE7-5927-41A1-B8E8-3B8BFB7263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D8BA89E-6C01-46C3-B9DC-26CD2080A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9653FD-2627-4938-ADAE-20CBCDA5441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4894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6A7E51A-AB98-41D6-9E49-4C65E0A18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F41E69-325A-470C-BC72-0483BCAEB276}" type="datetimeFigureOut">
              <a:rPr lang="en-US"/>
              <a:pPr>
                <a:defRPr/>
              </a:pPr>
              <a:t>8/24/2019</a:t>
            </a:fld>
            <a:endParaRPr lang="en-GB" alt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C6C97E41-8481-4234-A435-EE17B9F95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12E8B227-DB27-4295-A51C-526CDB4C9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2DB72E-9AD4-40B2-8B20-D7CA2EB3EC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05412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B21A4BE-57C1-4EC0-8672-43896CDDC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176A59-A292-471C-8A77-689E2184A389}" type="datetimeFigureOut">
              <a:rPr lang="en-US"/>
              <a:pPr>
                <a:defRPr/>
              </a:pPr>
              <a:t>8/24/2019</a:t>
            </a:fld>
            <a:endParaRPr lang="en-GB" alt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4EBC23D-5C37-4272-9550-EB87316850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892B39B-CF83-4378-97BA-B6A1B7687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F6823-25CF-4B8A-95C5-1EDD9BCDC7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90823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A588EB7-9D47-4CB5-BA6D-48D9B84AC8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36DFCC-FFDD-4124-8101-B48C6221A206}" type="datetimeFigureOut">
              <a:rPr lang="en-US"/>
              <a:pPr>
                <a:defRPr/>
              </a:pPr>
              <a:t>8/24/2019</a:t>
            </a:fld>
            <a:endParaRPr lang="en-GB" altLang="en-US"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CFC732D7-1A2E-4DAB-A4EE-186DBF09A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BEDEB9F-7D13-482E-9835-EFFBED8BD3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90A43B-3A06-43E7-BA90-3F05637EB1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1233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C3B828A-CD37-44B2-8CAC-7E3C53323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59200D-474B-47CA-855C-9596CAB3C911}" type="datetimeFigureOut">
              <a:rPr lang="en-US"/>
              <a:pPr>
                <a:defRPr/>
              </a:pPr>
              <a:t>8/24/2019</a:t>
            </a:fld>
            <a:endParaRPr lang="en-GB" alt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E629861-5DF1-4F13-AD20-04C05CF2B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B936F9C-F961-45E3-9192-AEE7305CA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4495BB-057B-4A6A-AD5B-566D3D5FC4D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7379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4506173-06C8-4494-A885-E2CF340A2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05DE23-637C-4B5B-93A3-1E7E8C1EDE04}" type="datetimeFigureOut">
              <a:rPr lang="en-US"/>
              <a:pPr>
                <a:defRPr/>
              </a:pPr>
              <a:t>8/24/2019</a:t>
            </a:fld>
            <a:endParaRPr lang="en-GB" alt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0AA3574-BA65-4BA6-BD08-3B7998741B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AE7462F-C35B-4DFB-B239-89F86B523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F52810-BE61-463D-9B37-ACFD4E4D30C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972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1B8162-5F8E-439E-B674-0C086814D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408162-00D5-47AD-9CC5-B7F0C70128A3}" type="datetimeFigureOut">
              <a:rPr lang="en-US"/>
              <a:pPr>
                <a:defRPr/>
              </a:pPr>
              <a:t>8/24/2019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A38A5-94D8-4FAD-B20E-F95C2ECDD6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E0B869-F83F-4B29-BB78-0FBA15A0C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AB5726-90AD-4128-AE69-2DB6862AA76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8727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A8B01-35EB-478F-B9B4-2C97E9839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1C4B85-FA3D-44A3-B0CD-5E4226A42D21}" type="datetimeFigureOut">
              <a:rPr lang="en-US"/>
              <a:pPr>
                <a:defRPr/>
              </a:pPr>
              <a:t>8/24/2019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C0935D-1D72-4C34-8986-439B25745B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A1F10C-A174-43D7-B3CD-9ABBF139D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C463F-7B42-448E-8DF1-1BDCFADB3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69010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457200"/>
            <a:ext cx="70104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676400" y="1981200"/>
            <a:ext cx="7010400" cy="4114800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2D3B3A6-32DC-4531-854C-3B148D834354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866D2B4-E0DA-400B-B0CB-48DDAC9A30B5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ECB7B2-CD91-409A-895A-BD07532D011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6" name="Rectangle 22">
            <a:extLst>
              <a:ext uri="{FF2B5EF4-FFF2-40B4-BE49-F238E27FC236}">
                <a16:creationId xmlns:a16="http://schemas.microsoft.com/office/drawing/2014/main" id="{A0EA912E-41E4-40BA-AE52-C50022EB2B85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750CDE-CB08-4CAC-89B9-DA973C0BD76A}" type="datetime11">
              <a:rPr lang="en-GB"/>
              <a:pPr>
                <a:defRPr/>
              </a:pPr>
              <a:t>03:25:50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812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AADFFF2-0D86-4FA4-9B27-46EE17C084BB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1A5ACEC4-6923-4EFD-AB9A-9A5858A288C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E4F53B-2754-4209-BAF7-20060DA9C0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fld id="{62EBA680-ACCA-47AB-8768-938E7E6A5FD2}" type="datetimeFigureOut">
              <a:rPr lang="en-US"/>
              <a:pPr>
                <a:defRPr/>
              </a:pPr>
              <a:t>8/24/2019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54ADB5-64B2-4DDC-9C3F-3EF8364144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CF07D-BB0A-479B-91B5-74959B857C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fld id="{6F3DC7B4-9021-475D-BAAA-4FE18ABCBEB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6" r:id="rId1"/>
    <p:sldLayoutId id="2147484027" r:id="rId2"/>
    <p:sldLayoutId id="2147484028" r:id="rId3"/>
    <p:sldLayoutId id="2147484029" r:id="rId4"/>
    <p:sldLayoutId id="2147484030" r:id="rId5"/>
    <p:sldLayoutId id="2147484031" r:id="rId6"/>
    <p:sldLayoutId id="2147484032" r:id="rId7"/>
    <p:sldLayoutId id="2147484033" r:id="rId8"/>
    <p:sldLayoutId id="2147484034" r:id="rId9"/>
    <p:sldLayoutId id="2147484035" r:id="rId10"/>
    <p:sldLayoutId id="2147484036" r:id="rId11"/>
    <p:sldLayoutId id="2147484037" r:id="rId12"/>
  </p:sldLayoutIdLst>
  <p:txStyles>
    <p:titleStyle>
      <a:lvl1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charset="0"/>
        </a:defRPr>
      </a:lvl2pPr>
      <a:lvl3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charset="0"/>
        </a:defRPr>
      </a:lvl3pPr>
      <a:lvl4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charset="0"/>
        </a:defRPr>
      </a:lvl4pPr>
      <a:lvl5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charset="0"/>
        </a:defRPr>
      </a:lvl5pPr>
      <a:lvl6pPr marL="4572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charset="0"/>
        </a:defRPr>
      </a:lvl6pPr>
      <a:lvl7pPr marL="9144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charset="0"/>
        </a:defRPr>
      </a:lvl7pPr>
      <a:lvl8pPr marL="13716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charset="0"/>
        </a:defRPr>
      </a:lvl8pPr>
      <a:lvl9pPr marL="18288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charset="0"/>
        </a:defRPr>
      </a:lvl9pPr>
    </p:titleStyle>
    <p:bodyStyle>
      <a:lvl1pPr marL="171450" indent="-171450" algn="l" defTabSz="685800" rtl="0" eaLnBrk="0" fontAlgn="base" hangingPunct="0">
        <a:lnSpc>
          <a:spcPct val="90000"/>
        </a:lnSpc>
        <a:spcBef>
          <a:spcPts val="750"/>
        </a:spcBef>
        <a:spcAft>
          <a:spcPct val="0"/>
        </a:spcAft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5">
            <a:extLst>
              <a:ext uri="{FF2B5EF4-FFF2-40B4-BE49-F238E27FC236}">
                <a16:creationId xmlns:a16="http://schemas.microsoft.com/office/drawing/2014/main" id="{A0AEDBC6-2308-47DF-AA23-5F36338E98A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Teaching in Higher </a:t>
            </a:r>
            <a:br>
              <a:rPr lang="en-GB" altLang="en-US" sz="4000"/>
            </a:br>
            <a:r>
              <a:rPr lang="en-GB" altLang="en-US" sz="4000"/>
              <a:t>Education 4</a:t>
            </a:r>
          </a:p>
        </p:txBody>
      </p:sp>
      <p:sp>
        <p:nvSpPr>
          <p:cNvPr id="16386" name="Subtitle 6">
            <a:extLst>
              <a:ext uri="{FF2B5EF4-FFF2-40B4-BE49-F238E27FC236}">
                <a16:creationId xmlns:a16="http://schemas.microsoft.com/office/drawing/2014/main" id="{3E4AF14E-6A28-4848-BB00-EEE7E4BC27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Teaching cycles through action research</a:t>
            </a:r>
            <a:endParaRPr lang="en-US" alt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>
            <a:extLst>
              <a:ext uri="{FF2B5EF4-FFF2-40B4-BE49-F238E27FC236}">
                <a16:creationId xmlns:a16="http://schemas.microsoft.com/office/drawing/2014/main" id="{5C5A5379-51AE-4CAF-8F2F-3FDF9F5605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002060"/>
                </a:solidFill>
              </a:rPr>
              <a:t>Starting point for teaching cycle:</a:t>
            </a:r>
          </a:p>
        </p:txBody>
      </p:sp>
      <p:sp>
        <p:nvSpPr>
          <p:cNvPr id="192515" name="Rectangle 3">
            <a:extLst>
              <a:ext uri="{FF2B5EF4-FFF2-40B4-BE49-F238E27FC236}">
                <a16:creationId xmlns:a16="http://schemas.microsoft.com/office/drawing/2014/main" id="{A9B37946-D859-4EB0-A42E-5FF02C0BF72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00113" y="1844675"/>
            <a:ext cx="7802562" cy="42592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endParaRPr lang="en-GB" altLang="en-US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/>
              <a:t>Ask the following questions about your practice;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/>
              <a:t>“How can I improve what I am doing?”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/>
              <a:t>“Is what I am doing really working?”</a:t>
            </a:r>
          </a:p>
        </p:txBody>
      </p:sp>
      <p:sp>
        <p:nvSpPr>
          <p:cNvPr id="17411" name="Slide Number Placeholder 4">
            <a:extLst>
              <a:ext uri="{FF2B5EF4-FFF2-40B4-BE49-F238E27FC236}">
                <a16:creationId xmlns:a16="http://schemas.microsoft.com/office/drawing/2014/main" id="{D3B1C9DD-42D6-4F97-BF14-14F9F5DFB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9BCBE5F-301B-4B0E-AEC2-BEFDD489D65E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047">
            <a:extLst>
              <a:ext uri="{FF2B5EF4-FFF2-40B4-BE49-F238E27FC236}">
                <a16:creationId xmlns:a16="http://schemas.microsoft.com/office/drawing/2014/main" id="{CD431EC0-CD35-4AA0-BBD5-28B8634BA2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7088" y="0"/>
            <a:ext cx="8316912" cy="1268413"/>
          </a:xfrm>
        </p:spPr>
        <p:txBody>
          <a:bodyPr/>
          <a:lstStyle/>
          <a:p>
            <a:pPr eaLnBrk="1" hangingPunct="1"/>
            <a:r>
              <a:rPr lang="en-GB" altLang="en-US" sz="3600">
                <a:solidFill>
                  <a:srgbClr val="002060"/>
                </a:solidFill>
              </a:rPr>
              <a:t>Teaching cycle based on action research model</a:t>
            </a:r>
          </a:p>
        </p:txBody>
      </p:sp>
      <p:graphicFrame>
        <p:nvGraphicFramePr>
          <p:cNvPr id="31850" name="Group 1130">
            <a:extLst>
              <a:ext uri="{FF2B5EF4-FFF2-40B4-BE49-F238E27FC236}">
                <a16:creationId xmlns:a16="http://schemas.microsoft.com/office/drawing/2014/main" id="{80757621-41CE-4832-B281-1D597F45EF62}"/>
              </a:ext>
            </a:extLst>
          </p:cNvPr>
          <p:cNvGraphicFramePr>
            <a:graphicFrameLocks noGrp="1"/>
          </p:cNvGraphicFramePr>
          <p:nvPr>
            <p:ph type="tbl" idx="1"/>
          </p:nvPr>
        </p:nvGraphicFramePr>
        <p:xfrm>
          <a:off x="395288" y="2349500"/>
          <a:ext cx="8137525" cy="3527425"/>
        </p:xfrm>
        <a:graphic>
          <a:graphicData uri="http://schemas.openxmlformats.org/drawingml/2006/table">
            <a:tbl>
              <a:tblPr/>
              <a:tblGrid>
                <a:gridCol w="27130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11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130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65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" pitchFamily="2" charset="2"/>
                        <a:buNone/>
                        <a:tabLst/>
                      </a:pP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diagnosing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11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" pitchFamily="2" charset="2"/>
                        <a:buNone/>
                        <a:tabLst/>
                      </a:pP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evaluating action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" pitchFamily="2" charset="2"/>
                        <a:buNone/>
                        <a:tabLst/>
                      </a:pPr>
                      <a:endParaRPr kumimoji="0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planning action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1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" pitchFamily="2" charset="2"/>
                        <a:buNone/>
                        <a:tabLst/>
                      </a:pP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taking action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8444" name="Slide Number Placeholder 4">
            <a:extLst>
              <a:ext uri="{FF2B5EF4-FFF2-40B4-BE49-F238E27FC236}">
                <a16:creationId xmlns:a16="http://schemas.microsoft.com/office/drawing/2014/main" id="{EECD075E-CF74-488B-83A4-E62CBA0E98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FE8DCAB-418F-410D-A455-3860C9B4E468}" type="slidenum">
              <a:rPr lang="en-GB" altLang="en-US" smtClean="0"/>
              <a:pPr/>
              <a:t>3</a:t>
            </a:fld>
            <a:endParaRPr lang="en-GB" altLang="en-US"/>
          </a:p>
        </p:txBody>
      </p:sp>
      <p:sp>
        <p:nvSpPr>
          <p:cNvPr id="18445" name="AutoShape 1060">
            <a:extLst>
              <a:ext uri="{FF2B5EF4-FFF2-40B4-BE49-F238E27FC236}">
                <a16:creationId xmlns:a16="http://schemas.microsoft.com/office/drawing/2014/main" id="{C3523A4B-80DA-40A8-9CC0-349C1BB9F6C0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192838" y="1879600"/>
            <a:ext cx="1150938" cy="2808287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2912 h 21600"/>
              <a:gd name="T14" fmla="*/ 18227 w 21600"/>
              <a:gd name="T15" fmla="*/ 924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lnTo>
                  <a:pt x="21600" y="6079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6" name="AutoShape 1061">
            <a:extLst>
              <a:ext uri="{FF2B5EF4-FFF2-40B4-BE49-F238E27FC236}">
                <a16:creationId xmlns:a16="http://schemas.microsoft.com/office/drawing/2014/main" id="{E0F3B86A-CC8F-479F-9274-25F0DB657EED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5364163" y="4508500"/>
            <a:ext cx="2520950" cy="1008063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2912 h 21600"/>
              <a:gd name="T14" fmla="*/ 18227 w 21600"/>
              <a:gd name="T15" fmla="*/ 924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lnTo>
                  <a:pt x="21600" y="6079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7" name="AutoShape 1062">
            <a:extLst>
              <a:ext uri="{FF2B5EF4-FFF2-40B4-BE49-F238E27FC236}">
                <a16:creationId xmlns:a16="http://schemas.microsoft.com/office/drawing/2014/main" id="{FAEA75A3-7EA8-4FF0-A8FD-470745AFEB75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1620044" y="3644107"/>
            <a:ext cx="1006475" cy="2592387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2919 h 21600"/>
              <a:gd name="T14" fmla="*/ 18208 w 21600"/>
              <a:gd name="T15" fmla="*/ 9239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075" y="0"/>
                </a:lnTo>
                <a:lnTo>
                  <a:pt x="15075" y="2919"/>
                </a:lnTo>
                <a:lnTo>
                  <a:pt x="12427" y="2919"/>
                </a:lnTo>
                <a:cubicBezTo>
                  <a:pt x="5564" y="2919"/>
                  <a:pt x="0" y="7055"/>
                  <a:pt x="0" y="12158"/>
                </a:cubicBezTo>
                <a:lnTo>
                  <a:pt x="0" y="21600"/>
                </a:lnTo>
                <a:lnTo>
                  <a:pt x="6460" y="21600"/>
                </a:lnTo>
                <a:lnTo>
                  <a:pt x="6460" y="12158"/>
                </a:lnTo>
                <a:cubicBezTo>
                  <a:pt x="6460" y="10546"/>
                  <a:pt x="9132" y="9239"/>
                  <a:pt x="12427" y="9239"/>
                </a:cubicBezTo>
                <a:lnTo>
                  <a:pt x="15075" y="9239"/>
                </a:lnTo>
                <a:lnTo>
                  <a:pt x="15075" y="12158"/>
                </a:lnTo>
                <a:lnTo>
                  <a:pt x="21600" y="6079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8" name="AutoShape 1063">
            <a:extLst>
              <a:ext uri="{FF2B5EF4-FFF2-40B4-BE49-F238E27FC236}">
                <a16:creationId xmlns:a16="http://schemas.microsoft.com/office/drawing/2014/main" id="{100512AE-6E0E-469C-8C03-0B8AB134B0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0113" y="2636838"/>
            <a:ext cx="2662237" cy="1079500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2912 h 21600"/>
              <a:gd name="T14" fmla="*/ 18227 w 21600"/>
              <a:gd name="T15" fmla="*/ 924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lnTo>
                  <a:pt x="21600" y="6079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9" name="AutoShape 1123">
            <a:extLst>
              <a:ext uri="{FF2B5EF4-FFF2-40B4-BE49-F238E27FC236}">
                <a16:creationId xmlns:a16="http://schemas.microsoft.com/office/drawing/2014/main" id="{DD45FAC3-A627-402D-8B94-F379D04C936E}"/>
              </a:ext>
            </a:extLst>
          </p:cNvPr>
          <p:cNvSpPr>
            <a:spLocks noChangeArrowheads="1"/>
          </p:cNvSpPr>
          <p:nvPr/>
        </p:nvSpPr>
        <p:spPr bwMode="auto">
          <a:xfrm rot="1795446">
            <a:off x="2611438" y="1958975"/>
            <a:ext cx="1368425" cy="485775"/>
          </a:xfrm>
          <a:prstGeom prst="rightArrow">
            <a:avLst>
              <a:gd name="adj1" fmla="val 50000"/>
              <a:gd name="adj2" fmla="val 7042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18450" name="Text Box 1124">
            <a:extLst>
              <a:ext uri="{FF2B5EF4-FFF2-40B4-BE49-F238E27FC236}">
                <a16:creationId xmlns:a16="http://schemas.microsoft.com/office/drawing/2014/main" id="{16C1DD44-1A40-4343-8F57-DE1EC9C482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31913" y="1484313"/>
            <a:ext cx="1512887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400"/>
              <a:t>Content/ context/ purpose</a:t>
            </a: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>
            <a:extLst>
              <a:ext uri="{FF2B5EF4-FFF2-40B4-BE49-F238E27FC236}">
                <a16:creationId xmlns:a16="http://schemas.microsoft.com/office/drawing/2014/main" id="{CAF050C2-035A-4247-831C-2738462BCA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Key considerations for a reflective teaching intervention </a:t>
            </a:r>
          </a:p>
        </p:txBody>
      </p:sp>
      <p:sp>
        <p:nvSpPr>
          <p:cNvPr id="8193" name="Rectangle 3">
            <a:extLst>
              <a:ext uri="{FF2B5EF4-FFF2-40B4-BE49-F238E27FC236}">
                <a16:creationId xmlns:a16="http://schemas.microsoft.com/office/drawing/2014/main" id="{B4DC97AD-68BD-4E46-A654-26603242B27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hangingPunct="1">
              <a:buFont typeface="Arial" charset="0"/>
              <a:buChar char="•"/>
              <a:defRPr/>
            </a:pPr>
            <a:endParaRPr lang="en-GB" altLang="x-none" dirty="0"/>
          </a:p>
          <a:p>
            <a:pPr eaLnBrk="1" hangingPunct="1">
              <a:buFont typeface="Arial" charset="0"/>
              <a:buChar char="•"/>
              <a:defRPr/>
            </a:pPr>
            <a:endParaRPr lang="en-GB" altLang="x-none" dirty="0"/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x-none" dirty="0"/>
              <a:t>What do I want to investigate/ develop? </a:t>
            </a:r>
          </a:p>
          <a:p>
            <a:pPr eaLnBrk="1" hangingPunct="1">
              <a:buFont typeface="Wingdings 3" charset="2"/>
              <a:buNone/>
              <a:defRPr/>
            </a:pPr>
            <a:endParaRPr lang="en-GB" altLang="x-none" dirty="0"/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x-none" dirty="0"/>
              <a:t>What can I do that is realistic and worthwhile ?</a:t>
            </a:r>
            <a:br>
              <a:rPr lang="en-GB" altLang="x-none" dirty="0"/>
            </a:br>
            <a:endParaRPr lang="en-GB" altLang="x-none" dirty="0"/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x-none" dirty="0"/>
              <a:t>Why?</a:t>
            </a:r>
            <a:br>
              <a:rPr lang="en-GB" altLang="x-none" dirty="0"/>
            </a:br>
            <a:endParaRPr lang="en-GB" altLang="x-none" dirty="0"/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x-none" dirty="0"/>
              <a:t>What evidence is out there to support investigating this?</a:t>
            </a:r>
          </a:p>
          <a:p>
            <a:pPr eaLnBrk="1" hangingPunct="1">
              <a:buFont typeface="Wingdings 3" charset="2"/>
              <a:buNone/>
              <a:defRPr/>
            </a:pPr>
            <a:endParaRPr lang="en-GB" altLang="x-none" dirty="0"/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x-none" dirty="0"/>
              <a:t>Who can I consult with? </a:t>
            </a:r>
            <a:br>
              <a:rPr lang="en-GB" altLang="x-none" dirty="0"/>
            </a:br>
            <a:endParaRPr lang="en-GB" altLang="x-none" dirty="0"/>
          </a:p>
        </p:txBody>
      </p:sp>
      <p:sp>
        <p:nvSpPr>
          <p:cNvPr id="20483" name="Slide Number Placeholder 4">
            <a:extLst>
              <a:ext uri="{FF2B5EF4-FFF2-40B4-BE49-F238E27FC236}">
                <a16:creationId xmlns:a16="http://schemas.microsoft.com/office/drawing/2014/main" id="{6A3F9F72-640F-47D9-8DB1-8B8CA7579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B1F2255-64B5-4FA6-A5E0-B7D8744C8471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>
            <a:extLst>
              <a:ext uri="{FF2B5EF4-FFF2-40B4-BE49-F238E27FC236}">
                <a16:creationId xmlns:a16="http://schemas.microsoft.com/office/drawing/2014/main" id="{61245B97-4FB4-48B2-B9BE-F392B0F30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/>
              <a:t>What should I evaluate?</a:t>
            </a:r>
          </a:p>
        </p:txBody>
      </p:sp>
      <p:sp>
        <p:nvSpPr>
          <p:cNvPr id="21506" name="Content Placeholder 2">
            <a:extLst>
              <a:ext uri="{FF2B5EF4-FFF2-40B4-BE49-F238E27FC236}">
                <a16:creationId xmlns:a16="http://schemas.microsoft.com/office/drawing/2014/main" id="{DD89A2B7-989F-4F61-BA45-F0DE94748A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19100" indent="-382588" eaLnBrk="1" hangingPunct="1"/>
            <a:r>
              <a:rPr lang="en-GB" altLang="en-US"/>
              <a:t>Clarity of learning outcomes/ assessment criteria</a:t>
            </a:r>
          </a:p>
          <a:p>
            <a:pPr marL="419100" indent="-382588" eaLnBrk="1" hangingPunct="1"/>
            <a:r>
              <a:rPr lang="en-GB" altLang="en-US"/>
              <a:t>Development of skills – critical thinking, reading, synthesis</a:t>
            </a:r>
          </a:p>
          <a:p>
            <a:pPr marL="419100" indent="-382588" eaLnBrk="1" hangingPunct="1"/>
            <a:r>
              <a:rPr lang="en-GB" altLang="en-US"/>
              <a:t>Quality/ clarity/ usefulness of feedback</a:t>
            </a:r>
          </a:p>
          <a:p>
            <a:pPr marL="419100" indent="-382588" eaLnBrk="1" hangingPunct="1"/>
            <a:r>
              <a:rPr lang="en-GB" altLang="en-US"/>
              <a:t>Relevance/ appropriateness of assessment</a:t>
            </a:r>
          </a:p>
          <a:p>
            <a:pPr marL="419100" indent="-382588" eaLnBrk="1" hangingPunct="1"/>
            <a:r>
              <a:rPr lang="en-GB" altLang="en-US"/>
              <a:t>Quality/ clarity/ relevance/ variety/ success of delivery of curriculum</a:t>
            </a:r>
          </a:p>
          <a:p>
            <a:pPr marL="419100" indent="-382588" eaLnBrk="1" hangingPunct="1"/>
            <a:r>
              <a:rPr lang="en-GB" altLang="en-US"/>
              <a:t>Administrative arrangements/ physical environment</a:t>
            </a:r>
          </a:p>
        </p:txBody>
      </p:sp>
      <p:sp>
        <p:nvSpPr>
          <p:cNvPr id="21507" name="Slide Number Placeholder 1">
            <a:extLst>
              <a:ext uri="{FF2B5EF4-FFF2-40B4-BE49-F238E27FC236}">
                <a16:creationId xmlns:a16="http://schemas.microsoft.com/office/drawing/2014/main" id="{ED99001F-AE80-4718-ACAC-1F877ECDB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8A9F83C-E536-4465-830E-173AD333AEF2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>
            <a:extLst>
              <a:ext uri="{FF2B5EF4-FFF2-40B4-BE49-F238E27FC236}">
                <a16:creationId xmlns:a16="http://schemas.microsoft.com/office/drawing/2014/main" id="{AAB6C6F3-C203-4B47-9240-4228F975C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/>
              <a:t>What should I evaluate?</a:t>
            </a:r>
            <a:endParaRPr lang="en-US" altLang="en-US"/>
          </a:p>
        </p:txBody>
      </p:sp>
      <p:sp>
        <p:nvSpPr>
          <p:cNvPr id="23554" name="Rectangle 3">
            <a:extLst>
              <a:ext uri="{FF2B5EF4-FFF2-40B4-BE49-F238E27FC236}">
                <a16:creationId xmlns:a16="http://schemas.microsoft.com/office/drawing/2014/main" id="{06659008-EDA9-4D84-A0B7-8629EBF6E56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What data can I gather as evidence that my teaching cycle is making a difference (or not)?  </a:t>
            </a:r>
          </a:p>
          <a:p>
            <a:pPr eaLnBrk="1" hangingPunct="1"/>
            <a:r>
              <a:rPr lang="en-GB" altLang="en-US"/>
              <a:t>What has improved for me?</a:t>
            </a:r>
          </a:p>
          <a:p>
            <a:pPr eaLnBrk="1" hangingPunct="1"/>
            <a:r>
              <a:rPr lang="en-GB" altLang="en-US"/>
              <a:t>Improved for others?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>
              <a:buFont typeface="Wingdings 3" panose="05040102010807070707" pitchFamily="18" charset="2"/>
              <a:buNone/>
            </a:pPr>
            <a:endParaRPr lang="en-GB" altLang="en-US"/>
          </a:p>
        </p:txBody>
      </p:sp>
      <p:sp>
        <p:nvSpPr>
          <p:cNvPr id="23555" name="Slide Number Placeholder 4">
            <a:extLst>
              <a:ext uri="{FF2B5EF4-FFF2-40B4-BE49-F238E27FC236}">
                <a16:creationId xmlns:a16="http://schemas.microsoft.com/office/drawing/2014/main" id="{4DA87523-FF13-4F94-9D78-42B25FB4CE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10E776B-D882-46A9-9611-FE9087AACBFE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>
            <a:extLst>
              <a:ext uri="{FF2B5EF4-FFF2-40B4-BE49-F238E27FC236}">
                <a16:creationId xmlns:a16="http://schemas.microsoft.com/office/drawing/2014/main" id="{512697B0-BF58-4341-8ED3-63AFA716F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>
                <a:solidFill>
                  <a:srgbClr val="002060"/>
                </a:solidFill>
              </a:rPr>
              <a:t>How do you ensure my judgments are accurate?</a:t>
            </a:r>
            <a:br>
              <a:rPr lang="en-GB" altLang="en-US" sz="3200">
                <a:solidFill>
                  <a:srgbClr val="002060"/>
                </a:solidFill>
              </a:rPr>
            </a:br>
            <a:endParaRPr lang="en-US" altLang="en-US"/>
          </a:p>
        </p:txBody>
      </p:sp>
      <p:sp>
        <p:nvSpPr>
          <p:cNvPr id="198659" name="Rectangle 3">
            <a:extLst>
              <a:ext uri="{FF2B5EF4-FFF2-40B4-BE49-F238E27FC236}">
                <a16:creationId xmlns:a16="http://schemas.microsoft.com/office/drawing/2014/main" id="{242F6D63-6F49-4F32-B37F-98E4C2C04E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en-GB" sz="3600" dirty="0"/>
          </a:p>
          <a:p>
            <a:pPr eaLnBrk="1" fontAlgn="auto" hangingPunct="1"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2800" dirty="0"/>
              <a:t>Reflect consciously and purposefully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2800" dirty="0"/>
              <a:t>Establish trust with those giving feedback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2800" dirty="0"/>
              <a:t>Use participants’ voice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2800" dirty="0"/>
              <a:t>Multiple sources of data – different people, different settings, different format of same question, different methods of data collection</a:t>
            </a:r>
          </a:p>
          <a:p>
            <a:pPr algn="ctr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endParaRPr lang="en-GB" sz="2800" dirty="0"/>
          </a:p>
          <a:p>
            <a:pPr algn="ctr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r>
              <a:rPr lang="en-GB" sz="2800" dirty="0"/>
              <a:t>What will I do differently next time?</a:t>
            </a:r>
          </a:p>
        </p:txBody>
      </p:sp>
      <p:sp>
        <p:nvSpPr>
          <p:cNvPr id="24579" name="Slide Number Placeholder 4">
            <a:extLst>
              <a:ext uri="{FF2B5EF4-FFF2-40B4-BE49-F238E27FC236}">
                <a16:creationId xmlns:a16="http://schemas.microsoft.com/office/drawing/2014/main" id="{B5193F07-9734-4B9B-B1C2-74A42C36E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52C5D2D-6A6B-4BCC-9ED6-89B1F05CACB0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>
            <a:extLst>
              <a:ext uri="{FF2B5EF4-FFF2-40B4-BE49-F238E27FC236}">
                <a16:creationId xmlns:a16="http://schemas.microsoft.com/office/drawing/2014/main" id="{144658ED-82B7-4FFE-BCA9-7D601CFD13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002060"/>
                </a:solidFill>
              </a:rPr>
              <a:t>Draft Poster/Presntation </a:t>
            </a:r>
          </a:p>
        </p:txBody>
      </p:sp>
      <p:sp>
        <p:nvSpPr>
          <p:cNvPr id="13317" name="Rectangle 3">
            <a:extLst>
              <a:ext uri="{FF2B5EF4-FFF2-40B4-BE49-F238E27FC236}">
                <a16:creationId xmlns:a16="http://schemas.microsoft.com/office/drawing/2014/main" id="{575690FE-8242-48CE-93F1-5020ADA078AB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dirty="0"/>
              <a:t>What is the situation currently?</a:t>
            </a:r>
          </a:p>
          <a:p>
            <a:pPr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dirty="0"/>
              <a:t>What do you wish to change?</a:t>
            </a:r>
          </a:p>
          <a:p>
            <a:pPr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dirty="0"/>
              <a:t>What is the rationale for change?</a:t>
            </a:r>
          </a:p>
          <a:p>
            <a:pPr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dirty="0"/>
              <a:t>What do you plan to do?</a:t>
            </a:r>
          </a:p>
          <a:p>
            <a:pPr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dirty="0"/>
              <a:t>How will you do it?</a:t>
            </a:r>
          </a:p>
          <a:p>
            <a:pPr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dirty="0"/>
              <a:t>How will you evaluate its effectiveness?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endParaRPr lang="en-GB" dirty="0"/>
          </a:p>
        </p:txBody>
      </p:sp>
      <p:sp>
        <p:nvSpPr>
          <p:cNvPr id="26627" name="Slide Number Placeholder 4">
            <a:extLst>
              <a:ext uri="{FF2B5EF4-FFF2-40B4-BE49-F238E27FC236}">
                <a16:creationId xmlns:a16="http://schemas.microsoft.com/office/drawing/2014/main" id="{F683057B-088D-4CFE-8162-CEF153F4C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9B13C60-2EF0-43D1-B5FA-06C4C267D745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>
            <a:extLst>
              <a:ext uri="{FF2B5EF4-FFF2-40B4-BE49-F238E27FC236}">
                <a16:creationId xmlns:a16="http://schemas.microsoft.com/office/drawing/2014/main" id="{84C7A6E7-4B4E-4CE0-87F1-22B6157C8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/>
              <a:t>Finally some questions to consider</a:t>
            </a:r>
          </a:p>
        </p:txBody>
      </p:sp>
      <p:sp>
        <p:nvSpPr>
          <p:cNvPr id="28674" name="Content Placeholder 2">
            <a:extLst>
              <a:ext uri="{FF2B5EF4-FFF2-40B4-BE49-F238E27FC236}">
                <a16:creationId xmlns:a16="http://schemas.microsoft.com/office/drawing/2014/main" id="{1CE5FF6C-7A14-4602-8733-DEFBBFA285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How would this intervention improve student learning / experience?</a:t>
            </a:r>
          </a:p>
          <a:p>
            <a:pPr eaLnBrk="1" hangingPunct="1"/>
            <a:r>
              <a:rPr lang="en-GB" altLang="en-US" sz="2400"/>
              <a:t>Who are your students?  Why does the existing provision need improvement?</a:t>
            </a:r>
          </a:p>
          <a:p>
            <a:pPr eaLnBrk="1" hangingPunct="1"/>
            <a:r>
              <a:rPr lang="en-GB" altLang="en-US" sz="2400"/>
              <a:t>How feasible is this intervention/ teaching cycle?</a:t>
            </a:r>
          </a:p>
          <a:p>
            <a:pPr eaLnBrk="1" hangingPunct="1"/>
            <a:r>
              <a:rPr lang="en-GB" altLang="en-US" sz="2400"/>
              <a:t>What would you professionally gain from this?</a:t>
            </a:r>
          </a:p>
          <a:p>
            <a:pPr eaLnBrk="1" hangingPunct="1"/>
            <a:r>
              <a:rPr lang="en-GB" altLang="en-US" sz="2400"/>
              <a:t>What effect would this improvement have on others teaching in the team?</a:t>
            </a:r>
          </a:p>
          <a:p>
            <a:pPr eaLnBrk="1" hangingPunct="1"/>
            <a:r>
              <a:rPr lang="en-GB" altLang="en-US" sz="2400"/>
              <a:t>What effects might there be on other areas?</a:t>
            </a:r>
          </a:p>
          <a:p>
            <a:pPr eaLnBrk="1" hangingPunct="1"/>
            <a:endParaRPr lang="en-GB" altLang="en-US" sz="2800"/>
          </a:p>
        </p:txBody>
      </p:sp>
      <p:sp>
        <p:nvSpPr>
          <p:cNvPr id="28675" name="Slide Number Placeholder 4">
            <a:extLst>
              <a:ext uri="{FF2B5EF4-FFF2-40B4-BE49-F238E27FC236}">
                <a16:creationId xmlns:a16="http://schemas.microsoft.com/office/drawing/2014/main" id="{2333AD8F-EB39-4A01-82AD-36CF86376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D6C3F73-95FA-4F5F-AEE2-934455C80348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itle 1">
            <a:extLst>
              <a:ext uri="{FF2B5EF4-FFF2-40B4-BE49-F238E27FC236}">
                <a16:creationId xmlns:a16="http://schemas.microsoft.com/office/drawing/2014/main" id="{BF3EAF93-E7FC-4414-AA8B-7B3EFAF00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/>
              <a:t>More questions to consider</a:t>
            </a:r>
          </a:p>
        </p:txBody>
      </p:sp>
      <p:sp>
        <p:nvSpPr>
          <p:cNvPr id="29698" name="Content Placeholder 2">
            <a:extLst>
              <a:ext uri="{FF2B5EF4-FFF2-40B4-BE49-F238E27FC236}">
                <a16:creationId xmlns:a16="http://schemas.microsoft.com/office/drawing/2014/main" id="{898DE741-7C55-4C53-A722-B474E0C77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What other stakeholders are involved?</a:t>
            </a:r>
          </a:p>
          <a:p>
            <a:pPr eaLnBrk="1" hangingPunct="1"/>
            <a:r>
              <a:rPr lang="en-GB" altLang="en-US" sz="2800"/>
              <a:t>What specifically are the key questions you would wish to answer?</a:t>
            </a:r>
          </a:p>
          <a:p>
            <a:pPr eaLnBrk="1" hangingPunct="1"/>
            <a:r>
              <a:rPr lang="en-GB" altLang="en-US" sz="2800"/>
              <a:t>What data would you collect?</a:t>
            </a:r>
          </a:p>
          <a:p>
            <a:pPr eaLnBrk="1" hangingPunct="1"/>
            <a:r>
              <a:rPr lang="en-GB" altLang="en-US" sz="2800"/>
              <a:t>How would you collect it?</a:t>
            </a:r>
          </a:p>
          <a:p>
            <a:pPr eaLnBrk="1" hangingPunct="1"/>
            <a:r>
              <a:rPr lang="en-GB" altLang="en-US" sz="2800"/>
              <a:t>What skills do you need to do this?</a:t>
            </a:r>
          </a:p>
          <a:p>
            <a:pPr eaLnBrk="1" hangingPunct="1"/>
            <a:r>
              <a:rPr lang="en-GB" altLang="en-US" sz="2800"/>
              <a:t>Are there ethical issues involved here?</a:t>
            </a:r>
          </a:p>
          <a:p>
            <a:pPr eaLnBrk="1" hangingPunct="1"/>
            <a:r>
              <a:rPr lang="en-GB" altLang="en-US" sz="2800"/>
              <a:t>What problems do you anticipate?</a:t>
            </a:r>
          </a:p>
          <a:p>
            <a:pPr eaLnBrk="1" hangingPunct="1"/>
            <a:endParaRPr lang="en-GB" altLang="en-US" sz="2800"/>
          </a:p>
        </p:txBody>
      </p:sp>
      <p:sp>
        <p:nvSpPr>
          <p:cNvPr id="29699" name="Slide Number Placeholder 4">
            <a:extLst>
              <a:ext uri="{FF2B5EF4-FFF2-40B4-BE49-F238E27FC236}">
                <a16:creationId xmlns:a16="http://schemas.microsoft.com/office/drawing/2014/main" id="{3F48DD8C-5A0C-4DD2-8FB5-71ECBF0CE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FC19434-33F9-45EC-AC58-EBB42EBAA6DD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>
            <a:extLst>
              <a:ext uri="{FF2B5EF4-FFF2-40B4-BE49-F238E27FC236}">
                <a16:creationId xmlns:a16="http://schemas.microsoft.com/office/drawing/2014/main" id="{36DF5E87-8C8E-440C-BD8B-B44221C774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>
                <a:solidFill>
                  <a:srgbClr val="002060"/>
                </a:solidFill>
              </a:rPr>
              <a:t>Suggested sources</a:t>
            </a:r>
          </a:p>
        </p:txBody>
      </p:sp>
      <p:sp>
        <p:nvSpPr>
          <p:cNvPr id="31746" name="Rectangle 3">
            <a:extLst>
              <a:ext uri="{FF2B5EF4-FFF2-40B4-BE49-F238E27FC236}">
                <a16:creationId xmlns:a16="http://schemas.microsoft.com/office/drawing/2014/main" id="{DCBD4CD3-4708-4015-BC5C-65EC1062D81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1188" y="1484313"/>
            <a:ext cx="8075612" cy="4032250"/>
          </a:xfrm>
        </p:spPr>
        <p:txBody>
          <a:bodyPr/>
          <a:lstStyle/>
          <a:p>
            <a:pPr eaLnBrk="1" hangingPunct="1"/>
            <a:r>
              <a:rPr lang="en-GB" altLang="en-US"/>
              <a:t>Carr, W &amp; S Kemmis (1986), Becoming critical</a:t>
            </a:r>
          </a:p>
          <a:p>
            <a:pPr eaLnBrk="1" hangingPunct="1"/>
            <a:r>
              <a:rPr lang="en-GB" altLang="en-US"/>
              <a:t>Radnor, H  (2002), Researching your own professional practice</a:t>
            </a:r>
          </a:p>
          <a:p>
            <a:pPr eaLnBrk="1" hangingPunct="1"/>
            <a:r>
              <a:rPr lang="en-GB" altLang="en-US"/>
              <a:t>McGill, I &amp; L Beaty (2001), Action learning</a:t>
            </a:r>
          </a:p>
          <a:p>
            <a:pPr eaLnBrk="1" hangingPunct="1"/>
            <a:r>
              <a:rPr lang="en-GB" altLang="en-US"/>
              <a:t>www.jeanmcniff.com</a:t>
            </a:r>
          </a:p>
          <a:p>
            <a:pPr eaLnBrk="1" hangingPunct="1"/>
            <a:r>
              <a:rPr lang="en-GB" altLang="en-US"/>
              <a:t>http://ActionResearch.net</a:t>
            </a:r>
          </a:p>
        </p:txBody>
      </p:sp>
      <p:sp>
        <p:nvSpPr>
          <p:cNvPr id="31747" name="Slide Number Placeholder 4">
            <a:extLst>
              <a:ext uri="{FF2B5EF4-FFF2-40B4-BE49-F238E27FC236}">
                <a16:creationId xmlns:a16="http://schemas.microsoft.com/office/drawing/2014/main" id="{FE4C3BAE-7FFA-4537-B145-FEEC9AC7A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99C5B23-3993-4769-9037-342E36776E9B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Title 3">
            <a:extLst>
              <a:ext uri="{FF2B5EF4-FFF2-40B4-BE49-F238E27FC236}">
                <a16:creationId xmlns:a16="http://schemas.microsoft.com/office/drawing/2014/main" id="{01100567-E1B0-4465-959F-5EF946FD0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Purposeful Observation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F21CCF6-B41F-41FC-AA66-D4B42ED971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dirty="0"/>
              <a:t>Observation is a core approach within the teaching profession. “</a:t>
            </a:r>
            <a:r>
              <a:rPr lang="en-GB" i="1" dirty="0"/>
              <a:t>At best it is an active, purposeful task that stimulates deep learning and the development of professional ‘know-how’. At worst it is a passive process that leads to either heightened anxiety or total ‘shut down’ in the learner.</a:t>
            </a:r>
            <a:r>
              <a:rPr lang="en-GB" dirty="0"/>
              <a:t>” (Morris, 2007, p.1)</a:t>
            </a:r>
          </a:p>
          <a:p>
            <a:pPr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dirty="0"/>
              <a:t>In his thesis ‘Conjectures and refutations: the growth of scientific knowledge’, Karl Popper warns “</a:t>
            </a:r>
            <a:r>
              <a:rPr lang="en-GB" i="1" dirty="0"/>
              <a:t>Clearly the instruction “observe!” is absurd. Observation is always selective. It needs a chosen object, a definite task, an interest, a point of view, a problem</a:t>
            </a:r>
            <a:r>
              <a:rPr lang="en-GB" dirty="0"/>
              <a:t>.” (Popper, 1972, p.46)</a:t>
            </a:r>
          </a:p>
          <a:p>
            <a:pPr marL="0" indent="0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>
            <a:extLst>
              <a:ext uri="{FF2B5EF4-FFF2-40B4-BE49-F238E27FC236}">
                <a16:creationId xmlns:a16="http://schemas.microsoft.com/office/drawing/2014/main" id="{A1B6966E-D1C4-45A0-94AB-0D3B0EACC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388" y="1017588"/>
            <a:ext cx="8791575" cy="525462"/>
          </a:xfrm>
        </p:spPr>
        <p:txBody>
          <a:bodyPr/>
          <a:lstStyle/>
          <a:p>
            <a:pPr eaLnBrk="1" hangingPunct="1"/>
            <a:r>
              <a:rPr lang="en-GB" altLang="en-US" sz="2400"/>
              <a:t>For our observations today we need to consider: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BCD83E-B443-4033-BE77-0B9D7BDBCC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650" y="1543050"/>
            <a:ext cx="8507413" cy="3946525"/>
          </a:xfrm>
        </p:spPr>
        <p:txBody>
          <a:bodyPr rtlCol="0">
            <a:normAutofit fontScale="850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r>
              <a:rPr lang="en-GB" dirty="0"/>
              <a:t>• </a:t>
            </a:r>
            <a:r>
              <a:rPr lang="en-GB" b="1" dirty="0"/>
              <a:t>What </a:t>
            </a:r>
            <a:r>
              <a:rPr lang="en-GB" dirty="0"/>
              <a:t>to observe and For what </a:t>
            </a:r>
            <a:r>
              <a:rPr lang="en-GB" b="1" dirty="0"/>
              <a:t>purpose </a:t>
            </a:r>
          </a:p>
          <a:p>
            <a:pPr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b="1" u="sng" dirty="0"/>
              <a:t>What to Observe</a:t>
            </a:r>
          </a:p>
          <a:p>
            <a:pPr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dirty="0"/>
              <a:t>We could consider:</a:t>
            </a:r>
          </a:p>
          <a:p>
            <a:pPr lvl="1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dirty="0"/>
              <a:t>Structure</a:t>
            </a:r>
          </a:p>
          <a:p>
            <a:pPr lvl="1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dirty="0"/>
              <a:t>Learning objectives</a:t>
            </a:r>
          </a:p>
          <a:p>
            <a:pPr lvl="1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dirty="0"/>
              <a:t>Teaching strategies / activities - appropriateness, effectiveness</a:t>
            </a:r>
          </a:p>
          <a:p>
            <a:pPr lvl="1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dirty="0"/>
              <a:t>Resources</a:t>
            </a:r>
          </a:p>
          <a:p>
            <a:pPr lvl="1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dirty="0"/>
              <a:t>Questioning techniques</a:t>
            </a:r>
          </a:p>
          <a:p>
            <a:pPr lvl="1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dirty="0"/>
              <a:t>Pace of lesson</a:t>
            </a:r>
          </a:p>
          <a:p>
            <a:pPr lvl="1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dirty="0"/>
              <a:t>Use of praise / encouragement / feedback</a:t>
            </a:r>
          </a:p>
          <a:p>
            <a:pPr lvl="1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dirty="0"/>
              <a:t>Monitoring understanding</a:t>
            </a:r>
          </a:p>
          <a:p>
            <a:pPr lvl="1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dirty="0"/>
              <a:t>Assessing achievement of </a:t>
            </a:r>
            <a:r>
              <a:rPr lang="en-GB" dirty="0" err="1"/>
              <a:t>Lo’s</a:t>
            </a:r>
            <a:endParaRPr lang="en-GB" dirty="0"/>
          </a:p>
          <a:p>
            <a:pPr lvl="1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dirty="0"/>
              <a:t>Enthusiasm for, interest in and knowledge of subject</a:t>
            </a:r>
          </a:p>
          <a:p>
            <a:pPr lvl="1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dirty="0"/>
              <a:t>Plenary.</a:t>
            </a:r>
          </a:p>
          <a:p>
            <a:pPr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b="1" u="sng" dirty="0"/>
              <a:t>For What Purpose</a:t>
            </a:r>
            <a:r>
              <a:rPr lang="en-GB" dirty="0"/>
              <a:t> </a:t>
            </a:r>
          </a:p>
          <a:p>
            <a:pPr marL="0" indent="0"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r>
              <a:rPr lang="en-GB" dirty="0"/>
              <a:t>To provide constructive feedback to aid reflection, development and improvement.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>
            <a:extLst>
              <a:ext uri="{FF2B5EF4-FFF2-40B4-BE49-F238E27FC236}">
                <a16:creationId xmlns:a16="http://schemas.microsoft.com/office/drawing/2014/main" id="{372F72B4-AE78-4FAA-95A6-4D67E5FFEBE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7772400" cy="981075"/>
          </a:xfrm>
        </p:spPr>
        <p:txBody>
          <a:bodyPr lIns="92075" tIns="46038" rIns="92075" bIns="46038"/>
          <a:lstStyle/>
          <a:p>
            <a:pPr eaLnBrk="1" hangingPunct="1"/>
            <a:r>
              <a:rPr lang="en-GB" altLang="en-US" sz="3600"/>
              <a:t>PGCert tHE: summary</a:t>
            </a:r>
          </a:p>
        </p:txBody>
      </p:sp>
      <p:sp>
        <p:nvSpPr>
          <p:cNvPr id="34818" name="WordArt 3">
            <a:extLst>
              <a:ext uri="{FF2B5EF4-FFF2-40B4-BE49-F238E27FC236}">
                <a16:creationId xmlns:a16="http://schemas.microsoft.com/office/drawing/2014/main" id="{8C1B0F27-CE9C-4EC2-9BD4-4AA830C56B59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 rot="5400000">
            <a:off x="-1024730" y="3698081"/>
            <a:ext cx="4430712" cy="581025"/>
          </a:xfrm>
          <a:prstGeom prst="rect">
            <a:avLst/>
          </a:prstGeom>
        </p:spPr>
        <p:txBody>
          <a:bodyPr vert="wordArtVert"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fontAlgn="auto"/>
            <a:endParaRPr lang="en-GB" sz="4000" kern="1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Rockwell Extra Bold" panose="02060903040505020403" pitchFamily="18" charset="0"/>
            </a:endParaRPr>
          </a:p>
        </p:txBody>
      </p:sp>
      <p:grpSp>
        <p:nvGrpSpPr>
          <p:cNvPr id="34819" name="Group 4">
            <a:extLst>
              <a:ext uri="{FF2B5EF4-FFF2-40B4-BE49-F238E27FC236}">
                <a16:creationId xmlns:a16="http://schemas.microsoft.com/office/drawing/2014/main" id="{4F117B09-9957-4C98-A29D-0587E8A7112E}"/>
              </a:ext>
            </a:extLst>
          </p:cNvPr>
          <p:cNvGrpSpPr>
            <a:grpSpLocks/>
          </p:cNvGrpSpPr>
          <p:nvPr/>
        </p:nvGrpSpPr>
        <p:grpSpPr bwMode="auto">
          <a:xfrm>
            <a:off x="1190625" y="1268413"/>
            <a:ext cx="4049713" cy="4772025"/>
            <a:chOff x="560" y="1056"/>
            <a:chExt cx="2560" cy="2976"/>
          </a:xfrm>
        </p:grpSpPr>
        <p:grpSp>
          <p:nvGrpSpPr>
            <p:cNvPr id="34839" name="Group 5">
              <a:extLst>
                <a:ext uri="{FF2B5EF4-FFF2-40B4-BE49-F238E27FC236}">
                  <a16:creationId xmlns:a16="http://schemas.microsoft.com/office/drawing/2014/main" id="{21C4FBDB-D0EC-4E79-BB7B-0675D14DFD8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728" y="1632"/>
              <a:ext cx="1008" cy="720"/>
              <a:chOff x="881" y="1425"/>
              <a:chExt cx="1166" cy="942"/>
            </a:xfrm>
          </p:grpSpPr>
          <p:sp>
            <p:nvSpPr>
              <p:cNvPr id="34850" name="Oval 6">
                <a:extLst>
                  <a:ext uri="{FF2B5EF4-FFF2-40B4-BE49-F238E27FC236}">
                    <a16:creationId xmlns:a16="http://schemas.microsoft.com/office/drawing/2014/main" id="{9B6445ED-E63F-4995-BA0E-A050CD4BF2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1" y="1631"/>
                <a:ext cx="674" cy="674"/>
              </a:xfrm>
              <a:prstGeom prst="ellipse">
                <a:avLst/>
              </a:prstGeom>
              <a:solidFill>
                <a:schemeClr val="accent1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/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4851" name="Line 7">
                <a:extLst>
                  <a:ext uri="{FF2B5EF4-FFF2-40B4-BE49-F238E27FC236}">
                    <a16:creationId xmlns:a16="http://schemas.microsoft.com/office/drawing/2014/main" id="{399CA578-D663-4B49-8C2A-B5808D05ED4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881" y="1761"/>
                <a:ext cx="302" cy="606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4852" name="Line 8">
                <a:extLst>
                  <a:ext uri="{FF2B5EF4-FFF2-40B4-BE49-F238E27FC236}">
                    <a16:creationId xmlns:a16="http://schemas.microsoft.com/office/drawing/2014/main" id="{3004C135-3107-44CC-8158-F86A9307B68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409" y="1425"/>
                <a:ext cx="638" cy="222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34840" name="Group 9">
              <a:extLst>
                <a:ext uri="{FF2B5EF4-FFF2-40B4-BE49-F238E27FC236}">
                  <a16:creationId xmlns:a16="http://schemas.microsoft.com/office/drawing/2014/main" id="{5474D0C8-29D0-4E01-A716-FBB7598B89E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728" y="2448"/>
              <a:ext cx="1008" cy="720"/>
              <a:chOff x="881" y="1425"/>
              <a:chExt cx="1166" cy="942"/>
            </a:xfrm>
          </p:grpSpPr>
          <p:sp>
            <p:nvSpPr>
              <p:cNvPr id="34847" name="Oval 10">
                <a:extLst>
                  <a:ext uri="{FF2B5EF4-FFF2-40B4-BE49-F238E27FC236}">
                    <a16:creationId xmlns:a16="http://schemas.microsoft.com/office/drawing/2014/main" id="{81B0E16E-B8F8-4834-950F-7191B33E21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1" y="1631"/>
                <a:ext cx="674" cy="674"/>
              </a:xfrm>
              <a:prstGeom prst="ellipse">
                <a:avLst/>
              </a:prstGeom>
              <a:solidFill>
                <a:schemeClr val="accent1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/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4848" name="Line 11">
                <a:extLst>
                  <a:ext uri="{FF2B5EF4-FFF2-40B4-BE49-F238E27FC236}">
                    <a16:creationId xmlns:a16="http://schemas.microsoft.com/office/drawing/2014/main" id="{01D3BE01-3D27-4D17-B205-D73300371C9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881" y="1761"/>
                <a:ext cx="302" cy="606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4849" name="Line 12">
                <a:extLst>
                  <a:ext uri="{FF2B5EF4-FFF2-40B4-BE49-F238E27FC236}">
                    <a16:creationId xmlns:a16="http://schemas.microsoft.com/office/drawing/2014/main" id="{266B2688-431D-4D4A-9C7F-B33636B290E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409" y="1425"/>
                <a:ext cx="638" cy="222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34841" name="Group 13">
              <a:extLst>
                <a:ext uri="{FF2B5EF4-FFF2-40B4-BE49-F238E27FC236}">
                  <a16:creationId xmlns:a16="http://schemas.microsoft.com/office/drawing/2014/main" id="{74B0526D-C584-4855-B47A-6041C6BCFE1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776" y="3312"/>
              <a:ext cx="1008" cy="720"/>
              <a:chOff x="881" y="1425"/>
              <a:chExt cx="1166" cy="942"/>
            </a:xfrm>
          </p:grpSpPr>
          <p:sp>
            <p:nvSpPr>
              <p:cNvPr id="34844" name="Oval 14">
                <a:extLst>
                  <a:ext uri="{FF2B5EF4-FFF2-40B4-BE49-F238E27FC236}">
                    <a16:creationId xmlns:a16="http://schemas.microsoft.com/office/drawing/2014/main" id="{785CA0EC-A32B-4655-88E1-4ABB2023C3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1" y="1631"/>
                <a:ext cx="674" cy="674"/>
              </a:xfrm>
              <a:prstGeom prst="ellipse">
                <a:avLst/>
              </a:prstGeom>
              <a:solidFill>
                <a:schemeClr val="accent1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/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4845" name="Line 15">
                <a:extLst>
                  <a:ext uri="{FF2B5EF4-FFF2-40B4-BE49-F238E27FC236}">
                    <a16:creationId xmlns:a16="http://schemas.microsoft.com/office/drawing/2014/main" id="{6A760436-6417-4818-B1CF-12BDA1A8030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881" y="1761"/>
                <a:ext cx="302" cy="606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4846" name="Line 16">
                <a:extLst>
                  <a:ext uri="{FF2B5EF4-FFF2-40B4-BE49-F238E27FC236}">
                    <a16:creationId xmlns:a16="http://schemas.microsoft.com/office/drawing/2014/main" id="{34137A36-DFDE-42E8-8B1C-A96CC8FC9C4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409" y="1425"/>
                <a:ext cx="638" cy="222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34842" name="Text Box 17">
              <a:extLst>
                <a:ext uri="{FF2B5EF4-FFF2-40B4-BE49-F238E27FC236}">
                  <a16:creationId xmlns:a16="http://schemas.microsoft.com/office/drawing/2014/main" id="{48E50BA1-8073-46BD-B567-60937068A36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0" y="1056"/>
              <a:ext cx="2560" cy="5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2400" b="1"/>
                <a:t>Teaching Cycles</a:t>
              </a:r>
            </a:p>
            <a:p>
              <a:pPr algn="ctr">
                <a:spcBef>
                  <a:spcPct val="50000"/>
                </a:spcBef>
              </a:pPr>
              <a:endParaRPr lang="en-GB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34843" name="AutoShape 18">
              <a:extLst>
                <a:ext uri="{FF2B5EF4-FFF2-40B4-BE49-F238E27FC236}">
                  <a16:creationId xmlns:a16="http://schemas.microsoft.com/office/drawing/2014/main" id="{6BE75A7A-04F3-4B53-B933-2FA637694D0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04" y="2496"/>
              <a:ext cx="638" cy="312"/>
            </a:xfrm>
            <a:prstGeom prst="rightArrow">
              <a:avLst>
                <a:gd name="adj1" fmla="val 50000"/>
                <a:gd name="adj2" fmla="val 37499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r>
                <a:rPr lang="en-US" altLang="en-US" sz="1600">
                  <a:latin typeface="Times New Roman" panose="02020603050405020304" pitchFamily="18" charset="0"/>
                </a:rPr>
                <a:t>Mentor</a:t>
              </a:r>
            </a:p>
          </p:txBody>
        </p:sp>
      </p:grpSp>
      <p:grpSp>
        <p:nvGrpSpPr>
          <p:cNvPr id="11" name="Group 33">
            <a:extLst>
              <a:ext uri="{FF2B5EF4-FFF2-40B4-BE49-F238E27FC236}">
                <a16:creationId xmlns:a16="http://schemas.microsoft.com/office/drawing/2014/main" id="{101C93EB-5D05-427E-BFF0-B262B59633CE}"/>
              </a:ext>
            </a:extLst>
          </p:cNvPr>
          <p:cNvGrpSpPr>
            <a:grpSpLocks/>
          </p:cNvGrpSpPr>
          <p:nvPr/>
        </p:nvGrpSpPr>
        <p:grpSpPr bwMode="auto">
          <a:xfrm>
            <a:off x="7512050" y="1371600"/>
            <a:ext cx="1319213" cy="5200650"/>
            <a:chOff x="4560" y="864"/>
            <a:chExt cx="840" cy="3276"/>
          </a:xfrm>
        </p:grpSpPr>
        <p:sp>
          <p:nvSpPr>
            <p:cNvPr id="34836" name="WordArt 34">
              <a:extLst>
                <a:ext uri="{FF2B5EF4-FFF2-40B4-BE49-F238E27FC236}">
                  <a16:creationId xmlns:a16="http://schemas.microsoft.com/office/drawing/2014/main" id="{5925E18E-3AA3-4566-B11A-54522880CAC7}"/>
                </a:ext>
              </a:extLst>
            </p:cNvPr>
            <p:cNvSpPr>
              <a:spLocks noChangeArrowheads="1" noChangeShapeType="1" noTextEdit="1"/>
            </p:cNvSpPr>
            <p:nvPr/>
          </p:nvSpPr>
          <p:spPr bwMode="auto">
            <a:xfrm rot="5400000">
              <a:off x="3558" y="2298"/>
              <a:ext cx="3276" cy="408"/>
            </a:xfrm>
            <a:prstGeom prst="rect">
              <a:avLst/>
            </a:prstGeom>
          </p:spPr>
          <p:txBody>
            <a:bodyPr vert="wordArtVert"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 fontAlgn="auto"/>
              <a:endParaRPr lang="en-GB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Arial Black" panose="020B0A04020102020204" pitchFamily="34" charset="0"/>
              </a:endParaRPr>
            </a:p>
          </p:txBody>
        </p:sp>
        <p:sp>
          <p:nvSpPr>
            <p:cNvPr id="34837" name="Rectangle 35">
              <a:extLst>
                <a:ext uri="{FF2B5EF4-FFF2-40B4-BE49-F238E27FC236}">
                  <a16:creationId xmlns:a16="http://schemas.microsoft.com/office/drawing/2014/main" id="{A703A698-50D2-4757-B10E-A99F592C79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60" y="2304"/>
              <a:ext cx="288" cy="4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4838" name="Rectangle 36">
              <a:extLst>
                <a:ext uri="{FF2B5EF4-FFF2-40B4-BE49-F238E27FC236}">
                  <a16:creationId xmlns:a16="http://schemas.microsoft.com/office/drawing/2014/main" id="{9263B979-2DEC-47BD-A78E-B39CA06D57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60" y="2400"/>
              <a:ext cx="288" cy="4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34821" name="Text Box 38">
            <a:extLst>
              <a:ext uri="{FF2B5EF4-FFF2-40B4-BE49-F238E27FC236}">
                <a16:creationId xmlns:a16="http://schemas.microsoft.com/office/drawing/2014/main" id="{043371C0-88BF-47A4-8D63-44D5EBD707E0}"/>
              </a:ext>
            </a:extLst>
          </p:cNvPr>
          <p:cNvSpPr txBox="1">
            <a:spLocks noChangeArrowheads="1"/>
          </p:cNvSpPr>
          <p:nvPr/>
        </p:nvSpPr>
        <p:spPr bwMode="auto">
          <a:xfrm flipV="1">
            <a:off x="1925638" y="8147050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000">
                <a:solidFill>
                  <a:srgbClr val="FF3300"/>
                </a:solidFill>
                <a:latin typeface="Times New Roman" panose="02020603050405020304" pitchFamily="18" charset="0"/>
              </a:rPr>
              <a:t>A</a:t>
            </a:r>
            <a:endParaRPr lang="en-GB" altLang="en-US" sz="2400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34822" name="TextBox 40">
            <a:extLst>
              <a:ext uri="{FF2B5EF4-FFF2-40B4-BE49-F238E27FC236}">
                <a16:creationId xmlns:a16="http://schemas.microsoft.com/office/drawing/2014/main" id="{CD0EADF6-6344-4320-84B7-946B924AED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12088" y="1268413"/>
            <a:ext cx="1019175" cy="3935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800" b="1"/>
              <a:t>P</a:t>
            </a:r>
          </a:p>
          <a:p>
            <a:pPr algn="ctr"/>
            <a:r>
              <a:rPr lang="en-GB" altLang="en-US" sz="2800" b="1"/>
              <a:t>O</a:t>
            </a:r>
          </a:p>
          <a:p>
            <a:pPr algn="ctr"/>
            <a:r>
              <a:rPr lang="en-GB" altLang="en-US" sz="2800" b="1"/>
              <a:t>R</a:t>
            </a:r>
          </a:p>
          <a:p>
            <a:pPr algn="ctr"/>
            <a:r>
              <a:rPr lang="en-GB" altLang="en-US" sz="2800" b="1"/>
              <a:t>T</a:t>
            </a:r>
          </a:p>
          <a:p>
            <a:pPr algn="ctr"/>
            <a:r>
              <a:rPr lang="en-GB" altLang="en-US" sz="2800" b="1"/>
              <a:t>F</a:t>
            </a:r>
          </a:p>
          <a:p>
            <a:pPr algn="ctr"/>
            <a:r>
              <a:rPr lang="en-GB" altLang="en-US" sz="2800" b="1"/>
              <a:t>O</a:t>
            </a:r>
          </a:p>
          <a:p>
            <a:pPr algn="ctr"/>
            <a:r>
              <a:rPr lang="en-GB" altLang="en-US" sz="2800" b="1"/>
              <a:t>L</a:t>
            </a:r>
          </a:p>
          <a:p>
            <a:pPr algn="ctr"/>
            <a:r>
              <a:rPr lang="en-GB" altLang="en-US" sz="2800" b="1"/>
              <a:t>I</a:t>
            </a:r>
          </a:p>
          <a:p>
            <a:pPr algn="ctr"/>
            <a:r>
              <a:rPr lang="en-GB" altLang="en-US" sz="2800" b="1"/>
              <a:t>O</a:t>
            </a:r>
          </a:p>
        </p:txBody>
      </p:sp>
      <p:sp>
        <p:nvSpPr>
          <p:cNvPr id="34823" name="TextBox 41">
            <a:extLst>
              <a:ext uri="{FF2B5EF4-FFF2-40B4-BE49-F238E27FC236}">
                <a16:creationId xmlns:a16="http://schemas.microsoft.com/office/drawing/2014/main" id="{8991AD92-D06D-4432-90A7-15DD4FACA5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5000" y="2897188"/>
            <a:ext cx="1368425" cy="203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400" b="1"/>
              <a:t>Teaching and Learning Statement</a:t>
            </a:r>
          </a:p>
          <a:p>
            <a:pPr algn="ctr"/>
            <a:endParaRPr lang="en-GB" altLang="en-US" sz="1400" b="1"/>
          </a:p>
          <a:p>
            <a:pPr algn="ctr"/>
            <a:endParaRPr lang="en-GB" altLang="en-US" sz="1400" b="1"/>
          </a:p>
          <a:p>
            <a:pPr algn="ctr"/>
            <a:r>
              <a:rPr lang="en-GB" altLang="en-US" sz="1400" b="1"/>
              <a:t>10 minute micro-teach</a:t>
            </a:r>
          </a:p>
          <a:p>
            <a:pPr algn="ctr"/>
            <a:endParaRPr lang="en-GB" altLang="en-US" sz="1400" b="1"/>
          </a:p>
          <a:p>
            <a:pPr algn="ctr"/>
            <a:endParaRPr lang="en-GB" altLang="en-US" sz="1400" b="1"/>
          </a:p>
        </p:txBody>
      </p:sp>
      <p:sp>
        <p:nvSpPr>
          <p:cNvPr id="34824" name="Rectangle 21">
            <a:extLst>
              <a:ext uri="{FF2B5EF4-FFF2-40B4-BE49-F238E27FC236}">
                <a16:creationId xmlns:a16="http://schemas.microsoft.com/office/drawing/2014/main" id="{528D8C65-7D11-408E-8614-2867B0B6FE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64263" y="1809750"/>
            <a:ext cx="990600" cy="793750"/>
          </a:xfrm>
          <a:prstGeom prst="rect">
            <a:avLst/>
          </a:prstGeom>
          <a:solidFill>
            <a:srgbClr val="FF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2400" b="1">
                <a:latin typeface="Times New Roman" panose="02020603050405020304" pitchFamily="18" charset="0"/>
              </a:rPr>
              <a:t>CPD</a:t>
            </a:r>
          </a:p>
        </p:txBody>
      </p:sp>
      <p:sp>
        <p:nvSpPr>
          <p:cNvPr id="34825" name="Rectangle 21">
            <a:extLst>
              <a:ext uri="{FF2B5EF4-FFF2-40B4-BE49-F238E27FC236}">
                <a16:creationId xmlns:a16="http://schemas.microsoft.com/office/drawing/2014/main" id="{194DC02B-B1DC-4927-803F-727512037C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64263" y="2706688"/>
            <a:ext cx="990600" cy="793750"/>
          </a:xfrm>
          <a:prstGeom prst="rect">
            <a:avLst/>
          </a:prstGeom>
          <a:solidFill>
            <a:srgbClr val="FF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2400" b="1">
                <a:latin typeface="Times New Roman" panose="02020603050405020304" pitchFamily="18" charset="0"/>
              </a:rPr>
              <a:t>CPD</a:t>
            </a:r>
          </a:p>
        </p:txBody>
      </p:sp>
      <p:sp>
        <p:nvSpPr>
          <p:cNvPr id="34826" name="Rectangle 21">
            <a:extLst>
              <a:ext uri="{FF2B5EF4-FFF2-40B4-BE49-F238E27FC236}">
                <a16:creationId xmlns:a16="http://schemas.microsoft.com/office/drawing/2014/main" id="{D153866D-62C8-475A-A71A-445658B216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64263" y="3590925"/>
            <a:ext cx="990600" cy="795338"/>
          </a:xfrm>
          <a:prstGeom prst="rect">
            <a:avLst/>
          </a:prstGeom>
          <a:solidFill>
            <a:srgbClr val="FF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2400" b="1">
                <a:latin typeface="Times New Roman" panose="02020603050405020304" pitchFamily="18" charset="0"/>
              </a:rPr>
              <a:t>CPD</a:t>
            </a:r>
          </a:p>
        </p:txBody>
      </p:sp>
      <p:sp>
        <p:nvSpPr>
          <p:cNvPr id="34827" name="Rectangle 21">
            <a:extLst>
              <a:ext uri="{FF2B5EF4-FFF2-40B4-BE49-F238E27FC236}">
                <a16:creationId xmlns:a16="http://schemas.microsoft.com/office/drawing/2014/main" id="{D516457D-0B58-429C-AC7A-2CE8710334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64263" y="4503738"/>
            <a:ext cx="990600" cy="793750"/>
          </a:xfrm>
          <a:prstGeom prst="rect">
            <a:avLst/>
          </a:prstGeom>
          <a:solidFill>
            <a:srgbClr val="FF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2400" b="1">
                <a:latin typeface="Times New Roman" panose="02020603050405020304" pitchFamily="18" charset="0"/>
              </a:rPr>
              <a:t>CPD</a:t>
            </a:r>
          </a:p>
        </p:txBody>
      </p:sp>
      <p:sp>
        <p:nvSpPr>
          <p:cNvPr id="34828" name="Rectangle 21">
            <a:extLst>
              <a:ext uri="{FF2B5EF4-FFF2-40B4-BE49-F238E27FC236}">
                <a16:creationId xmlns:a16="http://schemas.microsoft.com/office/drawing/2014/main" id="{30D90203-EC37-4922-83E6-037FE20A3D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78550" y="5410200"/>
            <a:ext cx="990600" cy="793750"/>
          </a:xfrm>
          <a:prstGeom prst="rect">
            <a:avLst/>
          </a:prstGeom>
          <a:solidFill>
            <a:srgbClr val="FF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2400" b="1">
                <a:latin typeface="Times New Roman" panose="02020603050405020304" pitchFamily="18" charset="0"/>
              </a:rPr>
              <a:t>CPD</a:t>
            </a:r>
          </a:p>
        </p:txBody>
      </p:sp>
      <p:sp>
        <p:nvSpPr>
          <p:cNvPr id="34829" name="Rectangle 21">
            <a:extLst>
              <a:ext uri="{FF2B5EF4-FFF2-40B4-BE49-F238E27FC236}">
                <a16:creationId xmlns:a16="http://schemas.microsoft.com/office/drawing/2014/main" id="{DD7FCC99-5AEC-4ADC-ADCB-035D515B86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78550" y="909638"/>
            <a:ext cx="990600" cy="793750"/>
          </a:xfrm>
          <a:prstGeom prst="rect">
            <a:avLst/>
          </a:prstGeom>
          <a:solidFill>
            <a:srgbClr val="FF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2400" b="1">
                <a:latin typeface="Times New Roman" panose="02020603050405020304" pitchFamily="18" charset="0"/>
              </a:rPr>
              <a:t>CPD</a:t>
            </a:r>
          </a:p>
        </p:txBody>
      </p:sp>
      <p:sp>
        <p:nvSpPr>
          <p:cNvPr id="34830" name="Rectangle 21">
            <a:extLst>
              <a:ext uri="{FF2B5EF4-FFF2-40B4-BE49-F238E27FC236}">
                <a16:creationId xmlns:a16="http://schemas.microsoft.com/office/drawing/2014/main" id="{8B9A3B42-77BB-429B-AE2E-193F69431A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0163" y="909638"/>
            <a:ext cx="990600" cy="793750"/>
          </a:xfrm>
          <a:prstGeom prst="rect">
            <a:avLst/>
          </a:prstGeom>
          <a:solidFill>
            <a:srgbClr val="99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2400" b="1">
                <a:latin typeface="Times New Roman" panose="02020603050405020304" pitchFamily="18" charset="0"/>
              </a:rPr>
              <a:t>OBS</a:t>
            </a:r>
          </a:p>
        </p:txBody>
      </p:sp>
      <p:sp>
        <p:nvSpPr>
          <p:cNvPr id="34831" name="Rectangle 21">
            <a:extLst>
              <a:ext uri="{FF2B5EF4-FFF2-40B4-BE49-F238E27FC236}">
                <a16:creationId xmlns:a16="http://schemas.microsoft.com/office/drawing/2014/main" id="{C6FD1EB7-EA4F-45B6-B78C-EE391872E3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4763" y="1817688"/>
            <a:ext cx="990600" cy="795337"/>
          </a:xfrm>
          <a:prstGeom prst="rect">
            <a:avLst/>
          </a:prstGeom>
          <a:solidFill>
            <a:srgbClr val="99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2400" b="1">
                <a:latin typeface="Times New Roman" panose="02020603050405020304" pitchFamily="18" charset="0"/>
              </a:rPr>
              <a:t>OBS</a:t>
            </a:r>
          </a:p>
        </p:txBody>
      </p:sp>
      <p:sp>
        <p:nvSpPr>
          <p:cNvPr id="34832" name="Rectangle 21">
            <a:extLst>
              <a:ext uri="{FF2B5EF4-FFF2-40B4-BE49-F238E27FC236}">
                <a16:creationId xmlns:a16="http://schemas.microsoft.com/office/drawing/2014/main" id="{89810C4D-089A-47BD-AE6A-B0149E2254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4763" y="2706688"/>
            <a:ext cx="990600" cy="793750"/>
          </a:xfrm>
          <a:prstGeom prst="rect">
            <a:avLst/>
          </a:prstGeom>
          <a:solidFill>
            <a:srgbClr val="99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2400" b="1">
                <a:latin typeface="Times New Roman" panose="02020603050405020304" pitchFamily="18" charset="0"/>
              </a:rPr>
              <a:t>OBS</a:t>
            </a:r>
          </a:p>
        </p:txBody>
      </p:sp>
      <p:sp>
        <p:nvSpPr>
          <p:cNvPr id="34833" name="Rectangle 21">
            <a:extLst>
              <a:ext uri="{FF2B5EF4-FFF2-40B4-BE49-F238E27FC236}">
                <a16:creationId xmlns:a16="http://schemas.microsoft.com/office/drawing/2014/main" id="{924EAACA-9060-4DA1-980C-21D4BE7C4C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4763" y="3590925"/>
            <a:ext cx="990600" cy="795338"/>
          </a:xfrm>
          <a:prstGeom prst="rect">
            <a:avLst/>
          </a:prstGeom>
          <a:solidFill>
            <a:srgbClr val="99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2400" b="1">
                <a:latin typeface="Times New Roman" panose="02020603050405020304" pitchFamily="18" charset="0"/>
              </a:rPr>
              <a:t>OBS</a:t>
            </a:r>
          </a:p>
        </p:txBody>
      </p:sp>
      <p:sp>
        <p:nvSpPr>
          <p:cNvPr id="34834" name="Rectangle 21">
            <a:extLst>
              <a:ext uri="{FF2B5EF4-FFF2-40B4-BE49-F238E27FC236}">
                <a16:creationId xmlns:a16="http://schemas.microsoft.com/office/drawing/2014/main" id="{A0A55318-EE89-4E3B-A31C-79084B9E60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4763" y="4489450"/>
            <a:ext cx="990600" cy="793750"/>
          </a:xfrm>
          <a:prstGeom prst="rect">
            <a:avLst/>
          </a:prstGeom>
          <a:solidFill>
            <a:srgbClr val="99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2400" b="1">
                <a:latin typeface="Times New Roman" panose="02020603050405020304" pitchFamily="18" charset="0"/>
              </a:rPr>
              <a:t>OBS</a:t>
            </a:r>
          </a:p>
        </p:txBody>
      </p:sp>
      <p:sp>
        <p:nvSpPr>
          <p:cNvPr id="34835" name="Rectangle 21">
            <a:extLst>
              <a:ext uri="{FF2B5EF4-FFF2-40B4-BE49-F238E27FC236}">
                <a16:creationId xmlns:a16="http://schemas.microsoft.com/office/drawing/2014/main" id="{86BE6591-0B76-4F8C-A6E7-1741BAB23F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4763" y="5410200"/>
            <a:ext cx="990600" cy="793750"/>
          </a:xfrm>
          <a:prstGeom prst="rect">
            <a:avLst/>
          </a:prstGeom>
          <a:solidFill>
            <a:srgbClr val="99FFCC"/>
          </a:solidFill>
          <a:ln w="9525">
            <a:solidFill>
              <a:srgbClr val="FFCC99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2400" b="1">
                <a:latin typeface="Times New Roman" panose="02020603050405020304" pitchFamily="18" charset="0"/>
              </a:rPr>
              <a:t>OBS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2094</TotalTime>
  <Words>702</Words>
  <Application>Microsoft Office PowerPoint</Application>
  <PresentationFormat>On-screen Show (4:3)</PresentationFormat>
  <Paragraphs>148</Paragraphs>
  <Slides>14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Teaching in Higher  Education 4</vt:lpstr>
      <vt:lpstr>Starting point for teaching cycle:</vt:lpstr>
      <vt:lpstr>Teaching cycle based on action research model</vt:lpstr>
      <vt:lpstr>Key considerations for a reflective teaching intervention </vt:lpstr>
      <vt:lpstr>What should I evaluate?</vt:lpstr>
      <vt:lpstr>What should I evaluate?</vt:lpstr>
      <vt:lpstr>How do you ensure my judgments are accurate? </vt:lpstr>
      <vt:lpstr>Draft Poster/Presntation </vt:lpstr>
      <vt:lpstr>Finally some questions to consider</vt:lpstr>
      <vt:lpstr>More questions to consider</vt:lpstr>
      <vt:lpstr>Suggested sources</vt:lpstr>
      <vt:lpstr>Purposeful Observation</vt:lpstr>
      <vt:lpstr>For our observations today we need to consider:</vt:lpstr>
      <vt:lpstr>PGCert tHE: summary</vt:lpstr>
    </vt:vector>
  </TitlesOfParts>
  <Company>University of Wales, Bangor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Scheme - What does it involve?</dc:title>
  <dc:creator>Romy Lawson</dc:creator>
  <cp:lastModifiedBy>Mark Flagg</cp:lastModifiedBy>
  <cp:revision>135</cp:revision>
  <cp:lastPrinted>2002-01-07T14:09:58Z</cp:lastPrinted>
  <dcterms:created xsi:type="dcterms:W3CDTF">2000-12-12T10:52:22Z</dcterms:created>
  <dcterms:modified xsi:type="dcterms:W3CDTF">2019-08-24T10:25:58Z</dcterms:modified>
</cp:coreProperties>
</file>