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53"/>
  </p:notesMasterIdLst>
  <p:handoutMasterIdLst>
    <p:handoutMasterId r:id="rId54"/>
  </p:handoutMasterIdLst>
  <p:sldIdLst>
    <p:sldId id="512" r:id="rId2"/>
    <p:sldId id="528" r:id="rId3"/>
    <p:sldId id="529" r:id="rId4"/>
    <p:sldId id="530" r:id="rId5"/>
    <p:sldId id="526" r:id="rId6"/>
    <p:sldId id="527" r:id="rId7"/>
    <p:sldId id="456" r:id="rId8"/>
    <p:sldId id="451" r:id="rId9"/>
    <p:sldId id="452" r:id="rId10"/>
    <p:sldId id="453" r:id="rId11"/>
    <p:sldId id="475" r:id="rId12"/>
    <p:sldId id="468" r:id="rId13"/>
    <p:sldId id="488" r:id="rId14"/>
    <p:sldId id="469" r:id="rId15"/>
    <p:sldId id="476" r:id="rId16"/>
    <p:sldId id="477" r:id="rId17"/>
    <p:sldId id="531" r:id="rId18"/>
    <p:sldId id="484" r:id="rId19"/>
    <p:sldId id="516" r:id="rId20"/>
    <p:sldId id="479" r:id="rId21"/>
    <p:sldId id="480" r:id="rId22"/>
    <p:sldId id="481" r:id="rId23"/>
    <p:sldId id="486" r:id="rId24"/>
    <p:sldId id="485" r:id="rId25"/>
    <p:sldId id="487" r:id="rId26"/>
    <p:sldId id="482" r:id="rId27"/>
    <p:sldId id="483" r:id="rId28"/>
    <p:sldId id="490" r:id="rId29"/>
    <p:sldId id="489" r:id="rId30"/>
    <p:sldId id="491" r:id="rId31"/>
    <p:sldId id="509" r:id="rId32"/>
    <p:sldId id="492" r:id="rId33"/>
    <p:sldId id="493" r:id="rId34"/>
    <p:sldId id="503" r:id="rId35"/>
    <p:sldId id="500" r:id="rId36"/>
    <p:sldId id="502" r:id="rId37"/>
    <p:sldId id="499" r:id="rId38"/>
    <p:sldId id="501" r:id="rId39"/>
    <p:sldId id="520" r:id="rId40"/>
    <p:sldId id="521" r:id="rId41"/>
    <p:sldId id="522" r:id="rId42"/>
    <p:sldId id="523" r:id="rId43"/>
    <p:sldId id="498" r:id="rId44"/>
    <p:sldId id="505" r:id="rId45"/>
    <p:sldId id="504" r:id="rId46"/>
    <p:sldId id="510" r:id="rId47"/>
    <p:sldId id="508" r:id="rId48"/>
    <p:sldId id="525" r:id="rId49"/>
    <p:sldId id="506" r:id="rId50"/>
    <p:sldId id="524" r:id="rId51"/>
    <p:sldId id="418" r:id="rId52"/>
  </p:sldIdLst>
  <p:sldSz cx="9144000" cy="6858000" type="screen4x3"/>
  <p:notesSz cx="9144000" cy="6858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a:srgbClr val="331BC3"/>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43" autoAdjust="0"/>
    <p:restoredTop sz="94660"/>
  </p:normalViewPr>
  <p:slideViewPr>
    <p:cSldViewPr>
      <p:cViewPr>
        <p:scale>
          <a:sx n="66" d="100"/>
          <a:sy n="66" d="100"/>
        </p:scale>
        <p:origin x="-1458" y="-14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47E29371-87FB-4F4D-AB47-2706D65751F0}" type="datetimeFigureOut">
              <a:rPr lang="en-GB" smtClean="0"/>
              <a:pPr/>
              <a:t>16/10/2018</a:t>
            </a:fld>
            <a:endParaRPr lang="en-GB"/>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7AE3EF0C-7EB4-4E82-BF7C-4C53F0C14FFA}" type="slidenum">
              <a:rPr lang="en-GB" smtClean="0"/>
              <a:pPr/>
              <a:t>‹#›</a:t>
            </a:fld>
            <a:endParaRPr lang="en-GB"/>
          </a:p>
        </p:txBody>
      </p:sp>
    </p:spTree>
    <p:extLst>
      <p:ext uri="{BB962C8B-B14F-4D97-AF65-F5344CB8AC3E}">
        <p14:creationId xmlns:p14="http://schemas.microsoft.com/office/powerpoint/2010/main" xmlns="" val="3195432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90DB64D1-7E7D-4EB9-829A-62A2D03CE4AA}" type="datetimeFigureOut">
              <a:rPr lang="en-GB" smtClean="0"/>
              <a:pPr/>
              <a:t>16/10/2018</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0D193EC-F29A-4802-9DED-69FA59CA1CA4}" type="slidenum">
              <a:rPr lang="en-GB" smtClean="0"/>
              <a:pPr/>
              <a:t>‹#›</a:t>
            </a:fld>
            <a:endParaRPr lang="en-GB"/>
          </a:p>
        </p:txBody>
      </p:sp>
    </p:spTree>
    <p:extLst>
      <p:ext uri="{BB962C8B-B14F-4D97-AF65-F5344CB8AC3E}">
        <p14:creationId xmlns:p14="http://schemas.microsoft.com/office/powerpoint/2010/main" xmlns="" val="1920803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81BB4D88-01AB-4C18-BD28-0C89BC094654}" type="datetimeFigureOut">
              <a:rPr lang="en-US" smtClean="0"/>
              <a:pPr>
                <a:defRPr/>
              </a:pPr>
              <a:t>10/16/2018</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CED0E861-3FF0-4132-877D-98E1CEA906AD}"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10/16/2018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C3C09EB7-EDD1-4D40-ABB7-BE0CE03C250B}" type="datetimeFigureOut">
              <a:rPr lang="en-US" smtClean="0"/>
              <a:pPr>
                <a:defRPr/>
              </a:pPr>
              <a:t>10/16/2018</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A7DE1202-54C2-4D02-84A5-94FA7B826E3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F5B3FA63-9085-41A4-81EB-A35E68F75486}" type="datetimeFigureOut">
              <a:rPr lang="en-US" smtClean="0"/>
              <a:pPr>
                <a:defRPr/>
              </a:pPr>
              <a:t>10/16/2018</a:t>
            </a:fld>
            <a:endParaRPr lang="en-GB"/>
          </a:p>
        </p:txBody>
      </p:sp>
      <p:sp>
        <p:nvSpPr>
          <p:cNvPr id="10" name="Slide Number Placeholder 9"/>
          <p:cNvSpPr>
            <a:spLocks noGrp="1"/>
          </p:cNvSpPr>
          <p:nvPr>
            <p:ph type="sldNum" sz="quarter" idx="16"/>
          </p:nvPr>
        </p:nvSpPr>
        <p:spPr/>
        <p:txBody>
          <a:bodyPr rtlCol="0"/>
          <a:lstStyle/>
          <a:p>
            <a:pPr>
              <a:defRPr/>
            </a:pPr>
            <a:fld id="{E72E4FCE-7C50-4EEF-BFC1-A701B1F46C78}"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34BE7454-88F5-48FD-B540-F5CC2BA126C1}" type="datetimeFigureOut">
              <a:rPr lang="en-US" smtClean="0"/>
              <a:pPr>
                <a:defRPr/>
              </a:pPr>
              <a:t>10/16/2018</a:t>
            </a:fld>
            <a:endParaRPr lang="en-GB"/>
          </a:p>
        </p:txBody>
      </p:sp>
      <p:sp>
        <p:nvSpPr>
          <p:cNvPr id="12" name="Slide Number Placeholder 11"/>
          <p:cNvSpPr>
            <a:spLocks noGrp="1"/>
          </p:cNvSpPr>
          <p:nvPr>
            <p:ph type="sldNum" sz="quarter" idx="16"/>
          </p:nvPr>
        </p:nvSpPr>
        <p:spPr/>
        <p:txBody>
          <a:bodyPr rtlCol="0"/>
          <a:lstStyle/>
          <a:p>
            <a:pPr>
              <a:defRPr/>
            </a:pPr>
            <a:fld id="{2950D148-932C-40A6-A29B-E407FC03E1F6}"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767B3044-CBD3-4051-AA03-ADD5DCC2C435}" type="datetimeFigureOut">
              <a:rPr lang="en-US" smtClean="0"/>
              <a:pPr>
                <a:defRPr/>
              </a:pPr>
              <a:t>10/16/2018</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CE352B25-6D13-4094-9D9D-64D8FA25237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D3C328A-DD1F-4DC6-9658-CE9474A21B51}" type="datetimeFigureOut">
              <a:rPr lang="en-US" smtClean="0"/>
              <a:pPr>
                <a:defRPr/>
              </a:pPr>
              <a:t>10/16/2018</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A871F100-8EC6-4200-80A1-268DE830E33D}"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80B25C40-B787-4F89-9D54-85647DE077AE}" type="datetimeFigureOut">
              <a:rPr lang="en-US" smtClean="0"/>
              <a:pPr>
                <a:defRPr/>
              </a:pPr>
              <a:t>10/16/2018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3D715733-BCE8-484A-84FE-353D7C94E071}"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D39564AC-1B47-4657-ADA3-63A8B6E8E679}" type="datetimeFigureOut">
              <a:rPr lang="en-US" smtClean="0"/>
              <a:pPr>
                <a:defRPr/>
              </a:pPr>
              <a:t>10/16/2018</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2E20FCC1-F0AD-41A7-9F7E-9DD3CC32AA76}"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363143B7-B152-4604-B430-EAB73F6F565C}" type="datetimeFigureOut">
              <a:rPr lang="en-US" smtClean="0"/>
              <a:pPr>
                <a:defRPr/>
              </a:pPr>
              <a:t>10/16/2018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1DCD676-3243-49C0-B3F0-1F9B92DDA6FD}"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FA840545-D47C-4347-8779-96EC4477FAE3}" type="datetimeFigureOut">
              <a:rPr lang="en-US" smtClean="0"/>
              <a:pPr>
                <a:defRPr/>
              </a:pPr>
              <a:t>10/16/2018</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547AF01A-C4B6-44F0-89E2-30CEF0131A4D}"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71FEDEE2-94F0-4D77-8357-3D6F76566775}" type="datetimeFigureOut">
              <a:rPr lang="en-US" smtClean="0"/>
              <a:pPr>
                <a:defRPr/>
              </a:pPr>
              <a:t>10/16/2018</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68172E74-130B-4F24-9C78-50C5A64603DB}"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normAutofit/>
          </a:bodyPr>
          <a:lstStyle/>
          <a:p>
            <a:pPr eaLnBrk="1" hangingPunct="1"/>
            <a:r>
              <a:rPr lang="en-GB" b="1" dirty="0" smtClean="0"/>
              <a:t>entrepreneurship</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560" y="260648"/>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Course Outline</a:t>
            </a:r>
            <a:endParaRPr lang="en-GB" sz="2400" b="1" dirty="0">
              <a:solidFill>
                <a:schemeClr val="accent2">
                  <a:lumMod val="75000"/>
                </a:schemeClr>
              </a:solidFill>
              <a:latin typeface="Tahoma" pitchFamily="34" charset="0"/>
              <a:ea typeface="ＭＳ Ｐゴシック" pitchFamily="-112" charset="-128"/>
            </a:endParaRPr>
          </a:p>
        </p:txBody>
      </p:sp>
      <p:graphicFrame>
        <p:nvGraphicFramePr>
          <p:cNvPr id="4" name="Table 3"/>
          <p:cNvGraphicFramePr>
            <a:graphicFrameLocks noGrp="1"/>
          </p:cNvGraphicFramePr>
          <p:nvPr/>
        </p:nvGraphicFramePr>
        <p:xfrm>
          <a:off x="899592" y="836712"/>
          <a:ext cx="7848872" cy="5702296"/>
        </p:xfrm>
        <a:graphic>
          <a:graphicData uri="http://schemas.openxmlformats.org/drawingml/2006/table">
            <a:tbl>
              <a:tblPr/>
              <a:tblGrid>
                <a:gridCol w="1224136"/>
                <a:gridCol w="6624736"/>
              </a:tblGrid>
              <a:tr h="465653">
                <a:tc>
                  <a:txBody>
                    <a:bodyPr/>
                    <a:lstStyle/>
                    <a:p>
                      <a:pPr>
                        <a:lnSpc>
                          <a:spcPct val="115000"/>
                        </a:lnSpc>
                        <a:spcAft>
                          <a:spcPts val="0"/>
                        </a:spcAft>
                      </a:pPr>
                      <a:r>
                        <a:rPr lang="en-GB" sz="1200" dirty="0">
                          <a:solidFill>
                            <a:srgbClr val="000000"/>
                          </a:solidFill>
                          <a:latin typeface="Calibri"/>
                          <a:ea typeface="Calibri"/>
                          <a:cs typeface="Calibri"/>
                        </a:rPr>
                        <a:t>Wk 1:  3rd Oct</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rgbClr val="000000"/>
                          </a:solidFill>
                          <a:latin typeface="Calibri"/>
                          <a:ea typeface="Calibri"/>
                          <a:cs typeface="Times New Roman"/>
                        </a:rPr>
                        <a:t>Introduction &amp; Assignment</a:t>
                      </a:r>
                      <a:endParaRPr lang="en-GB" sz="11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Calibri"/>
                          <a:cs typeface="Times New Roman"/>
                        </a:rPr>
                        <a:t>Self-Evaluation</a:t>
                      </a:r>
                      <a:r>
                        <a:rPr lang="en-GB" sz="1200" strike="sngStrike" dirty="0">
                          <a:solidFill>
                            <a:srgbClr val="000000"/>
                          </a:solidFill>
                          <a:latin typeface="Calibri"/>
                          <a:ea typeface="Calibri"/>
                          <a:cs typeface="Times New Roman"/>
                        </a:rPr>
                        <a:t> </a:t>
                      </a:r>
                      <a:r>
                        <a:rPr lang="en-GB" sz="1100" strike="sngStrike" dirty="0">
                          <a:solidFill>
                            <a:srgbClr val="000000"/>
                          </a:solidFill>
                          <a:latin typeface="Calibri"/>
                          <a:ea typeface="Calibri"/>
                          <a:cs typeface="Times New Roman"/>
                        </a:rPr>
                        <a:t>(CV, Application &amp; Interviews</a:t>
                      </a:r>
                      <a:r>
                        <a:rPr lang="en-GB" sz="1100" strike="sngStrike" dirty="0" smtClean="0">
                          <a:solidFill>
                            <a:srgbClr val="000000"/>
                          </a:solidFill>
                          <a:latin typeface="Calibri"/>
                          <a:ea typeface="Calibri"/>
                          <a:cs typeface="Times New Roman"/>
                        </a:rPr>
                        <a:t>)</a:t>
                      </a:r>
                      <a:endParaRPr lang="en-GB" sz="1100" strike="sngStrike"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608602">
                <a:tc>
                  <a:txBody>
                    <a:bodyPr/>
                    <a:lstStyle/>
                    <a:p>
                      <a:pPr>
                        <a:lnSpc>
                          <a:spcPct val="115000"/>
                        </a:lnSpc>
                        <a:spcAft>
                          <a:spcPts val="0"/>
                        </a:spcAft>
                      </a:pPr>
                      <a:r>
                        <a:rPr lang="en-GB" sz="1200" dirty="0">
                          <a:solidFill>
                            <a:srgbClr val="000000"/>
                          </a:solidFill>
                          <a:latin typeface="Calibri"/>
                          <a:ea typeface="Calibri"/>
                          <a:cs typeface="Calibri"/>
                        </a:rPr>
                        <a:t>Wk 2:  10th Oct</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rgbClr val="000000"/>
                          </a:solidFill>
                          <a:latin typeface="Calibri"/>
                          <a:ea typeface="Times New Roman"/>
                          <a:cs typeface="Calibri"/>
                        </a:rPr>
                        <a:t>Business Planning – The Formal Stuff</a:t>
                      </a:r>
                      <a:r>
                        <a:rPr lang="en-GB" sz="1200" strike="sngStrike" dirty="0">
                          <a:solidFill>
                            <a:srgbClr val="000000"/>
                          </a:solidFill>
                          <a:latin typeface="Calibri"/>
                          <a:ea typeface="Times New Roman"/>
                          <a:cs typeface="Calibri"/>
                        </a:rPr>
                        <a:t> (Structure, Legal) </a:t>
                      </a:r>
                      <a:endParaRPr lang="en-GB" sz="1200" strike="sngStrike" dirty="0" smtClean="0">
                        <a:solidFill>
                          <a:srgbClr val="000000"/>
                        </a:solidFill>
                        <a:latin typeface="Calibri"/>
                        <a:ea typeface="Times New Roman"/>
                        <a:cs typeface="Calibri"/>
                      </a:endParaRPr>
                    </a:p>
                    <a:p>
                      <a:pPr marL="0" marR="0" indent="0" algn="l" defTabSz="914400" rtl="0" eaLnBrk="1" fontAlgn="auto" latinLnBrk="0" hangingPunct="1">
                        <a:lnSpc>
                          <a:spcPct val="115000"/>
                        </a:lnSpc>
                        <a:spcBef>
                          <a:spcPts val="0"/>
                        </a:spcBef>
                        <a:spcAft>
                          <a:spcPts val="0"/>
                        </a:spcAft>
                        <a:buClrTx/>
                        <a:buSzTx/>
                        <a:buFontTx/>
                        <a:buNone/>
                        <a:tabLst/>
                        <a:defRPr/>
                      </a:pPr>
                      <a:r>
                        <a:rPr lang="en-GB" sz="1200" b="1" strike="sngStrike" dirty="0" smtClean="0">
                          <a:solidFill>
                            <a:srgbClr val="000000"/>
                          </a:solidFill>
                          <a:latin typeface="Calibri"/>
                          <a:ea typeface="Calibri"/>
                          <a:cs typeface="Times New Roman"/>
                        </a:rPr>
                        <a:t>Idea Generation </a:t>
                      </a:r>
                      <a:r>
                        <a:rPr lang="en-GB" sz="1200" strike="sngStrike" dirty="0" smtClean="0">
                          <a:solidFill>
                            <a:srgbClr val="000000"/>
                          </a:solidFill>
                          <a:latin typeface="Calibri"/>
                          <a:ea typeface="Calibri"/>
                          <a:cs typeface="Times New Roman"/>
                        </a:rPr>
                        <a:t>(Getting started on the business idea)</a:t>
                      </a:r>
                      <a:endParaRPr lang="en-GB" sz="12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Times New Roman"/>
                          <a:cs typeface="Calibri"/>
                        </a:rPr>
                        <a:t>Introduction to Simply Do Ideas Portal</a:t>
                      </a:r>
                      <a:r>
                        <a:rPr lang="en-GB" sz="1200" strike="sngStrike" dirty="0">
                          <a:solidFill>
                            <a:srgbClr val="000000"/>
                          </a:solidFill>
                          <a:latin typeface="Calibri"/>
                          <a:ea typeface="Times New Roman"/>
                          <a:cs typeface="Calibri"/>
                        </a:rPr>
                        <a:t> (Canvas and Sign-up)</a:t>
                      </a:r>
                      <a:endParaRPr lang="en-GB" sz="11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Times New Roman"/>
                          <a:cs typeface="Calibri"/>
                        </a:rPr>
                        <a:t>STEP 1. Concept</a:t>
                      </a:r>
                      <a:r>
                        <a:rPr lang="en-GB" sz="1200" strike="sngStrike" dirty="0">
                          <a:solidFill>
                            <a:srgbClr val="000000"/>
                          </a:solidFill>
                          <a:latin typeface="Calibri"/>
                          <a:ea typeface="Times New Roman"/>
                          <a:cs typeface="Calibri"/>
                        </a:rPr>
                        <a:t> (including SWOT Analysis of idea, value proposition, features, benefits) </a:t>
                      </a:r>
                      <a:endParaRPr lang="en-GB" sz="1100" strike="sngStrike"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19305">
                <a:tc>
                  <a:txBody>
                    <a:bodyPr/>
                    <a:lstStyle/>
                    <a:p>
                      <a:pPr>
                        <a:lnSpc>
                          <a:spcPct val="115000"/>
                        </a:lnSpc>
                        <a:spcAft>
                          <a:spcPts val="0"/>
                        </a:spcAft>
                        <a:tabLst>
                          <a:tab pos="807720" algn="l"/>
                        </a:tabLst>
                      </a:pPr>
                      <a:r>
                        <a:rPr lang="en-GB" sz="1200">
                          <a:latin typeface="Calibri"/>
                          <a:ea typeface="Calibri"/>
                          <a:cs typeface="Times New Roman"/>
                        </a:rPr>
                        <a:t>Wk 3:  17th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000000"/>
                          </a:solidFill>
                          <a:latin typeface="Calibri"/>
                          <a:ea typeface="Times New Roman"/>
                          <a:cs typeface="Calibri"/>
                        </a:rPr>
                        <a:t>STEP 2. Customer </a:t>
                      </a:r>
                      <a:r>
                        <a:rPr lang="en-GB" sz="1200">
                          <a:solidFill>
                            <a:srgbClr val="000000"/>
                          </a:solidFill>
                          <a:latin typeface="Calibri"/>
                          <a:ea typeface="Times New Roman"/>
                          <a:cs typeface="Calibri"/>
                        </a:rPr>
                        <a:t>(market research, demographics, profiling)</a:t>
                      </a:r>
                      <a:endParaRPr lang="en-GB" sz="1100">
                        <a:latin typeface="Calibri"/>
                        <a:ea typeface="Calibri"/>
                        <a:cs typeface="Times New Roman"/>
                      </a:endParaRPr>
                    </a:p>
                    <a:p>
                      <a:pPr>
                        <a:lnSpc>
                          <a:spcPct val="115000"/>
                        </a:lnSpc>
                        <a:spcAft>
                          <a:spcPts val="0"/>
                        </a:spcAft>
                      </a:pPr>
                      <a:r>
                        <a:rPr lang="en-GB" sz="1200" b="1">
                          <a:solidFill>
                            <a:srgbClr val="000000"/>
                          </a:solidFill>
                          <a:latin typeface="Calibri"/>
                          <a:ea typeface="Times New Roman"/>
                          <a:cs typeface="Calibri"/>
                        </a:rPr>
                        <a:t>STEP 3.</a:t>
                      </a:r>
                      <a:r>
                        <a:rPr lang="en-GB" sz="1200">
                          <a:solidFill>
                            <a:srgbClr val="000000"/>
                          </a:solidFill>
                          <a:latin typeface="Calibri"/>
                          <a:ea typeface="Times New Roman"/>
                          <a:cs typeface="Calibri"/>
                        </a:rPr>
                        <a:t> </a:t>
                      </a:r>
                      <a:r>
                        <a:rPr lang="en-GB" sz="1200" b="1">
                          <a:solidFill>
                            <a:srgbClr val="000000"/>
                          </a:solidFill>
                          <a:latin typeface="Calibri"/>
                          <a:ea typeface="Times New Roman"/>
                          <a:cs typeface="Calibri"/>
                        </a:rPr>
                        <a:t>Competitors</a:t>
                      </a:r>
                      <a:r>
                        <a:rPr lang="en-GB" sz="1200">
                          <a:solidFill>
                            <a:srgbClr val="000000"/>
                          </a:solidFill>
                          <a:latin typeface="Calibri"/>
                          <a:ea typeface="Times New Roman"/>
                          <a:cs typeface="Calibri"/>
                        </a:rPr>
                        <a:t> (competitor analysis with 5 Forces) </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219704">
                <a:tc>
                  <a:txBody>
                    <a:bodyPr/>
                    <a:lstStyle/>
                    <a:p>
                      <a:pPr>
                        <a:lnSpc>
                          <a:spcPct val="115000"/>
                        </a:lnSpc>
                        <a:spcAft>
                          <a:spcPts val="0"/>
                        </a:spcAft>
                      </a:pPr>
                      <a:r>
                        <a:rPr lang="en-GB" sz="1200">
                          <a:latin typeface="Calibri"/>
                          <a:ea typeface="Calibri"/>
                          <a:cs typeface="Times New Roman"/>
                        </a:rPr>
                        <a:t>Wk 4:  24th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Times New Roman"/>
                          <a:cs typeface="Calibri"/>
                        </a:rPr>
                        <a:t>Intellectual Property with Kath Penaluna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Insight into Marketing</a:t>
                      </a:r>
                      <a:r>
                        <a:rPr lang="en-GB" sz="1200" dirty="0">
                          <a:solidFill>
                            <a:srgbClr val="000000"/>
                          </a:solidFill>
                          <a:latin typeface="Calibri"/>
                          <a:ea typeface="Times New Roman"/>
                          <a:cs typeface="Calibri"/>
                        </a:rPr>
                        <a:t>  (how to Get, Keep, Grow customers – marketing, self-promotion, elevator pitch, relationship marketing, networking, pricing strategy)</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STEP 4. Compatibility</a:t>
                      </a:r>
                      <a:r>
                        <a:rPr lang="en-GB" sz="1200" dirty="0">
                          <a:solidFill>
                            <a:srgbClr val="000000"/>
                          </a:solidFill>
                          <a:latin typeface="Calibri"/>
                          <a:ea typeface="Times New Roman"/>
                          <a:cs typeface="Calibri"/>
                        </a:rPr>
                        <a:t> (going back to self-evaluation, roles and responsibilities, human resource, skills)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Insight into Networks </a:t>
                      </a:r>
                      <a:r>
                        <a:rPr lang="en-GB" sz="1200" dirty="0">
                          <a:solidFill>
                            <a:srgbClr val="000000"/>
                          </a:solidFill>
                          <a:latin typeface="Calibri"/>
                          <a:ea typeface="Times New Roman"/>
                          <a:cs typeface="Calibri"/>
                        </a:rPr>
                        <a:t>(the importance of networks, alliances, partnerships – support, advice and suppliers/customers)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12905">
                <a:tc>
                  <a:txBody>
                    <a:bodyPr/>
                    <a:lstStyle/>
                    <a:p>
                      <a:pPr>
                        <a:lnSpc>
                          <a:spcPct val="115000"/>
                        </a:lnSpc>
                        <a:spcAft>
                          <a:spcPts val="0"/>
                        </a:spcAft>
                      </a:pPr>
                      <a:r>
                        <a:rPr lang="en-GB" sz="1200">
                          <a:latin typeface="Calibri"/>
                          <a:ea typeface="Calibri"/>
                          <a:cs typeface="Times New Roman"/>
                        </a:rPr>
                        <a:t>Wk 5:  31st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Times New Roman"/>
                          <a:cs typeface="Calibri"/>
                        </a:rPr>
                        <a:t>STEP 5. Contents</a:t>
                      </a:r>
                      <a:r>
                        <a:rPr lang="en-GB" sz="1200" dirty="0">
                          <a:solidFill>
                            <a:srgbClr val="000000"/>
                          </a:solidFill>
                          <a:latin typeface="Calibri"/>
                          <a:ea typeface="Times New Roman"/>
                          <a:cs typeface="Calibri"/>
                        </a:rPr>
                        <a:t> (distribution, assets, resources, equipment, training)</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STEP 6. Cash</a:t>
                      </a:r>
                      <a:r>
                        <a:rPr lang="en-GB" sz="1200" dirty="0">
                          <a:solidFill>
                            <a:srgbClr val="000000"/>
                          </a:solidFill>
                          <a:latin typeface="Calibri"/>
                          <a:ea typeface="Times New Roman"/>
                          <a:cs typeface="Calibri"/>
                        </a:rPr>
                        <a:t> (key costs and income, funding)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Insight into Financial Planning and Projections</a:t>
                      </a:r>
                      <a:r>
                        <a:rPr lang="en-GB" sz="1200" dirty="0">
                          <a:solidFill>
                            <a:srgbClr val="000000"/>
                          </a:solidFill>
                          <a:latin typeface="Calibri"/>
                          <a:ea typeface="Times New Roman"/>
                          <a:cs typeface="Calibri"/>
                        </a:rPr>
                        <a:t> (Income, expenditure and profit)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Insight into Funding</a:t>
                      </a:r>
                      <a:r>
                        <a:rPr lang="en-GB" sz="1200" dirty="0">
                          <a:solidFill>
                            <a:srgbClr val="000000"/>
                          </a:solidFill>
                          <a:latin typeface="Calibri"/>
                          <a:ea typeface="Times New Roman"/>
                          <a:cs typeface="Calibri"/>
                        </a:rPr>
                        <a:t> (</a:t>
                      </a:r>
                      <a:r>
                        <a:rPr lang="en-GB" sz="1200" dirty="0" err="1">
                          <a:solidFill>
                            <a:srgbClr val="000000"/>
                          </a:solidFill>
                          <a:latin typeface="Calibri"/>
                          <a:ea typeface="Times New Roman"/>
                          <a:cs typeface="Calibri"/>
                        </a:rPr>
                        <a:t>Crowdfunding</a:t>
                      </a:r>
                      <a:r>
                        <a:rPr lang="en-GB" sz="1200" dirty="0">
                          <a:solidFill>
                            <a:srgbClr val="000000"/>
                          </a:solidFill>
                          <a:latin typeface="Calibri"/>
                          <a:ea typeface="Times New Roman"/>
                          <a:cs typeface="Calibri"/>
                        </a:rPr>
                        <a:t>, loans, grants)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760753">
                <a:tc>
                  <a:txBody>
                    <a:bodyPr/>
                    <a:lstStyle/>
                    <a:p>
                      <a:pPr>
                        <a:lnSpc>
                          <a:spcPct val="115000"/>
                        </a:lnSpc>
                        <a:spcAft>
                          <a:spcPts val="0"/>
                        </a:spcAft>
                      </a:pPr>
                      <a:r>
                        <a:rPr lang="en-GB" sz="1200">
                          <a:latin typeface="Calibri"/>
                          <a:ea typeface="Calibri"/>
                          <a:cs typeface="Times New Roman"/>
                        </a:rPr>
                        <a:t>Wk 6:  7th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Times New Roman"/>
                          <a:cs typeface="Calibri"/>
                        </a:rPr>
                        <a:t>Mission Statement, Objectives, Management Team </a:t>
                      </a:r>
                      <a:r>
                        <a:rPr lang="en-GB" sz="1200" dirty="0">
                          <a:solidFill>
                            <a:srgbClr val="000000"/>
                          </a:solidFill>
                          <a:latin typeface="Calibri"/>
                          <a:ea typeface="Times New Roman"/>
                          <a:cs typeface="Calibri"/>
                        </a:rPr>
                        <a:t>(the remaining sections)</a:t>
                      </a:r>
                      <a:r>
                        <a:rPr lang="en-GB" sz="1200" b="1" dirty="0">
                          <a:solidFill>
                            <a:srgbClr val="000000"/>
                          </a:solidFill>
                          <a:latin typeface="Calibri"/>
                          <a:ea typeface="Times New Roman"/>
                          <a:cs typeface="Calibri"/>
                        </a:rPr>
                        <a:t>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Assignment Review – </a:t>
                      </a:r>
                      <a:r>
                        <a:rPr lang="en-GB" sz="1200" dirty="0">
                          <a:solidFill>
                            <a:srgbClr val="000000"/>
                          </a:solidFill>
                          <a:latin typeface="Calibri"/>
                          <a:ea typeface="Times New Roman"/>
                          <a:cs typeface="Calibri"/>
                        </a:rPr>
                        <a:t>a round-up of all sections.</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Open Q&amp;A – </a:t>
                      </a:r>
                      <a:r>
                        <a:rPr lang="en-GB" sz="1200" dirty="0">
                          <a:solidFill>
                            <a:srgbClr val="000000"/>
                          </a:solidFill>
                          <a:latin typeface="Calibri"/>
                          <a:ea typeface="Times New Roman"/>
                          <a:cs typeface="Calibri"/>
                        </a:rPr>
                        <a:t>last chance to highlight trouble areas and revisit previous sessions.</a:t>
                      </a:r>
                      <a:r>
                        <a:rPr lang="en-GB" sz="1200" b="1" dirty="0">
                          <a:solidFill>
                            <a:srgbClr val="000000"/>
                          </a:solidFill>
                          <a:latin typeface="Calibri"/>
                          <a:ea typeface="Times New Roman"/>
                          <a:cs typeface="Calibri"/>
                        </a:rPr>
                        <a:t>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tabLst>
                          <a:tab pos="819150" algn="l"/>
                        </a:tabLst>
                      </a:pPr>
                      <a:r>
                        <a:rPr lang="en-GB" sz="1200">
                          <a:latin typeface="Calibri"/>
                          <a:ea typeface="Calibri"/>
                          <a:cs typeface="Times New Roman"/>
                        </a:rPr>
                        <a:t>Wk 7:  14th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i="1">
                          <a:solidFill>
                            <a:srgbClr val="000000"/>
                          </a:solidFill>
                          <a:latin typeface="Calibri"/>
                          <a:ea typeface="Calibri"/>
                          <a:cs typeface="Times New Roman"/>
                        </a:rPr>
                        <a:t>No session – ‘Enterprise Week’: GET INVOLVED</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8:  21st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000000"/>
                          </a:solidFill>
                          <a:latin typeface="Calibri"/>
                          <a:ea typeface="Times New Roman"/>
                          <a:cs typeface="Calibri"/>
                        </a:rPr>
                        <a:t>1-2-1 and Group Assignment Support Slots</a:t>
                      </a:r>
                      <a:r>
                        <a:rPr lang="en-GB" sz="1200">
                          <a:solidFill>
                            <a:srgbClr val="000000"/>
                          </a:solidFill>
                          <a:latin typeface="Calibri"/>
                          <a:ea typeface="Times New Roman"/>
                          <a:cs typeface="Calibri"/>
                        </a:rPr>
                        <a:t> </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9: 28th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i="1">
                          <a:solidFill>
                            <a:srgbClr val="000000"/>
                          </a:solidFill>
                          <a:latin typeface="Calibri"/>
                          <a:ea typeface="Calibri"/>
                          <a:cs typeface="Times New Roman"/>
                        </a:rPr>
                        <a:t>No session – Work on Assignments</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tabLst>
                          <a:tab pos="653415" algn="l"/>
                        </a:tabLst>
                      </a:pPr>
                      <a:r>
                        <a:rPr lang="en-GB" sz="1200">
                          <a:latin typeface="Calibri"/>
                          <a:ea typeface="Calibri"/>
                          <a:cs typeface="Times New Roman"/>
                        </a:rPr>
                        <a:t>Wk 10: 5th Dec</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000000"/>
                          </a:solidFill>
                          <a:latin typeface="Calibri"/>
                          <a:ea typeface="Calibri"/>
                          <a:cs typeface="Times New Roman"/>
                        </a:rPr>
                        <a:t>ASSESSMENT: Simply Do Presentations</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11: 12th Dec</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Calibri"/>
                          <a:cs typeface="Times New Roman"/>
                        </a:rPr>
                        <a:t>ASSESSMENT: Simply Do Presentations</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
        <p:nvSpPr>
          <p:cNvPr id="4" name="Text Box 3"/>
          <p:cNvSpPr txBox="1">
            <a:spLocks noChangeArrowheads="1"/>
          </p:cNvSpPr>
          <p:nvPr/>
        </p:nvSpPr>
        <p:spPr bwMode="auto">
          <a:xfrm>
            <a:off x="467544" y="1628800"/>
            <a:ext cx="7993062" cy="4862870"/>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000" b="1" dirty="0" smtClean="0">
                <a:latin typeface="Tahoma" pitchFamily="34" charset="0"/>
                <a:ea typeface="ＭＳ Ｐゴシック" pitchFamily="-112" charset="-128"/>
              </a:rPr>
              <a:t>Venture/Business Plan (70%): </a:t>
            </a:r>
          </a:p>
          <a:p>
            <a:pPr marL="514350" indent="-514350" eaLnBrk="0" hangingPunct="0">
              <a:spcBef>
                <a:spcPct val="50000"/>
              </a:spcBef>
              <a:buFontTx/>
              <a:buChar char="-"/>
            </a:pPr>
            <a:r>
              <a:rPr lang="en-GB" sz="2000" dirty="0" smtClean="0">
                <a:latin typeface="Tahoma" pitchFamily="34" charset="0"/>
                <a:ea typeface="ＭＳ Ｐゴシック" pitchFamily="-112" charset="-128"/>
              </a:rPr>
              <a:t>Groups of 3-4 students.</a:t>
            </a:r>
          </a:p>
          <a:p>
            <a:pPr marL="514350" indent="-514350" eaLnBrk="0" hangingPunct="0">
              <a:spcBef>
                <a:spcPct val="50000"/>
              </a:spcBef>
              <a:buFontTx/>
              <a:buChar char="-"/>
            </a:pPr>
            <a:r>
              <a:rPr lang="en-GB" sz="2000" dirty="0" smtClean="0">
                <a:latin typeface="Tahoma" pitchFamily="34" charset="0"/>
                <a:ea typeface="ＭＳ Ｐゴシック" pitchFamily="-112" charset="-128"/>
              </a:rPr>
              <a:t>Venture Plan is due on </a:t>
            </a:r>
            <a:r>
              <a:rPr lang="en-GB" sz="2000" b="1" dirty="0" smtClean="0">
                <a:solidFill>
                  <a:srgbClr val="FF0000"/>
                </a:solidFill>
                <a:latin typeface="Tahoma" pitchFamily="34" charset="0"/>
                <a:ea typeface="ＭＳ Ｐゴシック" pitchFamily="-112" charset="-128"/>
              </a:rPr>
              <a:t>9/1/2019 at 4pm</a:t>
            </a:r>
            <a:r>
              <a:rPr lang="en-GB" sz="2000" dirty="0" smtClean="0">
                <a:latin typeface="Tahoma" pitchFamily="34" charset="0"/>
                <a:ea typeface="ＭＳ Ｐゴシック" pitchFamily="-112" charset="-128"/>
              </a:rPr>
              <a:t> and is to be PRINTED and BOUND (NOT IN A POLY-POCKET), and handed in to </a:t>
            </a:r>
            <a:r>
              <a:rPr lang="en-GB" sz="2000" u="sng" dirty="0" smtClean="0">
                <a:solidFill>
                  <a:srgbClr val="C00000"/>
                </a:solidFill>
                <a:latin typeface="Tahoma" pitchFamily="34" charset="0"/>
                <a:ea typeface="ＭＳ Ｐゴシック" pitchFamily="-112" charset="-128"/>
              </a:rPr>
              <a:t>your course Programme Staff AND SUBMITTED VIA TURNITIN.</a:t>
            </a:r>
          </a:p>
          <a:p>
            <a:pPr marL="514350" indent="-514350" eaLnBrk="0" hangingPunct="0">
              <a:spcBef>
                <a:spcPct val="50000"/>
              </a:spcBef>
              <a:buFontTx/>
              <a:buChar char="-"/>
            </a:pPr>
            <a:endParaRPr lang="en-GB" sz="2000" u="sng" dirty="0" smtClean="0">
              <a:solidFill>
                <a:srgbClr val="C00000"/>
              </a:solidFill>
              <a:latin typeface="Tahoma" pitchFamily="34" charset="0"/>
              <a:ea typeface="ＭＳ Ｐゴシック" pitchFamily="-112" charset="-128"/>
            </a:endParaRPr>
          </a:p>
          <a:p>
            <a:pPr marL="514350" indent="-514350" eaLnBrk="0" hangingPunct="0">
              <a:spcBef>
                <a:spcPct val="50000"/>
              </a:spcBef>
            </a:pPr>
            <a:r>
              <a:rPr lang="en-GB" sz="2000" b="1" dirty="0" smtClean="0">
                <a:latin typeface="Tahoma" pitchFamily="34" charset="0"/>
                <a:ea typeface="ＭＳ Ｐゴシック" pitchFamily="-112" charset="-128"/>
              </a:rPr>
              <a:t>Individual ‘Simply Do Ideas Pitch’ (30%):</a:t>
            </a:r>
          </a:p>
          <a:p>
            <a:pPr marL="514350" indent="-514350" eaLnBrk="0" hangingPunct="0">
              <a:spcBef>
                <a:spcPct val="50000"/>
              </a:spcBef>
              <a:buFontTx/>
              <a:buChar char="-"/>
            </a:pPr>
            <a:r>
              <a:rPr lang="en-GB" sz="2000" dirty="0" smtClean="0">
                <a:latin typeface="Tahoma" pitchFamily="34" charset="0"/>
                <a:ea typeface="ＭＳ Ｐゴシック" pitchFamily="-112" charset="-128"/>
              </a:rPr>
              <a:t>To be completed individually. </a:t>
            </a:r>
          </a:p>
          <a:p>
            <a:pPr marL="514350" indent="-514350" eaLnBrk="0" hangingPunct="0">
              <a:spcBef>
                <a:spcPct val="50000"/>
              </a:spcBef>
              <a:buFontTx/>
              <a:buChar char="-"/>
            </a:pPr>
            <a:r>
              <a:rPr lang="en-GB" sz="2000" dirty="0" smtClean="0">
                <a:latin typeface="Tahoma" pitchFamily="34" charset="0"/>
                <a:ea typeface="ＭＳ Ｐゴシック" pitchFamily="-112" charset="-128"/>
              </a:rPr>
              <a:t>PDF printout to be submitted by </a:t>
            </a:r>
            <a:r>
              <a:rPr lang="en-GB" sz="2000" b="1" dirty="0" smtClean="0">
                <a:solidFill>
                  <a:srgbClr val="FF0000"/>
                </a:solidFill>
                <a:latin typeface="Tahoma" pitchFamily="34" charset="0"/>
                <a:ea typeface="ＭＳ Ｐゴシック" pitchFamily="-112" charset="-128"/>
              </a:rPr>
              <a:t>3/12/18 (11:59pm)</a:t>
            </a:r>
          </a:p>
          <a:p>
            <a:pPr marL="514350" indent="-514350" eaLnBrk="0" hangingPunct="0">
              <a:spcBef>
                <a:spcPct val="50000"/>
              </a:spcBef>
              <a:buFontTx/>
              <a:buChar char="-"/>
            </a:pPr>
            <a:r>
              <a:rPr lang="en-GB" sz="2000" dirty="0" smtClean="0">
                <a:latin typeface="Tahoma" pitchFamily="34" charset="0"/>
                <a:ea typeface="ＭＳ Ｐゴシック" pitchFamily="-112" charset="-128"/>
              </a:rPr>
              <a:t>Pitch/Presentations will take place on </a:t>
            </a:r>
            <a:r>
              <a:rPr lang="en-GB" sz="2000" b="1" dirty="0" smtClean="0">
                <a:solidFill>
                  <a:srgbClr val="FF0000"/>
                </a:solidFill>
                <a:latin typeface="Tahoma" pitchFamily="34" charset="0"/>
                <a:ea typeface="ＭＳ Ｐゴシック" pitchFamily="-112" charset="-128"/>
              </a:rPr>
              <a:t>5/12/18 and 12/12/18, </a:t>
            </a:r>
            <a:r>
              <a:rPr lang="en-GB" sz="2000" dirty="0" smtClean="0">
                <a:latin typeface="Tahoma" pitchFamily="34" charset="0"/>
                <a:ea typeface="ＭＳ Ｐゴシック" pitchFamily="-112" charset="-128"/>
              </a:rPr>
              <a:t>and will last no longer than 10 minutes with Q&amp;A.</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
        <p:nvSpPr>
          <p:cNvPr id="4" name="Text Box 3"/>
          <p:cNvSpPr txBox="1">
            <a:spLocks noChangeArrowheads="1"/>
          </p:cNvSpPr>
          <p:nvPr/>
        </p:nvSpPr>
        <p:spPr bwMode="auto">
          <a:xfrm>
            <a:off x="467544" y="1916832"/>
            <a:ext cx="7993062" cy="4555093"/>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000" b="1" dirty="0" smtClean="0">
                <a:latin typeface="Tahoma" pitchFamily="34" charset="0"/>
                <a:ea typeface="ＭＳ Ｐゴシック" pitchFamily="-112" charset="-128"/>
              </a:rPr>
              <a:t>Venture/Business Plan</a:t>
            </a:r>
          </a:p>
          <a:p>
            <a:pPr marL="514350" indent="-514350" eaLnBrk="0" hangingPunct="0">
              <a:spcBef>
                <a:spcPct val="50000"/>
              </a:spcBef>
            </a:pPr>
            <a:endParaRPr lang="en-GB" sz="2000" dirty="0" smtClean="0"/>
          </a:p>
          <a:p>
            <a:pPr marL="457200" indent="-457200" hangingPunct="0"/>
            <a:r>
              <a:rPr lang="en-GB" sz="2000" i="1" dirty="0" smtClean="0">
                <a:latin typeface="Tahoma" pitchFamily="34" charset="0"/>
                <a:ea typeface="ＭＳ Ｐゴシック" pitchFamily="-112" charset="-128"/>
              </a:rPr>
              <a:t>Cover Page</a:t>
            </a:r>
          </a:p>
          <a:p>
            <a:pPr marL="457200" indent="-457200" hangingPunct="0"/>
            <a:r>
              <a:rPr lang="en-GB" sz="2000" dirty="0" smtClean="0">
                <a:latin typeface="Tahoma" pitchFamily="34" charset="0"/>
                <a:ea typeface="ＭＳ Ｐゴシック" pitchFamily="-112" charset="-128"/>
              </a:rPr>
              <a:t>Contents Page</a:t>
            </a:r>
          </a:p>
          <a:p>
            <a:pPr marL="457200" indent="-457200" hangingPunct="0">
              <a:buFont typeface="+mj-lt"/>
              <a:buAutoNum type="arabicPeriod"/>
            </a:pPr>
            <a:r>
              <a:rPr lang="en-GB" sz="2000" dirty="0" smtClean="0">
                <a:latin typeface="Tahoma" pitchFamily="34" charset="0"/>
                <a:ea typeface="ＭＳ Ｐゴシック" pitchFamily="-112" charset="-128"/>
              </a:rPr>
              <a:t>Executive Summary</a:t>
            </a:r>
          </a:p>
          <a:p>
            <a:pPr marL="457200" indent="-457200" hangingPunct="0">
              <a:buFont typeface="+mj-lt"/>
              <a:buAutoNum type="arabicPeriod"/>
            </a:pPr>
            <a:r>
              <a:rPr lang="en-GB" sz="2000" dirty="0" smtClean="0">
                <a:latin typeface="Tahoma" pitchFamily="34" charset="0"/>
                <a:ea typeface="ＭＳ Ｐゴシック" pitchFamily="-112" charset="-128"/>
              </a:rPr>
              <a:t>Mission Statement (inc. Mission &amp; Vision)</a:t>
            </a:r>
          </a:p>
          <a:p>
            <a:pPr marL="457200" indent="-457200" hangingPunct="0">
              <a:buFont typeface="+mj-lt"/>
              <a:buAutoNum type="arabicPeriod"/>
            </a:pPr>
            <a:r>
              <a:rPr lang="en-GB" sz="2000" dirty="0" smtClean="0">
                <a:latin typeface="Tahoma" pitchFamily="34" charset="0"/>
                <a:ea typeface="ＭＳ Ｐゴシック" pitchFamily="-112" charset="-128"/>
              </a:rPr>
              <a:t>Objectives (SMART, short, medium and long-term) </a:t>
            </a:r>
          </a:p>
          <a:p>
            <a:pPr marL="457200" indent="-457200" hangingPunct="0">
              <a:buFont typeface="+mj-lt"/>
              <a:buAutoNum type="arabicPeriod"/>
            </a:pPr>
            <a:r>
              <a:rPr lang="en-GB" sz="2000" dirty="0" smtClean="0">
                <a:latin typeface="Tahoma" pitchFamily="34" charset="0"/>
                <a:ea typeface="ＭＳ Ｐゴシック" pitchFamily="-112" charset="-128"/>
              </a:rPr>
              <a:t>The Management Team (Roles and responsibilities)</a:t>
            </a:r>
          </a:p>
          <a:p>
            <a:pPr marL="457200" indent="-457200" hangingPunct="0">
              <a:buFont typeface="+mj-lt"/>
              <a:buAutoNum type="arabicPeriod"/>
            </a:pPr>
            <a:r>
              <a:rPr lang="en-GB" sz="2000" dirty="0" smtClean="0">
                <a:latin typeface="Tahoma" pitchFamily="34" charset="0"/>
                <a:ea typeface="ＭＳ Ｐゴシック" pitchFamily="-112" charset="-128"/>
              </a:rPr>
              <a:t>The Product or Service (Introduce your concept, description)</a:t>
            </a:r>
          </a:p>
          <a:p>
            <a:pPr marL="457200" indent="-457200" hangingPunct="0">
              <a:buFont typeface="+mj-lt"/>
              <a:buAutoNum type="arabicPeriod"/>
            </a:pPr>
            <a:r>
              <a:rPr lang="en-GB" sz="2000" dirty="0" smtClean="0">
                <a:latin typeface="Tahoma" pitchFamily="34" charset="0"/>
                <a:ea typeface="ＭＳ Ｐゴシック" pitchFamily="-112" charset="-128"/>
              </a:rPr>
              <a:t>The Market (Customers, competitors, PEST analysis, trends)</a:t>
            </a:r>
          </a:p>
          <a:p>
            <a:pPr marL="457200" indent="-457200" hangingPunct="0">
              <a:buFont typeface="+mj-lt"/>
              <a:buAutoNum type="arabicPeriod"/>
            </a:pPr>
            <a:r>
              <a:rPr lang="en-GB" sz="2000" dirty="0" smtClean="0">
                <a:latin typeface="Tahoma" pitchFamily="34" charset="0"/>
                <a:ea typeface="ＭＳ Ｐゴシック" pitchFamily="-112" charset="-128"/>
              </a:rPr>
              <a:t>The Marketing Strategy/Plan (4P’s or 7P’s, critical tasks) </a:t>
            </a:r>
          </a:p>
          <a:p>
            <a:pPr marL="457200" indent="-457200" hangingPunct="0">
              <a:buFont typeface="+mj-lt"/>
              <a:buAutoNum type="arabicPeriod"/>
            </a:pPr>
            <a:r>
              <a:rPr lang="en-GB" sz="2000" dirty="0" smtClean="0">
                <a:latin typeface="Tahoma" pitchFamily="34" charset="0"/>
                <a:ea typeface="ＭＳ Ｐゴシック" pitchFamily="-112" charset="-128"/>
              </a:rPr>
              <a:t>Operations (Structure and formal considerations)</a:t>
            </a:r>
          </a:p>
          <a:p>
            <a:pPr marL="457200" indent="-457200" hangingPunct="0">
              <a:buFont typeface="+mj-lt"/>
              <a:buAutoNum type="arabicPeriod"/>
            </a:pPr>
            <a:r>
              <a:rPr lang="en-GB" sz="2000" dirty="0" smtClean="0">
                <a:latin typeface="Tahoma" pitchFamily="34" charset="0"/>
                <a:ea typeface="ＭＳ Ｐゴシック" pitchFamily="-112" charset="-128"/>
              </a:rPr>
              <a:t>SWOT Analysis and Risk (Identify risks and opportunities)</a:t>
            </a:r>
          </a:p>
          <a:p>
            <a:pPr marL="457200" indent="-457200" hangingPunct="0">
              <a:buFont typeface="+mj-lt"/>
              <a:buAutoNum type="arabicPeriod"/>
            </a:pPr>
            <a:r>
              <a:rPr lang="en-GB" sz="2000" dirty="0" smtClean="0">
                <a:latin typeface="Tahoma" pitchFamily="34" charset="0"/>
                <a:ea typeface="ＭＳ Ｐゴシック" pitchFamily="-112" charset="-128"/>
              </a:rPr>
              <a:t>Financial Forecasts (One year cash flow forecast)</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5232202"/>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Home </a:t>
            </a:r>
            <a:r>
              <a:rPr lang="en-GB" sz="2800" b="1" dirty="0" smtClean="0">
                <a:latin typeface="Tahoma" pitchFamily="34" charset="0"/>
                <a:ea typeface="ＭＳ Ｐゴシック" pitchFamily="-112" charset="-128"/>
              </a:rPr>
              <a:t>tasks:</a:t>
            </a:r>
            <a:endParaRPr lang="en-GB" sz="2800" b="1" dirty="0" smtClean="0">
              <a:latin typeface="Tahoma" pitchFamily="34" charset="0"/>
              <a:ea typeface="ＭＳ Ｐゴシック" pitchFamily="-112" charset="-128"/>
            </a:endParaRPr>
          </a:p>
          <a:p>
            <a:pP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eaLnBrk="0" hangingPunct="0">
              <a:spcBef>
                <a:spcPct val="50000"/>
              </a:spcBef>
            </a:pPr>
            <a:r>
              <a:rPr lang="en-GB" sz="2400" dirty="0" smtClean="0">
                <a:solidFill>
                  <a:srgbClr val="C00000"/>
                </a:solidFill>
                <a:latin typeface="Tahoma" pitchFamily="34" charset="0"/>
                <a:ea typeface="ＭＳ Ｐゴシック" pitchFamily="-112" charset="-128"/>
              </a:rPr>
              <a:t>NOTE: Will be emailed out to you.</a:t>
            </a:r>
          </a:p>
          <a:p>
            <a:pPr marL="514350" indent="-514350" eaLnBrk="0" hangingPunct="0">
              <a:spcBef>
                <a:spcPct val="50000"/>
              </a:spcBef>
              <a:buAutoNum type="arabicPeriod"/>
            </a:pPr>
            <a:r>
              <a:rPr lang="en-GB" sz="2400" dirty="0" smtClean="0">
                <a:latin typeface="Tahoma" pitchFamily="34" charset="0"/>
                <a:ea typeface="ＭＳ Ｐゴシック" pitchFamily="-112" charset="-128"/>
              </a:rPr>
              <a:t>Log into Simply Do Ideas portal (and join the correct group).</a:t>
            </a:r>
          </a:p>
          <a:p>
            <a:pPr marL="514350" indent="-514350" eaLnBrk="0" hangingPunct="0">
              <a:spcBef>
                <a:spcPct val="50000"/>
              </a:spcBef>
              <a:buAutoNum type="arabicPeriod"/>
            </a:pPr>
            <a:r>
              <a:rPr lang="en-GB" sz="2400" dirty="0" smtClean="0">
                <a:latin typeface="Tahoma" pitchFamily="34" charset="0"/>
                <a:ea typeface="ＭＳ Ｐゴシック" pitchFamily="-112" charset="-128"/>
              </a:rPr>
              <a:t>Decide on your best idea as a group. </a:t>
            </a:r>
          </a:p>
          <a:p>
            <a:pPr marL="514350" indent="-514350" eaLnBrk="0" hangingPunct="0">
              <a:spcBef>
                <a:spcPct val="50000"/>
              </a:spcBef>
              <a:buAutoNum type="arabicPeriod"/>
            </a:pPr>
            <a:r>
              <a:rPr lang="en-GB" sz="2400" dirty="0" smtClean="0">
                <a:latin typeface="Tahoma" pitchFamily="34" charset="0"/>
                <a:ea typeface="ＭＳ Ｐゴシック" pitchFamily="-112" charset="-128"/>
              </a:rPr>
              <a:t>Come up with some company names, product/service names (brand names) and slogan ideas.</a:t>
            </a:r>
          </a:p>
          <a:p>
            <a:pPr marL="514350" indent="-514350" eaLnBrk="0" hangingPunct="0">
              <a:spcBef>
                <a:spcPct val="50000"/>
              </a:spcBef>
              <a:buAutoNum type="arabicPeriod"/>
            </a:pPr>
            <a:r>
              <a:rPr lang="en-GB" sz="2400" dirty="0" smtClean="0">
                <a:latin typeface="Tahoma" pitchFamily="34" charset="0"/>
                <a:ea typeface="ＭＳ Ｐゴシック" pitchFamily="-112" charset="-128"/>
              </a:rPr>
              <a:t>Complete Step 1 on portal individually.</a:t>
            </a:r>
          </a:p>
          <a:p>
            <a:pPr marL="514350" indent="-514350" eaLnBrk="0" hangingPunct="0">
              <a:spcBef>
                <a:spcPct val="50000"/>
              </a:spcBef>
              <a:buAutoNum type="arabicPeriod"/>
            </a:pPr>
            <a:r>
              <a:rPr lang="en-GB" sz="2400" dirty="0" smtClean="0">
                <a:latin typeface="Tahoma" pitchFamily="34" charset="0"/>
                <a:ea typeface="ＭＳ Ｐゴシック" pitchFamily="-112" charset="-128"/>
              </a:rPr>
              <a:t>Complete a SWOT Analysis on your idea as a group.</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328406"/>
            <a:ext cx="8229600" cy="868346"/>
          </a:xfrm>
        </p:spPr>
        <p:txBody>
          <a:bodyPr/>
          <a:lstStyle/>
          <a:p>
            <a:pPr algn="ctr"/>
            <a:r>
              <a:rPr lang="en-GB" b="1" dirty="0" smtClean="0"/>
              <a:t>Simply Do Ideas</a:t>
            </a:r>
            <a:endParaRPr lang="en-GB" b="1" dirty="0"/>
          </a:p>
        </p:txBody>
      </p:sp>
      <p:pic>
        <p:nvPicPr>
          <p:cNvPr id="79874" name="Picture 2"/>
          <p:cNvPicPr>
            <a:picLocks noChangeAspect="1" noChangeArrowheads="1"/>
          </p:cNvPicPr>
          <p:nvPr/>
        </p:nvPicPr>
        <p:blipFill>
          <a:blip r:embed="rId2" cstate="print"/>
          <a:srcRect/>
          <a:stretch>
            <a:fillRect/>
          </a:stretch>
        </p:blipFill>
        <p:spPr bwMode="auto">
          <a:xfrm>
            <a:off x="1944458" y="1052736"/>
            <a:ext cx="5219830" cy="4175864"/>
          </a:xfrm>
          <a:prstGeom prst="rect">
            <a:avLst/>
          </a:prstGeom>
          <a:noFill/>
          <a:ln w="9525">
            <a:noFill/>
            <a:miter lim="800000"/>
            <a:headEnd/>
            <a:tailEnd/>
          </a:ln>
        </p:spPr>
      </p:pic>
      <p:sp>
        <p:nvSpPr>
          <p:cNvPr id="8" name="TextBox 7"/>
          <p:cNvSpPr txBox="1"/>
          <p:nvPr/>
        </p:nvSpPr>
        <p:spPr>
          <a:xfrm>
            <a:off x="323528" y="5373216"/>
            <a:ext cx="8424936" cy="1231106"/>
          </a:xfrm>
          <a:prstGeom prst="rect">
            <a:avLst/>
          </a:prstGeom>
          <a:noFill/>
        </p:spPr>
        <p:txBody>
          <a:bodyPr wrap="square" rtlCol="0">
            <a:spAutoFit/>
          </a:bodyPr>
          <a:lstStyle/>
          <a:p>
            <a:pPr algn="ctr"/>
            <a:r>
              <a:rPr lang="en-GB" sz="2800" b="1" u="sng" dirty="0" smtClean="0">
                <a:solidFill>
                  <a:srgbClr val="002060"/>
                </a:solidFill>
              </a:rPr>
              <a:t>http://app.simplydo.io/new/uwtsd</a:t>
            </a:r>
            <a:br>
              <a:rPr lang="en-GB" sz="2800" b="1" u="sng" dirty="0" smtClean="0">
                <a:solidFill>
                  <a:srgbClr val="002060"/>
                </a:solidFill>
              </a:rPr>
            </a:br>
            <a:r>
              <a:rPr lang="en-GB" dirty="0" smtClean="0"/>
              <a:t>(make sure you click and add yourself to our group: </a:t>
            </a:r>
            <a:br>
              <a:rPr lang="en-GB" dirty="0" smtClean="0"/>
            </a:br>
            <a:r>
              <a:rPr lang="en-GB" b="1" dirty="0" smtClean="0"/>
              <a:t>‘Neil Dyer - UWTSD Entrepreneurship Semester One 2018’</a:t>
            </a:r>
            <a:endParaRPr lang="en-GB" sz="2800" b="1"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467544" y="1628800"/>
            <a:ext cx="7993062" cy="523220"/>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Putting it online:</a:t>
            </a:r>
            <a:endParaRPr lang="en-GB" sz="2800" dirty="0">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STEP 1: Concept</a:t>
            </a:r>
            <a:endParaRPr lang="en-GB" b="1" dirty="0"/>
          </a:p>
        </p:txBody>
      </p:sp>
      <p:sp>
        <p:nvSpPr>
          <p:cNvPr id="4" name="Text Box 4"/>
          <p:cNvSpPr txBox="1">
            <a:spLocks noChangeArrowheads="1"/>
          </p:cNvSpPr>
          <p:nvPr/>
        </p:nvSpPr>
        <p:spPr bwMode="auto">
          <a:xfrm>
            <a:off x="827584" y="2348880"/>
            <a:ext cx="6480720" cy="3600986"/>
          </a:xfrm>
          <a:prstGeom prst="rect">
            <a:avLst/>
          </a:prstGeom>
          <a:noFill/>
          <a:ln w="9525">
            <a:noFill/>
            <a:miter lim="800000"/>
            <a:headEnd/>
            <a:tailEnd/>
          </a:ln>
        </p:spPr>
        <p:txBody>
          <a:bodyPr wrap="square">
            <a:spAutoFit/>
          </a:bodyPr>
          <a:lstStyle/>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A relevant cover image</a:t>
            </a:r>
          </a:p>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Concept Overview</a:t>
            </a:r>
            <a:r>
              <a:rPr lang="en-GB" sz="2800" dirty="0">
                <a:solidFill>
                  <a:srgbClr val="002060"/>
                </a:solidFill>
                <a:latin typeface="Tahoma" pitchFamily="34" charset="0"/>
                <a:ea typeface="ＭＳ Ｐゴシック" pitchFamily="-112" charset="-128"/>
              </a:rPr>
              <a:t> </a:t>
            </a:r>
            <a:r>
              <a:rPr lang="en-GB" sz="2800" dirty="0" smtClean="0">
                <a:solidFill>
                  <a:srgbClr val="002060"/>
                </a:solidFill>
                <a:latin typeface="Tahoma" pitchFamily="34" charset="0"/>
                <a:ea typeface="ＭＳ Ｐゴシック" pitchFamily="-112" charset="-128"/>
              </a:rPr>
              <a:t/>
            </a:r>
            <a:br>
              <a:rPr lang="en-GB" sz="2800" dirty="0" smtClean="0">
                <a:solidFill>
                  <a:srgbClr val="002060"/>
                </a:solidFill>
                <a:latin typeface="Tahoma" pitchFamily="34" charset="0"/>
                <a:ea typeface="ＭＳ Ｐゴシック" pitchFamily="-112" charset="-128"/>
              </a:rPr>
            </a:br>
            <a:r>
              <a:rPr lang="en-GB" sz="1600" dirty="0" smtClean="0">
                <a:solidFill>
                  <a:srgbClr val="002060"/>
                </a:solidFill>
                <a:latin typeface="Tahoma" pitchFamily="34" charset="0"/>
                <a:ea typeface="ＭＳ Ｐゴシック" pitchFamily="-112" charset="-128"/>
              </a:rPr>
              <a:t>(help us understand your idea, the opportunities, the problems it solves, include any early research)</a:t>
            </a:r>
            <a:endParaRPr lang="en-GB" sz="2800" dirty="0" smtClean="0">
              <a:solidFill>
                <a:srgbClr val="002060"/>
              </a:solidFill>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Keywords </a:t>
            </a:r>
            <a:r>
              <a:rPr lang="en-GB" sz="1600" dirty="0" smtClean="0">
                <a:solidFill>
                  <a:srgbClr val="002060"/>
                </a:solidFill>
                <a:latin typeface="Tahoma" pitchFamily="34" charset="0"/>
                <a:ea typeface="ＭＳ Ｐゴシック" pitchFamily="-112" charset="-128"/>
              </a:rPr>
              <a:t>(industry, location, etc)</a:t>
            </a:r>
          </a:p>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Logo/Design?</a:t>
            </a:r>
          </a:p>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Brief Video (Yes!)</a:t>
            </a:r>
          </a:p>
        </p:txBody>
      </p:sp>
      <p:sp>
        <p:nvSpPr>
          <p:cNvPr id="7" name="Text Box 3"/>
          <p:cNvSpPr txBox="1">
            <a:spLocks noChangeArrowheads="1"/>
          </p:cNvSpPr>
          <p:nvPr/>
        </p:nvSpPr>
        <p:spPr bwMode="auto">
          <a:xfrm>
            <a:off x="467544" y="6002124"/>
            <a:ext cx="7993062" cy="523220"/>
          </a:xfrm>
          <a:prstGeom prst="rect">
            <a:avLst/>
          </a:prstGeom>
          <a:noFill/>
          <a:ln w="9525">
            <a:noFill/>
            <a:miter lim="800000"/>
            <a:headEnd/>
            <a:tailEnd/>
          </a:ln>
        </p:spPr>
        <p:txBody>
          <a:bodyPr>
            <a:spAutoFit/>
          </a:bodyPr>
          <a:lstStyle/>
          <a:p>
            <a:pPr algn="r" eaLnBrk="0" hangingPunct="0">
              <a:spcBef>
                <a:spcPct val="50000"/>
              </a:spcBef>
            </a:pPr>
            <a:r>
              <a:rPr lang="en-GB" sz="2800" i="1" u="sng" dirty="0" smtClean="0">
                <a:latin typeface="Tahoma" pitchFamily="34" charset="0"/>
                <a:ea typeface="ＭＳ Ｐゴシック" pitchFamily="-112" charset="-128"/>
              </a:rPr>
              <a:t>Watch the ‘Help’ video</a:t>
            </a:r>
            <a:endParaRPr lang="en-GB" sz="2800" i="1" u="sng" dirty="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251520" y="1628800"/>
            <a:ext cx="3528392" cy="4939814"/>
          </a:xfrm>
          <a:prstGeom prst="rect">
            <a:avLst/>
          </a:prstGeom>
          <a:noFill/>
          <a:ln w="9525">
            <a:noFill/>
            <a:miter lim="800000"/>
            <a:headEnd/>
            <a:tailEnd/>
          </a:ln>
        </p:spPr>
        <p:txBody>
          <a:bodyPr wrap="square">
            <a:spAutoFit/>
          </a:bodyPr>
          <a:lstStyle/>
          <a:p>
            <a:pPr eaLnBrk="0" hangingPunct="0">
              <a:spcBef>
                <a:spcPct val="50000"/>
              </a:spcBef>
            </a:pPr>
            <a:r>
              <a:rPr lang="en-GB" sz="2800" u="sng" dirty="0" smtClean="0">
                <a:latin typeface="Tahoma" pitchFamily="34" charset="0"/>
                <a:ea typeface="ＭＳ Ｐゴシック" pitchFamily="-112" charset="-128"/>
              </a:rPr>
              <a:t>Features, Advantages &amp; Benefits</a:t>
            </a:r>
          </a:p>
          <a:p>
            <a:pPr eaLnBrk="0" hangingPunct="0">
              <a:spcBef>
                <a:spcPct val="50000"/>
              </a:spcBef>
            </a:pPr>
            <a:r>
              <a:rPr lang="en-GB" sz="2000" dirty="0" smtClean="0">
                <a:latin typeface="Tahoma" pitchFamily="34" charset="0"/>
                <a:ea typeface="ＭＳ Ｐゴシック" pitchFamily="-112" charset="-128"/>
              </a:rPr>
              <a:t>Features: facts or characteristics</a:t>
            </a:r>
          </a:p>
          <a:p>
            <a:pPr eaLnBrk="0" hangingPunct="0">
              <a:spcBef>
                <a:spcPct val="50000"/>
              </a:spcBef>
            </a:pPr>
            <a:r>
              <a:rPr lang="en-GB" sz="2000" dirty="0" smtClean="0">
                <a:latin typeface="Tahoma" pitchFamily="34" charset="0"/>
                <a:ea typeface="ＭＳ Ｐゴシック" pitchFamily="-112" charset="-128"/>
              </a:rPr>
              <a:t>Advantages: what the features  do</a:t>
            </a:r>
          </a:p>
          <a:p>
            <a:pPr eaLnBrk="0" hangingPunct="0">
              <a:spcBef>
                <a:spcPct val="50000"/>
              </a:spcBef>
            </a:pPr>
            <a:r>
              <a:rPr lang="en-GB" sz="2000" dirty="0" smtClean="0">
                <a:latin typeface="Tahoma" pitchFamily="34" charset="0"/>
                <a:ea typeface="ＭＳ Ｐゴシック" pitchFamily="-112" charset="-128"/>
              </a:rPr>
              <a:t>Benefits: what problem is solved or improved</a:t>
            </a:r>
          </a:p>
          <a:p>
            <a:pPr eaLnBrk="0" hangingPunct="0">
              <a:spcBef>
                <a:spcPct val="50000"/>
              </a:spcBef>
            </a:pPr>
            <a:endParaRPr lang="en-GB" i="1" dirty="0" smtClean="0">
              <a:solidFill>
                <a:srgbClr val="002060"/>
              </a:solidFill>
              <a:latin typeface="Tahoma" pitchFamily="34" charset="0"/>
              <a:ea typeface="ＭＳ Ｐゴシック" pitchFamily="-112" charset="-128"/>
            </a:endParaRPr>
          </a:p>
          <a:p>
            <a:pPr eaLnBrk="0" hangingPunct="0">
              <a:spcBef>
                <a:spcPct val="50000"/>
              </a:spcBef>
            </a:pPr>
            <a:r>
              <a:rPr lang="en-GB" i="1" dirty="0" smtClean="0">
                <a:solidFill>
                  <a:srgbClr val="002060"/>
                </a:solidFill>
                <a:latin typeface="Tahoma" pitchFamily="34" charset="0"/>
                <a:ea typeface="ＭＳ Ｐゴシック" pitchFamily="-112" charset="-128"/>
              </a:rPr>
              <a:t>People buy benefits, not features</a:t>
            </a:r>
          </a:p>
          <a:p>
            <a:pPr eaLnBrk="0" hangingPunct="0">
              <a:spcBef>
                <a:spcPct val="50000"/>
              </a:spcBef>
            </a:pPr>
            <a:r>
              <a:rPr lang="en-GB" i="1" dirty="0" smtClean="0">
                <a:solidFill>
                  <a:srgbClr val="002060"/>
                </a:solidFill>
                <a:latin typeface="Tahoma" pitchFamily="34" charset="0"/>
                <a:ea typeface="ＭＳ Ｐゴシック" pitchFamily="-112" charset="-128"/>
              </a:rPr>
              <a:t>FAB = Value Proposition</a:t>
            </a:r>
            <a:endParaRPr lang="en-GB" i="1" dirty="0">
              <a:solidFill>
                <a:srgbClr val="002060"/>
              </a:solidFill>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STEP 1: Concept</a:t>
            </a:r>
            <a:endParaRPr lang="en-GB" b="1" dirty="0"/>
          </a:p>
        </p:txBody>
      </p:sp>
      <p:grpSp>
        <p:nvGrpSpPr>
          <p:cNvPr id="2" name="Group 6"/>
          <p:cNvGrpSpPr/>
          <p:nvPr/>
        </p:nvGrpSpPr>
        <p:grpSpPr>
          <a:xfrm>
            <a:off x="3779912" y="1628800"/>
            <a:ext cx="5112568" cy="4968552"/>
            <a:chOff x="3779912" y="1628800"/>
            <a:chExt cx="5112568" cy="4968552"/>
          </a:xfrm>
        </p:grpSpPr>
        <p:pic>
          <p:nvPicPr>
            <p:cNvPr id="89090" name="Picture 2" descr="Image result for features  benefits"/>
            <p:cNvPicPr>
              <a:picLocks noChangeAspect="1" noChangeArrowheads="1"/>
            </p:cNvPicPr>
            <p:nvPr/>
          </p:nvPicPr>
          <p:blipFill>
            <a:blip r:embed="rId2" cstate="print"/>
            <a:srcRect/>
            <a:stretch>
              <a:fillRect/>
            </a:stretch>
          </p:blipFill>
          <p:spPr bwMode="auto">
            <a:xfrm>
              <a:off x="3851920" y="2210292"/>
              <a:ext cx="4992488" cy="2082804"/>
            </a:xfrm>
            <a:prstGeom prst="rect">
              <a:avLst/>
            </a:prstGeom>
            <a:noFill/>
          </p:spPr>
        </p:pic>
        <p:pic>
          <p:nvPicPr>
            <p:cNvPr id="89092" name="Picture 4" descr="Image result for features  benefits"/>
            <p:cNvPicPr>
              <a:picLocks noChangeAspect="1" noChangeArrowheads="1"/>
            </p:cNvPicPr>
            <p:nvPr/>
          </p:nvPicPr>
          <p:blipFill>
            <a:blip r:embed="rId3" cstate="print"/>
            <a:srcRect r="8497" b="17446"/>
            <a:stretch>
              <a:fillRect/>
            </a:stretch>
          </p:blipFill>
          <p:spPr bwMode="auto">
            <a:xfrm>
              <a:off x="4788024" y="4408883"/>
              <a:ext cx="3024336" cy="2044453"/>
            </a:xfrm>
            <a:prstGeom prst="rect">
              <a:avLst/>
            </a:prstGeom>
            <a:noFill/>
          </p:spPr>
        </p:pic>
        <p:sp>
          <p:nvSpPr>
            <p:cNvPr id="9" name="Rectangle 8"/>
            <p:cNvSpPr/>
            <p:nvPr/>
          </p:nvSpPr>
          <p:spPr>
            <a:xfrm>
              <a:off x="3779912" y="1628800"/>
              <a:ext cx="5112568" cy="49685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467544" y="1556792"/>
            <a:ext cx="3672408" cy="5216813"/>
          </a:xfrm>
          <a:prstGeom prst="rect">
            <a:avLst/>
          </a:prstGeom>
          <a:noFill/>
          <a:ln w="9525">
            <a:noFill/>
            <a:miter lim="800000"/>
            <a:headEnd/>
            <a:tailEnd/>
          </a:ln>
        </p:spPr>
        <p:txBody>
          <a:bodyPr wrap="square">
            <a:spAutoFit/>
          </a:bodyPr>
          <a:lstStyle/>
          <a:p>
            <a:pPr eaLnBrk="0" hangingPunct="0">
              <a:spcBef>
                <a:spcPct val="50000"/>
              </a:spcBef>
            </a:pPr>
            <a:r>
              <a:rPr lang="en-GB" sz="2800" u="sng" dirty="0" smtClean="0">
                <a:latin typeface="Tahoma" pitchFamily="34" charset="0"/>
                <a:ea typeface="ＭＳ Ｐゴシック" pitchFamily="-112" charset="-128"/>
              </a:rPr>
              <a:t>The Value Proposition</a:t>
            </a:r>
          </a:p>
          <a:p>
            <a:pPr eaLnBrk="0" hangingPunct="0">
              <a:spcBef>
                <a:spcPct val="50000"/>
              </a:spcBef>
            </a:pPr>
            <a:r>
              <a:rPr lang="en-GB" sz="2000" dirty="0" smtClean="0">
                <a:latin typeface="Tahoma" pitchFamily="34" charset="0"/>
                <a:ea typeface="ＭＳ Ｐゴシック" pitchFamily="-112" charset="-128"/>
              </a:rPr>
              <a:t>“Why should we buy/use your product/service?”</a:t>
            </a:r>
          </a:p>
          <a:p>
            <a:pPr eaLnBrk="0" hangingPunct="0">
              <a:spcBef>
                <a:spcPct val="50000"/>
              </a:spcBef>
            </a:pPr>
            <a:endParaRPr lang="en-GB" sz="2000" dirty="0" smtClean="0">
              <a:latin typeface="Tahoma" pitchFamily="34" charset="0"/>
              <a:ea typeface="ＭＳ Ｐゴシック" pitchFamily="-112" charset="-128"/>
            </a:endParaRPr>
          </a:p>
          <a:p>
            <a:pPr eaLnBrk="0" hangingPunct="0">
              <a:spcBef>
                <a:spcPct val="50000"/>
              </a:spcBef>
            </a:pPr>
            <a:r>
              <a:rPr lang="en-GB" sz="2000" dirty="0" smtClean="0">
                <a:latin typeface="Tahoma" pitchFamily="34" charset="0"/>
                <a:ea typeface="ＭＳ Ｐゴシック" pitchFamily="-112" charset="-128"/>
              </a:rPr>
              <a:t>Clearly and simply define:</a:t>
            </a:r>
          </a:p>
          <a:p>
            <a:pPr eaLnBrk="0" hangingPunct="0">
              <a:spcBef>
                <a:spcPct val="50000"/>
              </a:spcBef>
              <a:buFontTx/>
              <a:buChar char="-"/>
            </a:pPr>
            <a:r>
              <a:rPr lang="en-GB" dirty="0" smtClean="0">
                <a:latin typeface="Tahoma" pitchFamily="34" charset="0"/>
                <a:ea typeface="ＭＳ Ｐゴシック" pitchFamily="-112" charset="-128"/>
              </a:rPr>
              <a:t>What pain does it ease or solve?</a:t>
            </a:r>
            <a:br>
              <a:rPr lang="en-GB" dirty="0" smtClean="0">
                <a:latin typeface="Tahoma" pitchFamily="34" charset="0"/>
                <a:ea typeface="ＭＳ Ｐゴシック" pitchFamily="-112" charset="-128"/>
              </a:rPr>
            </a:br>
            <a:r>
              <a:rPr lang="en-GB" dirty="0" smtClean="0">
                <a:latin typeface="Tahoma" pitchFamily="34" charset="0"/>
                <a:ea typeface="ＭＳ Ｐゴシック" pitchFamily="-112" charset="-128"/>
              </a:rPr>
              <a:t>- What is the added benefit?</a:t>
            </a:r>
            <a:br>
              <a:rPr lang="en-GB" dirty="0" smtClean="0">
                <a:latin typeface="Tahoma" pitchFamily="34" charset="0"/>
                <a:ea typeface="ＭＳ Ｐゴシック" pitchFamily="-112" charset="-128"/>
              </a:rPr>
            </a:br>
            <a:r>
              <a:rPr lang="en-GB" dirty="0" smtClean="0">
                <a:latin typeface="Tahoma" pitchFamily="34" charset="0"/>
                <a:ea typeface="ＭＳ Ｐゴシック" pitchFamily="-112" charset="-128"/>
              </a:rPr>
              <a:t>- Why is it better than the rest (the USP – Unique Selling Point)?</a:t>
            </a:r>
          </a:p>
          <a:p>
            <a:pPr eaLnBrk="0" hangingPunct="0">
              <a:spcBef>
                <a:spcPct val="50000"/>
              </a:spcBef>
            </a:pPr>
            <a:endParaRPr lang="en-GB" dirty="0" smtClean="0">
              <a:latin typeface="Tahoma" pitchFamily="34" charset="0"/>
              <a:ea typeface="ＭＳ Ｐゴシック" pitchFamily="-112" charset="-128"/>
            </a:endParaRPr>
          </a:p>
          <a:p>
            <a:pPr eaLnBrk="0" hangingPunct="0">
              <a:spcBef>
                <a:spcPct val="50000"/>
              </a:spcBef>
            </a:pPr>
            <a:r>
              <a:rPr lang="en-GB" i="1" dirty="0" smtClean="0">
                <a:solidFill>
                  <a:srgbClr val="002060"/>
                </a:solidFill>
                <a:latin typeface="Tahoma" pitchFamily="34" charset="0"/>
                <a:ea typeface="ＭＳ Ｐゴシック" pitchFamily="-112" charset="-128"/>
              </a:rPr>
              <a:t>Should underpin your brand. </a:t>
            </a:r>
            <a:br>
              <a:rPr lang="en-GB" i="1" dirty="0" smtClean="0">
                <a:solidFill>
                  <a:srgbClr val="002060"/>
                </a:solidFill>
                <a:latin typeface="Tahoma" pitchFamily="34" charset="0"/>
                <a:ea typeface="ＭＳ Ｐゴシック" pitchFamily="-112" charset="-128"/>
              </a:rPr>
            </a:br>
            <a:r>
              <a:rPr lang="en-GB" i="1" dirty="0" smtClean="0">
                <a:solidFill>
                  <a:srgbClr val="002060"/>
                </a:solidFill>
                <a:latin typeface="Tahoma" pitchFamily="34" charset="0"/>
                <a:ea typeface="ＭＳ Ｐゴシック" pitchFamily="-112" charset="-128"/>
              </a:rPr>
              <a:t>Should resonate in your slogan and/or mission statement.</a:t>
            </a:r>
            <a:br>
              <a:rPr lang="en-GB" i="1" dirty="0" smtClean="0">
                <a:solidFill>
                  <a:srgbClr val="002060"/>
                </a:solidFill>
                <a:latin typeface="Tahoma" pitchFamily="34" charset="0"/>
                <a:ea typeface="ＭＳ Ｐゴシック" pitchFamily="-112" charset="-128"/>
              </a:rPr>
            </a:br>
            <a:r>
              <a:rPr lang="en-GB" sz="2400" dirty="0" smtClean="0">
                <a:solidFill>
                  <a:srgbClr val="00B050"/>
                </a:solidFill>
                <a:latin typeface="AR CARTER" pitchFamily="2" charset="0"/>
                <a:ea typeface="ＭＳ Ｐゴシック" pitchFamily="-112" charset="-128"/>
              </a:rPr>
              <a:t> 	[Write yours now!]</a:t>
            </a:r>
            <a:endParaRPr lang="en-GB" i="1" dirty="0">
              <a:solidFill>
                <a:srgbClr val="002060"/>
              </a:solidFill>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STEP 1: Concept</a:t>
            </a:r>
            <a:endParaRPr lang="en-GB" b="1" dirty="0"/>
          </a:p>
        </p:txBody>
      </p:sp>
      <p:pic>
        <p:nvPicPr>
          <p:cNvPr id="88066" name="Picture 2" descr="Image result for value proposition"/>
          <p:cNvPicPr>
            <a:picLocks noChangeAspect="1" noChangeArrowheads="1"/>
          </p:cNvPicPr>
          <p:nvPr/>
        </p:nvPicPr>
        <p:blipFill>
          <a:blip r:embed="rId2" cstate="print"/>
          <a:srcRect/>
          <a:stretch>
            <a:fillRect/>
          </a:stretch>
        </p:blipFill>
        <p:spPr bwMode="auto">
          <a:xfrm>
            <a:off x="4299148" y="1603969"/>
            <a:ext cx="4305300" cy="4705351"/>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l="3835" t="24082" r="41238" b="8735"/>
          <a:stretch>
            <a:fillRect/>
          </a:stretch>
        </p:blipFill>
        <p:spPr bwMode="auto">
          <a:xfrm>
            <a:off x="2267744" y="188640"/>
            <a:ext cx="6696744" cy="6552728"/>
          </a:xfrm>
          <a:prstGeom prst="rect">
            <a:avLst/>
          </a:prstGeom>
          <a:noFill/>
          <a:ln w="9525">
            <a:noFill/>
            <a:miter lim="800000"/>
            <a:headEnd/>
            <a:tailEnd/>
          </a:ln>
        </p:spPr>
      </p:pic>
      <p:sp>
        <p:nvSpPr>
          <p:cNvPr id="6" name="Title 1"/>
          <p:cNvSpPr>
            <a:spLocks noGrp="1"/>
          </p:cNvSpPr>
          <p:nvPr>
            <p:ph type="title"/>
          </p:nvPr>
        </p:nvSpPr>
        <p:spPr>
          <a:xfrm>
            <a:off x="457200" y="328406"/>
            <a:ext cx="8229600" cy="868346"/>
          </a:xfrm>
        </p:spPr>
        <p:txBody>
          <a:bodyPr>
            <a:normAutofit/>
          </a:bodyPr>
          <a:lstStyle/>
          <a:p>
            <a:r>
              <a:rPr lang="en-GB" b="1" dirty="0" smtClean="0"/>
              <a:t>SWOT </a:t>
            </a:r>
            <a:endParaRPr lang="en-GB" b="1" dirty="0"/>
          </a:p>
        </p:txBody>
      </p:sp>
      <p:cxnSp>
        <p:nvCxnSpPr>
          <p:cNvPr id="11" name="Straight Connector 10"/>
          <p:cNvCxnSpPr/>
          <p:nvPr/>
        </p:nvCxnSpPr>
        <p:spPr>
          <a:xfrm>
            <a:off x="395536" y="3933056"/>
            <a:ext cx="8712968" cy="0"/>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899592" y="2276872"/>
            <a:ext cx="800219" cy="830997"/>
          </a:xfrm>
          <a:prstGeom prst="rect">
            <a:avLst/>
          </a:prstGeom>
          <a:noFill/>
        </p:spPr>
        <p:txBody>
          <a:bodyPr wrap="none" rtlCol="0">
            <a:spAutoFit/>
          </a:bodyPr>
          <a:lstStyle/>
          <a:p>
            <a:r>
              <a:rPr lang="en-GB" sz="4800" b="1" dirty="0" smtClean="0"/>
              <a:t>IN</a:t>
            </a:r>
            <a:endParaRPr lang="en-GB" sz="4800" b="1" dirty="0"/>
          </a:p>
        </p:txBody>
      </p:sp>
      <p:sp>
        <p:nvSpPr>
          <p:cNvPr id="14" name="TextBox 13"/>
          <p:cNvSpPr txBox="1"/>
          <p:nvPr/>
        </p:nvSpPr>
        <p:spPr>
          <a:xfrm>
            <a:off x="539552" y="5085184"/>
            <a:ext cx="1484702" cy="830997"/>
          </a:xfrm>
          <a:prstGeom prst="rect">
            <a:avLst/>
          </a:prstGeom>
          <a:noFill/>
        </p:spPr>
        <p:txBody>
          <a:bodyPr wrap="none" rtlCol="0">
            <a:spAutoFit/>
          </a:bodyPr>
          <a:lstStyle/>
          <a:p>
            <a:r>
              <a:rPr lang="en-GB" sz="4800" b="1" dirty="0" smtClean="0"/>
              <a:t>OUT</a:t>
            </a:r>
            <a:endParaRPr lang="en-GB" sz="48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Customers &amp; competitors</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2060575"/>
            <a:ext cx="7993062" cy="1169551"/>
          </a:xfrm>
          <a:prstGeom prst="rect">
            <a:avLst/>
          </a:prstGeom>
          <a:noFill/>
          <a:ln w="9525">
            <a:noFill/>
            <a:miter lim="800000"/>
            <a:headEnd/>
            <a:tailEnd/>
          </a:ln>
        </p:spPr>
        <p:txBody>
          <a:bodyPr>
            <a:spAutoFit/>
          </a:bodyPr>
          <a:lstStyle/>
          <a:p>
            <a:pPr marL="514350" indent="-514350" eaLnBrk="0" hangingPunct="0">
              <a:spcBef>
                <a:spcPct val="50000"/>
              </a:spcBef>
              <a:buAutoNum type="arabicPeriod"/>
            </a:pPr>
            <a:r>
              <a:rPr lang="en-GB" sz="2800" dirty="0" smtClean="0">
                <a:latin typeface="Tahoma" pitchFamily="34" charset="0"/>
                <a:ea typeface="ＭＳ Ｐゴシック" pitchFamily="-112" charset="-128"/>
              </a:rPr>
              <a:t>Who are your customers going to be?</a:t>
            </a:r>
          </a:p>
          <a:p>
            <a:pPr marL="514350" indent="-514350" eaLnBrk="0" hangingPunct="0">
              <a:spcBef>
                <a:spcPct val="50000"/>
              </a:spcBef>
              <a:buAutoNum type="arabicPeriod"/>
            </a:pPr>
            <a:r>
              <a:rPr lang="en-GB" sz="2800" dirty="0" smtClean="0">
                <a:latin typeface="Tahoma" pitchFamily="34" charset="0"/>
                <a:ea typeface="ＭＳ Ｐゴシック" pitchFamily="-112" charset="-128"/>
              </a:rPr>
              <a:t>Who will be your competitors?</a:t>
            </a:r>
            <a:endParaRPr lang="en-GB" sz="2800" dirty="0">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Your Ideas...</a:t>
            </a:r>
            <a:endParaRPr lang="en-GB" b="1"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Customers</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fontScale="90000"/>
          </a:bodyPr>
          <a:lstStyle/>
          <a:p>
            <a:r>
              <a:rPr lang="en-GB" b="1" dirty="0" smtClean="0">
                <a:latin typeface="Century Gothic" pitchFamily="34" charset="0"/>
              </a:rPr>
              <a:t>TODAY WE START ON MARKETING</a:t>
            </a:r>
            <a:endParaRPr lang="en-GB" b="1" dirty="0">
              <a:latin typeface="Century Gothic" pitchFamily="34" charset="0"/>
            </a:endParaRPr>
          </a:p>
        </p:txBody>
      </p:sp>
      <p:sp>
        <p:nvSpPr>
          <p:cNvPr id="5" name="Text Box 4"/>
          <p:cNvSpPr txBox="1">
            <a:spLocks noChangeArrowheads="1"/>
          </p:cNvSpPr>
          <p:nvPr/>
        </p:nvSpPr>
        <p:spPr bwMode="auto">
          <a:xfrm>
            <a:off x="539552" y="1595021"/>
            <a:ext cx="7993062" cy="4801314"/>
          </a:xfrm>
          <a:prstGeom prst="rect">
            <a:avLst/>
          </a:prstGeom>
          <a:noFill/>
          <a:ln w="9525">
            <a:noFill/>
            <a:miter lim="800000"/>
            <a:headEnd/>
            <a:tailEnd/>
          </a:ln>
        </p:spPr>
        <p:txBody>
          <a:bodyPr>
            <a:spAutoFit/>
          </a:bodyPr>
          <a:lstStyle/>
          <a:p>
            <a:pPr eaLnBrk="0" hangingPunct="0">
              <a:spcBef>
                <a:spcPct val="50000"/>
              </a:spcBef>
            </a:pPr>
            <a:r>
              <a:rPr lang="en-GB" sz="2800" u="sng" dirty="0" smtClean="0">
                <a:latin typeface="Tahoma" pitchFamily="34" charset="0"/>
                <a:ea typeface="ＭＳ Ｐゴシック" pitchFamily="-112" charset="-128"/>
              </a:rPr>
              <a:t>Basic Business Principles</a:t>
            </a:r>
          </a:p>
          <a:p>
            <a:pPr marL="514350" indent="-514350" eaLnBrk="0" hangingPunct="0">
              <a:spcBef>
                <a:spcPct val="50000"/>
              </a:spcBef>
              <a:buAutoNum type="arabicPeriod"/>
            </a:pPr>
            <a:r>
              <a:rPr lang="en-GB" sz="2800" dirty="0" smtClean="0">
                <a:latin typeface="Tahoma" pitchFamily="34" charset="0"/>
                <a:ea typeface="ＭＳ Ｐゴシック" pitchFamily="-112" charset="-128"/>
              </a:rPr>
              <a:t>Customer have to want what you’re offering </a:t>
            </a:r>
            <a:r>
              <a:rPr lang="en-GB" u="sng" dirty="0" smtClean="0">
                <a:solidFill>
                  <a:srgbClr val="FF0000"/>
                </a:solidFill>
                <a:latin typeface="Tahoma" pitchFamily="34" charset="0"/>
                <a:ea typeface="ＭＳ Ｐゴシック" pitchFamily="-112" charset="-128"/>
              </a:rPr>
              <a:t>(MARKET </a:t>
            </a:r>
            <a:r>
              <a:rPr lang="en-GB" u="sng" dirty="0" err="1" smtClean="0">
                <a:solidFill>
                  <a:srgbClr val="FF0000"/>
                </a:solidFill>
                <a:latin typeface="Tahoma" pitchFamily="34" charset="0"/>
                <a:ea typeface="ＭＳ Ｐゴシック" pitchFamily="-112" charset="-128"/>
              </a:rPr>
              <a:t>RESEARCH:Remember</a:t>
            </a:r>
            <a:r>
              <a:rPr lang="en-GB" u="sng" dirty="0" smtClean="0">
                <a:solidFill>
                  <a:srgbClr val="FF0000"/>
                </a:solidFill>
                <a:latin typeface="Tahoma" pitchFamily="34" charset="0"/>
                <a:ea typeface="ＭＳ Ｐゴシック" pitchFamily="-112" charset="-128"/>
              </a:rPr>
              <a:t> - Meet a need/desire, solve a problem)</a:t>
            </a:r>
          </a:p>
          <a:p>
            <a:pPr marL="514350" indent="-514350" eaLnBrk="0" hangingPunct="0">
              <a:spcBef>
                <a:spcPct val="50000"/>
              </a:spcBef>
              <a:buAutoNum type="arabicPeriod"/>
            </a:pPr>
            <a:r>
              <a:rPr lang="en-GB" sz="2800" dirty="0" smtClean="0">
                <a:latin typeface="Tahoma" pitchFamily="34" charset="0"/>
                <a:ea typeface="ＭＳ Ｐゴシック" pitchFamily="-112" charset="-128"/>
              </a:rPr>
              <a:t>You need to say how you meet that demand</a:t>
            </a:r>
            <a:br>
              <a:rPr lang="en-GB" sz="2800" dirty="0" smtClean="0">
                <a:latin typeface="Tahoma" pitchFamily="34" charset="0"/>
                <a:ea typeface="ＭＳ Ｐゴシック" pitchFamily="-112" charset="-128"/>
              </a:rPr>
            </a:br>
            <a:r>
              <a:rPr lang="en-GB" u="sng" dirty="0" smtClean="0">
                <a:solidFill>
                  <a:srgbClr val="FF0000"/>
                </a:solidFill>
                <a:latin typeface="Tahoma" pitchFamily="34" charset="0"/>
                <a:ea typeface="ＭＳ Ｐゴシック" pitchFamily="-112" charset="-128"/>
              </a:rPr>
              <a:t>(MARKETING: value proposition, marketing mix, communication)</a:t>
            </a:r>
          </a:p>
          <a:p>
            <a:pPr marL="514350" indent="-514350" eaLnBrk="0" hangingPunct="0">
              <a:spcBef>
                <a:spcPct val="50000"/>
              </a:spcBef>
              <a:buAutoNum type="arabicPeriod"/>
            </a:pPr>
            <a:r>
              <a:rPr lang="en-GB" sz="2800" dirty="0" smtClean="0">
                <a:latin typeface="Tahoma" pitchFamily="34" charset="0"/>
                <a:ea typeface="ＭＳ Ｐゴシック" pitchFamily="-112" charset="-128"/>
              </a:rPr>
              <a:t>You need to keep appealing to that demand</a:t>
            </a:r>
            <a:br>
              <a:rPr lang="en-GB" sz="2800" dirty="0" smtClean="0">
                <a:latin typeface="Tahoma" pitchFamily="34" charset="0"/>
                <a:ea typeface="ＭＳ Ｐゴシック" pitchFamily="-112" charset="-128"/>
              </a:rPr>
            </a:br>
            <a:r>
              <a:rPr lang="en-GB" u="sng" dirty="0" smtClean="0">
                <a:solidFill>
                  <a:srgbClr val="FF0000"/>
                </a:solidFill>
                <a:latin typeface="Tahoma" pitchFamily="34" charset="0"/>
                <a:ea typeface="ＭＳ Ｐゴシック" pitchFamily="-112" charset="-128"/>
              </a:rPr>
              <a:t>(MARKETING: ‘get, keep, grow’, relationship marketing) </a:t>
            </a:r>
          </a:p>
          <a:p>
            <a:pPr marL="514350" indent="-514350" eaLnBrk="0" hangingPunct="0">
              <a:spcBef>
                <a:spcPct val="50000"/>
              </a:spcBef>
              <a:buAutoNum type="arabicPeriod"/>
            </a:pPr>
            <a:r>
              <a:rPr lang="en-GB" sz="2800" dirty="0" smtClean="0">
                <a:latin typeface="Tahoma" pitchFamily="34" charset="0"/>
                <a:ea typeface="ＭＳ Ｐゴシック" pitchFamily="-112" charset="-128"/>
              </a:rPr>
              <a:t>You have to continuously compete to survive</a:t>
            </a:r>
            <a:br>
              <a:rPr lang="en-GB" sz="2800" dirty="0" smtClean="0">
                <a:latin typeface="Tahoma" pitchFamily="34" charset="0"/>
                <a:ea typeface="ＭＳ Ｐゴシック" pitchFamily="-112" charset="-128"/>
              </a:rPr>
            </a:br>
            <a:r>
              <a:rPr lang="en-GB" u="sng" dirty="0" smtClean="0">
                <a:solidFill>
                  <a:srgbClr val="FF0000"/>
                </a:solidFill>
                <a:latin typeface="Tahoma" pitchFamily="34" charset="0"/>
                <a:ea typeface="ＭＳ Ｐゴシック" pitchFamily="-112" charset="-128"/>
              </a:rPr>
              <a:t>(COMPETITIVE STRATEGY: adapt or die, innovation)</a:t>
            </a:r>
            <a:r>
              <a:rPr lang="en-GB" sz="2800" dirty="0" smtClean="0">
                <a:latin typeface="Tahoma" pitchFamily="34" charset="0"/>
                <a:ea typeface="ＭＳ Ｐゴシック" pitchFamily="-112" charset="-128"/>
              </a:rPr>
              <a:t/>
            </a:r>
            <a:br>
              <a:rPr lang="en-GB" sz="2800" dirty="0" smtClean="0">
                <a:latin typeface="Tahoma" pitchFamily="34" charset="0"/>
                <a:ea typeface="ＭＳ Ｐゴシック" pitchFamily="-112" charset="-128"/>
              </a:rPr>
            </a:br>
            <a:endParaRPr lang="en-GB" sz="2800" dirty="0">
              <a:latin typeface="Tahoma"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4401205"/>
          </a:xfrm>
          <a:prstGeom prst="rect">
            <a:avLst/>
          </a:prstGeom>
          <a:noFill/>
          <a:ln w="9525">
            <a:noFill/>
            <a:miter lim="800000"/>
            <a:headEnd/>
            <a:tailEnd/>
          </a:ln>
        </p:spPr>
        <p:txBody>
          <a:bodyPr wrap="square" numCol="1">
            <a:spAutoFit/>
          </a:bodyPr>
          <a:lstStyle/>
          <a:p>
            <a:pPr marL="514350" indent="-514350" eaLnBrk="0" hangingPunct="0">
              <a:spcBef>
                <a:spcPct val="50000"/>
              </a:spcBef>
              <a:buAutoNum type="arabicPeriod"/>
            </a:pPr>
            <a:r>
              <a:rPr lang="en-GB" sz="2800" b="1" dirty="0" smtClean="0">
                <a:latin typeface="Calibri" pitchFamily="34" charset="0"/>
                <a:cs typeface="Calibri" pitchFamily="34" charset="0"/>
              </a:rPr>
              <a:t>MARKET RESEACH</a:t>
            </a:r>
          </a:p>
          <a:p>
            <a:pPr marL="514350" indent="-514350" eaLnBrk="0" hangingPunct="0">
              <a:spcBef>
                <a:spcPct val="50000"/>
              </a:spcBef>
              <a:buAutoNum type="alphaLcPeriod"/>
            </a:pPr>
            <a:r>
              <a:rPr lang="en-GB" sz="2800" b="1" dirty="0" smtClean="0">
                <a:latin typeface="Calibri" pitchFamily="34" charset="0"/>
                <a:cs typeface="Calibri" pitchFamily="34" charset="0"/>
              </a:rPr>
              <a:t>What is the overall market like? </a:t>
            </a:r>
          </a:p>
          <a:p>
            <a:pPr marL="514350" indent="-514350" eaLnBrk="0" hangingPunct="0">
              <a:spcBef>
                <a:spcPct val="50000"/>
              </a:spcBef>
              <a:buFontTx/>
              <a:buChar char="-"/>
            </a:pPr>
            <a:r>
              <a:rPr lang="en-GB" sz="2800" b="1" dirty="0" smtClean="0">
                <a:latin typeface="Calibri" pitchFamily="34" charset="0"/>
                <a:cs typeface="Calibri" pitchFamily="34" charset="0"/>
              </a:rPr>
              <a:t>General description</a:t>
            </a:r>
          </a:p>
          <a:p>
            <a:pPr marL="514350" indent="-514350" eaLnBrk="0" hangingPunct="0">
              <a:spcBef>
                <a:spcPct val="50000"/>
              </a:spcBef>
              <a:buFontTx/>
              <a:buChar char="-"/>
            </a:pPr>
            <a:r>
              <a:rPr lang="en-GB" sz="2800" b="1" dirty="0" smtClean="0">
                <a:latin typeface="Calibri" pitchFamily="34" charset="0"/>
                <a:cs typeface="Calibri" pitchFamily="34" charset="0"/>
              </a:rPr>
              <a:t>Size (population, financial value, places)</a:t>
            </a:r>
          </a:p>
          <a:p>
            <a:pPr marL="514350" indent="-514350" eaLnBrk="0" hangingPunct="0">
              <a:spcBef>
                <a:spcPct val="50000"/>
              </a:spcBef>
              <a:buFontTx/>
              <a:buChar char="-"/>
            </a:pPr>
            <a:r>
              <a:rPr lang="en-GB" sz="2800" b="1" dirty="0" smtClean="0">
                <a:latin typeface="Calibri" pitchFamily="34" charset="0"/>
                <a:cs typeface="Calibri" pitchFamily="34" charset="0"/>
              </a:rPr>
              <a:t>Environment  Trends (PESTEL analysis)</a:t>
            </a:r>
          </a:p>
          <a:p>
            <a:pPr marL="514350" indent="-514350" eaLnBrk="0" hangingPunct="0">
              <a:spcBef>
                <a:spcPct val="50000"/>
              </a:spcBef>
            </a:pPr>
            <a:r>
              <a:rPr lang="en-GB" sz="2800" b="1" dirty="0" smtClean="0">
                <a:solidFill>
                  <a:schemeClr val="bg1">
                    <a:lumMod val="65000"/>
                  </a:schemeClr>
                </a:solidFill>
                <a:latin typeface="Calibri" pitchFamily="34" charset="0"/>
                <a:cs typeface="Calibri" pitchFamily="34" charset="0"/>
              </a:rPr>
              <a:t>b.  Customer research and profiling.</a:t>
            </a:r>
          </a:p>
          <a:p>
            <a:pPr marL="514350" indent="-514350" eaLnBrk="0" hangingPunct="0">
              <a:spcBef>
                <a:spcPct val="50000"/>
              </a:spcBef>
            </a:pPr>
            <a:endParaRPr lang="en-GB" sz="2800" b="1" dirty="0" smtClean="0">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954107"/>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PESTEL Analysis</a:t>
            </a:r>
            <a:br>
              <a:rPr lang="en-GB" sz="2800" b="1" dirty="0" smtClean="0">
                <a:latin typeface="Calibri" pitchFamily="34" charset="0"/>
                <a:cs typeface="Calibri" pitchFamily="34" charset="0"/>
              </a:rPr>
            </a:br>
            <a:r>
              <a:rPr lang="en-GB" sz="2800" b="1" i="1" dirty="0" smtClean="0">
                <a:solidFill>
                  <a:srgbClr val="00B050"/>
                </a:solidFill>
                <a:latin typeface="Calibri" pitchFamily="34" charset="0"/>
                <a:cs typeface="Calibri" pitchFamily="34" charset="0"/>
              </a:rPr>
              <a:t>... PEST is fine!</a:t>
            </a:r>
          </a:p>
        </p:txBody>
      </p:sp>
      <p:pic>
        <p:nvPicPr>
          <p:cNvPr id="7" name="Picture 2" descr="Related image"/>
          <p:cNvPicPr>
            <a:picLocks noChangeAspect="1" noChangeArrowheads="1"/>
          </p:cNvPicPr>
          <p:nvPr/>
        </p:nvPicPr>
        <p:blipFill>
          <a:blip r:embed="rId2" cstate="print"/>
          <a:srcRect t="20374" b="14860"/>
          <a:stretch>
            <a:fillRect/>
          </a:stretch>
        </p:blipFill>
        <p:spPr bwMode="auto">
          <a:xfrm>
            <a:off x="2123728" y="2564904"/>
            <a:ext cx="4279826" cy="2093561"/>
          </a:xfrm>
          <a:prstGeom prst="rect">
            <a:avLst/>
          </a:prstGeom>
          <a:noFill/>
        </p:spPr>
      </p:pic>
      <p:sp>
        <p:nvSpPr>
          <p:cNvPr id="9" name="Title 1"/>
          <p:cNvSpPr txBox="1">
            <a:spLocks/>
          </p:cNvSpPr>
          <p:nvPr/>
        </p:nvSpPr>
        <p:spPr>
          <a:xfrm>
            <a:off x="457200" y="328406"/>
            <a:ext cx="8229600" cy="868346"/>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chemeClr val="tx2"/>
              </a:solidFill>
              <a:effectLst/>
              <a:uLnTx/>
              <a:uFillTx/>
              <a:latin typeface="+mj-lt"/>
              <a:ea typeface="+mj-ea"/>
              <a:cs typeface="+mj-cs"/>
            </a:endParaRPr>
          </a:p>
        </p:txBody>
      </p:sp>
      <p:pic>
        <p:nvPicPr>
          <p:cNvPr id="11" name="Picture 4" descr="Image result for pestle"/>
          <p:cNvPicPr>
            <a:picLocks noChangeAspect="1" noChangeArrowheads="1"/>
          </p:cNvPicPr>
          <p:nvPr/>
        </p:nvPicPr>
        <p:blipFill>
          <a:blip r:embed="rId3" cstate="print"/>
          <a:srcRect b="50394"/>
          <a:stretch>
            <a:fillRect/>
          </a:stretch>
        </p:blipFill>
        <p:spPr bwMode="auto">
          <a:xfrm>
            <a:off x="806202" y="4869160"/>
            <a:ext cx="3333750" cy="1800200"/>
          </a:xfrm>
          <a:prstGeom prst="rect">
            <a:avLst/>
          </a:prstGeom>
          <a:noFill/>
        </p:spPr>
      </p:pic>
      <p:pic>
        <p:nvPicPr>
          <p:cNvPr id="12" name="Picture 4" descr="Image result for pestle"/>
          <p:cNvPicPr>
            <a:picLocks noChangeAspect="1" noChangeArrowheads="1"/>
          </p:cNvPicPr>
          <p:nvPr/>
        </p:nvPicPr>
        <p:blipFill>
          <a:blip r:embed="rId3" cstate="print"/>
          <a:srcRect t="49606"/>
          <a:stretch>
            <a:fillRect/>
          </a:stretch>
        </p:blipFill>
        <p:spPr bwMode="auto">
          <a:xfrm>
            <a:off x="4572000" y="4869160"/>
            <a:ext cx="3333750" cy="1828825"/>
          </a:xfrm>
          <a:prstGeom prst="rect">
            <a:avLst/>
          </a:prstGeom>
          <a:noFill/>
        </p:spPr>
      </p:pic>
      <p:sp>
        <p:nvSpPr>
          <p:cNvPr id="14" name="Rectangle 13"/>
          <p:cNvSpPr/>
          <p:nvPr/>
        </p:nvSpPr>
        <p:spPr>
          <a:xfrm>
            <a:off x="2195736" y="2636912"/>
            <a:ext cx="4176464" cy="20882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9" name="Title 1"/>
          <p:cNvSpPr txBox="1">
            <a:spLocks/>
          </p:cNvSpPr>
          <p:nvPr/>
        </p:nvSpPr>
        <p:spPr>
          <a:xfrm>
            <a:off x="457200" y="328406"/>
            <a:ext cx="8229600" cy="868346"/>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chemeClr val="tx2"/>
              </a:solidFill>
              <a:effectLst/>
              <a:uLnTx/>
              <a:uFillTx/>
              <a:latin typeface="+mj-lt"/>
              <a:ea typeface="+mj-ea"/>
              <a:cs typeface="+mj-cs"/>
            </a:endParaRPr>
          </a:p>
        </p:txBody>
      </p:sp>
      <p:pic>
        <p:nvPicPr>
          <p:cNvPr id="1026" name="Picture 2" descr="Image result for pest analysis example uk"/>
          <p:cNvPicPr>
            <a:picLocks noChangeAspect="1" noChangeArrowheads="1"/>
          </p:cNvPicPr>
          <p:nvPr/>
        </p:nvPicPr>
        <p:blipFill>
          <a:blip r:embed="rId2" cstate="print"/>
          <a:srcRect/>
          <a:stretch>
            <a:fillRect/>
          </a:stretch>
        </p:blipFill>
        <p:spPr bwMode="auto">
          <a:xfrm>
            <a:off x="251520" y="2060848"/>
            <a:ext cx="8640957" cy="432048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Santa’s Grotto - PESTLE</a:t>
            </a:r>
            <a:endParaRPr lang="en-GB" b="1" dirty="0">
              <a:latin typeface="Century Gothic" pitchFamily="34" charset="0"/>
            </a:endParaRPr>
          </a:p>
        </p:txBody>
      </p:sp>
      <p:pic>
        <p:nvPicPr>
          <p:cNvPr id="2050" name="Picture 2" descr="Image result for pest analysis small business"/>
          <p:cNvPicPr>
            <a:picLocks noChangeAspect="1" noChangeArrowheads="1"/>
          </p:cNvPicPr>
          <p:nvPr/>
        </p:nvPicPr>
        <p:blipFill>
          <a:blip r:embed="rId2" cstate="print"/>
          <a:srcRect/>
          <a:stretch>
            <a:fillRect/>
          </a:stretch>
        </p:blipFill>
        <p:spPr bwMode="auto">
          <a:xfrm>
            <a:off x="539552" y="980728"/>
            <a:ext cx="7572375" cy="584835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1772816"/>
            <a:ext cx="7201296" cy="2677656"/>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800" b="1" u="sng" dirty="0" smtClean="0">
                <a:latin typeface="Tahoma" pitchFamily="34" charset="0"/>
                <a:ea typeface="ＭＳ Ｐゴシック" pitchFamily="-112" charset="-128"/>
              </a:rPr>
              <a:t>EXERCISE</a:t>
            </a:r>
          </a:p>
          <a:p>
            <a:pPr marL="514350" indent="-514350" eaLnBrk="0" hangingPunct="0">
              <a:spcBef>
                <a:spcPct val="50000"/>
              </a:spcBef>
            </a:pPr>
            <a:endParaRPr lang="en-GB" sz="2800" dirty="0" smtClean="0">
              <a:latin typeface="Tahoma" pitchFamily="34" charset="0"/>
              <a:ea typeface="ＭＳ Ｐゴシック" pitchFamily="-112" charset="-128"/>
            </a:endParaRPr>
          </a:p>
          <a:p>
            <a:pPr marL="514350" indent="-514350" eaLnBrk="0" hangingPunct="0">
              <a:spcBef>
                <a:spcPct val="50000"/>
              </a:spcBef>
            </a:pPr>
            <a:r>
              <a:rPr lang="en-GB" sz="2800" dirty="0" smtClean="0">
                <a:latin typeface="Tahoma" pitchFamily="34" charset="0"/>
                <a:ea typeface="ＭＳ Ｐゴシック" pitchFamily="-112" charset="-128"/>
              </a:rPr>
              <a:t>Use the worksheet to bullet point the trends and PESTEL issues that impact/may impact your business concept. </a:t>
            </a:r>
            <a:endParaRPr lang="en-GB" sz="2800" dirty="0" smtClean="0">
              <a:solidFill>
                <a:srgbClr val="0070C0"/>
              </a:solidFill>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Your Ideas...</a:t>
            </a:r>
            <a:endParaRPr lang="en-GB" b="1"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3754874"/>
          </a:xfrm>
          <a:prstGeom prst="rect">
            <a:avLst/>
          </a:prstGeom>
          <a:noFill/>
          <a:ln w="9525">
            <a:noFill/>
            <a:miter lim="800000"/>
            <a:headEnd/>
            <a:tailEnd/>
          </a:ln>
        </p:spPr>
        <p:txBody>
          <a:bodyPr wrap="square" numCol="1">
            <a:spAutoFit/>
          </a:bodyPr>
          <a:lstStyle/>
          <a:p>
            <a:pPr marL="514350" indent="-514350" eaLnBrk="0" hangingPunct="0">
              <a:spcBef>
                <a:spcPct val="50000"/>
              </a:spcBef>
              <a:buAutoNum type="arabicPeriod"/>
            </a:pPr>
            <a:r>
              <a:rPr lang="en-GB" sz="2800" b="1" dirty="0" smtClean="0">
                <a:latin typeface="Calibri" pitchFamily="34" charset="0"/>
                <a:cs typeface="Calibri" pitchFamily="34" charset="0"/>
              </a:rPr>
              <a:t>MARKET RESEACH</a:t>
            </a:r>
          </a:p>
          <a:p>
            <a:pPr marL="514350" indent="-514350" eaLnBrk="0" hangingPunct="0">
              <a:spcBef>
                <a:spcPct val="50000"/>
              </a:spcBef>
              <a:buAutoNum type="alphaLcPeriod"/>
            </a:pPr>
            <a:r>
              <a:rPr lang="en-GB" sz="2800" b="1" dirty="0" smtClean="0">
                <a:solidFill>
                  <a:schemeClr val="bg1">
                    <a:lumMod val="65000"/>
                  </a:schemeClr>
                </a:solidFill>
                <a:latin typeface="Calibri" pitchFamily="34" charset="0"/>
                <a:cs typeface="Calibri" pitchFamily="34" charset="0"/>
              </a:rPr>
              <a:t>What is the overall market like? </a:t>
            </a:r>
          </a:p>
          <a:p>
            <a:pPr marL="514350" indent="-514350" eaLnBrk="0" hangingPunct="0">
              <a:spcBef>
                <a:spcPct val="50000"/>
              </a:spcBef>
              <a:buAutoNum type="alphaLcPeriod" startAt="2"/>
            </a:pPr>
            <a:r>
              <a:rPr lang="en-GB" sz="2800" b="1" dirty="0" smtClean="0">
                <a:latin typeface="Calibri" pitchFamily="34" charset="0"/>
                <a:cs typeface="Calibri" pitchFamily="34" charset="0"/>
              </a:rPr>
              <a:t>Customer research and profiling</a:t>
            </a:r>
          </a:p>
          <a:p>
            <a:pPr marL="514350" indent="-514350" eaLnBrk="0" hangingPunct="0">
              <a:spcBef>
                <a:spcPct val="50000"/>
              </a:spcBef>
              <a:buFontTx/>
              <a:buChar char="-"/>
            </a:pPr>
            <a:r>
              <a:rPr lang="en-GB" sz="2800" b="1" dirty="0" smtClean="0">
                <a:latin typeface="Calibri" pitchFamily="34" charset="0"/>
                <a:cs typeface="Calibri" pitchFamily="34" charset="0"/>
              </a:rPr>
              <a:t>Segmenting your market</a:t>
            </a:r>
          </a:p>
          <a:p>
            <a:pPr marL="514350" indent="-514350" eaLnBrk="0" hangingPunct="0">
              <a:spcBef>
                <a:spcPct val="50000"/>
              </a:spcBef>
              <a:buFontTx/>
              <a:buChar char="-"/>
            </a:pPr>
            <a:r>
              <a:rPr lang="en-GB" sz="2800" b="1" dirty="0" smtClean="0">
                <a:latin typeface="Calibri" pitchFamily="34" charset="0"/>
                <a:cs typeface="Calibri" pitchFamily="34" charset="0"/>
              </a:rPr>
              <a:t>Defining your customer</a:t>
            </a:r>
          </a:p>
          <a:p>
            <a:pPr marL="514350" indent="-514350" eaLnBrk="0" hangingPunct="0">
              <a:spcBef>
                <a:spcPct val="50000"/>
              </a:spcBef>
            </a:pPr>
            <a:endParaRPr lang="en-GB" sz="2800" b="1" dirty="0" smtClean="0">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4832092"/>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Segmentation</a:t>
            </a:r>
          </a:p>
          <a:p>
            <a:pPr marL="514350" indent="-514350" eaLnBrk="0" hangingPunct="0">
              <a:spcBef>
                <a:spcPct val="50000"/>
              </a:spcBef>
            </a:pPr>
            <a:r>
              <a:rPr lang="en-GB" sz="2800" dirty="0" smtClean="0">
                <a:latin typeface="Calibri" pitchFamily="34" charset="0"/>
                <a:cs typeface="Calibri" pitchFamily="34" charset="0"/>
              </a:rPr>
              <a:t>This is the marketing process that recognises that </a:t>
            </a:r>
            <a:r>
              <a:rPr lang="en-GB" sz="2800" i="1" u="sng" dirty="0" smtClean="0">
                <a:latin typeface="Calibri" pitchFamily="34" charset="0"/>
                <a:cs typeface="Calibri" pitchFamily="34" charset="0"/>
              </a:rPr>
              <a:t>not all customers have the same motivations</a:t>
            </a:r>
            <a:r>
              <a:rPr lang="en-GB" sz="2800" dirty="0" smtClean="0">
                <a:latin typeface="Calibri" pitchFamily="34" charset="0"/>
                <a:cs typeface="Calibri" pitchFamily="34" charset="0"/>
              </a:rPr>
              <a:t> for buying. Therefore marketers split their markets into smaller sub-markets called </a:t>
            </a:r>
            <a:r>
              <a:rPr lang="en-GB" sz="2800" b="1" u="sng" dirty="0" smtClean="0">
                <a:latin typeface="Calibri" pitchFamily="34" charset="0"/>
                <a:cs typeface="Calibri" pitchFamily="34" charset="0"/>
              </a:rPr>
              <a:t>segments</a:t>
            </a:r>
            <a:r>
              <a:rPr lang="en-GB" sz="2800" dirty="0" smtClean="0">
                <a:latin typeface="Calibri" pitchFamily="34" charset="0"/>
                <a:cs typeface="Calibri" pitchFamily="34" charset="0"/>
              </a:rPr>
              <a:t>. They will attempt to understand why these customers buy and will develop </a:t>
            </a:r>
            <a:r>
              <a:rPr lang="en-GB" sz="2800" b="1" u="sng" dirty="0" smtClean="0">
                <a:latin typeface="Calibri" pitchFamily="34" charset="0"/>
                <a:cs typeface="Calibri" pitchFamily="34" charset="0"/>
              </a:rPr>
              <a:t>profiles</a:t>
            </a:r>
            <a:r>
              <a:rPr lang="en-GB" sz="2800" dirty="0" smtClean="0">
                <a:latin typeface="Calibri" pitchFamily="34" charset="0"/>
                <a:cs typeface="Calibri" pitchFamily="34" charset="0"/>
              </a:rPr>
              <a:t> of typical customers to anticipate and satisfy their needs and wants, this is the </a:t>
            </a:r>
            <a:r>
              <a:rPr lang="en-GB" sz="2800" i="1" u="sng" dirty="0" smtClean="0">
                <a:latin typeface="Calibri" pitchFamily="34" charset="0"/>
                <a:cs typeface="Calibri" pitchFamily="34" charset="0"/>
              </a:rPr>
              <a:t>cornerstone of all good marketing.</a:t>
            </a:r>
            <a:endParaRPr lang="en-GB" sz="2800" b="1" u="sng" dirty="0" smtClean="0">
              <a:latin typeface="Calibri" pitchFamily="34" charset="0"/>
              <a:cs typeface="Calibri" pitchFamily="34" charset="0"/>
            </a:endParaRPr>
          </a:p>
          <a:p>
            <a:pPr marL="514350" indent="-514350" eaLnBrk="0" hangingPunct="0">
              <a:spcBef>
                <a:spcPct val="50000"/>
              </a:spcBef>
            </a:pPr>
            <a:endParaRPr lang="en-GB" sz="2800" b="1" dirty="0" smtClean="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52322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Bases of Segmentation</a:t>
            </a:r>
          </a:p>
        </p:txBody>
      </p:sp>
      <p:pic>
        <p:nvPicPr>
          <p:cNvPr id="52226" name="Picture 2" descr="Image result for bases of segmentation"/>
          <p:cNvPicPr>
            <a:picLocks noChangeAspect="1" noChangeArrowheads="1"/>
          </p:cNvPicPr>
          <p:nvPr/>
        </p:nvPicPr>
        <p:blipFill>
          <a:blip r:embed="rId2" cstate="print"/>
          <a:srcRect/>
          <a:stretch>
            <a:fillRect/>
          </a:stretch>
        </p:blipFill>
        <p:spPr bwMode="auto">
          <a:xfrm>
            <a:off x="899592" y="2276872"/>
            <a:ext cx="6840760" cy="4154817"/>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7384"/>
            <a:ext cx="6203032" cy="648072"/>
          </a:xfrm>
        </p:spPr>
        <p:txBody>
          <a:bodyPr>
            <a:normAutofit/>
          </a:bodyPr>
          <a:lstStyle/>
          <a:p>
            <a:r>
              <a:rPr lang="en-GB" sz="3600" b="1" dirty="0" smtClean="0">
                <a:latin typeface="Century Gothic" pitchFamily="34" charset="0"/>
              </a:rPr>
              <a:t>FINANCIAL SERVICES </a:t>
            </a:r>
            <a:endParaRPr lang="en-GB" sz="3600" b="1" dirty="0">
              <a:latin typeface="Century Gothic" pitchFamily="34" charset="0"/>
            </a:endParaRPr>
          </a:p>
        </p:txBody>
      </p:sp>
      <p:pic>
        <p:nvPicPr>
          <p:cNvPr id="82946" name="Picture 2" descr="Image result for customer segments"/>
          <p:cNvPicPr>
            <a:picLocks noChangeAspect="1" noChangeArrowheads="1"/>
          </p:cNvPicPr>
          <p:nvPr/>
        </p:nvPicPr>
        <p:blipFill>
          <a:blip r:embed="rId2" cstate="print"/>
          <a:srcRect/>
          <a:stretch>
            <a:fillRect/>
          </a:stretch>
        </p:blipFill>
        <p:spPr bwMode="auto">
          <a:xfrm>
            <a:off x="251520" y="507478"/>
            <a:ext cx="8259828" cy="6350522"/>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52322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Customer Profiling</a:t>
            </a:r>
          </a:p>
        </p:txBody>
      </p:sp>
      <p:sp>
        <p:nvSpPr>
          <p:cNvPr id="5" name="Rectangle 4"/>
          <p:cNvSpPr/>
          <p:nvPr/>
        </p:nvSpPr>
        <p:spPr>
          <a:xfrm>
            <a:off x="683568" y="2276872"/>
            <a:ext cx="7416824" cy="1477328"/>
          </a:xfrm>
          <a:prstGeom prst="rect">
            <a:avLst/>
          </a:prstGeom>
        </p:spPr>
        <p:txBody>
          <a:bodyPr wrap="square">
            <a:spAutoFit/>
          </a:bodyPr>
          <a:lstStyle/>
          <a:p>
            <a:r>
              <a:rPr lang="en-GB" b="1" dirty="0" smtClean="0"/>
              <a:t>...</a:t>
            </a:r>
            <a:r>
              <a:rPr lang="en-GB" dirty="0" smtClean="0"/>
              <a:t>a way to create an unique identity for your </a:t>
            </a:r>
            <a:r>
              <a:rPr lang="en-GB" b="1" dirty="0" smtClean="0"/>
              <a:t>customers</a:t>
            </a:r>
            <a:r>
              <a:rPr lang="en-GB" dirty="0" smtClean="0"/>
              <a:t> to help you make marketing decisions concerning your product/service. Your </a:t>
            </a:r>
            <a:r>
              <a:rPr lang="en-GB" b="1" dirty="0" smtClean="0"/>
              <a:t>customers</a:t>
            </a:r>
            <a:r>
              <a:rPr lang="en-GB" dirty="0" smtClean="0"/>
              <a:t> are broken down into groups of </a:t>
            </a:r>
            <a:r>
              <a:rPr lang="en-GB" b="1" dirty="0" smtClean="0"/>
              <a:t>customers</a:t>
            </a:r>
            <a:r>
              <a:rPr lang="en-GB" dirty="0" smtClean="0"/>
              <a:t> sharing similar goals and characteristics and each group is given a representative with a photo, a name, and a description.</a:t>
            </a:r>
            <a:endParaRPr lang="en-GB" dirty="0"/>
          </a:p>
        </p:txBody>
      </p:sp>
      <p:pic>
        <p:nvPicPr>
          <p:cNvPr id="76802" name="Picture 2" descr="Image result for customer profiles"/>
          <p:cNvPicPr>
            <a:picLocks noChangeAspect="1" noChangeArrowheads="1"/>
          </p:cNvPicPr>
          <p:nvPr/>
        </p:nvPicPr>
        <p:blipFill>
          <a:blip r:embed="rId2" cstate="print"/>
          <a:srcRect l="3555" t="16846" r="8760" b="19979"/>
          <a:stretch>
            <a:fillRect/>
          </a:stretch>
        </p:blipFill>
        <p:spPr bwMode="auto">
          <a:xfrm>
            <a:off x="899592" y="3789039"/>
            <a:ext cx="6768752" cy="2744089"/>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523220"/>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Customer Profiling</a:t>
            </a:r>
          </a:p>
        </p:txBody>
      </p:sp>
      <p:pic>
        <p:nvPicPr>
          <p:cNvPr id="83970" name="Picture 2" descr="Image result for customer segments"/>
          <p:cNvPicPr>
            <a:picLocks noChangeAspect="1" noChangeArrowheads="1"/>
          </p:cNvPicPr>
          <p:nvPr/>
        </p:nvPicPr>
        <p:blipFill>
          <a:blip r:embed="rId2" cstate="print"/>
          <a:srcRect t="27469"/>
          <a:stretch>
            <a:fillRect/>
          </a:stretch>
        </p:blipFill>
        <p:spPr bwMode="auto">
          <a:xfrm>
            <a:off x="251520" y="2204864"/>
            <a:ext cx="8330671" cy="4536504"/>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2462213"/>
          </a:xfrm>
          <a:prstGeom prst="rect">
            <a:avLst/>
          </a:prstGeom>
          <a:noFill/>
          <a:ln w="9525">
            <a:noFill/>
            <a:miter lim="800000"/>
            <a:headEnd/>
            <a:tailEnd/>
          </a:ln>
        </p:spPr>
        <p:txBody>
          <a:bodyPr wrap="square" numCol="1">
            <a:spAutoFit/>
          </a:bodyPr>
          <a:lstStyle/>
          <a:p>
            <a:pPr marL="514350" indent="-514350" eaLnBrk="0" hangingPunct="0">
              <a:spcBef>
                <a:spcPct val="50000"/>
              </a:spcBef>
              <a:buAutoNum type="arabicPeriod"/>
            </a:pPr>
            <a:r>
              <a:rPr lang="en-GB" sz="2800" b="1" dirty="0" smtClean="0">
                <a:latin typeface="Calibri" pitchFamily="34" charset="0"/>
                <a:cs typeface="Calibri" pitchFamily="34" charset="0"/>
              </a:rPr>
              <a:t>MARKET RESEACH</a:t>
            </a:r>
          </a:p>
          <a:p>
            <a:pPr marL="514350" indent="-514350" eaLnBrk="0" hangingPunct="0">
              <a:spcBef>
                <a:spcPct val="50000"/>
              </a:spcBef>
              <a:buAutoNum type="alphaLcPeriod"/>
            </a:pPr>
            <a:r>
              <a:rPr lang="en-GB" sz="2800" b="1" dirty="0" smtClean="0">
                <a:latin typeface="Calibri" pitchFamily="34" charset="0"/>
                <a:cs typeface="Calibri" pitchFamily="34" charset="0"/>
              </a:rPr>
              <a:t>What is the overall market like? </a:t>
            </a:r>
          </a:p>
          <a:p>
            <a:pPr marL="514350" indent="-514350" eaLnBrk="0" hangingPunct="0">
              <a:spcBef>
                <a:spcPct val="50000"/>
              </a:spcBef>
              <a:buAutoNum type="alphaLcPeriod" startAt="2"/>
            </a:pPr>
            <a:r>
              <a:rPr lang="en-GB" sz="2800" b="1" dirty="0" smtClean="0">
                <a:latin typeface="Calibri" pitchFamily="34" charset="0"/>
                <a:cs typeface="Calibri" pitchFamily="34" charset="0"/>
              </a:rPr>
              <a:t>Customer research and profiling</a:t>
            </a:r>
          </a:p>
          <a:p>
            <a:pPr marL="514350" indent="-514350" eaLnBrk="0" hangingPunct="0">
              <a:spcBef>
                <a:spcPct val="50000"/>
              </a:spcBef>
            </a:pPr>
            <a:endParaRPr lang="en-GB" sz="2800" b="1" dirty="0" smtClean="0">
              <a:latin typeface="Calibri" pitchFamily="34" charset="0"/>
              <a:cs typeface="Calibri" pitchFamily="34" charset="0"/>
            </a:endParaRPr>
          </a:p>
        </p:txBody>
      </p:sp>
      <p:sp>
        <p:nvSpPr>
          <p:cNvPr id="4" name="TextBox 3"/>
          <p:cNvSpPr txBox="1"/>
          <p:nvPr/>
        </p:nvSpPr>
        <p:spPr>
          <a:xfrm rot="21096345">
            <a:off x="304238" y="4437992"/>
            <a:ext cx="8391934" cy="769441"/>
          </a:xfrm>
          <a:prstGeom prst="rect">
            <a:avLst/>
          </a:prstGeom>
          <a:noFill/>
        </p:spPr>
        <p:txBody>
          <a:bodyPr wrap="square" rtlCol="0">
            <a:spAutoFit/>
          </a:bodyPr>
          <a:lstStyle/>
          <a:p>
            <a:r>
              <a:rPr lang="en-GB" sz="4400" b="1" dirty="0" smtClean="0">
                <a:solidFill>
                  <a:srgbClr val="331BC3"/>
                </a:solidFill>
                <a:latin typeface="AR DARLING" pitchFamily="2" charset="0"/>
              </a:rPr>
              <a:t>HOW DO YOU DO IT THOUGH?</a:t>
            </a:r>
            <a:endParaRPr lang="en-GB" sz="4400" b="1" dirty="0">
              <a:solidFill>
                <a:srgbClr val="331BC3"/>
              </a:solidFill>
              <a:latin typeface="AR DARLING"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YOUR MARKET</a:t>
            </a:r>
            <a:endParaRPr lang="en-GB" b="1" dirty="0">
              <a:latin typeface="Century Gothic" pitchFamily="34" charset="0"/>
            </a:endParaRPr>
          </a:p>
        </p:txBody>
      </p:sp>
      <p:sp>
        <p:nvSpPr>
          <p:cNvPr id="8" name="Text Box 3"/>
          <p:cNvSpPr txBox="1">
            <a:spLocks noChangeArrowheads="1"/>
          </p:cNvSpPr>
          <p:nvPr/>
        </p:nvSpPr>
        <p:spPr bwMode="auto">
          <a:xfrm>
            <a:off x="538485" y="1700809"/>
            <a:ext cx="8281987" cy="4955203"/>
          </a:xfrm>
          <a:prstGeom prst="rect">
            <a:avLst/>
          </a:prstGeom>
          <a:noFill/>
          <a:ln w="9525">
            <a:noFill/>
            <a:miter lim="800000"/>
            <a:headEnd/>
            <a:tailEnd/>
          </a:ln>
        </p:spPr>
        <p:txBody>
          <a:bodyPr wrap="square" numCol="1">
            <a:spAutoFit/>
          </a:bodyPr>
          <a:lstStyle/>
          <a:p>
            <a:pPr marL="514350" indent="-514350" eaLnBrk="0" hangingPunct="0">
              <a:spcBef>
                <a:spcPct val="50000"/>
              </a:spcBef>
              <a:buAutoNum type="arabicPeriod"/>
            </a:pPr>
            <a:r>
              <a:rPr lang="en-GB" sz="2800" b="1" dirty="0" smtClean="0">
                <a:latin typeface="Calibri" pitchFamily="34" charset="0"/>
                <a:cs typeface="Calibri" pitchFamily="34" charset="0"/>
              </a:rPr>
              <a:t>MARKET RESEACH</a:t>
            </a:r>
          </a:p>
          <a:p>
            <a:pPr marL="514350" indent="-514350" eaLnBrk="0" hangingPunct="0">
              <a:spcBef>
                <a:spcPct val="50000"/>
              </a:spcBef>
            </a:pPr>
            <a:r>
              <a:rPr lang="en-GB" sz="2400" dirty="0" smtClean="0">
                <a:latin typeface="Calibri" pitchFamily="34" charset="0"/>
                <a:cs typeface="Calibri" pitchFamily="34" charset="0"/>
              </a:rPr>
              <a:t>$$$ Use a market research company $$$</a:t>
            </a:r>
            <a:br>
              <a:rPr lang="en-GB" sz="2400" dirty="0" smtClean="0">
                <a:latin typeface="Calibri" pitchFamily="34" charset="0"/>
                <a:cs typeface="Calibri" pitchFamily="34" charset="0"/>
              </a:rPr>
            </a:br>
            <a:r>
              <a:rPr lang="en-GB" sz="2400" b="1" dirty="0" smtClean="0">
                <a:latin typeface="Calibri" pitchFamily="34" charset="0"/>
                <a:cs typeface="Calibri" pitchFamily="34" charset="0"/>
              </a:rPr>
              <a:t>Or...</a:t>
            </a:r>
          </a:p>
          <a:p>
            <a:pPr marL="514350" indent="-514350" eaLnBrk="0" hangingPunct="0">
              <a:spcBef>
                <a:spcPct val="50000"/>
              </a:spcBef>
              <a:buFontTx/>
              <a:buChar char="-"/>
            </a:pPr>
            <a:r>
              <a:rPr lang="en-GB" sz="2400" b="1" dirty="0" smtClean="0">
                <a:latin typeface="Calibri" pitchFamily="34" charset="0"/>
                <a:cs typeface="Calibri" pitchFamily="34" charset="0"/>
              </a:rPr>
              <a:t>Desk Research: </a:t>
            </a:r>
            <a:r>
              <a:rPr lang="en-GB" sz="2400" dirty="0" smtClean="0">
                <a:latin typeface="Calibri" pitchFamily="34" charset="0"/>
                <a:cs typeface="Calibri" pitchFamily="34" charset="0"/>
              </a:rPr>
              <a:t>Use the internet to find out about market activities, news, case studies, completed research. Check out competitor websites.</a:t>
            </a:r>
          </a:p>
          <a:p>
            <a:pPr marL="514350" indent="-514350" eaLnBrk="0" hangingPunct="0">
              <a:spcBef>
                <a:spcPct val="50000"/>
              </a:spcBef>
              <a:buFontTx/>
              <a:buChar char="-"/>
            </a:pPr>
            <a:r>
              <a:rPr lang="en-GB" sz="2400" b="1" dirty="0" smtClean="0">
                <a:latin typeface="Calibri" pitchFamily="34" charset="0"/>
                <a:cs typeface="Calibri" pitchFamily="34" charset="0"/>
              </a:rPr>
              <a:t>Published Market Research: </a:t>
            </a:r>
            <a:r>
              <a:rPr lang="en-GB" sz="2400" dirty="0" smtClean="0">
                <a:latin typeface="Calibri" pitchFamily="34" charset="0"/>
                <a:cs typeface="Calibri" pitchFamily="34" charset="0"/>
              </a:rPr>
              <a:t>Visit the library and ask what databases are available. Look at reports, market trends and statistics. Check out journals in your industry.</a:t>
            </a:r>
          </a:p>
          <a:p>
            <a:pPr marL="514350" indent="-514350" eaLnBrk="0" hangingPunct="0">
              <a:spcBef>
                <a:spcPct val="50000"/>
              </a:spcBef>
              <a:buFontTx/>
              <a:buChar char="-"/>
            </a:pPr>
            <a:r>
              <a:rPr lang="en-GB" sz="2400" b="1" dirty="0" smtClean="0">
                <a:latin typeface="Calibri" pitchFamily="34" charset="0"/>
                <a:cs typeface="Calibri" pitchFamily="34" charset="0"/>
              </a:rPr>
              <a:t>Field Research: </a:t>
            </a:r>
            <a:r>
              <a:rPr lang="en-GB" sz="2400" dirty="0" smtClean="0">
                <a:latin typeface="Calibri" pitchFamily="34" charset="0"/>
                <a:cs typeface="Calibri" pitchFamily="34" charset="0"/>
              </a:rPr>
              <a:t>Qualitative (focus groups, interviews) and quantitative research (surveys).  Ask people questions!</a:t>
            </a:r>
            <a:endParaRPr lang="en-GB" sz="2400" b="1" dirty="0" smtClean="0">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1772816"/>
            <a:ext cx="7993062" cy="4832092"/>
          </a:xfrm>
          <a:prstGeom prst="rect">
            <a:avLst/>
          </a:prstGeom>
          <a:noFill/>
          <a:ln w="9525">
            <a:noFill/>
            <a:miter lim="800000"/>
            <a:headEnd/>
            <a:tailEnd/>
          </a:ln>
        </p:spPr>
        <p:txBody>
          <a:bodyPr>
            <a:spAutoFit/>
          </a:bodyPr>
          <a:lstStyle/>
          <a:p>
            <a:pPr marL="514350" indent="-514350" eaLnBrk="0" hangingPunct="0">
              <a:spcBef>
                <a:spcPct val="50000"/>
              </a:spcBef>
            </a:pPr>
            <a:r>
              <a:rPr lang="en-GB" sz="2800" b="1" u="sng" dirty="0" smtClean="0">
                <a:latin typeface="Tahoma" pitchFamily="34" charset="0"/>
                <a:ea typeface="ＭＳ Ｐゴシック" pitchFamily="-112" charset="-128"/>
              </a:rPr>
              <a:t>EXERCISE</a:t>
            </a:r>
          </a:p>
          <a:p>
            <a:pPr marL="514350" indent="-514350" eaLnBrk="0" hangingPunct="0">
              <a:spcBef>
                <a:spcPct val="50000"/>
              </a:spcBef>
            </a:pPr>
            <a:endParaRPr lang="en-GB" sz="2800" dirty="0" smtClean="0">
              <a:latin typeface="Tahoma" pitchFamily="34" charset="0"/>
              <a:ea typeface="ＭＳ Ｐゴシック" pitchFamily="-112" charset="-128"/>
            </a:endParaRPr>
          </a:p>
          <a:p>
            <a:pPr marL="514350" indent="-514350" eaLnBrk="0" hangingPunct="0">
              <a:spcBef>
                <a:spcPct val="50000"/>
              </a:spcBef>
            </a:pPr>
            <a:r>
              <a:rPr lang="en-GB" sz="2800" dirty="0" smtClean="0">
                <a:latin typeface="Tahoma" pitchFamily="34" charset="0"/>
                <a:ea typeface="ＭＳ Ｐゴシック" pitchFamily="-112" charset="-128"/>
              </a:rPr>
              <a:t>Who are your customers going to be</a:t>
            </a:r>
            <a:r>
              <a:rPr lang="en-GB" sz="2800" smtClean="0">
                <a:latin typeface="Tahoma" pitchFamily="34" charset="0"/>
                <a:ea typeface="ＭＳ Ｐゴシック" pitchFamily="-112" charset="-128"/>
              </a:rPr>
              <a:t>? </a:t>
            </a:r>
            <a:endParaRPr lang="en-GB" sz="2800" dirty="0" smtClean="0">
              <a:latin typeface="Tahoma" pitchFamily="34" charset="0"/>
              <a:ea typeface="ＭＳ Ｐゴシック" pitchFamily="-112" charset="-128"/>
            </a:endParaRPr>
          </a:p>
          <a:p>
            <a:pPr marL="514350" indent="-514350" eaLnBrk="0" hangingPunct="0">
              <a:spcBef>
                <a:spcPct val="50000"/>
              </a:spcBef>
            </a:pPr>
            <a:endParaRPr lang="en-GB" sz="2800" dirty="0" smtClean="0">
              <a:latin typeface="Tahoma" pitchFamily="34" charset="0"/>
              <a:ea typeface="ＭＳ Ｐゴシック" pitchFamily="-112" charset="-128"/>
            </a:endParaRPr>
          </a:p>
          <a:p>
            <a:pPr marL="514350" indent="-514350" eaLnBrk="0" hangingPunct="0">
              <a:spcBef>
                <a:spcPct val="50000"/>
              </a:spcBef>
            </a:pPr>
            <a:r>
              <a:rPr lang="en-GB" sz="2800" dirty="0" smtClean="0">
                <a:latin typeface="Tahoma" pitchFamily="34" charset="0"/>
                <a:ea typeface="ＭＳ Ｐゴシック" pitchFamily="-112" charset="-128"/>
              </a:rPr>
              <a:t>Can you identify three distinct segments?</a:t>
            </a:r>
          </a:p>
          <a:p>
            <a:pPr marL="514350" indent="-514350" eaLnBrk="0" hangingPunct="0">
              <a:spcBef>
                <a:spcPct val="50000"/>
              </a:spcBef>
            </a:pPr>
            <a:endParaRPr lang="en-GB" sz="2800" dirty="0" smtClean="0">
              <a:latin typeface="Tahoma" pitchFamily="34" charset="0"/>
              <a:ea typeface="ＭＳ Ｐゴシック" pitchFamily="-112" charset="-128"/>
            </a:endParaRPr>
          </a:p>
          <a:p>
            <a:pPr marL="514350" indent="-514350" eaLnBrk="0" hangingPunct="0">
              <a:spcBef>
                <a:spcPct val="50000"/>
              </a:spcBef>
            </a:pPr>
            <a:r>
              <a:rPr lang="en-GB" sz="2800" dirty="0" smtClean="0">
                <a:latin typeface="Tahoma" pitchFamily="34" charset="0"/>
                <a:ea typeface="ＭＳ Ｐゴシック" pitchFamily="-112" charset="-128"/>
              </a:rPr>
              <a:t>How would you profile them?</a:t>
            </a:r>
            <a:br>
              <a:rPr lang="en-GB" sz="2800" dirty="0" smtClean="0">
                <a:latin typeface="Tahoma" pitchFamily="34" charset="0"/>
                <a:ea typeface="ＭＳ Ｐゴシック" pitchFamily="-112" charset="-128"/>
              </a:rPr>
            </a:br>
            <a:r>
              <a:rPr lang="en-GB" sz="2800" dirty="0" smtClean="0">
                <a:solidFill>
                  <a:srgbClr val="0070C0"/>
                </a:solidFill>
                <a:latin typeface="Tahoma" pitchFamily="34" charset="0"/>
                <a:ea typeface="ＭＳ Ｐゴシック" pitchFamily="-112" charset="-128"/>
              </a:rPr>
              <a:t>(Use Worksheet 3a)</a:t>
            </a:r>
          </a:p>
        </p:txBody>
      </p:sp>
      <p:sp>
        <p:nvSpPr>
          <p:cNvPr id="6" name="Title 1"/>
          <p:cNvSpPr>
            <a:spLocks noGrp="1"/>
          </p:cNvSpPr>
          <p:nvPr>
            <p:ph type="title"/>
          </p:nvPr>
        </p:nvSpPr>
        <p:spPr>
          <a:xfrm>
            <a:off x="457200" y="328406"/>
            <a:ext cx="8229600" cy="868346"/>
          </a:xfrm>
        </p:spPr>
        <p:txBody>
          <a:bodyPr/>
          <a:lstStyle/>
          <a:p>
            <a:r>
              <a:rPr lang="en-GB" b="1" dirty="0" smtClean="0"/>
              <a:t>Your Ideas...</a:t>
            </a:r>
            <a:endParaRPr lang="en-GB" b="1"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competitors</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COMPETITORS</a:t>
            </a:r>
            <a:endParaRPr lang="en-GB" b="1" dirty="0">
              <a:latin typeface="Century Gothic" pitchFamily="34" charset="0"/>
            </a:endParaRPr>
          </a:p>
        </p:txBody>
      </p:sp>
      <p:sp>
        <p:nvSpPr>
          <p:cNvPr id="8" name="Text Box 3"/>
          <p:cNvSpPr txBox="1">
            <a:spLocks noChangeArrowheads="1"/>
          </p:cNvSpPr>
          <p:nvPr/>
        </p:nvSpPr>
        <p:spPr bwMode="auto">
          <a:xfrm>
            <a:off x="323529" y="1700809"/>
            <a:ext cx="8496944" cy="4878259"/>
          </a:xfrm>
          <a:prstGeom prst="rect">
            <a:avLst/>
          </a:prstGeom>
          <a:noFill/>
          <a:ln w="9525">
            <a:noFill/>
            <a:miter lim="800000"/>
            <a:headEnd/>
            <a:tailEnd/>
          </a:ln>
        </p:spPr>
        <p:txBody>
          <a:bodyPr wrap="square" numCol="1">
            <a:spAutoFit/>
          </a:bodyPr>
          <a:lstStyle/>
          <a:p>
            <a:r>
              <a:rPr lang="en-GB" sz="2800" b="1" dirty="0" smtClean="0">
                <a:latin typeface="Calibri" pitchFamily="34" charset="0"/>
                <a:cs typeface="Calibri" pitchFamily="34" charset="0"/>
              </a:rPr>
              <a:t>COMPETITIVE STRATEGY</a:t>
            </a:r>
          </a:p>
          <a:p>
            <a:pPr marL="514350" indent="-514350" eaLnBrk="0" hangingPunct="0">
              <a:spcBef>
                <a:spcPct val="50000"/>
              </a:spcBef>
            </a:pPr>
            <a:r>
              <a:rPr lang="en-GB" sz="2800" b="1" dirty="0" smtClean="0">
                <a:latin typeface="Calibri" pitchFamily="34" charset="0"/>
                <a:cs typeface="Calibri" pitchFamily="34" charset="0"/>
              </a:rPr>
              <a:t>- Who are your major competitors?</a:t>
            </a:r>
          </a:p>
          <a:p>
            <a:pPr marL="514350" indent="-514350" eaLnBrk="0" hangingPunct="0">
              <a:spcBef>
                <a:spcPct val="50000"/>
              </a:spcBef>
            </a:pPr>
            <a:r>
              <a:rPr lang="en-GB" sz="2800" i="1" dirty="0" smtClean="0">
                <a:latin typeface="Calibri" pitchFamily="34" charset="0"/>
                <a:cs typeface="Calibri" pitchFamily="34" charset="0"/>
              </a:rPr>
              <a:t>	What are they good and bad at?</a:t>
            </a:r>
            <a:br>
              <a:rPr lang="en-GB" sz="2800" i="1" dirty="0" smtClean="0">
                <a:latin typeface="Calibri" pitchFamily="34" charset="0"/>
                <a:cs typeface="Calibri" pitchFamily="34" charset="0"/>
              </a:rPr>
            </a:br>
            <a:r>
              <a:rPr lang="en-GB" sz="2800" i="1" dirty="0" smtClean="0">
                <a:latin typeface="Calibri" pitchFamily="34" charset="0"/>
                <a:cs typeface="Calibri" pitchFamily="34" charset="0"/>
              </a:rPr>
              <a:t>What can you do better?</a:t>
            </a:r>
          </a:p>
          <a:p>
            <a:pPr marL="514350" indent="-514350" algn="r" eaLnBrk="0" hangingPunct="0">
              <a:spcBef>
                <a:spcPct val="50000"/>
              </a:spcBef>
            </a:pPr>
            <a:r>
              <a:rPr lang="en-GB" sz="2800" b="1" i="1" u="sng" dirty="0" smtClean="0">
                <a:latin typeface="Calibri" pitchFamily="34" charset="0"/>
                <a:cs typeface="Calibri" pitchFamily="34" charset="0"/>
              </a:rPr>
              <a:t>Therefore, what are your competitive advantages?</a:t>
            </a:r>
          </a:p>
          <a:p>
            <a:pPr marL="514350" indent="-514350" algn="r" eaLnBrk="0" hangingPunct="0">
              <a:spcBef>
                <a:spcPct val="50000"/>
              </a:spcBef>
            </a:pPr>
            <a:endParaRPr lang="en-GB" b="1" i="1" u="sng" dirty="0" smtClean="0">
              <a:latin typeface="Calibri" pitchFamily="34" charset="0"/>
              <a:cs typeface="Calibri" pitchFamily="34" charset="0"/>
            </a:endParaRPr>
          </a:p>
          <a:p>
            <a:pPr marL="514350" indent="-514350" eaLnBrk="0" hangingPunct="0">
              <a:spcBef>
                <a:spcPct val="50000"/>
              </a:spcBef>
            </a:pPr>
            <a:r>
              <a:rPr lang="en-GB" sz="2800" b="1" dirty="0" smtClean="0">
                <a:latin typeface="Calibri" pitchFamily="34" charset="0"/>
                <a:cs typeface="Calibri" pitchFamily="34" charset="0"/>
              </a:rPr>
              <a:t>- Is all competition bad?</a:t>
            </a:r>
          </a:p>
          <a:p>
            <a:pPr marL="514350" indent="-514350" eaLnBrk="0" hangingPunct="0">
              <a:spcBef>
                <a:spcPct val="50000"/>
              </a:spcBef>
            </a:pPr>
            <a:r>
              <a:rPr lang="en-GB" sz="2400" dirty="0" smtClean="0">
                <a:latin typeface="Calibri" pitchFamily="34" charset="0"/>
                <a:cs typeface="Calibri" pitchFamily="34" charset="0"/>
              </a:rPr>
              <a:t>Consider the benefits of competition: increased market awareness, opportunity for outsourced work, knowledge/insight.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1844825"/>
            <a:ext cx="7993062" cy="4770537"/>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800" dirty="0" smtClean="0">
                <a:latin typeface="Tahoma" pitchFamily="34" charset="0"/>
                <a:ea typeface="ＭＳ Ｐゴシック" pitchFamily="-112" charset="-128"/>
              </a:rPr>
              <a:t>Who are your </a:t>
            </a:r>
            <a:r>
              <a:rPr lang="en-GB" sz="2800" u="sng" dirty="0" smtClean="0">
                <a:latin typeface="Tahoma" pitchFamily="34" charset="0"/>
                <a:ea typeface="ＭＳ Ｐゴシック" pitchFamily="-112" charset="-128"/>
              </a:rPr>
              <a:t>competitors</a:t>
            </a:r>
            <a:r>
              <a:rPr lang="en-GB" sz="2800" dirty="0" smtClean="0">
                <a:latin typeface="Tahoma" pitchFamily="34" charset="0"/>
                <a:ea typeface="ＭＳ Ｐゴシック" pitchFamily="-112" charset="-128"/>
              </a:rPr>
              <a:t> going to be? </a:t>
            </a:r>
            <a:r>
              <a:rPr lang="en-GB" sz="2800" dirty="0" smtClean="0">
                <a:solidFill>
                  <a:srgbClr val="0070C0"/>
                </a:solidFill>
                <a:latin typeface="Tahoma" pitchFamily="34" charset="0"/>
                <a:ea typeface="ＭＳ Ｐゴシック" pitchFamily="-112" charset="-128"/>
              </a:rPr>
              <a:t>[Discuss]</a:t>
            </a:r>
          </a:p>
          <a:p>
            <a:pPr marL="514350" indent="-514350" eaLnBrk="0" hangingPunct="0">
              <a:spcBef>
                <a:spcPct val="50000"/>
              </a:spcBef>
            </a:pPr>
            <a:r>
              <a:rPr lang="en-GB" sz="2400" dirty="0" smtClean="0">
                <a:solidFill>
                  <a:srgbClr val="000099"/>
                </a:solidFill>
                <a:latin typeface="Tahoma" pitchFamily="34" charset="0"/>
                <a:ea typeface="ＭＳ Ｐゴシック" pitchFamily="-112" charset="-128"/>
              </a:rPr>
              <a:t>Briefly:</a:t>
            </a:r>
          </a:p>
          <a:p>
            <a:pPr marL="514350" indent="-514350" eaLnBrk="0" hangingPunct="0">
              <a:spcBef>
                <a:spcPct val="50000"/>
              </a:spcBef>
            </a:pPr>
            <a:r>
              <a:rPr lang="en-GB" sz="2400" dirty="0" smtClean="0">
                <a:solidFill>
                  <a:srgbClr val="000099"/>
                </a:solidFill>
                <a:latin typeface="Tahoma" pitchFamily="34" charset="0"/>
                <a:ea typeface="ＭＳ Ｐゴシック" pitchFamily="-112" charset="-128"/>
              </a:rPr>
              <a:t>Who are competitor for Coca-Cola? [Product to consumer – ‘B2C’]</a:t>
            </a:r>
          </a:p>
          <a:p>
            <a:pPr marL="514350" indent="-514350" eaLnBrk="0" hangingPunct="0">
              <a:spcBef>
                <a:spcPct val="50000"/>
              </a:spcBef>
            </a:pPr>
            <a:r>
              <a:rPr lang="en-GB" sz="2400" dirty="0" smtClean="0">
                <a:solidFill>
                  <a:srgbClr val="000099"/>
                </a:solidFill>
                <a:latin typeface="Tahoma" pitchFamily="34" charset="0"/>
                <a:ea typeface="ＭＳ Ｐゴシック" pitchFamily="-112" charset="-128"/>
              </a:rPr>
              <a:t>Who are MY competitors in </a:t>
            </a:r>
            <a:r>
              <a:rPr lang="en-GB" sz="2400" dirty="0" err="1" smtClean="0">
                <a:solidFill>
                  <a:srgbClr val="000099"/>
                </a:solidFill>
                <a:latin typeface="Tahoma" pitchFamily="34" charset="0"/>
                <a:ea typeface="ＭＳ Ｐゴシック" pitchFamily="-112" charset="-128"/>
              </a:rPr>
              <a:t>NeoDynamic</a:t>
            </a:r>
            <a:r>
              <a:rPr lang="en-GB" sz="2400" dirty="0" smtClean="0">
                <a:solidFill>
                  <a:srgbClr val="000099"/>
                </a:solidFill>
                <a:latin typeface="Tahoma" pitchFamily="34" charset="0"/>
                <a:ea typeface="ＭＳ Ｐゴシック" pitchFamily="-112" charset="-128"/>
              </a:rPr>
              <a:t> (Business Consultancy) [Business to Business ‘B2B’]?</a:t>
            </a:r>
          </a:p>
          <a:p>
            <a:pPr marL="514350" indent="-514350" eaLnBrk="0" hangingPunct="0">
              <a:spcBef>
                <a:spcPct val="50000"/>
              </a:spcBef>
            </a:pPr>
            <a:r>
              <a:rPr lang="en-GB" sz="2400" dirty="0" smtClean="0">
                <a:solidFill>
                  <a:srgbClr val="000099"/>
                </a:solidFill>
                <a:latin typeface="Tahoma" pitchFamily="34" charset="0"/>
                <a:ea typeface="ＭＳ Ｐゴシック" pitchFamily="-112" charset="-128"/>
              </a:rPr>
              <a:t> Who are MY competitors in Flat Pack Swansea [Service to consumer – ‘B2C’]</a:t>
            </a:r>
          </a:p>
          <a:p>
            <a:pPr marL="514350" indent="-514350" eaLnBrk="0" hangingPunct="0">
              <a:spcBef>
                <a:spcPct val="50000"/>
              </a:spcBef>
            </a:pPr>
            <a:r>
              <a:rPr lang="en-GB" sz="2400" dirty="0" smtClean="0">
                <a:solidFill>
                  <a:srgbClr val="000099"/>
                </a:solidFill>
                <a:latin typeface="Tahoma" pitchFamily="34" charset="0"/>
                <a:ea typeface="ＭＳ Ｐゴシック" pitchFamily="-112" charset="-128"/>
              </a:rPr>
              <a:t>Who are competitors for eBay [Consumer to consumer - C2C]?</a:t>
            </a:r>
            <a:endParaRPr lang="en-GB" sz="2800" dirty="0" smtClean="0">
              <a:solidFill>
                <a:srgbClr val="000099"/>
              </a:solidFill>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Your Ideas...</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animEffect transition="in" filter="fade">
                                      <p:cBhvr>
                                        <p:cTn id="7" dur="2000"/>
                                        <p:tgtEl>
                                          <p:spTgt spid="614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6">
                                            <p:txEl>
                                              <p:pRg st="1" end="1"/>
                                            </p:txEl>
                                          </p:spTgt>
                                        </p:tgtEl>
                                        <p:attrNameLst>
                                          <p:attrName>style.visibility</p:attrName>
                                        </p:attrNameLst>
                                      </p:cBhvr>
                                      <p:to>
                                        <p:strVal val="visible"/>
                                      </p:to>
                                    </p:set>
                                    <p:animEffect transition="in" filter="fade">
                                      <p:cBhvr>
                                        <p:cTn id="12" dur="2000"/>
                                        <p:tgtEl>
                                          <p:spTgt spid="614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6">
                                            <p:txEl>
                                              <p:pRg st="2" end="2"/>
                                            </p:txEl>
                                          </p:spTgt>
                                        </p:tgtEl>
                                        <p:attrNameLst>
                                          <p:attrName>style.visibility</p:attrName>
                                        </p:attrNameLst>
                                      </p:cBhvr>
                                      <p:to>
                                        <p:strVal val="visible"/>
                                      </p:to>
                                    </p:set>
                                    <p:animEffect transition="in" filter="fade">
                                      <p:cBhvr>
                                        <p:cTn id="17" dur="2000"/>
                                        <p:tgtEl>
                                          <p:spTgt spid="614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146">
                                            <p:txEl>
                                              <p:pRg st="3" end="3"/>
                                            </p:txEl>
                                          </p:spTgt>
                                        </p:tgtEl>
                                        <p:attrNameLst>
                                          <p:attrName>style.visibility</p:attrName>
                                        </p:attrNameLst>
                                      </p:cBhvr>
                                      <p:to>
                                        <p:strVal val="visible"/>
                                      </p:to>
                                    </p:set>
                                    <p:animEffect transition="in" filter="fade">
                                      <p:cBhvr>
                                        <p:cTn id="22" dur="2000"/>
                                        <p:tgtEl>
                                          <p:spTgt spid="614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146">
                                            <p:txEl>
                                              <p:pRg st="4" end="4"/>
                                            </p:txEl>
                                          </p:spTgt>
                                        </p:tgtEl>
                                        <p:attrNameLst>
                                          <p:attrName>style.visibility</p:attrName>
                                        </p:attrNameLst>
                                      </p:cBhvr>
                                      <p:to>
                                        <p:strVal val="visible"/>
                                      </p:to>
                                    </p:set>
                                    <p:animEffect transition="in" filter="fade">
                                      <p:cBhvr>
                                        <p:cTn id="27" dur="2000"/>
                                        <p:tgtEl>
                                          <p:spTgt spid="614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146">
                                            <p:txEl>
                                              <p:pRg st="5" end="5"/>
                                            </p:txEl>
                                          </p:spTgt>
                                        </p:tgtEl>
                                        <p:attrNameLst>
                                          <p:attrName>style.visibility</p:attrName>
                                        </p:attrNameLst>
                                      </p:cBhvr>
                                      <p:to>
                                        <p:strVal val="visible"/>
                                      </p:to>
                                    </p:set>
                                    <p:animEffect transition="in" filter="fade">
                                      <p:cBhvr>
                                        <p:cTn id="32" dur="2000"/>
                                        <p:tgtEl>
                                          <p:spTgt spid="614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A MARKETING PLAN</a:t>
            </a:r>
            <a:endParaRPr lang="en-GB" b="1" dirty="0">
              <a:latin typeface="Century Gothic" pitchFamily="34" charset="0"/>
            </a:endParaRPr>
          </a:p>
        </p:txBody>
      </p:sp>
      <p:pic>
        <p:nvPicPr>
          <p:cNvPr id="62466" name="Picture 2" descr="Image result for porters five force analysis"/>
          <p:cNvPicPr>
            <a:picLocks noChangeAspect="1" noChangeArrowheads="1"/>
          </p:cNvPicPr>
          <p:nvPr/>
        </p:nvPicPr>
        <p:blipFill>
          <a:blip r:embed="rId2" cstate="print"/>
          <a:srcRect/>
          <a:stretch>
            <a:fillRect/>
          </a:stretch>
        </p:blipFill>
        <p:spPr bwMode="auto">
          <a:xfrm>
            <a:off x="179511" y="188640"/>
            <a:ext cx="8530177" cy="6336704"/>
          </a:xfrm>
          <a:prstGeom prst="rect">
            <a:avLst/>
          </a:prstGeom>
          <a:noFill/>
        </p:spPr>
      </p:pic>
      <p:sp>
        <p:nvSpPr>
          <p:cNvPr id="5" name="TextBox 4"/>
          <p:cNvSpPr txBox="1"/>
          <p:nvPr/>
        </p:nvSpPr>
        <p:spPr>
          <a:xfrm>
            <a:off x="7164288" y="6237312"/>
            <a:ext cx="1595373" cy="369332"/>
          </a:xfrm>
          <a:prstGeom prst="rect">
            <a:avLst/>
          </a:prstGeom>
          <a:noFill/>
        </p:spPr>
        <p:txBody>
          <a:bodyPr wrap="none" rtlCol="0">
            <a:spAutoFit/>
          </a:bodyPr>
          <a:lstStyle/>
          <a:p>
            <a:r>
              <a:rPr lang="en-GB" i="1" dirty="0" smtClean="0"/>
              <a:t>(Porter, 1979)</a:t>
            </a:r>
            <a:endParaRPr lang="en-GB" i="1"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Porter’s Five Forces</a:t>
            </a:r>
            <a:endParaRPr lang="en-GB" b="1" dirty="0">
              <a:latin typeface="Century Gothic" pitchFamily="34" charset="0"/>
            </a:endParaRPr>
          </a:p>
        </p:txBody>
      </p:sp>
      <p:sp>
        <p:nvSpPr>
          <p:cNvPr id="5" name="Text Box 3"/>
          <p:cNvSpPr txBox="1">
            <a:spLocks noChangeArrowheads="1"/>
          </p:cNvSpPr>
          <p:nvPr/>
        </p:nvSpPr>
        <p:spPr bwMode="auto">
          <a:xfrm>
            <a:off x="538485" y="1700809"/>
            <a:ext cx="8281987" cy="4647426"/>
          </a:xfrm>
          <a:prstGeom prst="rect">
            <a:avLst/>
          </a:prstGeom>
          <a:noFill/>
          <a:ln w="9525">
            <a:noFill/>
            <a:miter lim="800000"/>
            <a:headEnd/>
            <a:tailEnd/>
          </a:ln>
        </p:spPr>
        <p:txBody>
          <a:bodyPr wrap="square" numCol="1">
            <a:spAutoFit/>
          </a:bodyPr>
          <a:lstStyle/>
          <a:p>
            <a:r>
              <a:rPr lang="en-GB" sz="2400" dirty="0" smtClean="0"/>
              <a:t>...helps to look at the </a:t>
            </a:r>
            <a:r>
              <a:rPr lang="en-GB" sz="2400" b="1" u="sng" dirty="0" smtClean="0"/>
              <a:t>‘balance of power’ </a:t>
            </a:r>
            <a:r>
              <a:rPr lang="en-GB" sz="2400" dirty="0" smtClean="0"/>
              <a:t>in a market between different types of organisations, and to analyse the attractiveness and potential profitability of an industry sector.</a:t>
            </a:r>
          </a:p>
          <a:p>
            <a:endParaRPr lang="en-GB" sz="2400" dirty="0" smtClean="0"/>
          </a:p>
          <a:p>
            <a:r>
              <a:rPr lang="en-GB" sz="2400" i="1" dirty="0" smtClean="0"/>
              <a:t>It’s a strategic tool designed to give a snapshot overview, rather than a detailed business analysis technique. It helps review the strengths of a market position, based on </a:t>
            </a:r>
            <a:r>
              <a:rPr lang="en-GB" sz="2400" i="1" u="sng" dirty="0" smtClean="0"/>
              <a:t>five key forces.</a:t>
            </a:r>
          </a:p>
          <a:p>
            <a:endParaRPr lang="en-GB" sz="2400" i="1" dirty="0" smtClean="0"/>
          </a:p>
          <a:p>
            <a:r>
              <a:rPr lang="en-GB" sz="2800" b="1" dirty="0" smtClean="0"/>
              <a:t>Helps show you how competitive you’re going to be or can be!</a:t>
            </a:r>
            <a:endParaRPr lang="en-GB" sz="2400" dirty="0" smtClean="0">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Porter’s Five Forces</a:t>
            </a:r>
            <a:endParaRPr lang="en-GB" b="1" dirty="0">
              <a:latin typeface="Century Gothic" pitchFamily="34" charset="0"/>
            </a:endParaRPr>
          </a:p>
        </p:txBody>
      </p:sp>
      <p:sp>
        <p:nvSpPr>
          <p:cNvPr id="5" name="Text Box 3"/>
          <p:cNvSpPr txBox="1">
            <a:spLocks noChangeArrowheads="1"/>
          </p:cNvSpPr>
          <p:nvPr/>
        </p:nvSpPr>
        <p:spPr bwMode="auto">
          <a:xfrm>
            <a:off x="538485" y="1700809"/>
            <a:ext cx="8281987" cy="4893647"/>
          </a:xfrm>
          <a:prstGeom prst="rect">
            <a:avLst/>
          </a:prstGeom>
          <a:noFill/>
          <a:ln w="9525">
            <a:noFill/>
            <a:miter lim="800000"/>
            <a:headEnd/>
            <a:tailEnd/>
          </a:ln>
        </p:spPr>
        <p:txBody>
          <a:bodyPr wrap="square" numCol="1">
            <a:spAutoFit/>
          </a:bodyPr>
          <a:lstStyle/>
          <a:p>
            <a:r>
              <a:rPr lang="en-GB" sz="2400" b="1" dirty="0" smtClean="0"/>
              <a:t>1. Competitive Rivalry</a:t>
            </a:r>
          </a:p>
          <a:p>
            <a:r>
              <a:rPr lang="en-GB" sz="2400" dirty="0" smtClean="0"/>
              <a:t>This looks at the number and strength of your competitors. </a:t>
            </a:r>
          </a:p>
          <a:p>
            <a:endParaRPr lang="en-GB" sz="2400" dirty="0" smtClean="0"/>
          </a:p>
          <a:p>
            <a:pPr>
              <a:buFont typeface="Arial" pitchFamily="34" charset="0"/>
              <a:buChar char="•"/>
            </a:pPr>
            <a:r>
              <a:rPr lang="en-GB" sz="2400" dirty="0" smtClean="0"/>
              <a:t>How many rivals do you have? </a:t>
            </a:r>
          </a:p>
          <a:p>
            <a:pPr>
              <a:buFont typeface="Arial" pitchFamily="34" charset="0"/>
              <a:buChar char="•"/>
            </a:pPr>
            <a:r>
              <a:rPr lang="en-GB" sz="2400" dirty="0" smtClean="0"/>
              <a:t>Who are they, and how does the quality of their products and services compare with yours?</a:t>
            </a:r>
          </a:p>
          <a:p>
            <a:endParaRPr lang="en-GB" sz="2400" dirty="0" smtClean="0"/>
          </a:p>
          <a:p>
            <a:r>
              <a:rPr lang="en-GB" sz="2000" i="1" dirty="0" smtClean="0"/>
              <a:t>Where rivalry is intense, companies can attract customers with aggressive price cuts and high-impact marketing campaigns. Also, in markets with lots of rivals, your suppliers and buyers can go elsewhere if they feel that they're not getting a good deal from you.</a:t>
            </a:r>
          </a:p>
          <a:p>
            <a:r>
              <a:rPr lang="en-GB" sz="2000" i="1" dirty="0" smtClean="0"/>
              <a:t>On the other hand, where competitive rivalry is minimal, and no one else is doing what you do, then you'll likely have tremendous strength and healthy profits</a:t>
            </a:r>
            <a:r>
              <a:rPr lang="en-GB" sz="2400" dirty="0" smtClean="0"/>
              <a:t>.</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Porter’s Five Forces</a:t>
            </a:r>
            <a:endParaRPr lang="en-GB" b="1" dirty="0">
              <a:latin typeface="Century Gothic" pitchFamily="34" charset="0"/>
            </a:endParaRPr>
          </a:p>
        </p:txBody>
      </p:sp>
      <p:sp>
        <p:nvSpPr>
          <p:cNvPr id="5" name="Text Box 3"/>
          <p:cNvSpPr txBox="1">
            <a:spLocks noChangeArrowheads="1"/>
          </p:cNvSpPr>
          <p:nvPr/>
        </p:nvSpPr>
        <p:spPr bwMode="auto">
          <a:xfrm>
            <a:off x="538485" y="1700809"/>
            <a:ext cx="8281987" cy="4708981"/>
          </a:xfrm>
          <a:prstGeom prst="rect">
            <a:avLst/>
          </a:prstGeom>
          <a:noFill/>
          <a:ln w="9525">
            <a:noFill/>
            <a:miter lim="800000"/>
            <a:headEnd/>
            <a:tailEnd/>
          </a:ln>
        </p:spPr>
        <p:txBody>
          <a:bodyPr wrap="square" numCol="1">
            <a:spAutoFit/>
          </a:bodyPr>
          <a:lstStyle/>
          <a:p>
            <a:r>
              <a:rPr lang="en-GB" sz="2400" b="1" dirty="0" smtClean="0"/>
              <a:t>2. Buyer Power</a:t>
            </a:r>
          </a:p>
          <a:p>
            <a:r>
              <a:rPr lang="en-GB" sz="2400" dirty="0" smtClean="0"/>
              <a:t>Where there are fewer buyers, they often control the market. </a:t>
            </a:r>
          </a:p>
          <a:p>
            <a:endParaRPr lang="en-GB" sz="2400" dirty="0" smtClean="0"/>
          </a:p>
          <a:p>
            <a:r>
              <a:rPr lang="en-GB" sz="2400" dirty="0" smtClean="0"/>
              <a:t>Questions here include:</a:t>
            </a:r>
          </a:p>
          <a:p>
            <a:pPr>
              <a:buFont typeface="Arial" pitchFamily="34" charset="0"/>
              <a:buChar char="•"/>
            </a:pPr>
            <a:r>
              <a:rPr lang="en-GB" sz="2400" dirty="0" smtClean="0"/>
              <a:t>How powerful are the buyers?</a:t>
            </a:r>
          </a:p>
          <a:p>
            <a:pPr>
              <a:buFont typeface="Arial" pitchFamily="34" charset="0"/>
              <a:buChar char="•"/>
            </a:pPr>
            <a:r>
              <a:rPr lang="en-GB" sz="2400" dirty="0" smtClean="0"/>
              <a:t>How many are there?</a:t>
            </a:r>
          </a:p>
          <a:p>
            <a:pPr>
              <a:buFont typeface="Arial" pitchFamily="34" charset="0"/>
              <a:buChar char="•"/>
            </a:pPr>
            <a:r>
              <a:rPr lang="en-GB" sz="2400" dirty="0" smtClean="0"/>
              <a:t>Can the buyers get costs down?</a:t>
            </a:r>
          </a:p>
          <a:p>
            <a:pPr>
              <a:buFont typeface="Arial" pitchFamily="34" charset="0"/>
              <a:buChar char="•"/>
            </a:pPr>
            <a:r>
              <a:rPr lang="en-GB" sz="2400" dirty="0" smtClean="0"/>
              <a:t>Do they have the power to dictate terms?</a:t>
            </a:r>
          </a:p>
          <a:p>
            <a:pPr>
              <a:buFont typeface="Arial" pitchFamily="34" charset="0"/>
              <a:buChar char="•"/>
            </a:pPr>
            <a:endParaRPr lang="en-GB" sz="2400" dirty="0" smtClean="0"/>
          </a:p>
          <a:p>
            <a:r>
              <a:rPr lang="en-GB" sz="2000" i="1" dirty="0" smtClean="0"/>
              <a:t>An example is the grocery sector since supermarkets tend to retain power over suppliers due to volume and price of contracts. They dictate terms, set prices and can possibly end agreements at any time.</a:t>
            </a:r>
            <a:endParaRPr lang="en-GB" sz="20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Porter’s Five Forces</a:t>
            </a:r>
            <a:endParaRPr lang="en-GB" b="1" dirty="0">
              <a:latin typeface="Century Gothic" pitchFamily="34" charset="0"/>
            </a:endParaRPr>
          </a:p>
        </p:txBody>
      </p:sp>
      <p:sp>
        <p:nvSpPr>
          <p:cNvPr id="5" name="Text Box 3"/>
          <p:cNvSpPr txBox="1">
            <a:spLocks noChangeArrowheads="1"/>
          </p:cNvSpPr>
          <p:nvPr/>
        </p:nvSpPr>
        <p:spPr bwMode="auto">
          <a:xfrm>
            <a:off x="538485" y="1700809"/>
            <a:ext cx="8281987" cy="4862870"/>
          </a:xfrm>
          <a:prstGeom prst="rect">
            <a:avLst/>
          </a:prstGeom>
          <a:noFill/>
          <a:ln w="9525">
            <a:noFill/>
            <a:miter lim="800000"/>
            <a:headEnd/>
            <a:tailEnd/>
          </a:ln>
        </p:spPr>
        <p:txBody>
          <a:bodyPr wrap="square" numCol="1">
            <a:spAutoFit/>
          </a:bodyPr>
          <a:lstStyle/>
          <a:p>
            <a:r>
              <a:rPr lang="en-GB" sz="2000" b="1" dirty="0" smtClean="0"/>
              <a:t>3. Supplier Power</a:t>
            </a:r>
          </a:p>
          <a:p>
            <a:r>
              <a:rPr lang="en-GB" sz="2000" dirty="0" smtClean="0"/>
              <a:t>Markets where there are few suppliers means the suppliers retain the power.</a:t>
            </a:r>
          </a:p>
          <a:p>
            <a:endParaRPr lang="en-GB" sz="2000" dirty="0" smtClean="0"/>
          </a:p>
          <a:p>
            <a:pPr>
              <a:buFont typeface="Arial" pitchFamily="34" charset="0"/>
              <a:buChar char="•"/>
            </a:pPr>
            <a:r>
              <a:rPr lang="en-GB" sz="2000" dirty="0" smtClean="0"/>
              <a:t>Examine how many suppliers are in the market?</a:t>
            </a:r>
          </a:p>
          <a:p>
            <a:pPr>
              <a:buFont typeface="Arial" pitchFamily="34" charset="0"/>
              <a:buChar char="•"/>
            </a:pPr>
            <a:r>
              <a:rPr lang="en-GB" sz="2000" dirty="0" smtClean="0"/>
              <a:t>Are there a few who control prices?</a:t>
            </a:r>
          </a:p>
          <a:p>
            <a:pPr>
              <a:buFont typeface="Arial" pitchFamily="34" charset="0"/>
              <a:buChar char="•"/>
            </a:pPr>
            <a:r>
              <a:rPr lang="en-GB" sz="2000" dirty="0" smtClean="0"/>
              <a:t>Or many so prices are lower?</a:t>
            </a:r>
          </a:p>
          <a:p>
            <a:pPr>
              <a:buFont typeface="Arial" pitchFamily="34" charset="0"/>
              <a:buChar char="•"/>
            </a:pPr>
            <a:r>
              <a:rPr lang="en-GB" sz="2000" dirty="0" smtClean="0"/>
              <a:t>Do your suppliers hold the power?</a:t>
            </a:r>
          </a:p>
          <a:p>
            <a:pPr>
              <a:buFont typeface="Arial" pitchFamily="34" charset="0"/>
              <a:buChar char="•"/>
            </a:pPr>
            <a:r>
              <a:rPr lang="en-GB" sz="2000" dirty="0" smtClean="0"/>
              <a:t>How easy is it to switch, what’s the cost?</a:t>
            </a:r>
          </a:p>
          <a:p>
            <a:pPr>
              <a:buFont typeface="Arial" pitchFamily="34" charset="0"/>
              <a:buChar char="•"/>
            </a:pPr>
            <a:endParaRPr lang="en-GB" sz="2000" dirty="0" smtClean="0"/>
          </a:p>
          <a:p>
            <a:r>
              <a:rPr lang="en-GB" i="1" dirty="0" smtClean="0"/>
              <a:t>Some sectors have monopolistic (one) or oligopolistic (few) suppliers, such as utility companies. Sometimes customers have little choice i.e. where to buy domestic water suppliers though this is changing.</a:t>
            </a:r>
          </a:p>
          <a:p>
            <a:r>
              <a:rPr lang="en-GB" i="1" dirty="0" smtClean="0"/>
              <a:t>In the jewellery sector, diamond suppliers often hold the power and can set prices, withhold supply and restrict sales.</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Porter’s Five Forces</a:t>
            </a:r>
            <a:endParaRPr lang="en-GB" b="1" dirty="0">
              <a:latin typeface="Century Gothic" pitchFamily="34" charset="0"/>
            </a:endParaRPr>
          </a:p>
        </p:txBody>
      </p:sp>
      <p:sp>
        <p:nvSpPr>
          <p:cNvPr id="5" name="Text Box 3"/>
          <p:cNvSpPr txBox="1">
            <a:spLocks noChangeArrowheads="1"/>
          </p:cNvSpPr>
          <p:nvPr/>
        </p:nvSpPr>
        <p:spPr bwMode="auto">
          <a:xfrm>
            <a:off x="538485" y="1700809"/>
            <a:ext cx="8281987" cy="4616648"/>
          </a:xfrm>
          <a:prstGeom prst="rect">
            <a:avLst/>
          </a:prstGeom>
          <a:noFill/>
          <a:ln w="9525">
            <a:noFill/>
            <a:miter lim="800000"/>
            <a:headEnd/>
            <a:tailEnd/>
          </a:ln>
        </p:spPr>
        <p:txBody>
          <a:bodyPr wrap="square" numCol="1">
            <a:spAutoFit/>
          </a:bodyPr>
          <a:lstStyle/>
          <a:p>
            <a:r>
              <a:rPr lang="en-GB" sz="2000" b="1" dirty="0" smtClean="0"/>
              <a:t>4. Threat of New Entry</a:t>
            </a:r>
          </a:p>
          <a:p>
            <a:r>
              <a:rPr lang="en-GB" sz="2000" dirty="0" smtClean="0"/>
              <a:t>If a new businesses can be easily started up in your sector without substantial investment - then this is a threat. </a:t>
            </a:r>
          </a:p>
          <a:p>
            <a:r>
              <a:rPr lang="en-GB" sz="2000" dirty="0" smtClean="0"/>
              <a:t>The Internet has made this a reality in many sectors.</a:t>
            </a:r>
          </a:p>
          <a:p>
            <a:endParaRPr lang="en-GB" sz="2000" dirty="0" smtClean="0"/>
          </a:p>
          <a:p>
            <a:r>
              <a:rPr lang="en-GB" sz="2000" dirty="0" smtClean="0"/>
              <a:t>So ask yourself the questions:</a:t>
            </a:r>
          </a:p>
          <a:p>
            <a:pPr>
              <a:buFont typeface="Arial" pitchFamily="34" charset="0"/>
              <a:buChar char="•"/>
            </a:pPr>
            <a:r>
              <a:rPr lang="en-GB" sz="2000" dirty="0" smtClean="0"/>
              <a:t>What’s the threat of new businesses starting in this sector?</a:t>
            </a:r>
          </a:p>
          <a:p>
            <a:pPr>
              <a:buFont typeface="Arial" pitchFamily="34" charset="0"/>
              <a:buChar char="•"/>
            </a:pPr>
            <a:r>
              <a:rPr lang="en-GB" sz="2000" dirty="0" smtClean="0"/>
              <a:t>How easy is it to start up in this business?</a:t>
            </a:r>
          </a:p>
          <a:p>
            <a:pPr>
              <a:buFont typeface="Arial" pitchFamily="34" charset="0"/>
              <a:buChar char="•"/>
            </a:pPr>
            <a:r>
              <a:rPr lang="en-GB" sz="2000" dirty="0" smtClean="0"/>
              <a:t>What are the rules and regulations?</a:t>
            </a:r>
          </a:p>
          <a:p>
            <a:pPr>
              <a:buFont typeface="Arial" pitchFamily="34" charset="0"/>
              <a:buChar char="•"/>
            </a:pPr>
            <a:r>
              <a:rPr lang="en-GB" sz="2000" dirty="0" smtClean="0"/>
              <a:t>What finance would be needed to start-up?</a:t>
            </a:r>
          </a:p>
          <a:p>
            <a:pPr>
              <a:buFont typeface="Arial" pitchFamily="34" charset="0"/>
              <a:buChar char="•"/>
            </a:pPr>
            <a:r>
              <a:rPr lang="en-GB" sz="2000" dirty="0" smtClean="0"/>
              <a:t>Are there barriers to entry which give you greater power?</a:t>
            </a:r>
          </a:p>
          <a:p>
            <a:pPr>
              <a:buFont typeface="Arial" pitchFamily="34" charset="0"/>
              <a:buChar char="•"/>
            </a:pPr>
            <a:endParaRPr lang="en-GB" sz="2000" dirty="0" smtClean="0"/>
          </a:p>
          <a:p>
            <a:r>
              <a:rPr lang="en-GB" i="1" dirty="0" smtClean="0"/>
              <a:t>An example is web design, as there are independents in every location. This is an easy market to enter with few requirements, other than skills, initiative and relevant hardware and software. This does mean there are many new entrants!</a:t>
            </a:r>
            <a:endParaRPr lang="en-GB"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Porter’s Five Forces</a:t>
            </a:r>
            <a:endParaRPr lang="en-GB" b="1" dirty="0">
              <a:latin typeface="Century Gothic" pitchFamily="34" charset="0"/>
            </a:endParaRPr>
          </a:p>
        </p:txBody>
      </p:sp>
      <p:sp>
        <p:nvSpPr>
          <p:cNvPr id="5" name="Text Box 3"/>
          <p:cNvSpPr txBox="1">
            <a:spLocks noChangeArrowheads="1"/>
          </p:cNvSpPr>
          <p:nvPr/>
        </p:nvSpPr>
        <p:spPr bwMode="auto">
          <a:xfrm>
            <a:off x="538485" y="1700809"/>
            <a:ext cx="8281987" cy="4647426"/>
          </a:xfrm>
          <a:prstGeom prst="rect">
            <a:avLst/>
          </a:prstGeom>
          <a:noFill/>
          <a:ln w="9525">
            <a:noFill/>
            <a:miter lim="800000"/>
            <a:headEnd/>
            <a:tailEnd/>
          </a:ln>
        </p:spPr>
        <p:txBody>
          <a:bodyPr wrap="square" numCol="1">
            <a:spAutoFit/>
          </a:bodyPr>
          <a:lstStyle/>
          <a:p>
            <a:r>
              <a:rPr lang="en-GB" sz="2000" b="1" dirty="0" smtClean="0"/>
              <a:t>5. Threat of Substitution</a:t>
            </a:r>
          </a:p>
          <a:p>
            <a:r>
              <a:rPr lang="en-GB" sz="2000" dirty="0" smtClean="0"/>
              <a:t>If there are available alternatives then the threat of substitution increases.</a:t>
            </a:r>
          </a:p>
          <a:p>
            <a:endParaRPr lang="en-GB" sz="2000" dirty="0" smtClean="0"/>
          </a:p>
          <a:p>
            <a:pPr>
              <a:buFont typeface="Arial" pitchFamily="34" charset="0"/>
              <a:buChar char="•"/>
            </a:pPr>
            <a:r>
              <a:rPr lang="en-GB" sz="2000" dirty="0" smtClean="0"/>
              <a:t>How easy is it to find an alternative to this product or service?</a:t>
            </a:r>
          </a:p>
          <a:p>
            <a:pPr>
              <a:buFont typeface="Arial" pitchFamily="34" charset="0"/>
              <a:buChar char="•"/>
            </a:pPr>
            <a:endParaRPr lang="en-GB" sz="2000" dirty="0" smtClean="0"/>
          </a:p>
          <a:p>
            <a:pPr>
              <a:buFont typeface="Arial" pitchFamily="34" charset="0"/>
              <a:buChar char="•"/>
            </a:pPr>
            <a:r>
              <a:rPr lang="en-GB" sz="2000" dirty="0" smtClean="0"/>
              <a:t>Can it be outsourced? Or automated?</a:t>
            </a:r>
          </a:p>
          <a:p>
            <a:pPr>
              <a:buFont typeface="Arial" pitchFamily="34" charset="0"/>
              <a:buChar char="•"/>
            </a:pPr>
            <a:endParaRPr lang="en-GB" sz="2000" dirty="0" smtClean="0"/>
          </a:p>
          <a:p>
            <a:r>
              <a:rPr lang="en-GB" i="1" dirty="0" smtClean="0"/>
              <a:t>The substitute to all services is DIY. For example hairdressing or writing a will. Focus is on expertise, customer service or added value.</a:t>
            </a:r>
          </a:p>
          <a:p>
            <a:pPr>
              <a:buFont typeface="Arial" pitchFamily="34" charset="0"/>
              <a:buChar char="•"/>
            </a:pPr>
            <a:endParaRPr lang="en-GB" sz="2000" dirty="0" smtClean="0"/>
          </a:p>
          <a:p>
            <a:r>
              <a:rPr lang="en-GB" sz="2000" dirty="0" smtClean="0">
                <a:solidFill>
                  <a:srgbClr val="FF0000"/>
                </a:solidFill>
              </a:rPr>
              <a:t>THIS DOES NOT MEAN OTHER </a:t>
            </a:r>
            <a:r>
              <a:rPr lang="en-GB" sz="2000" b="1" u="sng" dirty="0" smtClean="0">
                <a:solidFill>
                  <a:srgbClr val="FF0000"/>
                </a:solidFill>
              </a:rPr>
              <a:t>DIRECT</a:t>
            </a:r>
            <a:r>
              <a:rPr lang="en-GB" sz="2000" dirty="0" smtClean="0">
                <a:solidFill>
                  <a:srgbClr val="FF0000"/>
                </a:solidFill>
              </a:rPr>
              <a:t> COMPETITORS. Substitution refers to where customers can fulfil the same need or desire through an alternative way – i.e. A threat to the vitamin market would be fresh produce or ‘boost’ drinks.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A MARKETING PLAN</a:t>
            </a:r>
            <a:endParaRPr lang="en-GB" b="1" dirty="0">
              <a:latin typeface="Century Gothic" pitchFamily="34" charset="0"/>
            </a:endParaRPr>
          </a:p>
        </p:txBody>
      </p:sp>
      <p:pic>
        <p:nvPicPr>
          <p:cNvPr id="62466" name="Picture 2" descr="Image result for porters five force analysis"/>
          <p:cNvPicPr>
            <a:picLocks noChangeAspect="1" noChangeArrowheads="1"/>
          </p:cNvPicPr>
          <p:nvPr/>
        </p:nvPicPr>
        <p:blipFill>
          <a:blip r:embed="rId2" cstate="print"/>
          <a:srcRect/>
          <a:stretch>
            <a:fillRect/>
          </a:stretch>
        </p:blipFill>
        <p:spPr bwMode="auto">
          <a:xfrm>
            <a:off x="179511" y="188640"/>
            <a:ext cx="8530177" cy="6336704"/>
          </a:xfrm>
          <a:prstGeom prst="rect">
            <a:avLst/>
          </a:prstGeom>
          <a:noFill/>
        </p:spPr>
      </p:pic>
      <p:sp>
        <p:nvSpPr>
          <p:cNvPr id="5" name="TextBox 4"/>
          <p:cNvSpPr txBox="1"/>
          <p:nvPr/>
        </p:nvSpPr>
        <p:spPr>
          <a:xfrm>
            <a:off x="7164288" y="6237312"/>
            <a:ext cx="1595373" cy="369332"/>
          </a:xfrm>
          <a:prstGeom prst="rect">
            <a:avLst/>
          </a:prstGeom>
          <a:noFill/>
        </p:spPr>
        <p:txBody>
          <a:bodyPr wrap="none" rtlCol="0">
            <a:spAutoFit/>
          </a:bodyPr>
          <a:lstStyle/>
          <a:p>
            <a:r>
              <a:rPr lang="en-GB" i="1" dirty="0" smtClean="0"/>
              <a:t>(Porter, 1979)</a:t>
            </a:r>
            <a:endParaRPr lang="en-GB" i="1"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Image result for porters five force analysis"/>
          <p:cNvPicPr>
            <a:picLocks noChangeAspect="1" noChangeArrowheads="1"/>
          </p:cNvPicPr>
          <p:nvPr/>
        </p:nvPicPr>
        <p:blipFill>
          <a:blip r:embed="rId2" cstate="print"/>
          <a:srcRect l="36299" r="35844"/>
          <a:stretch>
            <a:fillRect/>
          </a:stretch>
        </p:blipFill>
        <p:spPr bwMode="auto">
          <a:xfrm>
            <a:off x="3275856" y="188640"/>
            <a:ext cx="2376264" cy="6336704"/>
          </a:xfrm>
          <a:prstGeom prst="rect">
            <a:avLst/>
          </a:prstGeom>
          <a:noFill/>
        </p:spPr>
      </p:pic>
      <p:sp>
        <p:nvSpPr>
          <p:cNvPr id="5" name="TextBox 4"/>
          <p:cNvSpPr txBox="1"/>
          <p:nvPr/>
        </p:nvSpPr>
        <p:spPr>
          <a:xfrm>
            <a:off x="7164288" y="6237312"/>
            <a:ext cx="1595373" cy="369332"/>
          </a:xfrm>
          <a:prstGeom prst="rect">
            <a:avLst/>
          </a:prstGeom>
          <a:noFill/>
        </p:spPr>
        <p:txBody>
          <a:bodyPr wrap="none" rtlCol="0">
            <a:spAutoFit/>
          </a:bodyPr>
          <a:lstStyle/>
          <a:p>
            <a:r>
              <a:rPr lang="en-GB" i="1" dirty="0" smtClean="0"/>
              <a:t>(Porter, 1979)</a:t>
            </a:r>
            <a:endParaRPr lang="en-GB" i="1" dirty="0"/>
          </a:p>
        </p:txBody>
      </p:sp>
      <p:sp>
        <p:nvSpPr>
          <p:cNvPr id="7" name="Oval 6"/>
          <p:cNvSpPr/>
          <p:nvPr/>
        </p:nvSpPr>
        <p:spPr>
          <a:xfrm>
            <a:off x="3347864" y="404664"/>
            <a:ext cx="2232248" cy="645333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5868144" y="2708920"/>
            <a:ext cx="2808312" cy="1569660"/>
          </a:xfrm>
          <a:prstGeom prst="rect">
            <a:avLst/>
          </a:prstGeom>
          <a:noFill/>
        </p:spPr>
        <p:txBody>
          <a:bodyPr wrap="square" rtlCol="0">
            <a:spAutoFit/>
          </a:bodyPr>
          <a:lstStyle/>
          <a:p>
            <a:pPr algn="ctr"/>
            <a:r>
              <a:rPr lang="en-GB" sz="2400" b="1" dirty="0" smtClean="0"/>
              <a:t>Direct or indirect competitors that affect your competitiveness</a:t>
            </a:r>
            <a:endParaRPr lang="en-GB" sz="2400" b="1"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Image result for porters five force analysis"/>
          <p:cNvPicPr>
            <a:picLocks noChangeAspect="1" noChangeArrowheads="1"/>
          </p:cNvPicPr>
          <p:nvPr/>
        </p:nvPicPr>
        <p:blipFill>
          <a:blip r:embed="rId2" cstate="print"/>
          <a:srcRect l="64156" t="40909" r="15584"/>
          <a:stretch>
            <a:fillRect/>
          </a:stretch>
        </p:blipFill>
        <p:spPr bwMode="auto">
          <a:xfrm>
            <a:off x="5652120" y="2780928"/>
            <a:ext cx="1728192" cy="3744416"/>
          </a:xfrm>
          <a:prstGeom prst="rect">
            <a:avLst/>
          </a:prstGeom>
          <a:noFill/>
        </p:spPr>
      </p:pic>
      <p:sp>
        <p:nvSpPr>
          <p:cNvPr id="5" name="TextBox 4"/>
          <p:cNvSpPr txBox="1"/>
          <p:nvPr/>
        </p:nvSpPr>
        <p:spPr>
          <a:xfrm>
            <a:off x="7164288" y="6237312"/>
            <a:ext cx="1595373" cy="369332"/>
          </a:xfrm>
          <a:prstGeom prst="rect">
            <a:avLst/>
          </a:prstGeom>
          <a:noFill/>
        </p:spPr>
        <p:txBody>
          <a:bodyPr wrap="none" rtlCol="0">
            <a:spAutoFit/>
          </a:bodyPr>
          <a:lstStyle/>
          <a:p>
            <a:r>
              <a:rPr lang="en-GB" i="1" dirty="0" smtClean="0"/>
              <a:t>(Porter, 1979)</a:t>
            </a:r>
            <a:endParaRPr lang="en-GB" i="1" dirty="0"/>
          </a:p>
        </p:txBody>
      </p:sp>
      <p:pic>
        <p:nvPicPr>
          <p:cNvPr id="7" name="Picture 2" descr="Image result for porters five force analysis"/>
          <p:cNvPicPr>
            <a:picLocks noChangeAspect="1" noChangeArrowheads="1"/>
          </p:cNvPicPr>
          <p:nvPr/>
        </p:nvPicPr>
        <p:blipFill>
          <a:blip r:embed="rId2" cstate="print"/>
          <a:srcRect t="42045" r="62013" b="13636"/>
          <a:stretch>
            <a:fillRect/>
          </a:stretch>
        </p:blipFill>
        <p:spPr bwMode="auto">
          <a:xfrm>
            <a:off x="179511" y="2852936"/>
            <a:ext cx="3240361" cy="2808312"/>
          </a:xfrm>
          <a:prstGeom prst="rect">
            <a:avLst/>
          </a:prstGeom>
          <a:noFill/>
        </p:spPr>
      </p:pic>
      <p:sp>
        <p:nvSpPr>
          <p:cNvPr id="9" name="TextBox 8"/>
          <p:cNvSpPr txBox="1"/>
          <p:nvPr/>
        </p:nvSpPr>
        <p:spPr>
          <a:xfrm>
            <a:off x="1403648" y="1628800"/>
            <a:ext cx="6408712" cy="1292662"/>
          </a:xfrm>
          <a:prstGeom prst="rect">
            <a:avLst/>
          </a:prstGeom>
          <a:noFill/>
        </p:spPr>
        <p:txBody>
          <a:bodyPr wrap="square" rtlCol="0">
            <a:spAutoFit/>
          </a:bodyPr>
          <a:lstStyle/>
          <a:p>
            <a:pPr algn="ctr"/>
            <a:r>
              <a:rPr lang="en-GB" sz="2400" b="1" dirty="0" smtClean="0"/>
              <a:t>May impact how competitive you can be?</a:t>
            </a:r>
          </a:p>
          <a:p>
            <a:pPr algn="ctr"/>
            <a:r>
              <a:rPr lang="en-GB" b="1" dirty="0" smtClean="0"/>
              <a:t>(Do not typically form direct competition – unless for instance a supplier diversifies; e.g. The blueberry farmers started making their own muffins.)</a:t>
            </a:r>
            <a:endParaRPr lang="en-GB" b="1"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Porters 5 Forces</a:t>
            </a:r>
            <a:endParaRPr lang="en-GB" b="1" dirty="0">
              <a:latin typeface="Century Gothic" pitchFamily="34" charset="0"/>
            </a:endParaRPr>
          </a:p>
        </p:txBody>
      </p:sp>
      <p:sp>
        <p:nvSpPr>
          <p:cNvPr id="5" name="TextBox 4"/>
          <p:cNvSpPr txBox="1"/>
          <p:nvPr/>
        </p:nvSpPr>
        <p:spPr>
          <a:xfrm>
            <a:off x="7164288" y="6237312"/>
            <a:ext cx="1595373" cy="369332"/>
          </a:xfrm>
          <a:prstGeom prst="rect">
            <a:avLst/>
          </a:prstGeom>
          <a:noFill/>
        </p:spPr>
        <p:txBody>
          <a:bodyPr wrap="none" rtlCol="0">
            <a:spAutoFit/>
          </a:bodyPr>
          <a:lstStyle/>
          <a:p>
            <a:r>
              <a:rPr lang="en-GB" i="1" dirty="0" smtClean="0"/>
              <a:t>(Porter, 1979)</a:t>
            </a:r>
            <a:endParaRPr lang="en-GB" i="1" dirty="0"/>
          </a:p>
        </p:txBody>
      </p:sp>
      <p:pic>
        <p:nvPicPr>
          <p:cNvPr id="1026" name="Picture 2" descr="Image result for porters 5 forces"/>
          <p:cNvPicPr>
            <a:picLocks noChangeAspect="1" noChangeArrowheads="1"/>
          </p:cNvPicPr>
          <p:nvPr/>
        </p:nvPicPr>
        <p:blipFill>
          <a:blip r:embed="rId2" cstate="print"/>
          <a:srcRect t="6665"/>
          <a:stretch>
            <a:fillRect/>
          </a:stretch>
        </p:blipFill>
        <p:spPr bwMode="auto">
          <a:xfrm>
            <a:off x="251520" y="1772816"/>
            <a:ext cx="5524500" cy="5085184"/>
          </a:xfrm>
          <a:prstGeom prst="rect">
            <a:avLst/>
          </a:prstGeom>
          <a:noFill/>
        </p:spPr>
      </p:pic>
      <p:sp>
        <p:nvSpPr>
          <p:cNvPr id="7" name="Title 1"/>
          <p:cNvSpPr txBox="1">
            <a:spLocks/>
          </p:cNvSpPr>
          <p:nvPr/>
        </p:nvSpPr>
        <p:spPr>
          <a:xfrm>
            <a:off x="6012160" y="1772816"/>
            <a:ext cx="2952328" cy="4176464"/>
          </a:xfrm>
          <a:prstGeom prst="rect">
            <a:avLst/>
          </a:prstGeom>
        </p:spPr>
        <p:txBody>
          <a:bodyPr vert="horz" anchor="ctr">
            <a:normAutofit/>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2800" b="1" i="0" u="none" strike="noStrike" kern="1200" cap="none" spc="0" normalizeH="0" baseline="0" noProof="0" dirty="0" smtClean="0">
                <a:ln>
                  <a:noFill/>
                </a:ln>
                <a:solidFill>
                  <a:schemeClr val="tx2"/>
                </a:solidFill>
                <a:effectLst/>
                <a:uLnTx/>
                <a:uFillTx/>
                <a:latin typeface="Century Gothic" pitchFamily="34" charset="0"/>
                <a:ea typeface="+mj-ea"/>
                <a:cs typeface="+mj-cs"/>
              </a:rPr>
              <a:t>Coca-cola?</a:t>
            </a:r>
          </a:p>
          <a:p>
            <a:pPr marL="0" marR="0" lvl="0" indent="0" algn="r" defTabSz="914400" rtl="0" eaLnBrk="1" fontAlgn="auto" latinLnBrk="0" hangingPunct="1">
              <a:lnSpc>
                <a:spcPct val="100000"/>
              </a:lnSpc>
              <a:spcBef>
                <a:spcPct val="0"/>
              </a:spcBef>
              <a:spcAft>
                <a:spcPts val="0"/>
              </a:spcAft>
              <a:buClrTx/>
              <a:buSzTx/>
              <a:buFontTx/>
              <a:buNone/>
              <a:tabLst/>
              <a:defRPr/>
            </a:pPr>
            <a:endParaRPr lang="en-GB" sz="2800" b="1" dirty="0" smtClean="0">
              <a:solidFill>
                <a:schemeClr val="tx2"/>
              </a:solidFill>
              <a:latin typeface="Century Gothic" pitchFamily="34" charset="0"/>
              <a:ea typeface="+mj-ea"/>
              <a:cs typeface="+mj-cs"/>
            </a:endParaRPr>
          </a:p>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2800" b="1" i="0" u="none" strike="noStrike" kern="1200" cap="none" spc="0" normalizeH="0" baseline="0" noProof="0" dirty="0" err="1" smtClean="0">
                <a:ln>
                  <a:noFill/>
                </a:ln>
                <a:solidFill>
                  <a:schemeClr val="tx2"/>
                </a:solidFill>
                <a:effectLst/>
                <a:uLnTx/>
                <a:uFillTx/>
                <a:latin typeface="Century Gothic" pitchFamily="34" charset="0"/>
                <a:ea typeface="+mj-ea"/>
                <a:cs typeface="+mj-cs"/>
              </a:rPr>
              <a:t>NeoDynamic</a:t>
            </a:r>
            <a:r>
              <a:rPr kumimoji="0" lang="en-GB" sz="2800" b="1" i="0" u="none" strike="noStrike" kern="1200" cap="none" spc="0" normalizeH="0" baseline="0" noProof="0" dirty="0" smtClean="0">
                <a:ln>
                  <a:noFill/>
                </a:ln>
                <a:solidFill>
                  <a:schemeClr val="tx2"/>
                </a:solidFill>
                <a:effectLst/>
                <a:uLnTx/>
                <a:uFillTx/>
                <a:latin typeface="Century Gothic" pitchFamily="34" charset="0"/>
                <a:ea typeface="+mj-ea"/>
                <a:cs typeface="+mj-cs"/>
              </a:rPr>
              <a:t>?</a:t>
            </a:r>
          </a:p>
          <a:p>
            <a:pPr marL="0" marR="0" lvl="0" indent="0" algn="r" defTabSz="914400" rtl="0" eaLnBrk="1" fontAlgn="auto" latinLnBrk="0" hangingPunct="1">
              <a:lnSpc>
                <a:spcPct val="100000"/>
              </a:lnSpc>
              <a:spcBef>
                <a:spcPct val="0"/>
              </a:spcBef>
              <a:spcAft>
                <a:spcPts val="0"/>
              </a:spcAft>
              <a:buClrTx/>
              <a:buSzTx/>
              <a:buFontTx/>
              <a:buNone/>
              <a:tabLst/>
              <a:defRPr/>
            </a:pPr>
            <a:endParaRPr lang="en-GB" sz="2800" b="1" dirty="0" smtClean="0">
              <a:solidFill>
                <a:schemeClr val="tx2"/>
              </a:solidFill>
              <a:latin typeface="Century Gothic" pitchFamily="34" charset="0"/>
              <a:ea typeface="+mj-ea"/>
              <a:cs typeface="+mj-cs"/>
            </a:endParaRPr>
          </a:p>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2800" b="1" i="0" u="none" strike="noStrike" kern="1200" cap="none" spc="0" normalizeH="0" baseline="0" noProof="0" dirty="0" smtClean="0">
                <a:ln>
                  <a:noFill/>
                </a:ln>
                <a:solidFill>
                  <a:schemeClr val="tx2"/>
                </a:solidFill>
                <a:effectLst/>
                <a:uLnTx/>
                <a:uFillTx/>
                <a:latin typeface="Century Gothic" pitchFamily="34" charset="0"/>
                <a:ea typeface="+mj-ea"/>
                <a:cs typeface="+mj-cs"/>
              </a:rPr>
              <a:t>Flat</a:t>
            </a:r>
            <a:r>
              <a:rPr kumimoji="0" lang="en-GB" sz="2800" b="1" i="0" u="none" strike="noStrike" kern="1200" cap="none" spc="0" normalizeH="0" noProof="0" dirty="0" smtClean="0">
                <a:ln>
                  <a:noFill/>
                </a:ln>
                <a:solidFill>
                  <a:schemeClr val="tx2"/>
                </a:solidFill>
                <a:effectLst/>
                <a:uLnTx/>
                <a:uFillTx/>
                <a:latin typeface="Century Gothic" pitchFamily="34" charset="0"/>
                <a:ea typeface="+mj-ea"/>
                <a:cs typeface="+mj-cs"/>
              </a:rPr>
              <a:t> Pack Swansea?</a:t>
            </a:r>
            <a:endParaRPr kumimoji="0" lang="en-GB" sz="2800" b="1" i="0" u="none" strike="noStrike" kern="1200" cap="none" spc="0" normalizeH="0" baseline="0" noProof="0" dirty="0" smtClean="0">
              <a:ln>
                <a:noFill/>
              </a:ln>
              <a:solidFill>
                <a:schemeClr val="tx2"/>
              </a:solidFill>
              <a:effectLst/>
              <a:uLnTx/>
              <a:uFillTx/>
              <a:latin typeface="Century Gothic" pitchFamily="34" charset="0"/>
              <a:ea typeface="+mj-ea"/>
              <a:cs typeface="+mj-cs"/>
            </a:endParaRPr>
          </a:p>
          <a:p>
            <a:pPr marL="0" marR="0" lvl="0" indent="0" algn="r" defTabSz="914400" rtl="0" eaLnBrk="1" fontAlgn="auto" latinLnBrk="0" hangingPunct="1">
              <a:lnSpc>
                <a:spcPct val="100000"/>
              </a:lnSpc>
              <a:spcBef>
                <a:spcPct val="0"/>
              </a:spcBef>
              <a:spcAft>
                <a:spcPts val="0"/>
              </a:spcAft>
              <a:buClrTx/>
              <a:buSzTx/>
              <a:buFontTx/>
              <a:buNone/>
              <a:tabLst/>
              <a:defRPr/>
            </a:pPr>
            <a:endParaRPr lang="en-GB" sz="2800" b="1" dirty="0" smtClean="0">
              <a:solidFill>
                <a:schemeClr val="tx2"/>
              </a:solidFill>
              <a:latin typeface="Century Gothic" pitchFamily="34" charset="0"/>
              <a:ea typeface="+mj-ea"/>
              <a:cs typeface="+mj-cs"/>
            </a:endParaRPr>
          </a:p>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2800" b="1" i="0" u="none" strike="noStrike" kern="1200" cap="none" spc="0" normalizeH="0" baseline="0" noProof="0" dirty="0" smtClean="0">
                <a:ln>
                  <a:noFill/>
                </a:ln>
                <a:solidFill>
                  <a:schemeClr val="tx2"/>
                </a:solidFill>
                <a:effectLst/>
                <a:uLnTx/>
                <a:uFillTx/>
                <a:latin typeface="Century Gothic" pitchFamily="34" charset="0"/>
                <a:ea typeface="+mj-ea"/>
                <a:cs typeface="+mj-cs"/>
              </a:rPr>
              <a:t>eBay?</a:t>
            </a:r>
            <a:endParaRPr kumimoji="0" lang="en-GB" sz="2800" b="1" i="0" u="none" strike="noStrike" kern="1200" cap="none" spc="0" normalizeH="0" baseline="0" noProof="0" dirty="0">
              <a:ln>
                <a:noFill/>
              </a:ln>
              <a:solidFill>
                <a:schemeClr val="tx2"/>
              </a:solidFill>
              <a:effectLst/>
              <a:uLnTx/>
              <a:uFillTx/>
              <a:latin typeface="Century Gothic" pitchFamily="34" charset="0"/>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anim calcmode="lin" valueType="num">
                                      <p:cBhvr additive="base">
                                        <p:cTn id="25"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Porter’s Five Forces</a:t>
            </a:r>
            <a:endParaRPr lang="en-GB" b="1" dirty="0">
              <a:latin typeface="Century Gothic" pitchFamily="34" charset="0"/>
            </a:endParaRPr>
          </a:p>
        </p:txBody>
      </p:sp>
      <p:pic>
        <p:nvPicPr>
          <p:cNvPr id="69634" name="Picture 2"/>
          <p:cNvPicPr>
            <a:picLocks noChangeAspect="1" noChangeArrowheads="1"/>
          </p:cNvPicPr>
          <p:nvPr/>
        </p:nvPicPr>
        <p:blipFill>
          <a:blip r:embed="rId2" cstate="print"/>
          <a:srcRect l="25688" t="17438" r="27653" b="6520"/>
          <a:stretch>
            <a:fillRect/>
          </a:stretch>
        </p:blipFill>
        <p:spPr bwMode="auto">
          <a:xfrm>
            <a:off x="1115616" y="2204864"/>
            <a:ext cx="2982390" cy="3888432"/>
          </a:xfrm>
          <a:prstGeom prst="rect">
            <a:avLst/>
          </a:prstGeom>
          <a:noFill/>
          <a:ln w="9525">
            <a:noFill/>
            <a:miter lim="800000"/>
            <a:headEnd/>
            <a:tailEnd/>
          </a:ln>
        </p:spPr>
      </p:pic>
      <p:sp>
        <p:nvSpPr>
          <p:cNvPr id="7" name="TextBox 6"/>
          <p:cNvSpPr txBox="1"/>
          <p:nvPr/>
        </p:nvSpPr>
        <p:spPr>
          <a:xfrm>
            <a:off x="4716016" y="3501008"/>
            <a:ext cx="3749809" cy="369332"/>
          </a:xfrm>
          <a:prstGeom prst="rect">
            <a:avLst/>
          </a:prstGeom>
          <a:noFill/>
        </p:spPr>
        <p:txBody>
          <a:bodyPr wrap="none" rtlCol="0">
            <a:spAutoFit/>
          </a:bodyPr>
          <a:lstStyle/>
          <a:p>
            <a:r>
              <a:rPr lang="en-GB" u="sng" dirty="0" smtClean="0">
                <a:solidFill>
                  <a:srgbClr val="002060"/>
                </a:solidFill>
              </a:rPr>
              <a:t>http://www.mindtools.com/rs/Porter</a:t>
            </a:r>
            <a:endParaRPr lang="en-GB" u="sng" dirty="0">
              <a:solidFill>
                <a:srgbClr val="002060"/>
              </a:solidFill>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Competitive Advantage</a:t>
            </a:r>
            <a:endParaRPr lang="en-GB" b="1" dirty="0">
              <a:latin typeface="Century Gothic" pitchFamily="34" charset="0"/>
            </a:endParaRPr>
          </a:p>
        </p:txBody>
      </p:sp>
      <p:sp>
        <p:nvSpPr>
          <p:cNvPr id="8" name="Text Box 3"/>
          <p:cNvSpPr txBox="1">
            <a:spLocks noChangeArrowheads="1"/>
          </p:cNvSpPr>
          <p:nvPr/>
        </p:nvSpPr>
        <p:spPr bwMode="auto">
          <a:xfrm>
            <a:off x="971600" y="3140969"/>
            <a:ext cx="6552728" cy="2062103"/>
          </a:xfrm>
          <a:prstGeom prst="rect">
            <a:avLst/>
          </a:prstGeom>
          <a:noFill/>
          <a:ln w="9525">
            <a:noFill/>
            <a:miter lim="800000"/>
            <a:headEnd/>
            <a:tailEnd/>
          </a:ln>
        </p:spPr>
        <p:txBody>
          <a:bodyPr wrap="square" numCol="1">
            <a:spAutoFit/>
          </a:bodyPr>
          <a:lstStyle/>
          <a:p>
            <a:pPr algn="ctr"/>
            <a:r>
              <a:rPr lang="en-GB" sz="4000" b="1" dirty="0" smtClean="0">
                <a:solidFill>
                  <a:srgbClr val="0070C0"/>
                </a:solidFill>
                <a:latin typeface="Lucida Sans Unicode" pitchFamily="34" charset="0"/>
                <a:cs typeface="Lucida Sans Unicode" pitchFamily="34" charset="0"/>
              </a:rPr>
              <a:t>How do you get a competitive advantage?</a:t>
            </a:r>
          </a:p>
          <a:p>
            <a:pPr algn="ctr"/>
            <a:r>
              <a:rPr lang="en-GB" sz="2400" b="1" i="1" dirty="0" smtClean="0">
                <a:solidFill>
                  <a:srgbClr val="0070C0"/>
                </a:solidFill>
                <a:latin typeface="Lucida Sans Unicode" pitchFamily="34" charset="0"/>
                <a:cs typeface="Lucida Sans Unicode" pitchFamily="34" charset="0"/>
              </a:rPr>
              <a:t>(What influences your decision when choosing a product/service?)</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Competitive Advantage</a:t>
            </a:r>
            <a:endParaRPr lang="en-GB" b="1" dirty="0">
              <a:latin typeface="Century Gothic" pitchFamily="34" charset="0"/>
            </a:endParaRPr>
          </a:p>
        </p:txBody>
      </p:sp>
      <p:pic>
        <p:nvPicPr>
          <p:cNvPr id="86018" name="Picture 2" descr="Image result for competitive strategy price quality differentiation"/>
          <p:cNvPicPr>
            <a:picLocks noChangeAspect="1" noChangeArrowheads="1"/>
          </p:cNvPicPr>
          <p:nvPr/>
        </p:nvPicPr>
        <p:blipFill>
          <a:blip r:embed="rId2" cstate="print"/>
          <a:srcRect/>
          <a:stretch>
            <a:fillRect/>
          </a:stretch>
        </p:blipFill>
        <p:spPr bwMode="auto">
          <a:xfrm>
            <a:off x="971600" y="2276872"/>
            <a:ext cx="6956701" cy="2592288"/>
          </a:xfrm>
          <a:prstGeom prst="rect">
            <a:avLst/>
          </a:prstGeom>
          <a:noFill/>
        </p:spPr>
      </p:pic>
      <p:cxnSp>
        <p:nvCxnSpPr>
          <p:cNvPr id="9" name="Straight Connector 8"/>
          <p:cNvCxnSpPr/>
          <p:nvPr/>
        </p:nvCxnSpPr>
        <p:spPr>
          <a:xfrm>
            <a:off x="4427984" y="3356992"/>
            <a:ext cx="0" cy="3024336"/>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5148064" y="4293096"/>
            <a:ext cx="2808312" cy="2031325"/>
          </a:xfrm>
          <a:prstGeom prst="rect">
            <a:avLst/>
          </a:prstGeom>
          <a:solidFill>
            <a:schemeClr val="bg1"/>
          </a:solidFill>
        </p:spPr>
        <p:txBody>
          <a:bodyPr wrap="square" rtlCol="0">
            <a:spAutoFit/>
          </a:bodyPr>
          <a:lstStyle/>
          <a:p>
            <a:r>
              <a:rPr lang="en-GB" dirty="0" smtClean="0"/>
              <a:t>Differentiation by:</a:t>
            </a:r>
          </a:p>
          <a:p>
            <a:pPr>
              <a:buFont typeface="Arial" pitchFamily="34" charset="0"/>
              <a:buChar char="•"/>
            </a:pPr>
            <a:r>
              <a:rPr lang="en-GB" dirty="0" smtClean="0"/>
              <a:t> Quality</a:t>
            </a:r>
          </a:p>
          <a:p>
            <a:pPr>
              <a:buFont typeface="Arial" pitchFamily="34" charset="0"/>
              <a:buChar char="•"/>
            </a:pPr>
            <a:r>
              <a:rPr lang="en-GB" dirty="0" smtClean="0"/>
              <a:t> Product design/features</a:t>
            </a:r>
          </a:p>
          <a:p>
            <a:pPr>
              <a:buFont typeface="Arial" pitchFamily="34" charset="0"/>
              <a:buChar char="•"/>
            </a:pPr>
            <a:r>
              <a:rPr lang="en-GB" dirty="0" smtClean="0"/>
              <a:t> Marketing/Branding</a:t>
            </a:r>
          </a:p>
          <a:p>
            <a:pPr>
              <a:buFont typeface="Arial" pitchFamily="34" charset="0"/>
              <a:buChar char="•"/>
            </a:pPr>
            <a:r>
              <a:rPr lang="en-GB" dirty="0" smtClean="0"/>
              <a:t> Customer service</a:t>
            </a:r>
          </a:p>
          <a:p>
            <a:pPr>
              <a:buFont typeface="Arial" pitchFamily="34" charset="0"/>
              <a:buChar char="•"/>
            </a:pPr>
            <a:r>
              <a:rPr lang="en-GB" dirty="0" smtClean="0"/>
              <a:t> Reliability/reputation</a:t>
            </a:r>
          </a:p>
          <a:p>
            <a:pPr>
              <a:buFont typeface="Arial" pitchFamily="34" charset="0"/>
              <a:buChar char="•"/>
            </a:pPr>
            <a:r>
              <a:rPr lang="en-GB" dirty="0" smtClean="0"/>
              <a:t> Product diversity</a:t>
            </a:r>
            <a:endParaRPr lang="en-GB" dirty="0"/>
          </a:p>
        </p:txBody>
      </p:sp>
      <p:sp>
        <p:nvSpPr>
          <p:cNvPr id="15" name="Text Box 3"/>
          <p:cNvSpPr txBox="1">
            <a:spLocks noChangeArrowheads="1"/>
          </p:cNvSpPr>
          <p:nvPr/>
        </p:nvSpPr>
        <p:spPr bwMode="auto">
          <a:xfrm>
            <a:off x="467544" y="1556792"/>
            <a:ext cx="8281987" cy="3754874"/>
          </a:xfrm>
          <a:prstGeom prst="rect">
            <a:avLst/>
          </a:prstGeom>
          <a:noFill/>
          <a:ln w="9525">
            <a:noFill/>
            <a:miter lim="800000"/>
            <a:headEnd/>
            <a:tailEnd/>
          </a:ln>
        </p:spPr>
        <p:txBody>
          <a:bodyPr wrap="square" numCol="1">
            <a:spAutoFit/>
          </a:bodyPr>
          <a:lstStyle/>
          <a:p>
            <a:r>
              <a:rPr lang="en-GB" sz="2800" b="1" dirty="0" smtClean="0">
                <a:latin typeface="Calibri" pitchFamily="34" charset="0"/>
                <a:cs typeface="Calibri" pitchFamily="34" charset="0"/>
              </a:rPr>
              <a:t>Differentiation ‘</a:t>
            </a:r>
            <a:r>
              <a:rPr lang="en-GB" sz="2800" b="1" u="sng" dirty="0" smtClean="0">
                <a:latin typeface="Calibri" pitchFamily="34" charset="0"/>
                <a:cs typeface="Calibri" pitchFamily="34" charset="0"/>
              </a:rPr>
              <a:t>not by </a:t>
            </a:r>
            <a:r>
              <a:rPr lang="en-GB" sz="2800" b="1" u="sng" dirty="0" err="1" smtClean="0">
                <a:latin typeface="Calibri" pitchFamily="34" charset="0"/>
                <a:cs typeface="Calibri" pitchFamily="34" charset="0"/>
              </a:rPr>
              <a:t>price</a:t>
            </a:r>
            <a:r>
              <a:rPr lang="en-GB" sz="2800" b="1" dirty="0" err="1" smtClean="0">
                <a:latin typeface="Calibri" pitchFamily="34" charset="0"/>
                <a:cs typeface="Calibri" pitchFamily="34" charset="0"/>
              </a:rPr>
              <a:t>’</a:t>
            </a:r>
            <a:r>
              <a:rPr lang="en-GB" sz="2800" b="1" dirty="0" smtClean="0">
                <a:latin typeface="Calibri" pitchFamily="34" charset="0"/>
                <a:cs typeface="Calibri" pitchFamily="34" charset="0"/>
              </a:rPr>
              <a:t>:</a:t>
            </a:r>
          </a:p>
          <a:p>
            <a:pPr marL="514350" indent="-514350" eaLnBrk="0" hangingPunct="0">
              <a:spcBef>
                <a:spcPct val="50000"/>
              </a:spcBef>
            </a:pPr>
            <a:endParaRPr lang="en-GB" sz="2800" b="1" i="1" dirty="0" smtClean="0">
              <a:latin typeface="Calibri" pitchFamily="34" charset="0"/>
              <a:cs typeface="Calibri" pitchFamily="34" charset="0"/>
            </a:endParaRPr>
          </a:p>
          <a:p>
            <a:pPr marL="514350" indent="-514350" eaLnBrk="0" hangingPunct="0">
              <a:spcBef>
                <a:spcPct val="50000"/>
              </a:spcBef>
            </a:pPr>
            <a:endParaRPr lang="en-GB" sz="2800" b="1" i="1" dirty="0" smtClean="0">
              <a:latin typeface="Calibri" pitchFamily="34" charset="0"/>
              <a:cs typeface="Calibri" pitchFamily="34" charset="0"/>
            </a:endParaRPr>
          </a:p>
          <a:p>
            <a:pPr marL="514350" indent="-514350" eaLnBrk="0" hangingPunct="0">
              <a:spcBef>
                <a:spcPct val="50000"/>
              </a:spcBef>
            </a:pPr>
            <a:endParaRPr lang="en-GB" sz="2800" b="1" i="1" dirty="0" smtClean="0">
              <a:latin typeface="Calibri" pitchFamily="34" charset="0"/>
              <a:cs typeface="Calibri" pitchFamily="34" charset="0"/>
            </a:endParaRPr>
          </a:p>
          <a:p>
            <a:pPr marL="514350" indent="-514350" eaLnBrk="0" hangingPunct="0">
              <a:spcBef>
                <a:spcPct val="50000"/>
              </a:spcBef>
            </a:pPr>
            <a:endParaRPr lang="en-GB" sz="2800" b="1" i="1" dirty="0" smtClean="0">
              <a:latin typeface="Calibri" pitchFamily="34" charset="0"/>
              <a:cs typeface="Calibri" pitchFamily="34" charset="0"/>
            </a:endParaRPr>
          </a:p>
          <a:p>
            <a:pPr marL="514350" indent="-514350" eaLnBrk="0" hangingPunct="0">
              <a:spcBef>
                <a:spcPct val="50000"/>
              </a:spcBef>
            </a:pPr>
            <a:endParaRPr lang="en-GB" sz="2800" b="1" i="1" dirty="0" smtClean="0">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1844824"/>
            <a:ext cx="7993062" cy="5601533"/>
          </a:xfrm>
          <a:prstGeom prst="rect">
            <a:avLst/>
          </a:prstGeom>
          <a:noFill/>
          <a:ln w="9525">
            <a:noFill/>
            <a:miter lim="800000"/>
            <a:headEnd/>
            <a:tailEnd/>
          </a:ln>
        </p:spPr>
        <p:txBody>
          <a:bodyPr>
            <a:spAutoFit/>
          </a:bodyPr>
          <a:lstStyle/>
          <a:p>
            <a:pPr marL="514350" indent="-514350" eaLnBrk="0" hangingPunct="0">
              <a:spcBef>
                <a:spcPct val="50000"/>
              </a:spcBef>
            </a:pPr>
            <a:r>
              <a:rPr lang="en-GB" sz="2200" dirty="0" smtClean="0">
                <a:latin typeface="Tahoma" pitchFamily="34" charset="0"/>
                <a:ea typeface="ＭＳ Ｐゴシック" pitchFamily="-112" charset="-128"/>
              </a:rPr>
              <a:t>Who are your </a:t>
            </a:r>
            <a:r>
              <a:rPr lang="en-GB" sz="2200" u="sng" dirty="0" smtClean="0">
                <a:latin typeface="Tahoma" pitchFamily="34" charset="0"/>
                <a:ea typeface="ＭＳ Ｐゴシック" pitchFamily="-112" charset="-128"/>
              </a:rPr>
              <a:t>competitors</a:t>
            </a:r>
            <a:r>
              <a:rPr lang="en-GB" sz="2200" dirty="0" smtClean="0">
                <a:latin typeface="Tahoma" pitchFamily="34" charset="0"/>
                <a:ea typeface="ＭＳ Ｐゴシック" pitchFamily="-112" charset="-128"/>
              </a:rPr>
              <a:t> going to be? </a:t>
            </a:r>
          </a:p>
          <a:p>
            <a:pPr marL="514350" indent="-514350" eaLnBrk="0" hangingPunct="0">
              <a:spcBef>
                <a:spcPct val="50000"/>
              </a:spcBef>
            </a:pPr>
            <a:endParaRPr lang="en-GB" sz="2200" dirty="0" smtClean="0">
              <a:latin typeface="Tahoma" pitchFamily="34" charset="0"/>
              <a:ea typeface="ＭＳ Ｐゴシック" pitchFamily="-112" charset="-128"/>
            </a:endParaRPr>
          </a:p>
          <a:p>
            <a:pPr marL="514350" indent="-514350" eaLnBrk="0" hangingPunct="0">
              <a:spcBef>
                <a:spcPct val="50000"/>
              </a:spcBef>
            </a:pPr>
            <a:r>
              <a:rPr lang="en-GB" sz="2200" dirty="0" smtClean="0">
                <a:latin typeface="Tahoma" pitchFamily="34" charset="0"/>
                <a:ea typeface="ＭＳ Ｐゴシック" pitchFamily="-112" charset="-128"/>
              </a:rPr>
              <a:t>Do a quick Porters 5 Forces analysis?</a:t>
            </a:r>
          </a:p>
          <a:p>
            <a:pPr marL="514350" indent="-514350" eaLnBrk="0" hangingPunct="0">
              <a:spcBef>
                <a:spcPct val="50000"/>
              </a:spcBef>
            </a:pPr>
            <a:endParaRPr lang="en-GB" sz="2200" dirty="0" smtClean="0">
              <a:latin typeface="Tahoma" pitchFamily="34" charset="0"/>
              <a:ea typeface="ＭＳ Ｐゴシック" pitchFamily="-112" charset="-128"/>
            </a:endParaRPr>
          </a:p>
          <a:p>
            <a:pPr marL="514350" indent="-514350" eaLnBrk="0" hangingPunct="0">
              <a:spcBef>
                <a:spcPct val="50000"/>
              </a:spcBef>
            </a:pPr>
            <a:r>
              <a:rPr lang="en-GB" sz="2200" dirty="0" smtClean="0">
                <a:latin typeface="Tahoma" pitchFamily="34" charset="0"/>
                <a:ea typeface="ＭＳ Ｐゴシック" pitchFamily="-112" charset="-128"/>
              </a:rPr>
              <a:t>Can you identify three distinct competitors (think substitutes, new entrants, direct, suppliers)?</a:t>
            </a:r>
          </a:p>
          <a:p>
            <a:pPr marL="514350" indent="-514350" eaLnBrk="0" hangingPunct="0">
              <a:spcBef>
                <a:spcPct val="50000"/>
              </a:spcBef>
            </a:pPr>
            <a:endParaRPr lang="en-GB" sz="2200" dirty="0" smtClean="0">
              <a:latin typeface="Tahoma" pitchFamily="34" charset="0"/>
              <a:ea typeface="ＭＳ Ｐゴシック" pitchFamily="-112" charset="-128"/>
            </a:endParaRPr>
          </a:p>
          <a:p>
            <a:pPr marL="514350" indent="-514350" eaLnBrk="0" hangingPunct="0">
              <a:spcBef>
                <a:spcPct val="50000"/>
              </a:spcBef>
            </a:pPr>
            <a:r>
              <a:rPr lang="en-GB" sz="2200" dirty="0" smtClean="0">
                <a:latin typeface="Tahoma" pitchFamily="34" charset="0"/>
                <a:ea typeface="ＭＳ Ｐゴシック" pitchFamily="-112" charset="-128"/>
              </a:rPr>
              <a:t>How are you going to compete with those different groups?</a:t>
            </a:r>
            <a:br>
              <a:rPr lang="en-GB" sz="2200" dirty="0" smtClean="0">
                <a:latin typeface="Tahoma" pitchFamily="34" charset="0"/>
                <a:ea typeface="ＭＳ Ｐゴシック" pitchFamily="-112" charset="-128"/>
              </a:rPr>
            </a:br>
            <a:r>
              <a:rPr lang="en-GB" sz="2200" dirty="0" smtClean="0">
                <a:latin typeface="Tahoma" pitchFamily="34" charset="0"/>
                <a:ea typeface="ＭＳ Ｐゴシック" pitchFamily="-112" charset="-128"/>
              </a:rPr>
              <a:t>(what do they do well/bad, what can you do better or differently?)</a:t>
            </a:r>
          </a:p>
          <a:p>
            <a:pPr marL="514350" indent="-514350" eaLnBrk="0" hangingPunct="0">
              <a:spcBef>
                <a:spcPct val="50000"/>
              </a:spcBef>
            </a:pPr>
            <a:endParaRPr lang="en-GB" sz="2400" dirty="0" smtClean="0">
              <a:latin typeface="Tahoma" pitchFamily="34" charset="0"/>
              <a:ea typeface="ＭＳ Ｐゴシック" pitchFamily="-112" charset="-128"/>
            </a:endParaRPr>
          </a:p>
          <a:p>
            <a:pPr marL="514350" indent="-514350" eaLnBrk="0" hangingPunct="0">
              <a:spcBef>
                <a:spcPct val="50000"/>
              </a:spcBef>
            </a:pPr>
            <a:endParaRPr lang="en-GB" sz="2400" dirty="0" smtClean="0">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Your Ideas...</a:t>
            </a:r>
            <a:endParaRPr lang="en-GB" b="1"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Customers &amp; competitors</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TODAY’S SESSION</a:t>
            </a:r>
            <a:endParaRPr lang="en-GB" b="1" dirty="0">
              <a:latin typeface="Century Gothic" pitchFamily="34" charset="0"/>
            </a:endParaRPr>
          </a:p>
        </p:txBody>
      </p:sp>
      <p:sp>
        <p:nvSpPr>
          <p:cNvPr id="8" name="Text Box 3"/>
          <p:cNvSpPr txBox="1">
            <a:spLocks noChangeArrowheads="1"/>
          </p:cNvSpPr>
          <p:nvPr/>
        </p:nvSpPr>
        <p:spPr bwMode="auto">
          <a:xfrm>
            <a:off x="538485" y="1700808"/>
            <a:ext cx="8281987" cy="4401205"/>
          </a:xfrm>
          <a:prstGeom prst="rect">
            <a:avLst/>
          </a:prstGeom>
          <a:noFill/>
          <a:ln w="9525">
            <a:noFill/>
            <a:miter lim="800000"/>
            <a:headEnd/>
            <a:tailEnd/>
          </a:ln>
        </p:spPr>
        <p:txBody>
          <a:bodyPr wrap="square">
            <a:spAutoFit/>
          </a:bodyPr>
          <a:lstStyle/>
          <a:p>
            <a:pPr eaLnBrk="0" hangingPunct="0">
              <a:spcBef>
                <a:spcPct val="50000"/>
              </a:spcBef>
            </a:pPr>
            <a:r>
              <a:rPr lang="en-GB" sz="2800" b="1" u="sng" dirty="0" smtClean="0">
                <a:latin typeface="Calibri" pitchFamily="34" charset="0"/>
                <a:ea typeface="ＭＳ Ｐゴシック" pitchFamily="-112" charset="-128"/>
                <a:cs typeface="Calibri" pitchFamily="34" charset="0"/>
              </a:rPr>
              <a:t>Simply Do:</a:t>
            </a:r>
          </a:p>
          <a:p>
            <a:pPr eaLnBrk="0" hangingPunct="0">
              <a:spcBef>
                <a:spcPct val="50000"/>
              </a:spcBef>
            </a:pPr>
            <a:r>
              <a:rPr lang="en-GB" sz="2400" b="1" dirty="0" smtClean="0">
                <a:latin typeface="Calibri" pitchFamily="34" charset="0"/>
                <a:ea typeface="ＭＳ Ｐゴシック" pitchFamily="-112" charset="-128"/>
                <a:cs typeface="Calibri" pitchFamily="34" charset="0"/>
              </a:rPr>
              <a:t>STEP 2: Customers</a:t>
            </a:r>
          </a:p>
          <a:p>
            <a:pPr eaLnBrk="0" hangingPunct="0">
              <a:spcBef>
                <a:spcPct val="50000"/>
              </a:spcBef>
            </a:pPr>
            <a:r>
              <a:rPr lang="en-GB" sz="2400" dirty="0" smtClean="0">
                <a:latin typeface="Calibri" pitchFamily="34" charset="0"/>
                <a:ea typeface="ＭＳ Ｐゴシック" pitchFamily="-112" charset="-128"/>
                <a:cs typeface="Calibri" pitchFamily="34" charset="0"/>
              </a:rPr>
              <a:t>-Overview (target customers and market size)</a:t>
            </a:r>
          </a:p>
          <a:p>
            <a:pPr eaLnBrk="0" hangingPunct="0">
              <a:spcBef>
                <a:spcPct val="50000"/>
              </a:spcBef>
            </a:pPr>
            <a:r>
              <a:rPr lang="en-GB" sz="2400" dirty="0" smtClean="0">
                <a:latin typeface="Calibri" pitchFamily="34" charset="0"/>
                <a:ea typeface="ＭＳ Ｐゴシック" pitchFamily="-112" charset="-128"/>
                <a:cs typeface="Calibri" pitchFamily="34" charset="0"/>
              </a:rPr>
              <a:t>-Customer Profiles (3 key targets)</a:t>
            </a:r>
          </a:p>
          <a:p>
            <a:pPr eaLnBrk="0" hangingPunct="0">
              <a:spcBef>
                <a:spcPct val="50000"/>
              </a:spcBef>
            </a:pPr>
            <a:r>
              <a:rPr lang="en-GB" sz="2400" strike="sngStrike" dirty="0" smtClean="0">
                <a:latin typeface="Calibri" pitchFamily="34" charset="0"/>
                <a:ea typeface="ＭＳ Ｐゴシック" pitchFamily="-112" charset="-128"/>
                <a:cs typeface="Calibri" pitchFamily="34" charset="0"/>
              </a:rPr>
              <a:t>-Market you idea (key marketing mediums)</a:t>
            </a:r>
          </a:p>
          <a:p>
            <a:pPr eaLnBrk="0" hangingPunct="0">
              <a:spcBef>
                <a:spcPct val="50000"/>
              </a:spcBef>
            </a:pPr>
            <a:r>
              <a:rPr lang="en-GB" sz="2400" b="1" dirty="0" smtClean="0">
                <a:latin typeface="Calibri" pitchFamily="34" charset="0"/>
                <a:ea typeface="ＭＳ Ｐゴシック" pitchFamily="-112" charset="-128"/>
                <a:cs typeface="Calibri" pitchFamily="34" charset="0"/>
              </a:rPr>
              <a:t>STEP 3: Competitors</a:t>
            </a:r>
          </a:p>
          <a:p>
            <a:pPr eaLnBrk="0" hangingPunct="0">
              <a:spcBef>
                <a:spcPct val="50000"/>
              </a:spcBef>
              <a:buFontTx/>
              <a:buChar char="-"/>
            </a:pPr>
            <a:r>
              <a:rPr lang="en-GB" sz="2400" dirty="0" smtClean="0">
                <a:latin typeface="Calibri" pitchFamily="34" charset="0"/>
                <a:ea typeface="ＭＳ Ｐゴシック" pitchFamily="-112" charset="-128"/>
                <a:cs typeface="Calibri" pitchFamily="34" charset="0"/>
              </a:rPr>
              <a:t>Competitor profiles (3 key competitors – good &amp; bad)</a:t>
            </a:r>
          </a:p>
          <a:p>
            <a:pPr eaLnBrk="0" hangingPunct="0">
              <a:spcBef>
                <a:spcPct val="50000"/>
              </a:spcBef>
              <a:buFontTx/>
              <a:buChar char="-"/>
            </a:pPr>
            <a:r>
              <a:rPr lang="en-GB" sz="2400" strike="sngStrike" dirty="0" smtClean="0">
                <a:latin typeface="Calibri" pitchFamily="34" charset="0"/>
                <a:ea typeface="ＭＳ Ｐゴシック" pitchFamily="-112" charset="-128"/>
                <a:cs typeface="Calibri" pitchFamily="34" charset="0"/>
              </a:rPr>
              <a:t>What you do better (marketing mix)</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5786199"/>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Home tasks for next Monday:</a:t>
            </a:r>
          </a:p>
          <a:p>
            <a:pP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marL="514350" indent="-514350" eaLnBrk="0" hangingPunct="0">
              <a:spcBef>
                <a:spcPct val="50000"/>
              </a:spcBef>
            </a:pPr>
            <a:endParaRPr lang="en-GB" sz="2400" i="1" strike="sngStrike" dirty="0" smtClean="0">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2400" dirty="0" smtClean="0">
                <a:latin typeface="Tahoma" pitchFamily="34" charset="0"/>
                <a:ea typeface="ＭＳ Ｐゴシック" pitchFamily="-112" charset="-128"/>
              </a:rPr>
              <a:t>Prepare a 30 sec Elevator pitch for your concept – to be presented next week by each group.</a:t>
            </a:r>
          </a:p>
          <a:p>
            <a:pPr marL="514350" indent="-514350" eaLnBrk="0" hangingPunct="0">
              <a:spcBef>
                <a:spcPct val="50000"/>
              </a:spcBef>
              <a:buFont typeface="+mj-lt"/>
              <a:buAutoNum type="arabicPeriod"/>
            </a:pPr>
            <a:r>
              <a:rPr lang="en-GB" sz="2400" dirty="0" smtClean="0">
                <a:latin typeface="Tahoma" pitchFamily="34" charset="0"/>
                <a:ea typeface="ＭＳ Ｐゴシック" pitchFamily="-112" charset="-128"/>
              </a:rPr>
              <a:t>Complete your SWOT, PEST and Porter’s Five Forces analysis using the link provided in the slides.</a:t>
            </a:r>
          </a:p>
          <a:p>
            <a:pPr marL="514350" indent="-514350" eaLnBrk="0" hangingPunct="0">
              <a:spcBef>
                <a:spcPct val="50000"/>
              </a:spcBef>
              <a:buFont typeface="+mj-lt"/>
              <a:buAutoNum type="arabicPeriod"/>
            </a:pPr>
            <a:r>
              <a:rPr lang="en-GB" sz="2400" dirty="0" smtClean="0">
                <a:latin typeface="Tahoma" pitchFamily="34" charset="0"/>
                <a:ea typeface="ＭＳ Ｐゴシック" pitchFamily="-112" charset="-128"/>
              </a:rPr>
              <a:t>Complete applicable sections on Simply Do steps 1-3. [Understand your product, your customers and your competition – </a:t>
            </a:r>
            <a:r>
              <a:rPr lang="en-GB" sz="2400" i="1" u="sng" dirty="0" smtClean="0">
                <a:latin typeface="Tahoma" pitchFamily="34" charset="0"/>
                <a:ea typeface="ＭＳ Ｐゴシック" pitchFamily="-112" charset="-128"/>
              </a:rPr>
              <a:t>profile them to help the reader</a:t>
            </a:r>
            <a:r>
              <a:rPr lang="en-GB" sz="2400" dirty="0" smtClean="0">
                <a:latin typeface="Tahoma" pitchFamily="34" charset="0"/>
                <a:ea typeface="ＭＳ Ｐゴシック" pitchFamily="-112" charset="-128"/>
              </a:rPr>
              <a:t>]</a:t>
            </a:r>
            <a:br>
              <a:rPr lang="en-GB" sz="2400" dirty="0" smtClean="0">
                <a:latin typeface="Tahoma" pitchFamily="34" charset="0"/>
                <a:ea typeface="ＭＳ Ｐゴシック" pitchFamily="-112" charset="-128"/>
              </a:rPr>
            </a:br>
            <a:endParaRPr lang="en-GB" sz="2400" dirty="0" smtClean="0">
              <a:latin typeface="Tahoma" pitchFamily="34" charset="0"/>
              <a:ea typeface="ＭＳ Ｐゴシック" pitchFamily="-112" charset="-128"/>
            </a:endParaRPr>
          </a:p>
          <a:p>
            <a:pPr marL="514350" indent="-514350" eaLnBrk="0" hangingPunct="0">
              <a:spcBef>
                <a:spcPct val="50000"/>
              </a:spcBef>
              <a:buFont typeface="+mj-lt"/>
              <a:buAutoNum type="arabicPeriod"/>
            </a:pPr>
            <a:endParaRPr lang="en-GB" sz="24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683568" y="846579"/>
            <a:ext cx="7993062" cy="4493538"/>
          </a:xfrm>
          <a:prstGeom prst="rect">
            <a:avLst/>
          </a:prstGeom>
          <a:noFill/>
          <a:ln w="9525">
            <a:noFill/>
            <a:miter lim="800000"/>
            <a:headEnd/>
            <a:tailEnd/>
          </a:ln>
        </p:spPr>
        <p:txBody>
          <a:bodyPr wrap="square">
            <a:spAutoFit/>
          </a:bodyPr>
          <a:lstStyle/>
          <a:p>
            <a:pPr algn="ct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marL="514350" indent="-514350" algn="ctr" eaLnBrk="0" hangingPunct="0">
              <a:spcBef>
                <a:spcPct val="50000"/>
              </a:spcBef>
            </a:pPr>
            <a:endParaRPr lang="en-GB" sz="2400" i="1" strike="sngStrike" dirty="0" smtClean="0">
              <a:latin typeface="Tahoma" pitchFamily="34" charset="0"/>
              <a:ea typeface="ＭＳ Ｐゴシック" pitchFamily="-112" charset="-128"/>
            </a:endParaRPr>
          </a:p>
          <a:p>
            <a:pPr marL="514350" indent="-514350" algn="ctr" eaLnBrk="0" hangingPunct="0">
              <a:spcBef>
                <a:spcPct val="50000"/>
              </a:spcBef>
            </a:pPr>
            <a:r>
              <a:rPr lang="en-GB" sz="4400" b="1" dirty="0" smtClean="0">
                <a:solidFill>
                  <a:srgbClr val="FF0000"/>
                </a:solidFill>
                <a:latin typeface="Tahoma" pitchFamily="34" charset="0"/>
                <a:ea typeface="ＭＳ Ｐゴシック" pitchFamily="-112" charset="-128"/>
              </a:rPr>
              <a:t>NEXT WEEK = MARKETING</a:t>
            </a:r>
          </a:p>
          <a:p>
            <a:pPr marL="514350" indent="-514350" algn="ctr" eaLnBrk="0" hangingPunct="0">
              <a:spcBef>
                <a:spcPct val="50000"/>
              </a:spcBef>
            </a:pPr>
            <a:endParaRPr lang="en-GB" sz="4400" b="1" dirty="0" smtClean="0">
              <a:solidFill>
                <a:srgbClr val="FF0000"/>
              </a:solidFill>
              <a:latin typeface="Tahoma" pitchFamily="34" charset="0"/>
              <a:ea typeface="ＭＳ Ｐゴシック" pitchFamily="-112" charset="-128"/>
            </a:endParaRPr>
          </a:p>
          <a:p>
            <a:pPr marL="514350" indent="-514350" algn="ctr" eaLnBrk="0" hangingPunct="0">
              <a:spcBef>
                <a:spcPct val="50000"/>
              </a:spcBef>
            </a:pPr>
            <a:r>
              <a:rPr lang="en-GB" sz="4400" b="1" dirty="0" smtClean="0">
                <a:solidFill>
                  <a:srgbClr val="FF0000"/>
                </a:solidFill>
                <a:latin typeface="Tahoma" pitchFamily="34" charset="0"/>
                <a:ea typeface="ＭＳ Ｐゴシック" pitchFamily="-112" charset="-128"/>
              </a:rPr>
              <a:t>DO NOT MISS!!!</a:t>
            </a:r>
            <a:r>
              <a:rPr lang="en-GB" sz="2400" dirty="0" smtClean="0">
                <a:latin typeface="Tahoma" pitchFamily="34" charset="0"/>
                <a:ea typeface="ＭＳ Ｐゴシック" pitchFamily="-112" charset="-128"/>
              </a:rPr>
              <a:t/>
            </a:r>
            <a:br>
              <a:rPr lang="en-GB" sz="2400" dirty="0" smtClean="0">
                <a:latin typeface="Tahoma" pitchFamily="34" charset="0"/>
                <a:ea typeface="ＭＳ Ｐゴシック" pitchFamily="-112" charset="-128"/>
              </a:rPr>
            </a:br>
            <a:endParaRPr lang="en-GB" sz="24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395536" y="2060575"/>
            <a:ext cx="7993062" cy="4401205"/>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Neil Dyer</a:t>
            </a:r>
            <a:br>
              <a:rPr lang="en-GB" sz="2800" dirty="0" smtClean="0">
                <a:latin typeface="Tahoma" pitchFamily="34" charset="0"/>
                <a:ea typeface="ＭＳ Ｐゴシック" pitchFamily="-112" charset="-128"/>
              </a:rPr>
            </a:br>
            <a:r>
              <a:rPr lang="en-GB" sz="2800" dirty="0" smtClean="0">
                <a:solidFill>
                  <a:srgbClr val="0070C0"/>
                </a:solidFill>
                <a:latin typeface="Tahoma" pitchFamily="34" charset="0"/>
                <a:ea typeface="ＭＳ Ｐゴシック" pitchFamily="-112" charset="-128"/>
              </a:rPr>
              <a:t>neil@neodynamic.co.uk</a:t>
            </a: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Check </a:t>
            </a:r>
            <a:r>
              <a:rPr lang="en-GB" sz="2800" dirty="0" err="1" smtClean="0">
                <a:latin typeface="Tahoma" pitchFamily="34" charset="0"/>
                <a:ea typeface="ＭＳ Ｐゴシック" pitchFamily="-112" charset="-128"/>
              </a:rPr>
              <a:t>Moodle</a:t>
            </a:r>
            <a:r>
              <a:rPr lang="en-GB" sz="2800" dirty="0" smtClean="0">
                <a:latin typeface="Tahoma" pitchFamily="34" charset="0"/>
                <a:ea typeface="ＭＳ Ｐゴシック" pitchFamily="-112" charset="-128"/>
              </a:rPr>
              <a:t> and </a:t>
            </a:r>
            <a:br>
              <a:rPr lang="en-GB" sz="2800" dirty="0" smtClean="0">
                <a:latin typeface="Tahoma" pitchFamily="34" charset="0"/>
                <a:ea typeface="ＭＳ Ｐゴシック" pitchFamily="-112" charset="-128"/>
              </a:rPr>
            </a:br>
            <a:r>
              <a:rPr lang="en-GB" sz="2800" dirty="0" smtClean="0">
                <a:latin typeface="Tahoma" pitchFamily="34" charset="0"/>
                <a:ea typeface="ＭＳ Ｐゴシック" pitchFamily="-112" charset="-128"/>
              </a:rPr>
              <a:t>your emails</a:t>
            </a:r>
            <a:r>
              <a:rPr lang="en-GB" sz="2800" dirty="0">
                <a:latin typeface="Tahoma" pitchFamily="34" charset="0"/>
                <a:ea typeface="ＭＳ Ｐゴシック" pitchFamily="-112" charset="-128"/>
              </a:rPr>
              <a:t/>
            </a:r>
            <a:br>
              <a:rPr lang="en-GB" sz="2800" dirty="0">
                <a:latin typeface="Tahoma" pitchFamily="34" charset="0"/>
                <a:ea typeface="ＭＳ Ｐゴシック" pitchFamily="-112" charset="-128"/>
              </a:rPr>
            </a:br>
            <a:endParaRPr lang="en-GB" sz="2800" dirty="0" smtClean="0">
              <a:latin typeface="Tahoma" pitchFamily="34" charset="0"/>
              <a:ea typeface="ＭＳ Ｐゴシック" pitchFamily="-112" charset="-128"/>
            </a:endParaRP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Ask anything, any time!</a:t>
            </a:r>
            <a:endParaRPr lang="en-GB" sz="2800" dirty="0">
              <a:latin typeface="Tahoma" pitchFamily="34" charset="0"/>
              <a:ea typeface="ＭＳ Ｐゴシック" pitchFamily="-112" charset="-128"/>
            </a:endParaRPr>
          </a:p>
        </p:txBody>
      </p:sp>
      <p:pic>
        <p:nvPicPr>
          <p:cNvPr id="3" name="Picture 2" descr="download.jpg"/>
          <p:cNvPicPr>
            <a:picLocks noChangeAspect="1"/>
          </p:cNvPicPr>
          <p:nvPr/>
        </p:nvPicPr>
        <p:blipFill>
          <a:blip r:embed="rId2" cstate="print"/>
          <a:stretch>
            <a:fillRect/>
          </a:stretch>
        </p:blipFill>
        <p:spPr>
          <a:xfrm>
            <a:off x="5148064" y="2924944"/>
            <a:ext cx="3500462" cy="3378175"/>
          </a:xfrm>
          <a:prstGeom prst="rect">
            <a:avLst/>
          </a:prstGeom>
        </p:spPr>
      </p:pic>
      <p:sp>
        <p:nvSpPr>
          <p:cNvPr id="4" name="Title 4"/>
          <p:cNvSpPr>
            <a:spLocks noGrp="1"/>
          </p:cNvSpPr>
          <p:nvPr>
            <p:ph type="title"/>
          </p:nvPr>
        </p:nvSpPr>
        <p:spPr>
          <a:xfrm>
            <a:off x="323528" y="44624"/>
            <a:ext cx="8229600" cy="1364162"/>
          </a:xfrm>
        </p:spPr>
        <p:txBody>
          <a:bodyPr>
            <a:normAutofit fontScale="90000"/>
          </a:bodyPr>
          <a:lstStyle/>
          <a:p>
            <a:r>
              <a:rPr lang="en-GB" sz="8800" dirty="0" smtClean="0">
                <a:solidFill>
                  <a:schemeClr val="accent4">
                    <a:lumMod val="50000"/>
                  </a:schemeClr>
                </a:solidFill>
                <a:latin typeface="AR CENA" pitchFamily="2" charset="0"/>
              </a:rPr>
              <a:t>ANY QUESTIONS?</a:t>
            </a:r>
            <a:endParaRPr lang="en-GB" sz="96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1456</TotalTime>
  <Words>2065</Words>
  <Application>Microsoft Office PowerPoint</Application>
  <PresentationFormat>On-screen Show (4:3)</PresentationFormat>
  <Paragraphs>313</Paragraphs>
  <Slides>51</Slides>
  <Notes>0</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Median</vt:lpstr>
      <vt:lpstr>entrepreneurship</vt:lpstr>
      <vt:lpstr>Slide 2</vt:lpstr>
      <vt:lpstr>Slide 3</vt:lpstr>
      <vt:lpstr>Slide 4</vt:lpstr>
      <vt:lpstr>Slide 5</vt:lpstr>
      <vt:lpstr>Simply Do Ideas</vt:lpstr>
      <vt:lpstr>STEP 1: Concept</vt:lpstr>
      <vt:lpstr>STEP 1: Concept</vt:lpstr>
      <vt:lpstr>STEP 1: Concept</vt:lpstr>
      <vt:lpstr>SWOT </vt:lpstr>
      <vt:lpstr>Customers &amp; competitors</vt:lpstr>
      <vt:lpstr>Your Ideas...</vt:lpstr>
      <vt:lpstr>Customers</vt:lpstr>
      <vt:lpstr>TODAY WE START ON MARKETING</vt:lpstr>
      <vt:lpstr>YOUR MARKET</vt:lpstr>
      <vt:lpstr>YOUR MARKET</vt:lpstr>
      <vt:lpstr>YOUR MARKET</vt:lpstr>
      <vt:lpstr>Santa’s Grotto - PESTLE</vt:lpstr>
      <vt:lpstr>Your Ideas...</vt:lpstr>
      <vt:lpstr>YOUR MARKET</vt:lpstr>
      <vt:lpstr>YOUR MARKET</vt:lpstr>
      <vt:lpstr>YOUR MARKET</vt:lpstr>
      <vt:lpstr>FINANCIAL SERVICES </vt:lpstr>
      <vt:lpstr>YOUR MARKET</vt:lpstr>
      <vt:lpstr>YOUR MARKET</vt:lpstr>
      <vt:lpstr>YOUR MARKET</vt:lpstr>
      <vt:lpstr>YOUR MARKET</vt:lpstr>
      <vt:lpstr>Your Ideas...</vt:lpstr>
      <vt:lpstr>competitors</vt:lpstr>
      <vt:lpstr>COMPETITORS</vt:lpstr>
      <vt:lpstr>Your Ideas...</vt:lpstr>
      <vt:lpstr>A MARKETING PLAN</vt:lpstr>
      <vt:lpstr>Porter’s Five Forces</vt:lpstr>
      <vt:lpstr>Porter’s Five Forces</vt:lpstr>
      <vt:lpstr>Porter’s Five Forces</vt:lpstr>
      <vt:lpstr>Porter’s Five Forces</vt:lpstr>
      <vt:lpstr>Porter’s Five Forces</vt:lpstr>
      <vt:lpstr>Porter’s Five Forces</vt:lpstr>
      <vt:lpstr>A MARKETING PLAN</vt:lpstr>
      <vt:lpstr>Slide 40</vt:lpstr>
      <vt:lpstr>Slide 41</vt:lpstr>
      <vt:lpstr>Porters 5 Forces</vt:lpstr>
      <vt:lpstr>Porter’s Five Forces</vt:lpstr>
      <vt:lpstr>Competitive Advantage</vt:lpstr>
      <vt:lpstr>Competitive Advantage</vt:lpstr>
      <vt:lpstr>Your Ideas...</vt:lpstr>
      <vt:lpstr>Customers &amp; competitors</vt:lpstr>
      <vt:lpstr>TODAY’S SESSION</vt:lpstr>
      <vt:lpstr>Slide 49</vt:lpstr>
      <vt:lpstr>Slide 50</vt:lpstr>
      <vt:lpstr>ANY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Music Industry</dc:title>
  <dc:creator>Owner</dc:creator>
  <cp:lastModifiedBy>Neil Dyer</cp:lastModifiedBy>
  <cp:revision>186</cp:revision>
  <dcterms:created xsi:type="dcterms:W3CDTF">2009-03-03T23:08:25Z</dcterms:created>
  <dcterms:modified xsi:type="dcterms:W3CDTF">2018-10-16T19:58:11Z</dcterms:modified>
</cp:coreProperties>
</file>