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56" r:id="rId5"/>
    <p:sldId id="282" r:id="rId6"/>
    <p:sldId id="283" r:id="rId7"/>
    <p:sldId id="276" r:id="rId8"/>
    <p:sldId id="257" r:id="rId9"/>
    <p:sldId id="258" r:id="rId10"/>
    <p:sldId id="267" r:id="rId11"/>
    <p:sldId id="277" r:id="rId12"/>
    <p:sldId id="278" r:id="rId13"/>
    <p:sldId id="280" r:id="rId14"/>
    <p:sldId id="281" r:id="rId15"/>
    <p:sldId id="279" r:id="rId16"/>
    <p:sldId id="274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1281" autoAdjust="0"/>
  </p:normalViewPr>
  <p:slideViewPr>
    <p:cSldViewPr>
      <p:cViewPr varScale="1">
        <p:scale>
          <a:sx n="66" d="100"/>
          <a:sy n="66" d="100"/>
        </p:scale>
        <p:origin x="-127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pPr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D6CA1E-90F0-492E-8392-8B041B7380B5}" type="datetimeFigureOut">
              <a:rPr lang="en-GB" smtClean="0"/>
              <a:pPr/>
              <a:t>20/01/2021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856DC1-29A1-406B-8485-EEE75120CEF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8107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Not physical </a:t>
            </a:r>
            <a:r>
              <a:rPr lang="en-GB" baseline="0" dirty="0"/>
              <a:t>books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Round the clock availability  - can gain access 24/7 to the information.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Multiple access. ...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Information retrieval. ...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Preservation and conservation. ...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Space. ...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Added value. ...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Easily accessible.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856DC1-29A1-406B-8485-EEE75120CEFC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6016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856DC1-29A1-406B-8485-EEE75120CEFC}" type="slidenum">
              <a:rPr lang="en-GB" smtClean="0"/>
              <a:pPr/>
              <a:t>11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pPr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20/01/2021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20/01/2021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20/01/2021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20/01/2021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20/01/2021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20/01/2021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20/01/2021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20/01/2021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20/01/2021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20/01/2021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uwtsd.ac.uk/library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1Fc7UixWEzc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youtu.be/N58OZjdoO34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uwtsd.ac.uk/library/online-library/e-books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uwtsd.ac.uk/library/library-guide/need-more/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librarycatalogue.uwtsd.ac.uk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z="5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Library &amp; Online Library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54BC20BB-DF03-4F4A-A09C-6C63BE1AC27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320481"/>
          </a:xfrm>
        </p:spPr>
        <p:txBody>
          <a:bodyPr/>
          <a:lstStyle/>
          <a:p>
            <a:r>
              <a:rPr lang="en-GB" dirty="0"/>
              <a:t>The Library and Learning Resources service provides a high quality learning resources.</a:t>
            </a:r>
          </a:p>
          <a:p>
            <a:r>
              <a:rPr lang="en-GB" dirty="0"/>
              <a:t>Library 1</a:t>
            </a:r>
            <a:r>
              <a:rPr lang="en-GB" baseline="30000" dirty="0"/>
              <a:t>st</a:t>
            </a:r>
            <a:r>
              <a:rPr lang="en-GB" dirty="0"/>
              <a:t> Floor Business Campus</a:t>
            </a:r>
          </a:p>
          <a:p>
            <a:r>
              <a:rPr lang="en-GB" dirty="0"/>
              <a:t>Library SA1 Building</a:t>
            </a:r>
          </a:p>
          <a:p>
            <a:r>
              <a:rPr lang="en-GB" dirty="0"/>
              <a:t>Online Library which can be accessed from any computer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pic>
        <p:nvPicPr>
          <p:cNvPr id="4" name="Content Placeholder 3" descr="Capture 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88640"/>
            <a:ext cx="8352927" cy="532792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Navigating the library website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983"/>
            <a:ext cx="3322713" cy="3955579"/>
          </a:xfrm>
        </p:spPr>
        <p:txBody>
          <a:bodyPr>
            <a:normAutofit/>
          </a:bodyPr>
          <a:lstStyle/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Catalogue</a:t>
            </a: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Online library</a:t>
            </a: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Access your account</a:t>
            </a: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Contact information</a:t>
            </a: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Opening hours</a:t>
            </a: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Library guide</a:t>
            </a: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Services</a:t>
            </a: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Report a problem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11960" y="5301208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http://uwtsd.ac.uk/library/</a:t>
            </a:r>
            <a:r>
              <a:rPr lang="en-GB" dirty="0"/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556792"/>
            <a:ext cx="4262968" cy="3480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96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The Online Library includes…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417638"/>
            <a:ext cx="5122912" cy="4099595"/>
          </a:xfrm>
        </p:spPr>
        <p:txBody>
          <a:bodyPr>
            <a:normAutofit/>
          </a:bodyPr>
          <a:lstStyle/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Library catalogue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Specialist databases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E-Books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Full-text Journals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Full-text newspapers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And much more…!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604812"/>
            <a:ext cx="4896002" cy="3264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46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But did you know you can also…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340768"/>
            <a:ext cx="4906888" cy="4171602"/>
          </a:xfrm>
        </p:spPr>
        <p:txBody>
          <a:bodyPr>
            <a:normAutofit lnSpcReduction="10000"/>
          </a:bodyPr>
          <a:lstStyle/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Build a personalised e-shelf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Receive publication alerts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Save favourite resources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Access your search history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View citation help</a:t>
            </a: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Access resources from your mobile device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801" y="1417638"/>
            <a:ext cx="4853247" cy="3235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277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The benefits of your UWTSD Online Library…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023" y="3498940"/>
            <a:ext cx="3316585" cy="217606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270" y="3498940"/>
            <a:ext cx="3309089" cy="21760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185518"/>
            <a:ext cx="3312368" cy="21998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85518"/>
            <a:ext cx="3316585" cy="2211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06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Different types </a:t>
            </a:r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of Information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97329" y="3362351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BOOKS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76256" y="1583720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JOURNALS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1560" y="4437112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NEWSPAPERS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44008" y="4221089"/>
            <a:ext cx="1872208" cy="648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CONFERENCE PROCEEDINGS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7584" y="1743663"/>
            <a:ext cx="1738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TECHNICAL PAPERS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04248" y="336628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LEGISLATION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99592" y="317680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STANDARDS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95936" y="1955895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COMPANY REPORTS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308304" y="4806444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INDUSTRY REPORTS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699792" y="501317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STATISTICS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9512" y="5452775"/>
            <a:ext cx="28803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Video – What is a journal?</a:t>
            </a: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3675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Evaluating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28800"/>
            <a:ext cx="5410944" cy="3917032"/>
          </a:xfrm>
        </p:spPr>
        <p:txBody>
          <a:bodyPr>
            <a:normAutofit/>
          </a:bodyPr>
          <a:lstStyle/>
          <a:p>
            <a:r>
              <a:rPr lang="en-GB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1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urrency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(Is it up-to-date?)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GB" sz="1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elevance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(Who is the intended audience?)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1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uthority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(What are the author’s credentials?)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1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ccuracy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(Can the information be verified?)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GB" sz="1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urpose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(Is the information objective/impartial?)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https://youtu.be/N58OZjdoO34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592830"/>
            <a:ext cx="3290982" cy="3290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092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Finding and accessing E-books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17638"/>
            <a:ext cx="4968552" cy="4171602"/>
          </a:xfrm>
        </p:spPr>
        <p:txBody>
          <a:bodyPr>
            <a:normAutofit lnSpcReduction="10000"/>
          </a:bodyPr>
          <a:lstStyle/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Many core texts are available as e-books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24/7 multiple user access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View in browser or download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Contents search by keyword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Locate them via the catalogue…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…or via online library/e-books/search 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http://www.uwtsd.ac.uk/library/online-library/e-books/</a:t>
            </a: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772816"/>
            <a:ext cx="4348718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400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Need More?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916832"/>
            <a:ext cx="4644516" cy="3096344"/>
          </a:xfrm>
        </p:spPr>
      </p:pic>
      <p:sp>
        <p:nvSpPr>
          <p:cNvPr id="5" name="TextBox 4"/>
          <p:cNvSpPr txBox="1"/>
          <p:nvPr/>
        </p:nvSpPr>
        <p:spPr>
          <a:xfrm>
            <a:off x="323528" y="1843431"/>
            <a:ext cx="3816424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Can’t find what you need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Need advice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Book an appointment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Request a resource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Report a fault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Borrowing schemes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http://www.uwtsd.ac.uk/library/library-guide/need-more/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85972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Now it’s your turn!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Go to the 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library catalogue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here: </a:t>
            </a:r>
            <a:r>
              <a:rPr lang="en-GB" sz="1800" dirty="0">
                <a:hlinkClick r:id="rId2"/>
              </a:rPr>
              <a:t>http://librarycatalogue.uwtsd.ac.uk</a:t>
            </a:r>
            <a:endParaRPr lang="en-GB" sz="1800" dirty="0"/>
          </a:p>
          <a:p>
            <a:r>
              <a:rPr lang="en-GB" sz="1800" b="1" dirty="0"/>
              <a:t>Sign in </a:t>
            </a:r>
            <a:r>
              <a:rPr lang="en-GB" sz="1800" dirty="0"/>
              <a:t>using your UWTSD login &amp; password</a:t>
            </a:r>
          </a:p>
          <a:p>
            <a:r>
              <a:rPr lang="en-GB" sz="1800" b="1" dirty="0"/>
              <a:t>Search</a:t>
            </a:r>
            <a:r>
              <a:rPr lang="en-GB" sz="1800" dirty="0"/>
              <a:t> for the following book titles</a:t>
            </a:r>
          </a:p>
          <a:p>
            <a:endParaRPr lang="en-GB" sz="1800" dirty="0"/>
          </a:p>
          <a:p>
            <a:r>
              <a:rPr lang="en-GB" sz="1800" dirty="0">
                <a:solidFill>
                  <a:srgbClr val="FF0000"/>
                </a:solidFill>
              </a:rPr>
              <a:t>Pears, R. and Shields, G. (2016) </a:t>
            </a:r>
            <a:r>
              <a:rPr lang="en-GB" sz="1800" i="1" dirty="0">
                <a:solidFill>
                  <a:srgbClr val="FF0000"/>
                </a:solidFill>
              </a:rPr>
              <a:t>Cite them right: the essential referencing guide</a:t>
            </a:r>
            <a:r>
              <a:rPr lang="en-GB" sz="1800" dirty="0">
                <a:solidFill>
                  <a:srgbClr val="FF0000"/>
                </a:solidFill>
              </a:rPr>
              <a:t>. 10</a:t>
            </a:r>
            <a:r>
              <a:rPr lang="en-GB" sz="1800" baseline="30000" dirty="0">
                <a:solidFill>
                  <a:srgbClr val="FF0000"/>
                </a:solidFill>
              </a:rPr>
              <a:t>th</a:t>
            </a:r>
            <a:r>
              <a:rPr lang="en-GB" sz="1800" dirty="0">
                <a:solidFill>
                  <a:srgbClr val="FF0000"/>
                </a:solidFill>
              </a:rPr>
              <a:t> </a:t>
            </a:r>
            <a:r>
              <a:rPr lang="en-GB" sz="1800" dirty="0" err="1">
                <a:solidFill>
                  <a:srgbClr val="FF0000"/>
                </a:solidFill>
              </a:rPr>
              <a:t>edn</a:t>
            </a:r>
            <a:r>
              <a:rPr lang="en-GB" sz="1800" dirty="0">
                <a:solidFill>
                  <a:srgbClr val="FF0000"/>
                </a:solidFill>
              </a:rPr>
              <a:t>. London: Palgrave Macmillan.</a:t>
            </a:r>
          </a:p>
          <a:p>
            <a:r>
              <a:rPr lang="en-GB" sz="1800" dirty="0">
                <a:solidFill>
                  <a:srgbClr val="FF0000"/>
                </a:solidFill>
              </a:rPr>
              <a:t>Cottrell, S. (2013) </a:t>
            </a:r>
            <a:r>
              <a:rPr lang="en-GB" sz="1800" i="1" dirty="0">
                <a:solidFill>
                  <a:srgbClr val="FF0000"/>
                </a:solidFill>
              </a:rPr>
              <a:t>The study skills handbook</a:t>
            </a:r>
            <a:r>
              <a:rPr lang="en-GB" sz="1800" dirty="0">
                <a:solidFill>
                  <a:srgbClr val="FF0000"/>
                </a:solidFill>
              </a:rPr>
              <a:t>. 4</a:t>
            </a:r>
            <a:r>
              <a:rPr lang="en-GB" sz="1800" baseline="30000" dirty="0">
                <a:solidFill>
                  <a:srgbClr val="FF0000"/>
                </a:solidFill>
              </a:rPr>
              <a:t>th</a:t>
            </a:r>
            <a:r>
              <a:rPr lang="en-GB" sz="1800" dirty="0">
                <a:solidFill>
                  <a:srgbClr val="FF0000"/>
                </a:solidFill>
              </a:rPr>
              <a:t> </a:t>
            </a:r>
            <a:r>
              <a:rPr lang="en-GB" sz="1800" dirty="0" err="1">
                <a:solidFill>
                  <a:srgbClr val="FF0000"/>
                </a:solidFill>
              </a:rPr>
              <a:t>edn</a:t>
            </a:r>
            <a:r>
              <a:rPr lang="en-GB" sz="1800" dirty="0">
                <a:solidFill>
                  <a:srgbClr val="FF0000"/>
                </a:solidFill>
              </a:rPr>
              <a:t>. Basingstoke: Palgrave Macmillan.</a:t>
            </a:r>
          </a:p>
          <a:p>
            <a:endParaRPr lang="en-GB" sz="1800" dirty="0"/>
          </a:p>
          <a:p>
            <a:r>
              <a:rPr lang="en-GB" sz="1800" dirty="0"/>
              <a:t>Make a note of their </a:t>
            </a:r>
            <a:r>
              <a:rPr lang="en-GB" sz="1800" b="1" dirty="0"/>
              <a:t>shelf number </a:t>
            </a:r>
            <a:r>
              <a:rPr lang="en-GB" sz="1800" dirty="0"/>
              <a:t>and </a:t>
            </a:r>
            <a:r>
              <a:rPr lang="en-GB" sz="1800" b="1" dirty="0"/>
              <a:t>location</a:t>
            </a:r>
            <a:r>
              <a:rPr lang="en-GB" sz="1800" dirty="0"/>
              <a:t>.</a:t>
            </a:r>
          </a:p>
          <a:p>
            <a:r>
              <a:rPr lang="en-GB" sz="1800" dirty="0"/>
              <a:t>Save them to your </a:t>
            </a:r>
            <a:r>
              <a:rPr lang="en-GB" sz="1800" b="1" dirty="0"/>
              <a:t>e-shelf</a:t>
            </a:r>
          </a:p>
          <a:p>
            <a:endParaRPr lang="en-GB" sz="1800" dirty="0"/>
          </a:p>
          <a:p>
            <a:endParaRPr lang="en-GB" sz="1800" dirty="0"/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075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33256"/>
          </a:xfrm>
        </p:spPr>
      </p:pic>
    </p:spTree>
    <p:extLst>
      <p:ext uri="{BB962C8B-B14F-4D97-AF65-F5344CB8AC3E}">
        <p14:creationId xmlns:p14="http://schemas.microsoft.com/office/powerpoint/2010/main" val="41237912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e9b9c35940b012e39dd19801f39f532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2a4b2c55753dda35bc03796856e2c125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schemas.microsoft.com/office/2006/metadata/properties"/>
    <ds:schemaRef ds:uri="http://www.w3.org/XML/1998/namespace"/>
    <ds:schemaRef ds:uri="http://purl.org/dc/elements/1.1/"/>
    <ds:schemaRef ds:uri="http://schemas.openxmlformats.org/package/2006/metadata/core-properties"/>
    <ds:schemaRef ds:uri="http://purl.org/dc/dcmitype/"/>
    <ds:schemaRef ds:uri="http://purl.org/dc/terms/"/>
    <ds:schemaRef ds:uri="303dbf9b-b85b-46a0-94f1-894078c07ecd"/>
    <ds:schemaRef ds:uri="http://schemas.microsoft.com/office/2006/documentManagement/typ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140938E5-14B8-4DF4-90D3-BAB8848609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1475</TotalTime>
  <Words>381</Words>
  <Application>Microsoft Office PowerPoint</Application>
  <PresentationFormat>On-screen Show (4:3)</PresentationFormat>
  <Paragraphs>126</Paragraphs>
  <Slides>13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20140311PresentationUWTSDTemplate</vt:lpstr>
      <vt:lpstr>Library &amp; Online Library</vt:lpstr>
      <vt:lpstr>PowerPoint Presentation</vt:lpstr>
      <vt:lpstr>PowerPoint Presentation</vt:lpstr>
      <vt:lpstr>Navigating the library website</vt:lpstr>
      <vt:lpstr>The Online Library includes…</vt:lpstr>
      <vt:lpstr>But did you know you can also…</vt:lpstr>
      <vt:lpstr>The benefits of your UWTSD Online Library…</vt:lpstr>
      <vt:lpstr>Different types of Information</vt:lpstr>
      <vt:lpstr>Evaluating Information</vt:lpstr>
      <vt:lpstr>Finding and accessing E-books</vt:lpstr>
      <vt:lpstr>Need More?</vt:lpstr>
      <vt:lpstr>Now it’s your turn!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huw</cp:lastModifiedBy>
  <cp:revision>115</cp:revision>
  <dcterms:created xsi:type="dcterms:W3CDTF">2015-04-14T15:21:28Z</dcterms:created>
  <dcterms:modified xsi:type="dcterms:W3CDTF">2021-01-20T14:57:16Z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