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4" r:id="rId4"/>
    <p:sldMasterId id="2147483680" r:id="rId5"/>
  </p:sldMasterIdLst>
  <p:notesMasterIdLst>
    <p:notesMasterId r:id="rId22"/>
  </p:notesMasterIdLst>
  <p:handoutMasterIdLst>
    <p:handoutMasterId r:id="rId23"/>
  </p:handoutMasterIdLst>
  <p:sldIdLst>
    <p:sldId id="374" r:id="rId6"/>
    <p:sldId id="442" r:id="rId7"/>
    <p:sldId id="446" r:id="rId8"/>
    <p:sldId id="443" r:id="rId9"/>
    <p:sldId id="265" r:id="rId10"/>
    <p:sldId id="259" r:id="rId11"/>
    <p:sldId id="266" r:id="rId12"/>
    <p:sldId id="267" r:id="rId13"/>
    <p:sldId id="447" r:id="rId14"/>
    <p:sldId id="268" r:id="rId15"/>
    <p:sldId id="260" r:id="rId16"/>
    <p:sldId id="261" r:id="rId17"/>
    <p:sldId id="444" r:id="rId18"/>
    <p:sldId id="448" r:id="rId19"/>
    <p:sldId id="445" r:id="rId20"/>
    <p:sldId id="26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89" d="100"/>
          <a:sy n="89" d="100"/>
        </p:scale>
        <p:origin x="408" y="84"/>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18/10/2026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18/10/2026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61918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18/10/2026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86129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18/10/2026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980482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18/10/2026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170914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18/10/2026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61388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437435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07968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94953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1821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74218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068026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18/10/2026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7705018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08962853"/>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10/18/2026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29298514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hyperlink" Target="http://www.youthworkwales.org.uk/"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hyperlink" Target="https://www.mindtools.com/pages/article/newSTR_91.ht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Youth Workers:</a:t>
            </a:r>
            <a:br>
              <a:rPr lang="en-GB" sz="4400" dirty="0"/>
            </a:br>
            <a:br>
              <a:rPr lang="en-GB" sz="4400" dirty="0"/>
            </a:br>
            <a:r>
              <a:rPr lang="en-GB" sz="4400" b="1" dirty="0">
                <a:solidFill>
                  <a:srgbClr val="080808"/>
                </a:solidFill>
              </a:rPr>
              <a:t>Leadership and Management</a:t>
            </a:r>
            <a:br>
              <a:rPr lang="en-GB" sz="4400" b="1" dirty="0">
                <a:solidFill>
                  <a:srgbClr val="080808"/>
                </a:solidFill>
              </a:rPr>
            </a:br>
            <a:r>
              <a:rPr lang="en-GB" sz="4400" b="1" dirty="0">
                <a:solidFill>
                  <a:srgbClr val="080808"/>
                </a:solidFill>
              </a:rPr>
              <a:t>PowerPoint 2</a:t>
            </a: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ECYW5012</a:t>
            </a:r>
          </a:p>
          <a:p>
            <a:r>
              <a:rPr lang="en-GB" dirty="0"/>
              <a:t>19th October 2026</a:t>
            </a:r>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b="1" cap="none" dirty="0"/>
              <a:t>McKinsey 7S Framework</a:t>
            </a:r>
          </a:p>
        </p:txBody>
      </p:sp>
      <p:sp>
        <p:nvSpPr>
          <p:cNvPr id="3" name="Content Placeholder 2"/>
          <p:cNvSpPr>
            <a:spLocks noGrp="1"/>
          </p:cNvSpPr>
          <p:nvPr>
            <p:ph idx="1"/>
          </p:nvPr>
        </p:nvSpPr>
        <p:spPr>
          <a:xfrm>
            <a:off x="838200" y="1609804"/>
            <a:ext cx="10515600" cy="4351338"/>
          </a:xfrm>
        </p:spPr>
        <p:txBody>
          <a:bodyPr>
            <a:normAutofit/>
          </a:bodyPr>
          <a:lstStyle/>
          <a:p>
            <a:r>
              <a:rPr lang="en-US" dirty="0"/>
              <a:t>Model of </a:t>
            </a:r>
            <a:r>
              <a:rPr lang="en-US" dirty="0" err="1"/>
              <a:t>organisational</a:t>
            </a:r>
            <a:r>
              <a:rPr lang="en-US" dirty="0"/>
              <a:t> effectiveness.</a:t>
            </a:r>
          </a:p>
          <a:p>
            <a:r>
              <a:rPr lang="en-US" dirty="0"/>
              <a:t>Developed in the early 1980s to try and identify the features of successful companies at that time.   </a:t>
            </a:r>
          </a:p>
          <a:p>
            <a:r>
              <a:rPr lang="en-US" dirty="0"/>
              <a:t>Although it is now over 40 years old, this model is still regarded as popular and useful.</a:t>
            </a:r>
          </a:p>
        </p:txBody>
      </p:sp>
    </p:spTree>
    <p:extLst>
      <p:ext uri="{BB962C8B-B14F-4D97-AF65-F5344CB8AC3E}">
        <p14:creationId xmlns:p14="http://schemas.microsoft.com/office/powerpoint/2010/main" val="2466779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256B9-6CFD-9EAE-9A2E-D1B3E98F91FC}"/>
              </a:ext>
            </a:extLst>
          </p:cNvPr>
          <p:cNvSpPr>
            <a:spLocks noGrp="1"/>
          </p:cNvSpPr>
          <p:nvPr>
            <p:ph type="title"/>
          </p:nvPr>
        </p:nvSpPr>
        <p:spPr/>
        <p:txBody>
          <a:bodyPr/>
          <a:lstStyle/>
          <a:p>
            <a:r>
              <a:rPr lang="en-US" b="1" cap="none" dirty="0"/>
              <a:t>McKinsey 7S Framework</a:t>
            </a:r>
            <a:endParaRPr lang="en-GB" dirty="0"/>
          </a:p>
        </p:txBody>
      </p:sp>
      <p:sp>
        <p:nvSpPr>
          <p:cNvPr id="3" name="Content Placeholder 2">
            <a:extLst>
              <a:ext uri="{FF2B5EF4-FFF2-40B4-BE49-F238E27FC236}">
                <a16:creationId xmlns:a16="http://schemas.microsoft.com/office/drawing/2014/main" id="{FF07AF02-7239-E278-A1C7-F7BFDA5D4E68}"/>
              </a:ext>
            </a:extLst>
          </p:cNvPr>
          <p:cNvSpPr>
            <a:spLocks noGrp="1"/>
          </p:cNvSpPr>
          <p:nvPr>
            <p:ph idx="1"/>
          </p:nvPr>
        </p:nvSpPr>
        <p:spPr/>
        <p:txBody>
          <a:bodyPr/>
          <a:lstStyle/>
          <a:p>
            <a:r>
              <a:rPr lang="en-US" dirty="0"/>
              <a:t>It indicates how seemingly unrelated aspects of the </a:t>
            </a:r>
            <a:r>
              <a:rPr lang="en-US" dirty="0" err="1"/>
              <a:t>organisation</a:t>
            </a:r>
            <a:r>
              <a:rPr lang="en-US" dirty="0"/>
              <a:t> are all interlinked. </a:t>
            </a:r>
          </a:p>
          <a:p>
            <a:r>
              <a:rPr lang="en-US" dirty="0"/>
              <a:t>It </a:t>
            </a:r>
            <a:r>
              <a:rPr lang="en-US" dirty="0" err="1"/>
              <a:t>emphasises</a:t>
            </a:r>
            <a:r>
              <a:rPr lang="en-US" dirty="0"/>
              <a:t> how changes in one aspect can impact upon another aspect. </a:t>
            </a:r>
          </a:p>
          <a:p>
            <a:endParaRPr lang="en-GB" dirty="0"/>
          </a:p>
        </p:txBody>
      </p:sp>
    </p:spTree>
    <p:extLst>
      <p:ext uri="{BB962C8B-B14F-4D97-AF65-F5344CB8AC3E}">
        <p14:creationId xmlns:p14="http://schemas.microsoft.com/office/powerpoint/2010/main" val="1013375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41176" y="138578"/>
            <a:ext cx="6799262" cy="1303337"/>
          </a:xfrm>
          <a:prstGeom prst="rect">
            <a:avLst/>
          </a:prstGeom>
        </p:spPr>
        <p:txBody>
          <a:bodyPr/>
          <a:lstStyle/>
          <a:p>
            <a:pPr algn="just"/>
            <a:r>
              <a:rPr lang="en-US" b="1" cap="none" dirty="0"/>
              <a:t>McKinsey 7S Framework</a:t>
            </a:r>
            <a:endParaRPr lang="en-US" b="1" dirty="0"/>
          </a:p>
        </p:txBody>
      </p:sp>
      <p:pic>
        <p:nvPicPr>
          <p:cNvPr id="5" name="Picture 4" descr="Screen Shot 2017-03-21 at 19.23.0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0359" y="1296284"/>
            <a:ext cx="5101791" cy="4265432"/>
          </a:xfrm>
          <a:prstGeom prst="rect">
            <a:avLst/>
          </a:prstGeom>
        </p:spPr>
      </p:pic>
    </p:spTree>
    <p:extLst>
      <p:ext uri="{BB962C8B-B14F-4D97-AF65-F5344CB8AC3E}">
        <p14:creationId xmlns:p14="http://schemas.microsoft.com/office/powerpoint/2010/main" val="277594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217458"/>
            <a:ext cx="10515600" cy="1325563"/>
          </a:xfrm>
        </p:spPr>
        <p:txBody>
          <a:bodyPr/>
          <a:lstStyle/>
          <a:p>
            <a:pPr algn="just"/>
            <a:r>
              <a:rPr lang="en-GB" b="1" cap="none" dirty="0"/>
              <a:t>How would a manager make use of the McKinsey Framework?</a:t>
            </a:r>
          </a:p>
        </p:txBody>
      </p:sp>
      <p:sp>
        <p:nvSpPr>
          <p:cNvPr id="6" name="Content Placeholder 5"/>
          <p:cNvSpPr>
            <a:spLocks noGrp="1"/>
          </p:cNvSpPr>
          <p:nvPr>
            <p:ph idx="1"/>
          </p:nvPr>
        </p:nvSpPr>
        <p:spPr>
          <a:xfrm>
            <a:off x="838200" y="1638202"/>
            <a:ext cx="10515600" cy="4351338"/>
          </a:xfrm>
        </p:spPr>
        <p:txBody>
          <a:bodyPr>
            <a:normAutofit fontScale="92500" lnSpcReduction="10000"/>
          </a:bodyPr>
          <a:lstStyle/>
          <a:p>
            <a:pPr fontAlgn="base"/>
            <a:r>
              <a:rPr lang="en-GB" dirty="0"/>
              <a:t>The 7S model can be used in a wide range of situations where it is useful to examine how the various parts of an organisation work together.</a:t>
            </a:r>
          </a:p>
          <a:p>
            <a:pPr fontAlgn="base"/>
            <a:r>
              <a:rPr lang="en-GB" dirty="0"/>
              <a:t>For example, the framework can help managers to improve the performance of their organisation, or to determine the best way to implement a proposed strategy.</a:t>
            </a:r>
          </a:p>
          <a:p>
            <a:pPr fontAlgn="base"/>
            <a:r>
              <a:rPr lang="en-GB" dirty="0"/>
              <a:t>The framework can be used to examine the likely effects of future changes in the organisation.  </a:t>
            </a:r>
          </a:p>
          <a:p>
            <a:pPr fontAlgn="base"/>
            <a:r>
              <a:rPr lang="en-GB" dirty="0"/>
              <a:t>The McKinsey 7S model can also be applied to elements of a team or a project.</a:t>
            </a:r>
          </a:p>
          <a:p>
            <a:pPr fontAlgn="base"/>
            <a:endParaRPr lang="en-GB" dirty="0"/>
          </a:p>
          <a:p>
            <a:pPr marL="0" indent="0" algn="r" fontAlgn="base">
              <a:buNone/>
            </a:pPr>
            <a:r>
              <a:rPr lang="en-GB" dirty="0"/>
              <a:t>(</a:t>
            </a:r>
            <a:r>
              <a:rPr lang="en-GB" dirty="0" err="1"/>
              <a:t>MindTools</a:t>
            </a:r>
            <a:r>
              <a:rPr lang="en-GB" dirty="0"/>
              <a:t>, 2020)</a:t>
            </a:r>
          </a:p>
          <a:p>
            <a:endParaRPr lang="en-GB" dirty="0"/>
          </a:p>
        </p:txBody>
      </p:sp>
    </p:spTree>
    <p:extLst>
      <p:ext uri="{BB962C8B-B14F-4D97-AF65-F5344CB8AC3E}">
        <p14:creationId xmlns:p14="http://schemas.microsoft.com/office/powerpoint/2010/main" val="35360515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b="1" cap="none" dirty="0"/>
              <a:t>McKinsey 7S Framework</a:t>
            </a:r>
            <a:endParaRPr lang="en-US" b="1" dirty="0"/>
          </a:p>
        </p:txBody>
      </p:sp>
      <p:sp>
        <p:nvSpPr>
          <p:cNvPr id="3" name="Content Placeholder 2"/>
          <p:cNvSpPr>
            <a:spLocks noGrp="1"/>
          </p:cNvSpPr>
          <p:nvPr>
            <p:ph sz="half" idx="1"/>
          </p:nvPr>
        </p:nvSpPr>
        <p:spPr>
          <a:xfrm>
            <a:off x="576943" y="1690688"/>
            <a:ext cx="5181600" cy="4351338"/>
          </a:xfrm>
        </p:spPr>
        <p:txBody>
          <a:bodyPr>
            <a:noAutofit/>
          </a:bodyPr>
          <a:lstStyle/>
          <a:p>
            <a:pPr algn="just"/>
            <a:r>
              <a:rPr lang="en-US" sz="1800" dirty="0"/>
              <a:t>Top three S are seen as the harder aspects. Harder aspects are more structural and are more easily influenced by managers. </a:t>
            </a:r>
            <a:r>
              <a:rPr lang="en-GB" sz="1800" dirty="0"/>
              <a:t>These are relatively easy to identify, and management can influence them directly.</a:t>
            </a:r>
            <a:endParaRPr lang="en-US" sz="1800" dirty="0"/>
          </a:p>
          <a:p>
            <a:pPr algn="just"/>
            <a:r>
              <a:rPr lang="en-US" sz="1800" dirty="0"/>
              <a:t>Lower three S are viewed as the softer aspects. Softer features are more cultural and are more resistant to change. </a:t>
            </a:r>
            <a:r>
              <a:rPr lang="en-GB" sz="1800" dirty="0"/>
              <a:t>These can be harder to describe, less tangible, and more influenced by the company’s culture. But they're just as important as the hard elements if the organisation is going to be successful.</a:t>
            </a:r>
            <a:endParaRPr lang="en-US" sz="1800" dirty="0"/>
          </a:p>
          <a:p>
            <a:pPr algn="just"/>
            <a:r>
              <a:rPr lang="en-US" sz="1800" dirty="0"/>
              <a:t>Structural and cultural aspects influence each other and all are influenced by and influence any shared values. </a:t>
            </a:r>
          </a:p>
          <a:p>
            <a:pPr marL="0" indent="0" algn="r">
              <a:buNone/>
            </a:pPr>
            <a:endParaRPr lang="en-US" sz="1100" dirty="0"/>
          </a:p>
          <a:p>
            <a:pPr marL="0" indent="0" algn="r">
              <a:buNone/>
            </a:pPr>
            <a:endParaRPr lang="en-US" sz="1100" dirty="0"/>
          </a:p>
        </p:txBody>
      </p:sp>
      <p:sp>
        <p:nvSpPr>
          <p:cNvPr id="4" name="Content Placeholder 3">
            <a:extLst>
              <a:ext uri="{FF2B5EF4-FFF2-40B4-BE49-F238E27FC236}">
                <a16:creationId xmlns:a16="http://schemas.microsoft.com/office/drawing/2014/main" id="{78025010-EBB9-F0BE-CB91-69AB08AD0D41}"/>
              </a:ext>
            </a:extLst>
          </p:cNvPr>
          <p:cNvSpPr>
            <a:spLocks noGrp="1"/>
          </p:cNvSpPr>
          <p:nvPr>
            <p:ph sz="half" idx="2"/>
          </p:nvPr>
        </p:nvSpPr>
        <p:spPr/>
        <p:txBody>
          <a:bodyPr/>
          <a:lstStyle/>
          <a:p>
            <a:endParaRPr lang="en-GB" dirty="0"/>
          </a:p>
        </p:txBody>
      </p:sp>
      <p:pic>
        <p:nvPicPr>
          <p:cNvPr id="5" name="Picture 4" descr="Screen Shot 2017-03-21 at 19.23.0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3459" y="1321380"/>
            <a:ext cx="4874434" cy="4075346"/>
          </a:xfrm>
          <a:prstGeom prst="rect">
            <a:avLst/>
          </a:prstGeom>
        </p:spPr>
      </p:pic>
      <p:sp>
        <p:nvSpPr>
          <p:cNvPr id="6" name="Rectangle 5"/>
          <p:cNvSpPr/>
          <p:nvPr/>
        </p:nvSpPr>
        <p:spPr>
          <a:xfrm>
            <a:off x="8340420" y="5417512"/>
            <a:ext cx="3563091" cy="369332"/>
          </a:xfrm>
          <a:prstGeom prst="rect">
            <a:avLst/>
          </a:prstGeom>
        </p:spPr>
        <p:txBody>
          <a:bodyPr wrap="none">
            <a:spAutoFit/>
          </a:bodyPr>
          <a:lstStyle/>
          <a:p>
            <a:pPr algn="r"/>
            <a:r>
              <a:rPr lang="en-US" dirty="0"/>
              <a:t>(Hoggarth,  Merton and Tyler, 2009) </a:t>
            </a:r>
          </a:p>
        </p:txBody>
      </p:sp>
    </p:spTree>
    <p:extLst>
      <p:ext uri="{BB962C8B-B14F-4D97-AF65-F5344CB8AC3E}">
        <p14:creationId xmlns:p14="http://schemas.microsoft.com/office/powerpoint/2010/main" val="2761092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just"/>
            <a:r>
              <a:rPr lang="en-US" b="1" cap="none" dirty="0"/>
              <a:t>McKinsey 7S Framework</a:t>
            </a:r>
            <a:endParaRPr lang="en-GB" b="1" dirty="0"/>
          </a:p>
        </p:txBody>
      </p:sp>
      <p:sp>
        <p:nvSpPr>
          <p:cNvPr id="5" name="Content Placeholder 4"/>
          <p:cNvSpPr>
            <a:spLocks noGrp="1"/>
          </p:cNvSpPr>
          <p:nvPr>
            <p:ph sz="half" idx="1"/>
          </p:nvPr>
        </p:nvSpPr>
        <p:spPr/>
        <p:txBody>
          <a:bodyPr/>
          <a:lstStyle/>
          <a:p>
            <a:pPr algn="just"/>
            <a:r>
              <a:rPr lang="en-GB" dirty="0"/>
              <a:t>The diagram of the framework shows how the elements depend on each other, and how a change in one affects all the others.</a:t>
            </a:r>
          </a:p>
        </p:txBody>
      </p:sp>
      <p:pic>
        <p:nvPicPr>
          <p:cNvPr id="7" name="Content Placeholder 6" descr="Screen Shot 2017-03-21 at 19.23.05.pn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30128" y="1934167"/>
            <a:ext cx="3710205" cy="3101975"/>
          </a:xfrm>
          <a:prstGeom prst="rect">
            <a:avLst/>
          </a:prstGeom>
        </p:spPr>
      </p:pic>
    </p:spTree>
    <p:extLst>
      <p:ext uri="{BB962C8B-B14F-4D97-AF65-F5344CB8AC3E}">
        <p14:creationId xmlns:p14="http://schemas.microsoft.com/office/powerpoint/2010/main" val="2986203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240176"/>
            <a:ext cx="10515600" cy="1325563"/>
          </a:xfrm>
        </p:spPr>
        <p:txBody>
          <a:bodyPr/>
          <a:lstStyle/>
          <a:p>
            <a:pPr algn="just"/>
            <a:r>
              <a:rPr lang="en-GB" b="1" cap="none" dirty="0"/>
              <a:t>McKinsey 7S in detail</a:t>
            </a:r>
          </a:p>
        </p:txBody>
      </p:sp>
      <p:sp>
        <p:nvSpPr>
          <p:cNvPr id="6" name="Content Placeholder 5"/>
          <p:cNvSpPr>
            <a:spLocks noGrp="1"/>
          </p:cNvSpPr>
          <p:nvPr>
            <p:ph idx="1"/>
          </p:nvPr>
        </p:nvSpPr>
        <p:spPr>
          <a:xfrm>
            <a:off x="781405" y="1565739"/>
            <a:ext cx="10515600" cy="4351338"/>
          </a:xfrm>
        </p:spPr>
        <p:txBody>
          <a:bodyPr>
            <a:normAutofit/>
          </a:bodyPr>
          <a:lstStyle/>
          <a:p>
            <a:pPr fontAlgn="base"/>
            <a:r>
              <a:rPr lang="en-GB" b="1" dirty="0"/>
              <a:t>Strategy:</a:t>
            </a:r>
            <a:r>
              <a:rPr lang="en-GB" dirty="0"/>
              <a:t> this is your organisation's plan for building and maintaining a competitive advantage over its competitors.</a:t>
            </a:r>
          </a:p>
          <a:p>
            <a:pPr fontAlgn="base"/>
            <a:r>
              <a:rPr lang="en-GB" b="1" dirty="0"/>
              <a:t>Structure:</a:t>
            </a:r>
            <a:r>
              <a:rPr lang="en-GB" dirty="0"/>
              <a:t> this how your company is organised (that is, how departments and teams are structured, including who reports to whom).</a:t>
            </a:r>
          </a:p>
          <a:p>
            <a:pPr fontAlgn="base"/>
            <a:r>
              <a:rPr lang="en-GB" b="1" dirty="0"/>
              <a:t>Systems:</a:t>
            </a:r>
            <a:r>
              <a:rPr lang="en-GB" dirty="0"/>
              <a:t> the daily activities and procedures that staff use to get the job done.</a:t>
            </a:r>
          </a:p>
        </p:txBody>
      </p:sp>
    </p:spTree>
    <p:extLst>
      <p:ext uri="{BB962C8B-B14F-4D97-AF65-F5344CB8AC3E}">
        <p14:creationId xmlns:p14="http://schemas.microsoft.com/office/powerpoint/2010/main" val="1802380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765CD6-AEF6-1A52-DC26-EDD476A02B66}"/>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B6AD9DC-01CC-C243-D1A4-D20DB7315E64}"/>
              </a:ext>
            </a:extLst>
          </p:cNvPr>
          <p:cNvSpPr>
            <a:spLocks noGrp="1"/>
          </p:cNvSpPr>
          <p:nvPr>
            <p:ph type="title"/>
          </p:nvPr>
        </p:nvSpPr>
        <p:spPr>
          <a:xfrm>
            <a:off x="838200" y="240176"/>
            <a:ext cx="10515600" cy="1325563"/>
          </a:xfrm>
        </p:spPr>
        <p:txBody>
          <a:bodyPr/>
          <a:lstStyle/>
          <a:p>
            <a:pPr algn="just"/>
            <a:r>
              <a:rPr lang="en-GB" b="1" cap="none" dirty="0"/>
              <a:t>McKinsey 7S in detail</a:t>
            </a:r>
          </a:p>
        </p:txBody>
      </p:sp>
      <p:sp>
        <p:nvSpPr>
          <p:cNvPr id="6" name="Content Placeholder 5">
            <a:extLst>
              <a:ext uri="{FF2B5EF4-FFF2-40B4-BE49-F238E27FC236}">
                <a16:creationId xmlns:a16="http://schemas.microsoft.com/office/drawing/2014/main" id="{6B25876A-6563-B3D0-6A39-42AA458AD876}"/>
              </a:ext>
            </a:extLst>
          </p:cNvPr>
          <p:cNvSpPr>
            <a:spLocks noGrp="1"/>
          </p:cNvSpPr>
          <p:nvPr>
            <p:ph idx="1"/>
          </p:nvPr>
        </p:nvSpPr>
        <p:spPr>
          <a:xfrm>
            <a:off x="781405" y="1565739"/>
            <a:ext cx="10515600" cy="4351338"/>
          </a:xfrm>
        </p:spPr>
        <p:txBody>
          <a:bodyPr>
            <a:normAutofit/>
          </a:bodyPr>
          <a:lstStyle/>
          <a:p>
            <a:pPr fontAlgn="base"/>
            <a:r>
              <a:rPr lang="en-GB" b="1" dirty="0"/>
              <a:t>Shared values:</a:t>
            </a:r>
            <a:r>
              <a:rPr lang="en-GB" dirty="0"/>
              <a:t> these are the core values of the organisation, as shown in its corporate culture and general work ethic. </a:t>
            </a:r>
          </a:p>
          <a:p>
            <a:pPr fontAlgn="base"/>
            <a:r>
              <a:rPr lang="en-GB" b="1" dirty="0"/>
              <a:t>Style:</a:t>
            </a:r>
            <a:r>
              <a:rPr lang="en-GB" dirty="0"/>
              <a:t> the style of leadership adopted.</a:t>
            </a:r>
          </a:p>
          <a:p>
            <a:pPr fontAlgn="base"/>
            <a:r>
              <a:rPr lang="en-GB" b="1" dirty="0"/>
              <a:t>Staff:</a:t>
            </a:r>
            <a:r>
              <a:rPr lang="en-GB" dirty="0"/>
              <a:t> the employees and their general capabilities.</a:t>
            </a:r>
          </a:p>
          <a:p>
            <a:pPr fontAlgn="base"/>
            <a:r>
              <a:rPr lang="en-GB" b="1" dirty="0"/>
              <a:t>Skills:</a:t>
            </a:r>
            <a:r>
              <a:rPr lang="en-GB" dirty="0"/>
              <a:t> the actual skills and competencies of the organization's employees.</a:t>
            </a:r>
          </a:p>
          <a:p>
            <a:pPr marL="0" indent="0" algn="r" fontAlgn="base">
              <a:buNone/>
            </a:pPr>
            <a:r>
              <a:rPr lang="en-GB" dirty="0"/>
              <a:t>(</a:t>
            </a:r>
            <a:r>
              <a:rPr lang="en-GB" dirty="0" err="1"/>
              <a:t>MindTools</a:t>
            </a:r>
            <a:r>
              <a:rPr lang="en-GB" dirty="0"/>
              <a:t>, 2020)</a:t>
            </a:r>
          </a:p>
        </p:txBody>
      </p:sp>
    </p:spTree>
    <p:extLst>
      <p:ext uri="{BB962C8B-B14F-4D97-AF65-F5344CB8AC3E}">
        <p14:creationId xmlns:p14="http://schemas.microsoft.com/office/powerpoint/2010/main" val="2215749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just"/>
            <a:r>
              <a:rPr lang="en-US" b="1" cap="none" dirty="0"/>
              <a:t>McKinsey 7S Framework</a:t>
            </a:r>
            <a:endParaRPr lang="en-GB" b="1" dirty="0"/>
          </a:p>
        </p:txBody>
      </p:sp>
      <p:sp>
        <p:nvSpPr>
          <p:cNvPr id="5" name="Content Placeholder 4"/>
          <p:cNvSpPr>
            <a:spLocks noGrp="1"/>
          </p:cNvSpPr>
          <p:nvPr>
            <p:ph sz="half" idx="1"/>
          </p:nvPr>
        </p:nvSpPr>
        <p:spPr>
          <a:xfrm>
            <a:off x="838200" y="1690688"/>
            <a:ext cx="4988970" cy="4028763"/>
          </a:xfrm>
        </p:spPr>
        <p:txBody>
          <a:bodyPr>
            <a:normAutofit fontScale="92500" lnSpcReduction="10000"/>
          </a:bodyPr>
          <a:lstStyle/>
          <a:p>
            <a:pPr algn="just"/>
            <a:r>
              <a:rPr lang="en-GB" sz="2400" dirty="0"/>
              <a:t>The model states that the seven elements need to balance and reinforce each other for an organisation to perform well.</a:t>
            </a:r>
          </a:p>
          <a:p>
            <a:pPr algn="just"/>
            <a:r>
              <a:rPr lang="en-GB" sz="2400" dirty="0"/>
              <a:t>Managers can use the McKinsey 7S Framework to identify which elements they need to realign to improve performance, or to maintain alignment and performance during other changes. These changes could include restructuring, new processes, an organisational merger, new systems, and change of leadership.</a:t>
            </a:r>
          </a:p>
          <a:p>
            <a:pPr marL="228600" lvl="1" indent="0" algn="r">
              <a:buNone/>
            </a:pPr>
            <a:r>
              <a:rPr lang="en-GB" sz="1400" dirty="0"/>
              <a:t>(MindTools, 2020)</a:t>
            </a:r>
          </a:p>
        </p:txBody>
      </p:sp>
      <p:pic>
        <p:nvPicPr>
          <p:cNvPr id="7" name="Content Placeholder 6" descr="Screen Shot 2017-03-21 at 19.23.05.pn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06397" y="1826256"/>
            <a:ext cx="3710205" cy="3101975"/>
          </a:xfrm>
          <a:prstGeom prst="rect">
            <a:avLst/>
          </a:prstGeom>
        </p:spPr>
      </p:pic>
    </p:spTree>
    <p:extLst>
      <p:ext uri="{BB962C8B-B14F-4D97-AF65-F5344CB8AC3E}">
        <p14:creationId xmlns:p14="http://schemas.microsoft.com/office/powerpoint/2010/main" val="2922961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Grp="1" noChangeAspect="1" noChangeArrowheads="1"/>
          </p:cNvPicPr>
          <p:nvPr>
            <p:ph idx="4294967295"/>
          </p:nvPr>
        </p:nvPicPr>
        <p:blipFill rotWithShape="1">
          <a:blip r:embed="rId2">
            <a:extLst>
              <a:ext uri="{28A0092B-C50C-407E-A947-70E740481C1C}">
                <a14:useLocalDpi xmlns:a14="http://schemas.microsoft.com/office/drawing/2010/main" val="0"/>
              </a:ext>
            </a:extLst>
          </a:blip>
          <a:srcRect l="35703" t="27826" r="42485" b="36946"/>
          <a:stretch/>
        </p:blipFill>
        <p:spPr bwMode="auto">
          <a:xfrm>
            <a:off x="0" y="112713"/>
            <a:ext cx="6429922" cy="5842149"/>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10" name="TextBox 9"/>
          <p:cNvSpPr txBox="1"/>
          <p:nvPr/>
        </p:nvSpPr>
        <p:spPr>
          <a:xfrm>
            <a:off x="6750252" y="2887546"/>
            <a:ext cx="4362329" cy="861774"/>
          </a:xfrm>
          <a:prstGeom prst="rect">
            <a:avLst/>
          </a:prstGeom>
          <a:noFill/>
        </p:spPr>
        <p:txBody>
          <a:bodyPr wrap="square" rtlCol="0">
            <a:spAutoFit/>
          </a:bodyPr>
          <a:lstStyle/>
          <a:p>
            <a:r>
              <a:rPr lang="en-GB" dirty="0"/>
              <a:t>    </a:t>
            </a:r>
            <a:r>
              <a:rPr lang="en-GB" sz="3200" dirty="0"/>
              <a:t>(Sapin, 2013, p.37) </a:t>
            </a:r>
            <a:endParaRPr lang="en-GB" dirty="0"/>
          </a:p>
          <a:p>
            <a:endParaRPr lang="en-GB" dirty="0"/>
          </a:p>
        </p:txBody>
      </p:sp>
    </p:spTree>
    <p:extLst>
      <p:ext uri="{BB962C8B-B14F-4D97-AF65-F5344CB8AC3E}">
        <p14:creationId xmlns:p14="http://schemas.microsoft.com/office/powerpoint/2010/main" val="1783177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cap="none" dirty="0"/>
              <a:t>Example McKinsey 7S Framework</a:t>
            </a:r>
            <a:endParaRPr lang="en-GB" b="1" dirty="0"/>
          </a:p>
        </p:txBody>
      </p:sp>
      <p:sp>
        <p:nvSpPr>
          <p:cNvPr id="3" name="Content Placeholder 2"/>
          <p:cNvSpPr>
            <a:spLocks noGrp="1"/>
          </p:cNvSpPr>
          <p:nvPr>
            <p:ph idx="1"/>
          </p:nvPr>
        </p:nvSpPr>
        <p:spPr/>
        <p:txBody>
          <a:bodyPr/>
          <a:lstStyle/>
          <a:p>
            <a:pPr marL="0" indent="0">
              <a:buNone/>
            </a:pPr>
            <a:r>
              <a:rPr lang="en-GB" dirty="0" err="1"/>
              <a:t>Dayle</a:t>
            </a:r>
            <a:r>
              <a:rPr lang="en-GB" dirty="0"/>
              <a:t> </a:t>
            </a:r>
            <a:r>
              <a:rPr lang="en-GB" dirty="0" err="1"/>
              <a:t>Luce</a:t>
            </a:r>
            <a:r>
              <a:rPr lang="en-GB" dirty="0"/>
              <a:t> </a:t>
            </a:r>
            <a:r>
              <a:rPr lang="en-GB" i="1" dirty="0"/>
              <a:t>'An Investigation into the impact the Youth Engagement and Progression Framework (WG, 2013) has had on Cardiff Youth Service' </a:t>
            </a:r>
            <a:endParaRPr lang="en-GB" dirty="0"/>
          </a:p>
          <a:p>
            <a:pPr marL="0" indent="0">
              <a:buNone/>
            </a:pPr>
            <a:r>
              <a:rPr lang="en-GB" dirty="0"/>
              <a:t>Chapter 7</a:t>
            </a:r>
          </a:p>
          <a:p>
            <a:pPr marL="0" indent="0">
              <a:buNone/>
            </a:pPr>
            <a:r>
              <a:rPr lang="en-GB" dirty="0"/>
              <a:t>Available at: </a:t>
            </a:r>
            <a:r>
              <a:rPr lang="en-GB" dirty="0">
                <a:hlinkClick r:id="rId2"/>
              </a:rPr>
              <a:t>www.youthworkwales.org.uk</a:t>
            </a:r>
            <a:endParaRPr lang="en-GB" dirty="0"/>
          </a:p>
          <a:p>
            <a:pPr marL="0" indent="0">
              <a:buNone/>
            </a:pPr>
            <a:endParaRPr lang="en-GB" dirty="0"/>
          </a:p>
        </p:txBody>
      </p:sp>
    </p:spTree>
    <p:extLst>
      <p:ext uri="{BB962C8B-B14F-4D97-AF65-F5344CB8AC3E}">
        <p14:creationId xmlns:p14="http://schemas.microsoft.com/office/powerpoint/2010/main" val="1302963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b="1" cap="none" dirty="0"/>
              <a:t>Final thoughts…</a:t>
            </a:r>
          </a:p>
        </p:txBody>
      </p:sp>
      <p:sp>
        <p:nvSpPr>
          <p:cNvPr id="3" name="Content Placeholder 2"/>
          <p:cNvSpPr>
            <a:spLocks noGrp="1"/>
          </p:cNvSpPr>
          <p:nvPr>
            <p:ph idx="1"/>
          </p:nvPr>
        </p:nvSpPr>
        <p:spPr/>
        <p:txBody>
          <a:bodyPr>
            <a:normAutofit/>
          </a:bodyPr>
          <a:lstStyle/>
          <a:p>
            <a:pPr fontAlgn="base"/>
            <a:r>
              <a:rPr lang="en-GB" dirty="0"/>
              <a:t>Managers can apply the McKinsey 7S framework to almost any organisational or team effectiveness issue.</a:t>
            </a:r>
          </a:p>
          <a:p>
            <a:pPr fontAlgn="base"/>
            <a:r>
              <a:rPr lang="en-GB" dirty="0"/>
              <a:t>If something within the organization or team isn't working, chances are there is inconsistency between some of the seven elements identified in the model. These are: strategy, structure, systems, shared values, style, staff, and skills.</a:t>
            </a:r>
          </a:p>
          <a:p>
            <a:pPr marL="0" indent="0">
              <a:buNone/>
            </a:pPr>
            <a:endParaRPr lang="en-GB" dirty="0"/>
          </a:p>
        </p:txBody>
      </p:sp>
    </p:spTree>
    <p:extLst>
      <p:ext uri="{BB962C8B-B14F-4D97-AF65-F5344CB8AC3E}">
        <p14:creationId xmlns:p14="http://schemas.microsoft.com/office/powerpoint/2010/main" val="2120286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A1882-72E8-9938-03C7-60CE48753A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7B5876-4521-D3E4-67A9-F7E8DFDE5C10}"/>
              </a:ext>
            </a:extLst>
          </p:cNvPr>
          <p:cNvSpPr>
            <a:spLocks noGrp="1"/>
          </p:cNvSpPr>
          <p:nvPr>
            <p:ph type="title"/>
          </p:nvPr>
        </p:nvSpPr>
        <p:spPr/>
        <p:txBody>
          <a:bodyPr/>
          <a:lstStyle/>
          <a:p>
            <a:pPr algn="just"/>
            <a:r>
              <a:rPr lang="en-GB" b="1" cap="none" dirty="0"/>
              <a:t>Final thoughts…</a:t>
            </a:r>
          </a:p>
        </p:txBody>
      </p:sp>
      <p:sp>
        <p:nvSpPr>
          <p:cNvPr id="3" name="Content Placeholder 2">
            <a:extLst>
              <a:ext uri="{FF2B5EF4-FFF2-40B4-BE49-F238E27FC236}">
                <a16:creationId xmlns:a16="http://schemas.microsoft.com/office/drawing/2014/main" id="{F2F53A1C-1AF9-0BA7-FF59-0153D153C6E0}"/>
              </a:ext>
            </a:extLst>
          </p:cNvPr>
          <p:cNvSpPr>
            <a:spLocks noGrp="1"/>
          </p:cNvSpPr>
          <p:nvPr>
            <p:ph idx="1"/>
          </p:nvPr>
        </p:nvSpPr>
        <p:spPr/>
        <p:txBody>
          <a:bodyPr>
            <a:normAutofit/>
          </a:bodyPr>
          <a:lstStyle/>
          <a:p>
            <a:pPr fontAlgn="base"/>
            <a:r>
              <a:rPr lang="en-GB" dirty="0"/>
              <a:t>Once the manager reveals these inconsistencies, they can work to align these elements to make sure they are all contributing to the shared goals and values.</a:t>
            </a:r>
          </a:p>
          <a:p>
            <a:pPr fontAlgn="base"/>
            <a:r>
              <a:rPr lang="en-GB" dirty="0"/>
              <a:t>The process of analysing where you are right now in terms of these elements is worthwhile in itself.  However, you can really move your organisation or team forward by determining the desired future state for each of the 7 factors.</a:t>
            </a:r>
          </a:p>
          <a:p>
            <a:endParaRPr lang="en-GB" dirty="0"/>
          </a:p>
        </p:txBody>
      </p:sp>
    </p:spTree>
    <p:extLst>
      <p:ext uri="{BB962C8B-B14F-4D97-AF65-F5344CB8AC3E}">
        <p14:creationId xmlns:p14="http://schemas.microsoft.com/office/powerpoint/2010/main" val="29737079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cap="none" dirty="0"/>
              <a:t>Ford, Hunter, Merton and Waller (2005, p. 47) note how…</a:t>
            </a:r>
            <a:endParaRPr lang="en-GB" b="1" dirty="0"/>
          </a:p>
        </p:txBody>
      </p:sp>
      <p:sp>
        <p:nvSpPr>
          <p:cNvPr id="3" name="Content Placeholder 2"/>
          <p:cNvSpPr>
            <a:spLocks noGrp="1"/>
          </p:cNvSpPr>
          <p:nvPr>
            <p:ph idx="1"/>
          </p:nvPr>
        </p:nvSpPr>
        <p:spPr/>
        <p:txBody>
          <a:bodyPr>
            <a:normAutofit lnSpcReduction="10000"/>
          </a:bodyPr>
          <a:lstStyle/>
          <a:p>
            <a:pPr marL="0" indent="0" algn="just">
              <a:buNone/>
            </a:pPr>
            <a:r>
              <a:rPr lang="en-GB" dirty="0"/>
              <a:t>Managers frequently make the mistake of trying to change one part of the organisation without considering its impact on the other six Ss. Perhaps the most common example is the imposition of structural change. In our work with youth services, over three quarters had been through significant structural change in the last two years. Few had coupled this to a systematic process of organisational change that would have dealt with issues arising in the other six Ss.</a:t>
            </a:r>
          </a:p>
          <a:p>
            <a:pPr marL="0" indent="0" algn="just">
              <a:buNone/>
            </a:pPr>
            <a:endParaRPr lang="en-GB" dirty="0"/>
          </a:p>
          <a:p>
            <a:pPr marL="0" indent="0" algn="r">
              <a:buNone/>
            </a:pPr>
            <a:r>
              <a:rPr lang="en-GB" dirty="0"/>
              <a:t>(Ford, Hunter, Merton and Waller, 2005, p. 47)</a:t>
            </a:r>
          </a:p>
        </p:txBody>
      </p:sp>
    </p:spTree>
    <p:extLst>
      <p:ext uri="{BB962C8B-B14F-4D97-AF65-F5344CB8AC3E}">
        <p14:creationId xmlns:p14="http://schemas.microsoft.com/office/powerpoint/2010/main" val="12575931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3" name="Content Placeholder 2"/>
          <p:cNvSpPr>
            <a:spLocks noGrp="1"/>
          </p:cNvSpPr>
          <p:nvPr>
            <p:ph idx="1"/>
          </p:nvPr>
        </p:nvSpPr>
        <p:spPr/>
        <p:txBody>
          <a:bodyPr>
            <a:normAutofit/>
          </a:bodyPr>
          <a:lstStyle/>
          <a:p>
            <a:pPr marL="0" indent="0">
              <a:buNone/>
            </a:pPr>
            <a:r>
              <a:rPr lang="en-US" dirty="0"/>
              <a:t>Hoggarth, L., Merton, B. and Tyler, M. (2009) </a:t>
            </a:r>
            <a:r>
              <a:rPr lang="en-US" i="1" dirty="0"/>
              <a:t>Managing Modern Youth Work</a:t>
            </a:r>
            <a:r>
              <a:rPr lang="en-US" dirty="0"/>
              <a:t>. London: Sage. </a:t>
            </a:r>
          </a:p>
          <a:p>
            <a:pPr marL="0" indent="0">
              <a:buNone/>
            </a:pPr>
            <a:r>
              <a:rPr lang="en-GB" dirty="0">
                <a:hlinkClick r:id="rId2"/>
              </a:rPr>
              <a:t>https://www.mindtools.com/pages/article/newSTR_91.htm</a:t>
            </a:r>
            <a:endParaRPr lang="en-US" dirty="0"/>
          </a:p>
          <a:p>
            <a:pPr marL="0" indent="0">
              <a:buNone/>
            </a:pPr>
            <a:r>
              <a:rPr lang="en-US" dirty="0"/>
              <a:t>Sapin, K. (2013</a:t>
            </a:r>
            <a:r>
              <a:rPr lang="en-US" i="1" dirty="0"/>
              <a:t>) Essential Skills for Youth Work Practice </a:t>
            </a:r>
            <a:r>
              <a:rPr lang="en-US" dirty="0"/>
              <a:t>2</a:t>
            </a:r>
            <a:r>
              <a:rPr lang="en-US" baseline="30000" dirty="0"/>
              <a:t>nd</a:t>
            </a:r>
            <a:r>
              <a:rPr lang="en-US" dirty="0"/>
              <a:t> </a:t>
            </a:r>
            <a:r>
              <a:rPr lang="en-US" dirty="0" err="1"/>
              <a:t>edn</a:t>
            </a:r>
            <a:r>
              <a:rPr lang="en-US" dirty="0"/>
              <a:t>. London: Sage. </a:t>
            </a:r>
          </a:p>
          <a:p>
            <a:pPr marL="0" indent="0">
              <a:buNone/>
            </a:pPr>
            <a:endParaRPr lang="en-US" dirty="0"/>
          </a:p>
        </p:txBody>
      </p:sp>
    </p:spTree>
    <p:extLst>
      <p:ext uri="{BB962C8B-B14F-4D97-AF65-F5344CB8AC3E}">
        <p14:creationId xmlns:p14="http://schemas.microsoft.com/office/powerpoint/2010/main" val="257599770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931</Words>
  <Application>Microsoft Office PowerPoint</Application>
  <PresentationFormat>Widescreen</PresentationFormat>
  <Paragraphs>59</Paragraphs>
  <Slides>16</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16</vt:i4>
      </vt:variant>
    </vt:vector>
  </HeadingPairs>
  <TitlesOfParts>
    <vt:vector size="22" baseType="lpstr">
      <vt:lpstr>Arial</vt:lpstr>
      <vt:lpstr>Calibri</vt:lpstr>
      <vt:lpstr>Calibri Light</vt:lpstr>
      <vt:lpstr>Euphemia</vt:lpstr>
      <vt:lpstr>Holding PAge</vt:lpstr>
      <vt:lpstr>Accessible 2</vt:lpstr>
      <vt:lpstr>   Supervision, Leadership and Management for Youth Workers:  Leadership and Management PowerPoint 2</vt:lpstr>
      <vt:lpstr>McKinsey 7S Framework</vt:lpstr>
      <vt:lpstr>McKinsey 7S Framework</vt:lpstr>
      <vt:lpstr>McKinsey 7S Framework</vt:lpstr>
      <vt:lpstr>How would a manager make use of the McKinsey Framework?</vt:lpstr>
      <vt:lpstr>McKinsey 7S Framework</vt:lpstr>
      <vt:lpstr>McKinsey 7S Framework</vt:lpstr>
      <vt:lpstr>McKinsey 7S in detail</vt:lpstr>
      <vt:lpstr>McKinsey 7S in detail</vt:lpstr>
      <vt:lpstr>McKinsey 7S Framework</vt:lpstr>
      <vt:lpstr>PowerPoint Presentation</vt:lpstr>
      <vt:lpstr>Example McKinsey 7S Framework</vt:lpstr>
      <vt:lpstr>Final thoughts…</vt:lpstr>
      <vt:lpstr>Final thoughts…</vt:lpstr>
      <vt:lpstr>Ford, Hunter, Merton and Waller (2005, p. 47) note how…</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2026-10-18T08:11:51Z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