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1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A0C00A-C423-42EF-A9E6-1774F1198084}" v="38" dt="2025-10-11T11:21:15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2ED357-2081-49DB-AF3C-9393AF08C1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FC756D-F173-44AF-86F6-FE3D67E51129}">
      <dgm:prSet/>
      <dgm:spPr/>
      <dgm:t>
        <a:bodyPr/>
        <a:lstStyle/>
        <a:p>
          <a:r>
            <a:rPr lang="en-GB"/>
            <a:t>Explain Green Haven Florists as a business and discuss problems </a:t>
          </a:r>
          <a:endParaRPr lang="en-US"/>
        </a:p>
      </dgm:t>
    </dgm:pt>
    <dgm:pt modelId="{9AC134F4-D99F-4C2B-81FE-A0A707370ADB}" type="parTrans" cxnId="{7F8BE41F-FA11-4A0D-BAE6-E19F6E9A33A0}">
      <dgm:prSet/>
      <dgm:spPr/>
      <dgm:t>
        <a:bodyPr/>
        <a:lstStyle/>
        <a:p>
          <a:endParaRPr lang="en-US"/>
        </a:p>
      </dgm:t>
    </dgm:pt>
    <dgm:pt modelId="{CE7697D7-53A0-4BE0-A611-8190DFEA918B}" type="sibTrans" cxnId="{7F8BE41F-FA11-4A0D-BAE6-E19F6E9A33A0}">
      <dgm:prSet/>
      <dgm:spPr/>
      <dgm:t>
        <a:bodyPr/>
        <a:lstStyle/>
        <a:p>
          <a:endParaRPr lang="en-US"/>
        </a:p>
      </dgm:t>
    </dgm:pt>
    <dgm:pt modelId="{C5B30DE8-EB6C-41DD-A8FA-C7DF98C1D87D}">
      <dgm:prSet/>
      <dgm:spPr/>
      <dgm:t>
        <a:bodyPr/>
        <a:lstStyle/>
        <a:p>
          <a:r>
            <a:rPr lang="en-GB"/>
            <a:t>Apply the 5W2H Model that can summarise the discussed issues</a:t>
          </a:r>
          <a:endParaRPr lang="en-US"/>
        </a:p>
      </dgm:t>
    </dgm:pt>
    <dgm:pt modelId="{9EC29C00-C780-4C2D-BE1B-4A0CDBC5FAA5}" type="parTrans" cxnId="{CC5EFC64-2D13-434B-B527-67BE714015C6}">
      <dgm:prSet/>
      <dgm:spPr/>
      <dgm:t>
        <a:bodyPr/>
        <a:lstStyle/>
        <a:p>
          <a:endParaRPr lang="en-US"/>
        </a:p>
      </dgm:t>
    </dgm:pt>
    <dgm:pt modelId="{7555DDB4-3ED4-4A65-B2C0-2C897DD8413B}" type="sibTrans" cxnId="{CC5EFC64-2D13-434B-B527-67BE714015C6}">
      <dgm:prSet/>
      <dgm:spPr/>
      <dgm:t>
        <a:bodyPr/>
        <a:lstStyle/>
        <a:p>
          <a:endParaRPr lang="en-US"/>
        </a:p>
      </dgm:t>
    </dgm:pt>
    <dgm:pt modelId="{9E86E294-F985-4D73-84FE-9A4BBADBFD1A}">
      <dgm:prSet/>
      <dgm:spPr/>
      <dgm:t>
        <a:bodyPr/>
        <a:lstStyle/>
        <a:p>
          <a:r>
            <a:rPr lang="en-GB"/>
            <a:t>Apply and critique the PESTEL framework</a:t>
          </a:r>
          <a:endParaRPr lang="en-US"/>
        </a:p>
      </dgm:t>
    </dgm:pt>
    <dgm:pt modelId="{CEB0DF18-3BB4-489D-ACCB-A2956747199D}" type="parTrans" cxnId="{F5223313-2587-4890-99D0-DE75F81CBD69}">
      <dgm:prSet/>
      <dgm:spPr/>
      <dgm:t>
        <a:bodyPr/>
        <a:lstStyle/>
        <a:p>
          <a:endParaRPr lang="en-US"/>
        </a:p>
      </dgm:t>
    </dgm:pt>
    <dgm:pt modelId="{74D09521-72D1-4C31-AE04-878B5FF91C01}" type="sibTrans" cxnId="{F5223313-2587-4890-99D0-DE75F81CBD69}">
      <dgm:prSet/>
      <dgm:spPr/>
      <dgm:t>
        <a:bodyPr/>
        <a:lstStyle/>
        <a:p>
          <a:endParaRPr lang="en-US"/>
        </a:p>
      </dgm:t>
    </dgm:pt>
    <dgm:pt modelId="{AE11DE9B-C1DA-4A3A-BF09-7C2BA2EED277}">
      <dgm:prSet/>
      <dgm:spPr/>
      <dgm:t>
        <a:bodyPr/>
        <a:lstStyle/>
        <a:p>
          <a:r>
            <a:rPr lang="en-GB"/>
            <a:t>Apply and critique the Cause-and-Effect Model</a:t>
          </a:r>
          <a:endParaRPr lang="en-US"/>
        </a:p>
      </dgm:t>
    </dgm:pt>
    <dgm:pt modelId="{34E26B45-F561-4FF3-8FDF-B80498B6277D}" type="parTrans" cxnId="{87CEB66C-B1E8-4ABF-8ACE-9D64518B6563}">
      <dgm:prSet/>
      <dgm:spPr/>
      <dgm:t>
        <a:bodyPr/>
        <a:lstStyle/>
        <a:p>
          <a:endParaRPr lang="en-US"/>
        </a:p>
      </dgm:t>
    </dgm:pt>
    <dgm:pt modelId="{A3C89F32-B2FE-4912-9B60-F872D0FC9E62}" type="sibTrans" cxnId="{87CEB66C-B1E8-4ABF-8ACE-9D64518B6563}">
      <dgm:prSet/>
      <dgm:spPr/>
      <dgm:t>
        <a:bodyPr/>
        <a:lstStyle/>
        <a:p>
          <a:endParaRPr lang="en-US"/>
        </a:p>
      </dgm:t>
    </dgm:pt>
    <dgm:pt modelId="{A4B8CD75-D1BC-42B0-8E0C-77221336C3CE}">
      <dgm:prSet/>
      <dgm:spPr/>
      <dgm:t>
        <a:bodyPr/>
        <a:lstStyle/>
        <a:p>
          <a:r>
            <a:rPr lang="en-GB"/>
            <a:t>Summarise the key findings</a:t>
          </a:r>
          <a:endParaRPr lang="en-US"/>
        </a:p>
      </dgm:t>
    </dgm:pt>
    <dgm:pt modelId="{DACB5880-4BFD-4F36-984B-70C4CC22F34F}" type="parTrans" cxnId="{D7FEA05B-846C-41B4-BCE8-44C07C1CBAC7}">
      <dgm:prSet/>
      <dgm:spPr/>
      <dgm:t>
        <a:bodyPr/>
        <a:lstStyle/>
        <a:p>
          <a:endParaRPr lang="en-US"/>
        </a:p>
      </dgm:t>
    </dgm:pt>
    <dgm:pt modelId="{D6B4D0F1-D8EC-4163-99D3-4F71B416B991}" type="sibTrans" cxnId="{D7FEA05B-846C-41B4-BCE8-44C07C1CBAC7}">
      <dgm:prSet/>
      <dgm:spPr/>
      <dgm:t>
        <a:bodyPr/>
        <a:lstStyle/>
        <a:p>
          <a:endParaRPr lang="en-US"/>
        </a:p>
      </dgm:t>
    </dgm:pt>
    <dgm:pt modelId="{BDAF1BFF-E4B5-4EE9-86D4-23D83E47D29E}" type="pres">
      <dgm:prSet presAssocID="{8A2ED357-2081-49DB-AF3C-9393AF08C135}" presName="root" presStyleCnt="0">
        <dgm:presLayoutVars>
          <dgm:dir/>
          <dgm:resizeHandles val="exact"/>
        </dgm:presLayoutVars>
      </dgm:prSet>
      <dgm:spPr/>
    </dgm:pt>
    <dgm:pt modelId="{550EB590-E16F-4785-B021-82D3D31EB824}" type="pres">
      <dgm:prSet presAssocID="{08FC756D-F173-44AF-86F6-FE3D67E51129}" presName="compNode" presStyleCnt="0"/>
      <dgm:spPr/>
    </dgm:pt>
    <dgm:pt modelId="{E152CCD4-69A2-443A-9265-4071EA50F9E5}" type="pres">
      <dgm:prSet presAssocID="{08FC756D-F173-44AF-86F6-FE3D67E51129}" presName="bgRect" presStyleLbl="bgShp" presStyleIdx="0" presStyleCnt="5"/>
      <dgm:spPr/>
    </dgm:pt>
    <dgm:pt modelId="{F11BBA05-B239-472C-826E-28B0AC91DC81}" type="pres">
      <dgm:prSet presAssocID="{08FC756D-F173-44AF-86F6-FE3D67E5112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48F45B6-FCEF-4531-8B08-1D088D330178}" type="pres">
      <dgm:prSet presAssocID="{08FC756D-F173-44AF-86F6-FE3D67E51129}" presName="spaceRect" presStyleCnt="0"/>
      <dgm:spPr/>
    </dgm:pt>
    <dgm:pt modelId="{7A6CE763-D9BC-45A6-A3F2-98B21D3409F3}" type="pres">
      <dgm:prSet presAssocID="{08FC756D-F173-44AF-86F6-FE3D67E51129}" presName="parTx" presStyleLbl="revTx" presStyleIdx="0" presStyleCnt="5">
        <dgm:presLayoutVars>
          <dgm:chMax val="0"/>
          <dgm:chPref val="0"/>
        </dgm:presLayoutVars>
      </dgm:prSet>
      <dgm:spPr/>
    </dgm:pt>
    <dgm:pt modelId="{079234DA-B702-4CB4-B237-4A2CB55C7F11}" type="pres">
      <dgm:prSet presAssocID="{CE7697D7-53A0-4BE0-A611-8190DFEA918B}" presName="sibTrans" presStyleCnt="0"/>
      <dgm:spPr/>
    </dgm:pt>
    <dgm:pt modelId="{9EA2F2A0-1252-4254-B3B0-85F8C1B6B75B}" type="pres">
      <dgm:prSet presAssocID="{C5B30DE8-EB6C-41DD-A8FA-C7DF98C1D87D}" presName="compNode" presStyleCnt="0"/>
      <dgm:spPr/>
    </dgm:pt>
    <dgm:pt modelId="{97E84271-5EAF-49E3-B421-64A615DB48CC}" type="pres">
      <dgm:prSet presAssocID="{C5B30DE8-EB6C-41DD-A8FA-C7DF98C1D87D}" presName="bgRect" presStyleLbl="bgShp" presStyleIdx="1" presStyleCnt="5"/>
      <dgm:spPr/>
    </dgm:pt>
    <dgm:pt modelId="{CD85A5BE-677F-46FE-AAAC-9AED36919B1E}" type="pres">
      <dgm:prSet presAssocID="{C5B30DE8-EB6C-41DD-A8FA-C7DF98C1D8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EA2C165-246D-4A4F-9A9F-EABD7330AC58}" type="pres">
      <dgm:prSet presAssocID="{C5B30DE8-EB6C-41DD-A8FA-C7DF98C1D87D}" presName="spaceRect" presStyleCnt="0"/>
      <dgm:spPr/>
    </dgm:pt>
    <dgm:pt modelId="{88F8113F-C7D4-44E5-A34D-093A838A3BC6}" type="pres">
      <dgm:prSet presAssocID="{C5B30DE8-EB6C-41DD-A8FA-C7DF98C1D87D}" presName="parTx" presStyleLbl="revTx" presStyleIdx="1" presStyleCnt="5">
        <dgm:presLayoutVars>
          <dgm:chMax val="0"/>
          <dgm:chPref val="0"/>
        </dgm:presLayoutVars>
      </dgm:prSet>
      <dgm:spPr/>
    </dgm:pt>
    <dgm:pt modelId="{5FE07C2B-58EB-4D3D-AE57-3F152FA38E54}" type="pres">
      <dgm:prSet presAssocID="{7555DDB4-3ED4-4A65-B2C0-2C897DD8413B}" presName="sibTrans" presStyleCnt="0"/>
      <dgm:spPr/>
    </dgm:pt>
    <dgm:pt modelId="{8BE4243D-E3C4-44E8-9638-88FFB495AD37}" type="pres">
      <dgm:prSet presAssocID="{9E86E294-F985-4D73-84FE-9A4BBADBFD1A}" presName="compNode" presStyleCnt="0"/>
      <dgm:spPr/>
    </dgm:pt>
    <dgm:pt modelId="{3EF6FF0F-8E36-4A32-AB24-751CDB017CE8}" type="pres">
      <dgm:prSet presAssocID="{9E86E294-F985-4D73-84FE-9A4BBADBFD1A}" presName="bgRect" presStyleLbl="bgShp" presStyleIdx="2" presStyleCnt="5"/>
      <dgm:spPr/>
    </dgm:pt>
    <dgm:pt modelId="{CD51E39F-F75B-42F6-86B8-D5D2BC77909B}" type="pres">
      <dgm:prSet presAssocID="{9E86E294-F985-4D73-84FE-9A4BBADBFD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221B3C9-C9E4-44B0-8639-47B69120C0A5}" type="pres">
      <dgm:prSet presAssocID="{9E86E294-F985-4D73-84FE-9A4BBADBFD1A}" presName="spaceRect" presStyleCnt="0"/>
      <dgm:spPr/>
    </dgm:pt>
    <dgm:pt modelId="{961BC467-785C-4FE3-9E39-27D8269D133A}" type="pres">
      <dgm:prSet presAssocID="{9E86E294-F985-4D73-84FE-9A4BBADBFD1A}" presName="parTx" presStyleLbl="revTx" presStyleIdx="2" presStyleCnt="5">
        <dgm:presLayoutVars>
          <dgm:chMax val="0"/>
          <dgm:chPref val="0"/>
        </dgm:presLayoutVars>
      </dgm:prSet>
      <dgm:spPr/>
    </dgm:pt>
    <dgm:pt modelId="{CC41D8EC-0536-46CC-9E96-359D6FEC68B0}" type="pres">
      <dgm:prSet presAssocID="{74D09521-72D1-4C31-AE04-878B5FF91C01}" presName="sibTrans" presStyleCnt="0"/>
      <dgm:spPr/>
    </dgm:pt>
    <dgm:pt modelId="{25013BCD-0C10-4094-A6F5-CE25103E84DE}" type="pres">
      <dgm:prSet presAssocID="{AE11DE9B-C1DA-4A3A-BF09-7C2BA2EED277}" presName="compNode" presStyleCnt="0"/>
      <dgm:spPr/>
    </dgm:pt>
    <dgm:pt modelId="{52C1E115-4641-461D-BB91-34DFC4CEB45F}" type="pres">
      <dgm:prSet presAssocID="{AE11DE9B-C1DA-4A3A-BF09-7C2BA2EED277}" presName="bgRect" presStyleLbl="bgShp" presStyleIdx="3" presStyleCnt="5"/>
      <dgm:spPr/>
    </dgm:pt>
    <dgm:pt modelId="{F3DB02A2-3EC8-46FA-A9E1-61BC84F70C99}" type="pres">
      <dgm:prSet presAssocID="{AE11DE9B-C1DA-4A3A-BF09-7C2BA2EED27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5A9364FF-D03F-4583-B03C-E5FBC1C823F4}" type="pres">
      <dgm:prSet presAssocID="{AE11DE9B-C1DA-4A3A-BF09-7C2BA2EED277}" presName="spaceRect" presStyleCnt="0"/>
      <dgm:spPr/>
    </dgm:pt>
    <dgm:pt modelId="{0BEBE226-52F4-4C9C-BB09-96A11C9D9C54}" type="pres">
      <dgm:prSet presAssocID="{AE11DE9B-C1DA-4A3A-BF09-7C2BA2EED277}" presName="parTx" presStyleLbl="revTx" presStyleIdx="3" presStyleCnt="5">
        <dgm:presLayoutVars>
          <dgm:chMax val="0"/>
          <dgm:chPref val="0"/>
        </dgm:presLayoutVars>
      </dgm:prSet>
      <dgm:spPr/>
    </dgm:pt>
    <dgm:pt modelId="{0E7A9BAA-E2C0-498F-A43D-A26CA96ABA46}" type="pres">
      <dgm:prSet presAssocID="{A3C89F32-B2FE-4912-9B60-F872D0FC9E62}" presName="sibTrans" presStyleCnt="0"/>
      <dgm:spPr/>
    </dgm:pt>
    <dgm:pt modelId="{836B4AD1-D3B3-4CA5-8983-F1DFBA176838}" type="pres">
      <dgm:prSet presAssocID="{A4B8CD75-D1BC-42B0-8E0C-77221336C3CE}" presName="compNode" presStyleCnt="0"/>
      <dgm:spPr/>
    </dgm:pt>
    <dgm:pt modelId="{9E8C15CF-5180-45A8-A1CC-5F303F8740BA}" type="pres">
      <dgm:prSet presAssocID="{A4B8CD75-D1BC-42B0-8E0C-77221336C3CE}" presName="bgRect" presStyleLbl="bgShp" presStyleIdx="4" presStyleCnt="5"/>
      <dgm:spPr/>
    </dgm:pt>
    <dgm:pt modelId="{9A722A27-A3DF-49EE-B738-C8B44620CD58}" type="pres">
      <dgm:prSet presAssocID="{A4B8CD75-D1BC-42B0-8E0C-77221336C3C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6B8A1CD-3FC8-409F-B73D-DA318086E45F}" type="pres">
      <dgm:prSet presAssocID="{A4B8CD75-D1BC-42B0-8E0C-77221336C3CE}" presName="spaceRect" presStyleCnt="0"/>
      <dgm:spPr/>
    </dgm:pt>
    <dgm:pt modelId="{9105305C-3AAF-4B1F-AE32-5E7E187CE119}" type="pres">
      <dgm:prSet presAssocID="{A4B8CD75-D1BC-42B0-8E0C-77221336C3C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223313-2587-4890-99D0-DE75F81CBD69}" srcId="{8A2ED357-2081-49DB-AF3C-9393AF08C135}" destId="{9E86E294-F985-4D73-84FE-9A4BBADBFD1A}" srcOrd="2" destOrd="0" parTransId="{CEB0DF18-3BB4-489D-ACCB-A2956747199D}" sibTransId="{74D09521-72D1-4C31-AE04-878B5FF91C01}"/>
    <dgm:cxn modelId="{7F8BE41F-FA11-4A0D-BAE6-E19F6E9A33A0}" srcId="{8A2ED357-2081-49DB-AF3C-9393AF08C135}" destId="{08FC756D-F173-44AF-86F6-FE3D67E51129}" srcOrd="0" destOrd="0" parTransId="{9AC134F4-D99F-4C2B-81FE-A0A707370ADB}" sibTransId="{CE7697D7-53A0-4BE0-A611-8190DFEA918B}"/>
    <dgm:cxn modelId="{58D72737-408F-4E86-8B1E-60D3BE8BCE64}" type="presOf" srcId="{9E86E294-F985-4D73-84FE-9A4BBADBFD1A}" destId="{961BC467-785C-4FE3-9E39-27D8269D133A}" srcOrd="0" destOrd="0" presId="urn:microsoft.com/office/officeart/2018/2/layout/IconVerticalSolidList"/>
    <dgm:cxn modelId="{DAD9043E-E6CE-47D4-A5EB-86B38E5369A3}" type="presOf" srcId="{C5B30DE8-EB6C-41DD-A8FA-C7DF98C1D87D}" destId="{88F8113F-C7D4-44E5-A34D-093A838A3BC6}" srcOrd="0" destOrd="0" presId="urn:microsoft.com/office/officeart/2018/2/layout/IconVerticalSolidList"/>
    <dgm:cxn modelId="{D7FEA05B-846C-41B4-BCE8-44C07C1CBAC7}" srcId="{8A2ED357-2081-49DB-AF3C-9393AF08C135}" destId="{A4B8CD75-D1BC-42B0-8E0C-77221336C3CE}" srcOrd="4" destOrd="0" parTransId="{DACB5880-4BFD-4F36-984B-70C4CC22F34F}" sibTransId="{D6B4D0F1-D8EC-4163-99D3-4F71B416B991}"/>
    <dgm:cxn modelId="{CC5EFC64-2D13-434B-B527-67BE714015C6}" srcId="{8A2ED357-2081-49DB-AF3C-9393AF08C135}" destId="{C5B30DE8-EB6C-41DD-A8FA-C7DF98C1D87D}" srcOrd="1" destOrd="0" parTransId="{9EC29C00-C780-4C2D-BE1B-4A0CDBC5FAA5}" sibTransId="{7555DDB4-3ED4-4A65-B2C0-2C897DD8413B}"/>
    <dgm:cxn modelId="{87CEB66C-B1E8-4ABF-8ACE-9D64518B6563}" srcId="{8A2ED357-2081-49DB-AF3C-9393AF08C135}" destId="{AE11DE9B-C1DA-4A3A-BF09-7C2BA2EED277}" srcOrd="3" destOrd="0" parTransId="{34E26B45-F561-4FF3-8FDF-B80498B6277D}" sibTransId="{A3C89F32-B2FE-4912-9B60-F872D0FC9E62}"/>
    <dgm:cxn modelId="{2C351991-7963-4CB3-A28C-B396BF0817D0}" type="presOf" srcId="{08FC756D-F173-44AF-86F6-FE3D67E51129}" destId="{7A6CE763-D9BC-45A6-A3F2-98B21D3409F3}" srcOrd="0" destOrd="0" presId="urn:microsoft.com/office/officeart/2018/2/layout/IconVerticalSolidList"/>
    <dgm:cxn modelId="{6AA4059E-FC19-467D-9126-D112F2DC6C9F}" type="presOf" srcId="{A4B8CD75-D1BC-42B0-8E0C-77221336C3CE}" destId="{9105305C-3AAF-4B1F-AE32-5E7E187CE119}" srcOrd="0" destOrd="0" presId="urn:microsoft.com/office/officeart/2018/2/layout/IconVerticalSolidList"/>
    <dgm:cxn modelId="{BDB48DBD-BCD4-4809-8409-3C9D76473C98}" type="presOf" srcId="{AE11DE9B-C1DA-4A3A-BF09-7C2BA2EED277}" destId="{0BEBE226-52F4-4C9C-BB09-96A11C9D9C54}" srcOrd="0" destOrd="0" presId="urn:microsoft.com/office/officeart/2018/2/layout/IconVerticalSolidList"/>
    <dgm:cxn modelId="{F864F8EB-F6FF-41BA-8383-C87CEC80F2E0}" type="presOf" srcId="{8A2ED357-2081-49DB-AF3C-9393AF08C135}" destId="{BDAF1BFF-E4B5-4EE9-86D4-23D83E47D29E}" srcOrd="0" destOrd="0" presId="urn:microsoft.com/office/officeart/2018/2/layout/IconVerticalSolidList"/>
    <dgm:cxn modelId="{3EC37C69-3EE6-4A39-85CF-470B75961C37}" type="presParOf" srcId="{BDAF1BFF-E4B5-4EE9-86D4-23D83E47D29E}" destId="{550EB590-E16F-4785-B021-82D3D31EB824}" srcOrd="0" destOrd="0" presId="urn:microsoft.com/office/officeart/2018/2/layout/IconVerticalSolidList"/>
    <dgm:cxn modelId="{D50572E7-4D1F-49D6-A1C3-38F7EC901582}" type="presParOf" srcId="{550EB590-E16F-4785-B021-82D3D31EB824}" destId="{E152CCD4-69A2-443A-9265-4071EA50F9E5}" srcOrd="0" destOrd="0" presId="urn:microsoft.com/office/officeart/2018/2/layout/IconVerticalSolidList"/>
    <dgm:cxn modelId="{E151BBF2-8A31-4597-AFA6-67B47BE89513}" type="presParOf" srcId="{550EB590-E16F-4785-B021-82D3D31EB824}" destId="{F11BBA05-B239-472C-826E-28B0AC91DC81}" srcOrd="1" destOrd="0" presId="urn:microsoft.com/office/officeart/2018/2/layout/IconVerticalSolidList"/>
    <dgm:cxn modelId="{F1D51441-6D34-4F2C-B7C7-338DA4816634}" type="presParOf" srcId="{550EB590-E16F-4785-B021-82D3D31EB824}" destId="{148F45B6-FCEF-4531-8B08-1D088D330178}" srcOrd="2" destOrd="0" presId="urn:microsoft.com/office/officeart/2018/2/layout/IconVerticalSolidList"/>
    <dgm:cxn modelId="{4232C7CA-66CA-4C18-9CB7-CDA98B38300A}" type="presParOf" srcId="{550EB590-E16F-4785-B021-82D3D31EB824}" destId="{7A6CE763-D9BC-45A6-A3F2-98B21D3409F3}" srcOrd="3" destOrd="0" presId="urn:microsoft.com/office/officeart/2018/2/layout/IconVerticalSolidList"/>
    <dgm:cxn modelId="{4EBEA5F0-810D-40BA-BA6E-E8F5CA436C66}" type="presParOf" srcId="{BDAF1BFF-E4B5-4EE9-86D4-23D83E47D29E}" destId="{079234DA-B702-4CB4-B237-4A2CB55C7F11}" srcOrd="1" destOrd="0" presId="urn:microsoft.com/office/officeart/2018/2/layout/IconVerticalSolidList"/>
    <dgm:cxn modelId="{8D4B8BAC-0D52-44BC-823E-978ACDD9F0D2}" type="presParOf" srcId="{BDAF1BFF-E4B5-4EE9-86D4-23D83E47D29E}" destId="{9EA2F2A0-1252-4254-B3B0-85F8C1B6B75B}" srcOrd="2" destOrd="0" presId="urn:microsoft.com/office/officeart/2018/2/layout/IconVerticalSolidList"/>
    <dgm:cxn modelId="{F3939C5A-C81D-4F40-91CA-905397C725DA}" type="presParOf" srcId="{9EA2F2A0-1252-4254-B3B0-85F8C1B6B75B}" destId="{97E84271-5EAF-49E3-B421-64A615DB48CC}" srcOrd="0" destOrd="0" presId="urn:microsoft.com/office/officeart/2018/2/layout/IconVerticalSolidList"/>
    <dgm:cxn modelId="{255B4D18-3B21-4C13-A155-08E12BC993F5}" type="presParOf" srcId="{9EA2F2A0-1252-4254-B3B0-85F8C1B6B75B}" destId="{CD85A5BE-677F-46FE-AAAC-9AED36919B1E}" srcOrd="1" destOrd="0" presId="urn:microsoft.com/office/officeart/2018/2/layout/IconVerticalSolidList"/>
    <dgm:cxn modelId="{BCF99756-8454-4E10-989D-AA3F94D48130}" type="presParOf" srcId="{9EA2F2A0-1252-4254-B3B0-85F8C1B6B75B}" destId="{FEA2C165-246D-4A4F-9A9F-EABD7330AC58}" srcOrd="2" destOrd="0" presId="urn:microsoft.com/office/officeart/2018/2/layout/IconVerticalSolidList"/>
    <dgm:cxn modelId="{505FA8E0-F4E2-4E96-B1BC-08BFB3A47605}" type="presParOf" srcId="{9EA2F2A0-1252-4254-B3B0-85F8C1B6B75B}" destId="{88F8113F-C7D4-44E5-A34D-093A838A3BC6}" srcOrd="3" destOrd="0" presId="urn:microsoft.com/office/officeart/2018/2/layout/IconVerticalSolidList"/>
    <dgm:cxn modelId="{ED0F321B-559C-45FF-9167-ED616012BB8F}" type="presParOf" srcId="{BDAF1BFF-E4B5-4EE9-86D4-23D83E47D29E}" destId="{5FE07C2B-58EB-4D3D-AE57-3F152FA38E54}" srcOrd="3" destOrd="0" presId="urn:microsoft.com/office/officeart/2018/2/layout/IconVerticalSolidList"/>
    <dgm:cxn modelId="{D124D18B-B861-4B46-8358-EC9A8CAD9D83}" type="presParOf" srcId="{BDAF1BFF-E4B5-4EE9-86D4-23D83E47D29E}" destId="{8BE4243D-E3C4-44E8-9638-88FFB495AD37}" srcOrd="4" destOrd="0" presId="urn:microsoft.com/office/officeart/2018/2/layout/IconVerticalSolidList"/>
    <dgm:cxn modelId="{818EB72A-B96A-45E7-87A5-B4AE301AEEC9}" type="presParOf" srcId="{8BE4243D-E3C4-44E8-9638-88FFB495AD37}" destId="{3EF6FF0F-8E36-4A32-AB24-751CDB017CE8}" srcOrd="0" destOrd="0" presId="urn:microsoft.com/office/officeart/2018/2/layout/IconVerticalSolidList"/>
    <dgm:cxn modelId="{C2DCCD84-C132-4E11-9DD6-100646266DF4}" type="presParOf" srcId="{8BE4243D-E3C4-44E8-9638-88FFB495AD37}" destId="{CD51E39F-F75B-42F6-86B8-D5D2BC77909B}" srcOrd="1" destOrd="0" presId="urn:microsoft.com/office/officeart/2018/2/layout/IconVerticalSolidList"/>
    <dgm:cxn modelId="{E8782B66-87AF-4846-8F3C-9209B40BA951}" type="presParOf" srcId="{8BE4243D-E3C4-44E8-9638-88FFB495AD37}" destId="{E221B3C9-C9E4-44B0-8639-47B69120C0A5}" srcOrd="2" destOrd="0" presId="urn:microsoft.com/office/officeart/2018/2/layout/IconVerticalSolidList"/>
    <dgm:cxn modelId="{90905FB2-3429-4A93-BAB5-3814C61CA6AE}" type="presParOf" srcId="{8BE4243D-E3C4-44E8-9638-88FFB495AD37}" destId="{961BC467-785C-4FE3-9E39-27D8269D133A}" srcOrd="3" destOrd="0" presId="urn:microsoft.com/office/officeart/2018/2/layout/IconVerticalSolidList"/>
    <dgm:cxn modelId="{512B4432-B5CE-4E0C-BDF2-1955DA7B8B82}" type="presParOf" srcId="{BDAF1BFF-E4B5-4EE9-86D4-23D83E47D29E}" destId="{CC41D8EC-0536-46CC-9E96-359D6FEC68B0}" srcOrd="5" destOrd="0" presId="urn:microsoft.com/office/officeart/2018/2/layout/IconVerticalSolidList"/>
    <dgm:cxn modelId="{C77087EC-7833-4296-B652-0B426F189886}" type="presParOf" srcId="{BDAF1BFF-E4B5-4EE9-86D4-23D83E47D29E}" destId="{25013BCD-0C10-4094-A6F5-CE25103E84DE}" srcOrd="6" destOrd="0" presId="urn:microsoft.com/office/officeart/2018/2/layout/IconVerticalSolidList"/>
    <dgm:cxn modelId="{4B177E38-F02D-4C83-A0B6-307E051AE43C}" type="presParOf" srcId="{25013BCD-0C10-4094-A6F5-CE25103E84DE}" destId="{52C1E115-4641-461D-BB91-34DFC4CEB45F}" srcOrd="0" destOrd="0" presId="urn:microsoft.com/office/officeart/2018/2/layout/IconVerticalSolidList"/>
    <dgm:cxn modelId="{2B85D4E2-E3FF-4C8A-981A-EC13DFA0E1B6}" type="presParOf" srcId="{25013BCD-0C10-4094-A6F5-CE25103E84DE}" destId="{F3DB02A2-3EC8-46FA-A9E1-61BC84F70C99}" srcOrd="1" destOrd="0" presId="urn:microsoft.com/office/officeart/2018/2/layout/IconVerticalSolidList"/>
    <dgm:cxn modelId="{30836492-468B-4CB4-B78D-038CA52D1127}" type="presParOf" srcId="{25013BCD-0C10-4094-A6F5-CE25103E84DE}" destId="{5A9364FF-D03F-4583-B03C-E5FBC1C823F4}" srcOrd="2" destOrd="0" presId="urn:microsoft.com/office/officeart/2018/2/layout/IconVerticalSolidList"/>
    <dgm:cxn modelId="{8493937A-4093-4006-8D7B-86F3106DF6F2}" type="presParOf" srcId="{25013BCD-0C10-4094-A6F5-CE25103E84DE}" destId="{0BEBE226-52F4-4C9C-BB09-96A11C9D9C54}" srcOrd="3" destOrd="0" presId="urn:microsoft.com/office/officeart/2018/2/layout/IconVerticalSolidList"/>
    <dgm:cxn modelId="{5EBC3B7A-DA49-4234-9DE5-5F7075659F43}" type="presParOf" srcId="{BDAF1BFF-E4B5-4EE9-86D4-23D83E47D29E}" destId="{0E7A9BAA-E2C0-498F-A43D-A26CA96ABA46}" srcOrd="7" destOrd="0" presId="urn:microsoft.com/office/officeart/2018/2/layout/IconVerticalSolidList"/>
    <dgm:cxn modelId="{F48E85A4-70F7-49B6-8237-F0BBF34612C4}" type="presParOf" srcId="{BDAF1BFF-E4B5-4EE9-86D4-23D83E47D29E}" destId="{836B4AD1-D3B3-4CA5-8983-F1DFBA176838}" srcOrd="8" destOrd="0" presId="urn:microsoft.com/office/officeart/2018/2/layout/IconVerticalSolidList"/>
    <dgm:cxn modelId="{045850E7-FF03-4CC8-9E14-0EC6A37E8CF3}" type="presParOf" srcId="{836B4AD1-D3B3-4CA5-8983-F1DFBA176838}" destId="{9E8C15CF-5180-45A8-A1CC-5F303F8740BA}" srcOrd="0" destOrd="0" presId="urn:microsoft.com/office/officeart/2018/2/layout/IconVerticalSolidList"/>
    <dgm:cxn modelId="{2C5E49C4-E96F-4DF0-9B40-86778E1CDF5D}" type="presParOf" srcId="{836B4AD1-D3B3-4CA5-8983-F1DFBA176838}" destId="{9A722A27-A3DF-49EE-B738-C8B44620CD58}" srcOrd="1" destOrd="0" presId="urn:microsoft.com/office/officeart/2018/2/layout/IconVerticalSolidList"/>
    <dgm:cxn modelId="{C087C63A-3DE7-46FC-88F6-919EA12FA35E}" type="presParOf" srcId="{836B4AD1-D3B3-4CA5-8983-F1DFBA176838}" destId="{46B8A1CD-3FC8-409F-B73D-DA318086E45F}" srcOrd="2" destOrd="0" presId="urn:microsoft.com/office/officeart/2018/2/layout/IconVerticalSolidList"/>
    <dgm:cxn modelId="{8607C213-0F9C-4DA3-899A-5F72F0407F54}" type="presParOf" srcId="{836B4AD1-D3B3-4CA5-8983-F1DFBA176838}" destId="{9105305C-3AAF-4B1F-AE32-5E7E187CE1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1C325D-E04A-4D4F-BA53-97868C749AD2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E5279F-0584-41E7-B683-59C0D7FFA2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000000"/>
              </a:highlight>
            </a:rPr>
            <a:t>Based in Norwich, UK and was opened in 2016 by owners Liam and Priya Patel</a:t>
          </a:r>
          <a:endParaRPr lang="en-US" dirty="0">
            <a:highlight>
              <a:srgbClr val="000000"/>
            </a:highlight>
          </a:endParaRPr>
        </a:p>
      </dgm:t>
    </dgm:pt>
    <dgm:pt modelId="{12FB789B-2276-4CC0-8723-76F451BC46AB}" type="parTrans" cxnId="{19AF3CF5-D3E3-439C-AF63-A98FA3A50390}">
      <dgm:prSet/>
      <dgm:spPr/>
      <dgm:t>
        <a:bodyPr/>
        <a:lstStyle/>
        <a:p>
          <a:endParaRPr lang="en-US"/>
        </a:p>
      </dgm:t>
    </dgm:pt>
    <dgm:pt modelId="{D8C60675-5596-4B65-A4B5-B0232A7D7FC7}" type="sibTrans" cxnId="{19AF3CF5-D3E3-439C-AF63-A98FA3A50390}">
      <dgm:prSet/>
      <dgm:spPr/>
      <dgm:t>
        <a:bodyPr/>
        <a:lstStyle/>
        <a:p>
          <a:endParaRPr lang="en-US"/>
        </a:p>
      </dgm:t>
    </dgm:pt>
    <dgm:pt modelId="{A4B08143-FD54-4716-AF4A-D71F223708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000000"/>
              </a:highlight>
            </a:rPr>
            <a:t>Strong community ties and operate using walk-ins for customers to view their flowers</a:t>
          </a:r>
          <a:endParaRPr lang="en-US" dirty="0">
            <a:highlight>
              <a:srgbClr val="000000"/>
            </a:highlight>
          </a:endParaRPr>
        </a:p>
      </dgm:t>
    </dgm:pt>
    <dgm:pt modelId="{52F24CA5-43A4-4FE4-97DC-0B2FE8A62F2C}" type="parTrans" cxnId="{B78E249D-DC96-40D7-8AB0-B5F4844360B4}">
      <dgm:prSet/>
      <dgm:spPr/>
      <dgm:t>
        <a:bodyPr/>
        <a:lstStyle/>
        <a:p>
          <a:endParaRPr lang="en-US"/>
        </a:p>
      </dgm:t>
    </dgm:pt>
    <dgm:pt modelId="{6CA30A34-00A6-491B-9D99-4C461C49AD4A}" type="sibTrans" cxnId="{B78E249D-DC96-40D7-8AB0-B5F4844360B4}">
      <dgm:prSet/>
      <dgm:spPr/>
      <dgm:t>
        <a:bodyPr/>
        <a:lstStyle/>
        <a:p>
          <a:endParaRPr lang="en-US"/>
        </a:p>
      </dgm:t>
    </dgm:pt>
    <dgm:pt modelId="{6919E987-9D13-4B34-8FCF-B3160D1B26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000000"/>
              </a:highlight>
            </a:rPr>
            <a:t>Also cater to special events such as weddings and corporate events</a:t>
          </a:r>
        </a:p>
      </dgm:t>
    </dgm:pt>
    <dgm:pt modelId="{B16BC1C7-F30A-4007-BC3E-80DAA110E9E1}" type="parTrans" cxnId="{FF65F664-5FBD-44AD-B847-A8EA06264D52}">
      <dgm:prSet/>
      <dgm:spPr/>
      <dgm:t>
        <a:bodyPr/>
        <a:lstStyle/>
        <a:p>
          <a:endParaRPr lang="en-US"/>
        </a:p>
      </dgm:t>
    </dgm:pt>
    <dgm:pt modelId="{48FA1435-1DB4-4AD8-96D2-EB75C18EDE88}" type="sibTrans" cxnId="{FF65F664-5FBD-44AD-B847-A8EA06264D52}">
      <dgm:prSet/>
      <dgm:spPr/>
      <dgm:t>
        <a:bodyPr/>
        <a:lstStyle/>
        <a:p>
          <a:endParaRPr lang="en-US"/>
        </a:p>
      </dgm:t>
    </dgm:pt>
    <dgm:pt modelId="{E3689F82-3855-4F10-83F7-FDEBE0E8A0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000000"/>
              </a:highlight>
            </a:rPr>
            <a:t>Known for their bespoke floral arrangements as well as eco-friendly packaging and sustainable ethos</a:t>
          </a:r>
          <a:endParaRPr lang="en-US" dirty="0">
            <a:highlight>
              <a:srgbClr val="000000"/>
            </a:highlight>
          </a:endParaRPr>
        </a:p>
      </dgm:t>
    </dgm:pt>
    <dgm:pt modelId="{4761063D-8AD8-4D3A-A9E8-FF46502B7B2B}" type="sibTrans" cxnId="{CDB2E4EE-0981-4F01-ABD8-B44E2D6B37C9}">
      <dgm:prSet/>
      <dgm:spPr/>
      <dgm:t>
        <a:bodyPr/>
        <a:lstStyle/>
        <a:p>
          <a:endParaRPr lang="en-US"/>
        </a:p>
      </dgm:t>
    </dgm:pt>
    <dgm:pt modelId="{ED3D8380-A61C-4B26-AF6B-6A7722947399}" type="parTrans" cxnId="{CDB2E4EE-0981-4F01-ABD8-B44E2D6B37C9}">
      <dgm:prSet/>
      <dgm:spPr/>
      <dgm:t>
        <a:bodyPr/>
        <a:lstStyle/>
        <a:p>
          <a:endParaRPr lang="en-US"/>
        </a:p>
      </dgm:t>
    </dgm:pt>
    <dgm:pt modelId="{17FE2388-C608-43D7-B82B-D7E3C4685261}" type="pres">
      <dgm:prSet presAssocID="{481C325D-E04A-4D4F-BA53-97868C749AD2}" presName="root" presStyleCnt="0">
        <dgm:presLayoutVars>
          <dgm:dir/>
          <dgm:resizeHandles val="exact"/>
        </dgm:presLayoutVars>
      </dgm:prSet>
      <dgm:spPr/>
    </dgm:pt>
    <dgm:pt modelId="{7AAFF3B3-9700-44CC-B128-2F780A0B1B59}" type="pres">
      <dgm:prSet presAssocID="{5DE5279F-0584-41E7-B683-59C0D7FFA2C2}" presName="compNode" presStyleCnt="0"/>
      <dgm:spPr/>
    </dgm:pt>
    <dgm:pt modelId="{6347ABF6-0482-4151-966F-59620D1854CE}" type="pres">
      <dgm:prSet presAssocID="{5DE5279F-0584-41E7-B683-59C0D7FFA2C2}" presName="bgRect" presStyleLbl="bgShp" presStyleIdx="0" presStyleCnt="4"/>
      <dgm:spPr/>
    </dgm:pt>
    <dgm:pt modelId="{C4581489-A4C0-4268-97BF-4DA63C2A0110}" type="pres">
      <dgm:prSet presAssocID="{5DE5279F-0584-41E7-B683-59C0D7FFA2C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70FB5EE9-89C2-42D3-B68E-29AC3BA39321}" type="pres">
      <dgm:prSet presAssocID="{5DE5279F-0584-41E7-B683-59C0D7FFA2C2}" presName="spaceRect" presStyleCnt="0"/>
      <dgm:spPr/>
    </dgm:pt>
    <dgm:pt modelId="{BC13A5F4-EADF-46B3-9FE7-13AD56457F53}" type="pres">
      <dgm:prSet presAssocID="{5DE5279F-0584-41E7-B683-59C0D7FFA2C2}" presName="parTx" presStyleLbl="revTx" presStyleIdx="0" presStyleCnt="4">
        <dgm:presLayoutVars>
          <dgm:chMax val="0"/>
          <dgm:chPref val="0"/>
        </dgm:presLayoutVars>
      </dgm:prSet>
      <dgm:spPr/>
    </dgm:pt>
    <dgm:pt modelId="{C6354713-8A68-490B-8BA6-CE9E0FAAB13F}" type="pres">
      <dgm:prSet presAssocID="{D8C60675-5596-4B65-A4B5-B0232A7D7FC7}" presName="sibTrans" presStyleCnt="0"/>
      <dgm:spPr/>
    </dgm:pt>
    <dgm:pt modelId="{C11E3D3D-6937-415C-BC34-381223290FF7}" type="pres">
      <dgm:prSet presAssocID="{E3689F82-3855-4F10-83F7-FDEBE0E8A024}" presName="compNode" presStyleCnt="0"/>
      <dgm:spPr/>
    </dgm:pt>
    <dgm:pt modelId="{B44BB922-206D-4C32-8908-03CC5434278A}" type="pres">
      <dgm:prSet presAssocID="{E3689F82-3855-4F10-83F7-FDEBE0E8A024}" presName="bgRect" presStyleLbl="bgShp" presStyleIdx="1" presStyleCnt="4"/>
      <dgm:spPr/>
    </dgm:pt>
    <dgm:pt modelId="{CEBC6A67-C400-4568-AAF1-256837F93253}" type="pres">
      <dgm:prSet presAssocID="{E3689F82-3855-4F10-83F7-FDEBE0E8A0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A29ABEF3-27AF-41D2-96B3-2E383B0A3ACD}" type="pres">
      <dgm:prSet presAssocID="{E3689F82-3855-4F10-83F7-FDEBE0E8A024}" presName="spaceRect" presStyleCnt="0"/>
      <dgm:spPr/>
    </dgm:pt>
    <dgm:pt modelId="{2A391567-19E7-4231-92BC-BABA8911E35B}" type="pres">
      <dgm:prSet presAssocID="{E3689F82-3855-4F10-83F7-FDEBE0E8A024}" presName="parTx" presStyleLbl="revTx" presStyleIdx="1" presStyleCnt="4">
        <dgm:presLayoutVars>
          <dgm:chMax val="0"/>
          <dgm:chPref val="0"/>
        </dgm:presLayoutVars>
      </dgm:prSet>
      <dgm:spPr/>
    </dgm:pt>
    <dgm:pt modelId="{6CB43A56-A319-4DD8-9BAB-7996ED5BE24B}" type="pres">
      <dgm:prSet presAssocID="{4761063D-8AD8-4D3A-A9E8-FF46502B7B2B}" presName="sibTrans" presStyleCnt="0"/>
      <dgm:spPr/>
    </dgm:pt>
    <dgm:pt modelId="{640E5EE7-DC94-423B-9B0C-4B6DD009591C}" type="pres">
      <dgm:prSet presAssocID="{A4B08143-FD54-4716-AF4A-D71F22370892}" presName="compNode" presStyleCnt="0"/>
      <dgm:spPr/>
    </dgm:pt>
    <dgm:pt modelId="{992EFF67-0AF2-423F-9E07-76B7B1C8D3AA}" type="pres">
      <dgm:prSet presAssocID="{A4B08143-FD54-4716-AF4A-D71F22370892}" presName="bgRect" presStyleLbl="bgShp" presStyleIdx="2" presStyleCnt="4"/>
      <dgm:spPr/>
    </dgm:pt>
    <dgm:pt modelId="{03FA1332-C633-427A-BFDC-0BCDF848A36E}" type="pres">
      <dgm:prSet presAssocID="{A4B08143-FD54-4716-AF4A-D71F2237089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D280E1B1-2667-413C-9EBE-A91100D3754E}" type="pres">
      <dgm:prSet presAssocID="{A4B08143-FD54-4716-AF4A-D71F22370892}" presName="spaceRect" presStyleCnt="0"/>
      <dgm:spPr/>
    </dgm:pt>
    <dgm:pt modelId="{68AD13C3-CF9A-400E-8328-A788B4AC3E4A}" type="pres">
      <dgm:prSet presAssocID="{A4B08143-FD54-4716-AF4A-D71F22370892}" presName="parTx" presStyleLbl="revTx" presStyleIdx="2" presStyleCnt="4">
        <dgm:presLayoutVars>
          <dgm:chMax val="0"/>
          <dgm:chPref val="0"/>
        </dgm:presLayoutVars>
      </dgm:prSet>
      <dgm:spPr/>
    </dgm:pt>
    <dgm:pt modelId="{9F76E22C-257E-4167-A2FA-72877C43277A}" type="pres">
      <dgm:prSet presAssocID="{6CA30A34-00A6-491B-9D99-4C461C49AD4A}" presName="sibTrans" presStyleCnt="0"/>
      <dgm:spPr/>
    </dgm:pt>
    <dgm:pt modelId="{03B91958-33A0-4DD6-9264-69E2A231EB79}" type="pres">
      <dgm:prSet presAssocID="{6919E987-9D13-4B34-8FCF-B3160D1B2619}" presName="compNode" presStyleCnt="0"/>
      <dgm:spPr/>
    </dgm:pt>
    <dgm:pt modelId="{6B6B2142-0C45-41D7-8AA5-6607B8E1F7B6}" type="pres">
      <dgm:prSet presAssocID="{6919E987-9D13-4B34-8FCF-B3160D1B2619}" presName="bgRect" presStyleLbl="bgShp" presStyleIdx="3" presStyleCnt="4"/>
      <dgm:spPr/>
    </dgm:pt>
    <dgm:pt modelId="{213A28C4-A45B-4365-AA12-DFB684314B5A}" type="pres">
      <dgm:prSet presAssocID="{6919E987-9D13-4B34-8FCF-B3160D1B26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B0046D11-D5F0-4C5F-803A-77721B8BCED0}" type="pres">
      <dgm:prSet presAssocID="{6919E987-9D13-4B34-8FCF-B3160D1B2619}" presName="spaceRect" presStyleCnt="0"/>
      <dgm:spPr/>
    </dgm:pt>
    <dgm:pt modelId="{4863EB42-BEC4-48A0-A3C2-57E2B40ADDEE}" type="pres">
      <dgm:prSet presAssocID="{6919E987-9D13-4B34-8FCF-B3160D1B261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4CBDD1F-4A46-4FCA-A1BB-907916B7FEAE}" type="presOf" srcId="{6919E987-9D13-4B34-8FCF-B3160D1B2619}" destId="{4863EB42-BEC4-48A0-A3C2-57E2B40ADDEE}" srcOrd="0" destOrd="0" presId="urn:microsoft.com/office/officeart/2018/2/layout/IconVerticalSolidList"/>
    <dgm:cxn modelId="{FF65F664-5FBD-44AD-B847-A8EA06264D52}" srcId="{481C325D-E04A-4D4F-BA53-97868C749AD2}" destId="{6919E987-9D13-4B34-8FCF-B3160D1B2619}" srcOrd="3" destOrd="0" parTransId="{B16BC1C7-F30A-4007-BC3E-80DAA110E9E1}" sibTransId="{48FA1435-1DB4-4AD8-96D2-EB75C18EDE88}"/>
    <dgm:cxn modelId="{413EC24C-9AAB-4285-B7F0-2085249F983C}" type="presOf" srcId="{A4B08143-FD54-4716-AF4A-D71F22370892}" destId="{68AD13C3-CF9A-400E-8328-A788B4AC3E4A}" srcOrd="0" destOrd="0" presId="urn:microsoft.com/office/officeart/2018/2/layout/IconVerticalSolidList"/>
    <dgm:cxn modelId="{B78E249D-DC96-40D7-8AB0-B5F4844360B4}" srcId="{481C325D-E04A-4D4F-BA53-97868C749AD2}" destId="{A4B08143-FD54-4716-AF4A-D71F22370892}" srcOrd="2" destOrd="0" parTransId="{52F24CA5-43A4-4FE4-97DC-0B2FE8A62F2C}" sibTransId="{6CA30A34-00A6-491B-9D99-4C461C49AD4A}"/>
    <dgm:cxn modelId="{843E10A9-23D7-47F8-9115-1A2CF49ABFA8}" type="presOf" srcId="{5DE5279F-0584-41E7-B683-59C0D7FFA2C2}" destId="{BC13A5F4-EADF-46B3-9FE7-13AD56457F53}" srcOrd="0" destOrd="0" presId="urn:microsoft.com/office/officeart/2018/2/layout/IconVerticalSolidList"/>
    <dgm:cxn modelId="{D57C6CB6-7284-4CB7-A141-39F2E63F7622}" type="presOf" srcId="{E3689F82-3855-4F10-83F7-FDEBE0E8A024}" destId="{2A391567-19E7-4231-92BC-BABA8911E35B}" srcOrd="0" destOrd="0" presId="urn:microsoft.com/office/officeart/2018/2/layout/IconVerticalSolidList"/>
    <dgm:cxn modelId="{719518D0-BC0A-4B08-9A6E-2FA0ADEA2E02}" type="presOf" srcId="{481C325D-E04A-4D4F-BA53-97868C749AD2}" destId="{17FE2388-C608-43D7-B82B-D7E3C4685261}" srcOrd="0" destOrd="0" presId="urn:microsoft.com/office/officeart/2018/2/layout/IconVerticalSolidList"/>
    <dgm:cxn modelId="{CDB2E4EE-0981-4F01-ABD8-B44E2D6B37C9}" srcId="{481C325D-E04A-4D4F-BA53-97868C749AD2}" destId="{E3689F82-3855-4F10-83F7-FDEBE0E8A024}" srcOrd="1" destOrd="0" parTransId="{ED3D8380-A61C-4B26-AF6B-6A7722947399}" sibTransId="{4761063D-8AD8-4D3A-A9E8-FF46502B7B2B}"/>
    <dgm:cxn modelId="{19AF3CF5-D3E3-439C-AF63-A98FA3A50390}" srcId="{481C325D-E04A-4D4F-BA53-97868C749AD2}" destId="{5DE5279F-0584-41E7-B683-59C0D7FFA2C2}" srcOrd="0" destOrd="0" parTransId="{12FB789B-2276-4CC0-8723-76F451BC46AB}" sibTransId="{D8C60675-5596-4B65-A4B5-B0232A7D7FC7}"/>
    <dgm:cxn modelId="{B8CA1ABE-4AEF-492E-B942-3FC566B65DBA}" type="presParOf" srcId="{17FE2388-C608-43D7-B82B-D7E3C4685261}" destId="{7AAFF3B3-9700-44CC-B128-2F780A0B1B59}" srcOrd="0" destOrd="0" presId="urn:microsoft.com/office/officeart/2018/2/layout/IconVerticalSolidList"/>
    <dgm:cxn modelId="{906F7A01-FF62-4224-81E6-E302C61D10FC}" type="presParOf" srcId="{7AAFF3B3-9700-44CC-B128-2F780A0B1B59}" destId="{6347ABF6-0482-4151-966F-59620D1854CE}" srcOrd="0" destOrd="0" presId="urn:microsoft.com/office/officeart/2018/2/layout/IconVerticalSolidList"/>
    <dgm:cxn modelId="{D0A21C9D-38C2-440E-8337-E6A63A28ABF8}" type="presParOf" srcId="{7AAFF3B3-9700-44CC-B128-2F780A0B1B59}" destId="{C4581489-A4C0-4268-97BF-4DA63C2A0110}" srcOrd="1" destOrd="0" presId="urn:microsoft.com/office/officeart/2018/2/layout/IconVerticalSolidList"/>
    <dgm:cxn modelId="{D0BB0F53-5885-46EA-A87B-64CC524219DF}" type="presParOf" srcId="{7AAFF3B3-9700-44CC-B128-2F780A0B1B59}" destId="{70FB5EE9-89C2-42D3-B68E-29AC3BA39321}" srcOrd="2" destOrd="0" presId="urn:microsoft.com/office/officeart/2018/2/layout/IconVerticalSolidList"/>
    <dgm:cxn modelId="{F8F465B6-C2BE-4454-AAAD-D41CCF9D6D5D}" type="presParOf" srcId="{7AAFF3B3-9700-44CC-B128-2F780A0B1B59}" destId="{BC13A5F4-EADF-46B3-9FE7-13AD56457F53}" srcOrd="3" destOrd="0" presId="urn:microsoft.com/office/officeart/2018/2/layout/IconVerticalSolidList"/>
    <dgm:cxn modelId="{5D6F7920-0321-439D-9418-B31FD8C5F43F}" type="presParOf" srcId="{17FE2388-C608-43D7-B82B-D7E3C4685261}" destId="{C6354713-8A68-490B-8BA6-CE9E0FAAB13F}" srcOrd="1" destOrd="0" presId="urn:microsoft.com/office/officeart/2018/2/layout/IconVerticalSolidList"/>
    <dgm:cxn modelId="{0F4ECE4D-2505-440C-B6B3-84F42E09672F}" type="presParOf" srcId="{17FE2388-C608-43D7-B82B-D7E3C4685261}" destId="{C11E3D3D-6937-415C-BC34-381223290FF7}" srcOrd="2" destOrd="0" presId="urn:microsoft.com/office/officeart/2018/2/layout/IconVerticalSolidList"/>
    <dgm:cxn modelId="{7D19B2F6-07A7-430A-BBF2-C3F3DA756F3D}" type="presParOf" srcId="{C11E3D3D-6937-415C-BC34-381223290FF7}" destId="{B44BB922-206D-4C32-8908-03CC5434278A}" srcOrd="0" destOrd="0" presId="urn:microsoft.com/office/officeart/2018/2/layout/IconVerticalSolidList"/>
    <dgm:cxn modelId="{DAF0A71B-8F77-4FC3-81CC-5289C66B05F5}" type="presParOf" srcId="{C11E3D3D-6937-415C-BC34-381223290FF7}" destId="{CEBC6A67-C400-4568-AAF1-256837F93253}" srcOrd="1" destOrd="0" presId="urn:microsoft.com/office/officeart/2018/2/layout/IconVerticalSolidList"/>
    <dgm:cxn modelId="{33CA36CC-2EE5-41C6-90AB-3CCACAA8D5D0}" type="presParOf" srcId="{C11E3D3D-6937-415C-BC34-381223290FF7}" destId="{A29ABEF3-27AF-41D2-96B3-2E383B0A3ACD}" srcOrd="2" destOrd="0" presId="urn:microsoft.com/office/officeart/2018/2/layout/IconVerticalSolidList"/>
    <dgm:cxn modelId="{6A37B21E-2E21-4FFC-A359-A039F1E9BC35}" type="presParOf" srcId="{C11E3D3D-6937-415C-BC34-381223290FF7}" destId="{2A391567-19E7-4231-92BC-BABA8911E35B}" srcOrd="3" destOrd="0" presId="urn:microsoft.com/office/officeart/2018/2/layout/IconVerticalSolidList"/>
    <dgm:cxn modelId="{BA070506-605A-4A5F-B6B7-271430DA3238}" type="presParOf" srcId="{17FE2388-C608-43D7-B82B-D7E3C4685261}" destId="{6CB43A56-A319-4DD8-9BAB-7996ED5BE24B}" srcOrd="3" destOrd="0" presId="urn:microsoft.com/office/officeart/2018/2/layout/IconVerticalSolidList"/>
    <dgm:cxn modelId="{2B1B527D-29D3-4737-8413-CB49923623D5}" type="presParOf" srcId="{17FE2388-C608-43D7-B82B-D7E3C4685261}" destId="{640E5EE7-DC94-423B-9B0C-4B6DD009591C}" srcOrd="4" destOrd="0" presId="urn:microsoft.com/office/officeart/2018/2/layout/IconVerticalSolidList"/>
    <dgm:cxn modelId="{C62CA362-F442-4BF0-91FC-1F818BFE0FFC}" type="presParOf" srcId="{640E5EE7-DC94-423B-9B0C-4B6DD009591C}" destId="{992EFF67-0AF2-423F-9E07-76B7B1C8D3AA}" srcOrd="0" destOrd="0" presId="urn:microsoft.com/office/officeart/2018/2/layout/IconVerticalSolidList"/>
    <dgm:cxn modelId="{ADAC75F1-4EC3-4626-9A70-93968CE22618}" type="presParOf" srcId="{640E5EE7-DC94-423B-9B0C-4B6DD009591C}" destId="{03FA1332-C633-427A-BFDC-0BCDF848A36E}" srcOrd="1" destOrd="0" presId="urn:microsoft.com/office/officeart/2018/2/layout/IconVerticalSolidList"/>
    <dgm:cxn modelId="{597FA25A-5A31-4E2E-AC51-3D1B7153D341}" type="presParOf" srcId="{640E5EE7-DC94-423B-9B0C-4B6DD009591C}" destId="{D280E1B1-2667-413C-9EBE-A91100D3754E}" srcOrd="2" destOrd="0" presId="urn:microsoft.com/office/officeart/2018/2/layout/IconVerticalSolidList"/>
    <dgm:cxn modelId="{3E7D74AA-8807-4078-9818-471EA2DA9A1E}" type="presParOf" srcId="{640E5EE7-DC94-423B-9B0C-4B6DD009591C}" destId="{68AD13C3-CF9A-400E-8328-A788B4AC3E4A}" srcOrd="3" destOrd="0" presId="urn:microsoft.com/office/officeart/2018/2/layout/IconVerticalSolidList"/>
    <dgm:cxn modelId="{D99BAFE9-366C-4FD4-B5DA-40D3F0B84B69}" type="presParOf" srcId="{17FE2388-C608-43D7-B82B-D7E3C4685261}" destId="{9F76E22C-257E-4167-A2FA-72877C43277A}" srcOrd="5" destOrd="0" presId="urn:microsoft.com/office/officeart/2018/2/layout/IconVerticalSolidList"/>
    <dgm:cxn modelId="{2DCB6F14-C623-4D54-B2E3-D26E11E60225}" type="presParOf" srcId="{17FE2388-C608-43D7-B82B-D7E3C4685261}" destId="{03B91958-33A0-4DD6-9264-69E2A231EB79}" srcOrd="6" destOrd="0" presId="urn:microsoft.com/office/officeart/2018/2/layout/IconVerticalSolidList"/>
    <dgm:cxn modelId="{96E314C8-F16E-4792-A804-4538882B79D4}" type="presParOf" srcId="{03B91958-33A0-4DD6-9264-69E2A231EB79}" destId="{6B6B2142-0C45-41D7-8AA5-6607B8E1F7B6}" srcOrd="0" destOrd="0" presId="urn:microsoft.com/office/officeart/2018/2/layout/IconVerticalSolidList"/>
    <dgm:cxn modelId="{CD1560AA-3B0A-45DC-A6B7-6D07DF252EF9}" type="presParOf" srcId="{03B91958-33A0-4DD6-9264-69E2A231EB79}" destId="{213A28C4-A45B-4365-AA12-DFB684314B5A}" srcOrd="1" destOrd="0" presId="urn:microsoft.com/office/officeart/2018/2/layout/IconVerticalSolidList"/>
    <dgm:cxn modelId="{D7DE3212-A9FD-488E-81AB-4257690E3DD1}" type="presParOf" srcId="{03B91958-33A0-4DD6-9264-69E2A231EB79}" destId="{B0046D11-D5F0-4C5F-803A-77721B8BCED0}" srcOrd="2" destOrd="0" presId="urn:microsoft.com/office/officeart/2018/2/layout/IconVerticalSolidList"/>
    <dgm:cxn modelId="{6563664E-6871-45FE-ABCD-876F249C5C9C}" type="presParOf" srcId="{03B91958-33A0-4DD6-9264-69E2A231EB79}" destId="{4863EB42-BEC4-48A0-A3C2-57E2B40ADD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F708DD-D201-4FB5-AF67-A8B74DB28B18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9D2428-29BB-46BD-933B-CB0DC1CF37B2}">
      <dgm:prSet/>
      <dgm:spPr/>
      <dgm:t>
        <a:bodyPr/>
        <a:lstStyle/>
        <a:p>
          <a:r>
            <a:rPr lang="en-GB" b="1" dirty="0"/>
            <a:t>What – </a:t>
          </a:r>
          <a:r>
            <a:rPr lang="en-GB" b="0" dirty="0"/>
            <a:t>30% drop in revenue in store, much less in store customers, harder to stock  </a:t>
          </a:r>
          <a:endParaRPr lang="en-US" b="0" dirty="0"/>
        </a:p>
      </dgm:t>
    </dgm:pt>
    <dgm:pt modelId="{CB84DB81-8CCA-4DD8-836C-8EC43CD5D50C}" type="parTrans" cxnId="{5D85A706-531A-430B-976A-629AC3961F49}">
      <dgm:prSet/>
      <dgm:spPr/>
      <dgm:t>
        <a:bodyPr/>
        <a:lstStyle/>
        <a:p>
          <a:endParaRPr lang="en-US"/>
        </a:p>
      </dgm:t>
    </dgm:pt>
    <dgm:pt modelId="{32E77C18-6625-4625-9B38-B4A5BCBBD46D}" type="sibTrans" cxnId="{5D85A706-531A-430B-976A-629AC3961F49}">
      <dgm:prSet/>
      <dgm:spPr/>
      <dgm:t>
        <a:bodyPr/>
        <a:lstStyle/>
        <a:p>
          <a:endParaRPr lang="en-US"/>
        </a:p>
      </dgm:t>
    </dgm:pt>
    <dgm:pt modelId="{DE9AB3A9-DAA2-4182-BB43-637E4DBF3EC1}">
      <dgm:prSet/>
      <dgm:spPr/>
      <dgm:t>
        <a:bodyPr/>
        <a:lstStyle/>
        <a:p>
          <a:r>
            <a:rPr lang="en-GB" b="1" dirty="0"/>
            <a:t>Where – </a:t>
          </a:r>
          <a:r>
            <a:rPr lang="en-GB" b="0" dirty="0"/>
            <a:t>Norwich, UK – High street store </a:t>
          </a:r>
          <a:endParaRPr lang="en-US" b="0" dirty="0"/>
        </a:p>
      </dgm:t>
    </dgm:pt>
    <dgm:pt modelId="{72A31F93-AEB5-494E-905F-8E1A5E6D6E57}" type="parTrans" cxnId="{0B17BAFB-312D-4EB5-80B0-A4375F2EEDBF}">
      <dgm:prSet/>
      <dgm:spPr/>
      <dgm:t>
        <a:bodyPr/>
        <a:lstStyle/>
        <a:p>
          <a:endParaRPr lang="en-US"/>
        </a:p>
      </dgm:t>
    </dgm:pt>
    <dgm:pt modelId="{8BF3AC51-184E-490D-88B6-D8532779A984}" type="sibTrans" cxnId="{0B17BAFB-312D-4EB5-80B0-A4375F2EEDBF}">
      <dgm:prSet/>
      <dgm:spPr/>
      <dgm:t>
        <a:bodyPr/>
        <a:lstStyle/>
        <a:p>
          <a:endParaRPr lang="en-US"/>
        </a:p>
      </dgm:t>
    </dgm:pt>
    <dgm:pt modelId="{8B21632B-E026-4A3B-B3F3-D20E1BEAB397}">
      <dgm:prSet/>
      <dgm:spPr/>
      <dgm:t>
        <a:bodyPr/>
        <a:lstStyle/>
        <a:p>
          <a:r>
            <a:rPr lang="en-GB" b="1" dirty="0"/>
            <a:t>When – </a:t>
          </a:r>
          <a:r>
            <a:rPr lang="en-GB" b="0" dirty="0"/>
            <a:t>within the last 12-month time period</a:t>
          </a:r>
          <a:endParaRPr lang="en-US" b="0" dirty="0"/>
        </a:p>
      </dgm:t>
    </dgm:pt>
    <dgm:pt modelId="{1B953239-B0D8-427E-B453-A45EABD953F5}" type="parTrans" cxnId="{FB38D91B-0BD9-4E8B-A159-895FBB7062F3}">
      <dgm:prSet/>
      <dgm:spPr/>
      <dgm:t>
        <a:bodyPr/>
        <a:lstStyle/>
        <a:p>
          <a:endParaRPr lang="en-US"/>
        </a:p>
      </dgm:t>
    </dgm:pt>
    <dgm:pt modelId="{9A0CC73E-51A0-41C6-AE2E-4C0DE5A174F6}" type="sibTrans" cxnId="{FB38D91B-0BD9-4E8B-A159-895FBB7062F3}">
      <dgm:prSet/>
      <dgm:spPr/>
      <dgm:t>
        <a:bodyPr/>
        <a:lstStyle/>
        <a:p>
          <a:endParaRPr lang="en-US"/>
        </a:p>
      </dgm:t>
    </dgm:pt>
    <dgm:pt modelId="{5011DB48-4D16-4F68-B33A-08BB212918D1}">
      <dgm:prSet/>
      <dgm:spPr/>
      <dgm:t>
        <a:bodyPr/>
        <a:lstStyle/>
        <a:p>
          <a:r>
            <a:rPr lang="en-GB" b="1" dirty="0"/>
            <a:t>Who – </a:t>
          </a:r>
          <a:r>
            <a:rPr lang="en-GB" b="0" dirty="0"/>
            <a:t>Liam and Priya Patel who are the owners as well as customers </a:t>
          </a:r>
          <a:endParaRPr lang="en-US" b="0" dirty="0"/>
        </a:p>
      </dgm:t>
    </dgm:pt>
    <dgm:pt modelId="{B4456EC9-D56D-46E9-832E-CF04B5DB6D4E}" type="parTrans" cxnId="{FAEB8FCC-41EC-4B05-9AC2-EC996C28B1BC}">
      <dgm:prSet/>
      <dgm:spPr/>
      <dgm:t>
        <a:bodyPr/>
        <a:lstStyle/>
        <a:p>
          <a:endParaRPr lang="en-US"/>
        </a:p>
      </dgm:t>
    </dgm:pt>
    <dgm:pt modelId="{C86CA336-E3A4-423B-9ED6-7AE7C36F3FA7}" type="sibTrans" cxnId="{FAEB8FCC-41EC-4B05-9AC2-EC996C28B1BC}">
      <dgm:prSet/>
      <dgm:spPr/>
      <dgm:t>
        <a:bodyPr/>
        <a:lstStyle/>
        <a:p>
          <a:endParaRPr lang="en-US"/>
        </a:p>
      </dgm:t>
    </dgm:pt>
    <dgm:pt modelId="{3C8AECE1-EFEE-462C-BC0C-32CFD865C5E1}">
      <dgm:prSet/>
      <dgm:spPr/>
      <dgm:t>
        <a:bodyPr/>
        <a:lstStyle/>
        <a:p>
          <a:r>
            <a:rPr lang="en-GB" b="1" dirty="0"/>
            <a:t>Why – </a:t>
          </a:r>
          <a:r>
            <a:rPr lang="en-GB" b="0" dirty="0"/>
            <a:t>Website outdated, Rising costs, Marketing issues, Location, Crowded market </a:t>
          </a:r>
          <a:endParaRPr lang="en-US" b="0" dirty="0"/>
        </a:p>
      </dgm:t>
    </dgm:pt>
    <dgm:pt modelId="{47038AE0-C47B-4107-9D1F-14A4439AD76E}" type="parTrans" cxnId="{32378D88-92CE-4DF5-B5A0-881A046E0A0E}">
      <dgm:prSet/>
      <dgm:spPr/>
      <dgm:t>
        <a:bodyPr/>
        <a:lstStyle/>
        <a:p>
          <a:endParaRPr lang="en-US"/>
        </a:p>
      </dgm:t>
    </dgm:pt>
    <dgm:pt modelId="{903493CF-59D0-4595-8BBA-DE618C8DEC03}" type="sibTrans" cxnId="{32378D88-92CE-4DF5-B5A0-881A046E0A0E}">
      <dgm:prSet/>
      <dgm:spPr/>
      <dgm:t>
        <a:bodyPr/>
        <a:lstStyle/>
        <a:p>
          <a:endParaRPr lang="en-US"/>
        </a:p>
      </dgm:t>
    </dgm:pt>
    <dgm:pt modelId="{68F9DE8C-45BE-42FC-B36F-454FB2E3798C}">
      <dgm:prSet/>
      <dgm:spPr/>
      <dgm:t>
        <a:bodyPr/>
        <a:lstStyle/>
        <a:p>
          <a:r>
            <a:rPr lang="en-GB" b="1" dirty="0"/>
            <a:t>How – </a:t>
          </a:r>
          <a:r>
            <a:rPr lang="en-GB" b="0" dirty="0"/>
            <a:t>Difficulties adapting to the changing selling points could lead to further profit loss, Very serious </a:t>
          </a:r>
          <a:endParaRPr lang="en-US" b="0" dirty="0"/>
        </a:p>
      </dgm:t>
    </dgm:pt>
    <dgm:pt modelId="{08748131-D894-4BF4-A9B4-D9D9815C1A1E}" type="parTrans" cxnId="{890DAC2E-FD57-4802-BC84-548BD432BEC6}">
      <dgm:prSet/>
      <dgm:spPr/>
      <dgm:t>
        <a:bodyPr/>
        <a:lstStyle/>
        <a:p>
          <a:endParaRPr lang="en-US"/>
        </a:p>
      </dgm:t>
    </dgm:pt>
    <dgm:pt modelId="{2CC0D4FA-29C4-4218-96E2-A4317027BC84}" type="sibTrans" cxnId="{890DAC2E-FD57-4802-BC84-548BD432BEC6}">
      <dgm:prSet/>
      <dgm:spPr/>
      <dgm:t>
        <a:bodyPr/>
        <a:lstStyle/>
        <a:p>
          <a:endParaRPr lang="en-US"/>
        </a:p>
      </dgm:t>
    </dgm:pt>
    <dgm:pt modelId="{870E5952-7592-4444-A8FA-5E329E1A5554}">
      <dgm:prSet/>
      <dgm:spPr/>
      <dgm:t>
        <a:bodyPr/>
        <a:lstStyle/>
        <a:p>
          <a:r>
            <a:rPr lang="en-GB" b="1" dirty="0"/>
            <a:t>How Much – </a:t>
          </a:r>
          <a:r>
            <a:rPr lang="en-GB" b="0" dirty="0"/>
            <a:t>drop in 30% revenue in store, could continue to rise further with poor marketing, need to boost online sales to make up for this</a:t>
          </a:r>
          <a:endParaRPr lang="en-US" b="0" dirty="0"/>
        </a:p>
      </dgm:t>
    </dgm:pt>
    <dgm:pt modelId="{54D3EF9A-449C-4174-8CEB-C8F607E4EADD}" type="parTrans" cxnId="{E6CF4BAE-AB4E-4B38-A128-0ACA87E8744F}">
      <dgm:prSet/>
      <dgm:spPr/>
      <dgm:t>
        <a:bodyPr/>
        <a:lstStyle/>
        <a:p>
          <a:endParaRPr lang="en-US"/>
        </a:p>
      </dgm:t>
    </dgm:pt>
    <dgm:pt modelId="{E32097B5-DC96-4458-A167-E8284B0F5820}" type="sibTrans" cxnId="{E6CF4BAE-AB4E-4B38-A128-0ACA87E8744F}">
      <dgm:prSet/>
      <dgm:spPr/>
      <dgm:t>
        <a:bodyPr/>
        <a:lstStyle/>
        <a:p>
          <a:endParaRPr lang="en-US"/>
        </a:p>
      </dgm:t>
    </dgm:pt>
    <dgm:pt modelId="{CB7B76A4-FF0A-4F20-A980-480EC5575B08}" type="pres">
      <dgm:prSet presAssocID="{CFF708DD-D201-4FB5-AF67-A8B74DB28B18}" presName="vert0" presStyleCnt="0">
        <dgm:presLayoutVars>
          <dgm:dir/>
          <dgm:animOne val="branch"/>
          <dgm:animLvl val="lvl"/>
        </dgm:presLayoutVars>
      </dgm:prSet>
      <dgm:spPr/>
    </dgm:pt>
    <dgm:pt modelId="{412EBF12-D018-46DF-BE6D-47F7D0F1D6E0}" type="pres">
      <dgm:prSet presAssocID="{D59D2428-29BB-46BD-933B-CB0DC1CF37B2}" presName="thickLine" presStyleLbl="alignNode1" presStyleIdx="0" presStyleCnt="7"/>
      <dgm:spPr/>
    </dgm:pt>
    <dgm:pt modelId="{0CF181F2-3499-4449-9CA2-F1047E9E63C2}" type="pres">
      <dgm:prSet presAssocID="{D59D2428-29BB-46BD-933B-CB0DC1CF37B2}" presName="horz1" presStyleCnt="0"/>
      <dgm:spPr/>
    </dgm:pt>
    <dgm:pt modelId="{5ED23933-4F49-4ACA-883F-229A24DFC812}" type="pres">
      <dgm:prSet presAssocID="{D59D2428-29BB-46BD-933B-CB0DC1CF37B2}" presName="tx1" presStyleLbl="revTx" presStyleIdx="0" presStyleCnt="7"/>
      <dgm:spPr/>
    </dgm:pt>
    <dgm:pt modelId="{C556AA4A-9BD5-4990-B68D-167347665FC9}" type="pres">
      <dgm:prSet presAssocID="{D59D2428-29BB-46BD-933B-CB0DC1CF37B2}" presName="vert1" presStyleCnt="0"/>
      <dgm:spPr/>
    </dgm:pt>
    <dgm:pt modelId="{AF260939-26E7-420D-B23F-CF523E2A0478}" type="pres">
      <dgm:prSet presAssocID="{DE9AB3A9-DAA2-4182-BB43-637E4DBF3EC1}" presName="thickLine" presStyleLbl="alignNode1" presStyleIdx="1" presStyleCnt="7"/>
      <dgm:spPr/>
    </dgm:pt>
    <dgm:pt modelId="{24A17E7F-0EBE-4E40-993E-2058F9D02429}" type="pres">
      <dgm:prSet presAssocID="{DE9AB3A9-DAA2-4182-BB43-637E4DBF3EC1}" presName="horz1" presStyleCnt="0"/>
      <dgm:spPr/>
    </dgm:pt>
    <dgm:pt modelId="{635B7C83-F349-4B96-86A4-ED3E6AF0592B}" type="pres">
      <dgm:prSet presAssocID="{DE9AB3A9-DAA2-4182-BB43-637E4DBF3EC1}" presName="tx1" presStyleLbl="revTx" presStyleIdx="1" presStyleCnt="7"/>
      <dgm:spPr/>
    </dgm:pt>
    <dgm:pt modelId="{93D2D5AC-B0F7-40D8-A3E5-546E2835AF2C}" type="pres">
      <dgm:prSet presAssocID="{DE9AB3A9-DAA2-4182-BB43-637E4DBF3EC1}" presName="vert1" presStyleCnt="0"/>
      <dgm:spPr/>
    </dgm:pt>
    <dgm:pt modelId="{1EA21FA0-D2F0-48E1-BA12-0A82EC613A95}" type="pres">
      <dgm:prSet presAssocID="{8B21632B-E026-4A3B-B3F3-D20E1BEAB397}" presName="thickLine" presStyleLbl="alignNode1" presStyleIdx="2" presStyleCnt="7"/>
      <dgm:spPr/>
    </dgm:pt>
    <dgm:pt modelId="{0DED9550-11DE-4F86-A77B-9A6DE1EA079A}" type="pres">
      <dgm:prSet presAssocID="{8B21632B-E026-4A3B-B3F3-D20E1BEAB397}" presName="horz1" presStyleCnt="0"/>
      <dgm:spPr/>
    </dgm:pt>
    <dgm:pt modelId="{D2F3C381-A9DE-4CC8-BF2E-EAC01E694706}" type="pres">
      <dgm:prSet presAssocID="{8B21632B-E026-4A3B-B3F3-D20E1BEAB397}" presName="tx1" presStyleLbl="revTx" presStyleIdx="2" presStyleCnt="7"/>
      <dgm:spPr/>
    </dgm:pt>
    <dgm:pt modelId="{B9A04865-4E53-4CB8-92D5-9E532C971690}" type="pres">
      <dgm:prSet presAssocID="{8B21632B-E026-4A3B-B3F3-D20E1BEAB397}" presName="vert1" presStyleCnt="0"/>
      <dgm:spPr/>
    </dgm:pt>
    <dgm:pt modelId="{0798721A-9380-4FC0-8EB4-70A2A533E54E}" type="pres">
      <dgm:prSet presAssocID="{5011DB48-4D16-4F68-B33A-08BB212918D1}" presName="thickLine" presStyleLbl="alignNode1" presStyleIdx="3" presStyleCnt="7"/>
      <dgm:spPr/>
    </dgm:pt>
    <dgm:pt modelId="{81DCA458-8AEF-4F9F-A6CC-764A9F93914C}" type="pres">
      <dgm:prSet presAssocID="{5011DB48-4D16-4F68-B33A-08BB212918D1}" presName="horz1" presStyleCnt="0"/>
      <dgm:spPr/>
    </dgm:pt>
    <dgm:pt modelId="{183522BD-6128-460A-8E69-9BEAB6DEA73F}" type="pres">
      <dgm:prSet presAssocID="{5011DB48-4D16-4F68-B33A-08BB212918D1}" presName="tx1" presStyleLbl="revTx" presStyleIdx="3" presStyleCnt="7"/>
      <dgm:spPr/>
    </dgm:pt>
    <dgm:pt modelId="{96B33788-80BC-4AE5-B82A-D97E4AA02A24}" type="pres">
      <dgm:prSet presAssocID="{5011DB48-4D16-4F68-B33A-08BB212918D1}" presName="vert1" presStyleCnt="0"/>
      <dgm:spPr/>
    </dgm:pt>
    <dgm:pt modelId="{FAA2F422-E8D7-4590-9596-81B69BA0034E}" type="pres">
      <dgm:prSet presAssocID="{3C8AECE1-EFEE-462C-BC0C-32CFD865C5E1}" presName="thickLine" presStyleLbl="alignNode1" presStyleIdx="4" presStyleCnt="7"/>
      <dgm:spPr/>
    </dgm:pt>
    <dgm:pt modelId="{C50CBA25-DD01-450D-8085-9FB972A59D3C}" type="pres">
      <dgm:prSet presAssocID="{3C8AECE1-EFEE-462C-BC0C-32CFD865C5E1}" presName="horz1" presStyleCnt="0"/>
      <dgm:spPr/>
    </dgm:pt>
    <dgm:pt modelId="{F0FE73C6-1766-4A90-A563-8080C97F7F09}" type="pres">
      <dgm:prSet presAssocID="{3C8AECE1-EFEE-462C-BC0C-32CFD865C5E1}" presName="tx1" presStyleLbl="revTx" presStyleIdx="4" presStyleCnt="7"/>
      <dgm:spPr/>
    </dgm:pt>
    <dgm:pt modelId="{82C4F722-53AD-4EC0-9279-FDC28F334C95}" type="pres">
      <dgm:prSet presAssocID="{3C8AECE1-EFEE-462C-BC0C-32CFD865C5E1}" presName="vert1" presStyleCnt="0"/>
      <dgm:spPr/>
    </dgm:pt>
    <dgm:pt modelId="{DAF9BAA8-E155-458F-9710-3028CA3DE32E}" type="pres">
      <dgm:prSet presAssocID="{68F9DE8C-45BE-42FC-B36F-454FB2E3798C}" presName="thickLine" presStyleLbl="alignNode1" presStyleIdx="5" presStyleCnt="7"/>
      <dgm:spPr/>
    </dgm:pt>
    <dgm:pt modelId="{4B0E6C1D-B7A0-4C09-99EA-FE66CAA2EC72}" type="pres">
      <dgm:prSet presAssocID="{68F9DE8C-45BE-42FC-B36F-454FB2E3798C}" presName="horz1" presStyleCnt="0"/>
      <dgm:spPr/>
    </dgm:pt>
    <dgm:pt modelId="{3FC81D29-9B16-41DF-ACB9-FD3F0F49EE67}" type="pres">
      <dgm:prSet presAssocID="{68F9DE8C-45BE-42FC-B36F-454FB2E3798C}" presName="tx1" presStyleLbl="revTx" presStyleIdx="5" presStyleCnt="7"/>
      <dgm:spPr/>
    </dgm:pt>
    <dgm:pt modelId="{F372FF14-FA93-469F-BAC1-EB31F885D257}" type="pres">
      <dgm:prSet presAssocID="{68F9DE8C-45BE-42FC-B36F-454FB2E3798C}" presName="vert1" presStyleCnt="0"/>
      <dgm:spPr/>
    </dgm:pt>
    <dgm:pt modelId="{3942D960-B1A3-4A21-8183-7E303FB3D2B6}" type="pres">
      <dgm:prSet presAssocID="{870E5952-7592-4444-A8FA-5E329E1A5554}" presName="thickLine" presStyleLbl="alignNode1" presStyleIdx="6" presStyleCnt="7"/>
      <dgm:spPr/>
    </dgm:pt>
    <dgm:pt modelId="{3F2D181C-DC13-468D-8E7C-C79010D71858}" type="pres">
      <dgm:prSet presAssocID="{870E5952-7592-4444-A8FA-5E329E1A5554}" presName="horz1" presStyleCnt="0"/>
      <dgm:spPr/>
    </dgm:pt>
    <dgm:pt modelId="{50A2D3F1-FB19-4A39-BB9C-4498515F71C0}" type="pres">
      <dgm:prSet presAssocID="{870E5952-7592-4444-A8FA-5E329E1A5554}" presName="tx1" presStyleLbl="revTx" presStyleIdx="6" presStyleCnt="7"/>
      <dgm:spPr/>
    </dgm:pt>
    <dgm:pt modelId="{9A42F3B1-7AED-49DF-BA8B-F1950AFE7FCA}" type="pres">
      <dgm:prSet presAssocID="{870E5952-7592-4444-A8FA-5E329E1A5554}" presName="vert1" presStyleCnt="0"/>
      <dgm:spPr/>
    </dgm:pt>
  </dgm:ptLst>
  <dgm:cxnLst>
    <dgm:cxn modelId="{5D85A706-531A-430B-976A-629AC3961F49}" srcId="{CFF708DD-D201-4FB5-AF67-A8B74DB28B18}" destId="{D59D2428-29BB-46BD-933B-CB0DC1CF37B2}" srcOrd="0" destOrd="0" parTransId="{CB84DB81-8CCA-4DD8-836C-8EC43CD5D50C}" sibTransId="{32E77C18-6625-4625-9B38-B4A5BCBBD46D}"/>
    <dgm:cxn modelId="{FB38D91B-0BD9-4E8B-A159-895FBB7062F3}" srcId="{CFF708DD-D201-4FB5-AF67-A8B74DB28B18}" destId="{8B21632B-E026-4A3B-B3F3-D20E1BEAB397}" srcOrd="2" destOrd="0" parTransId="{1B953239-B0D8-427E-B453-A45EABD953F5}" sibTransId="{9A0CC73E-51A0-41C6-AE2E-4C0DE5A174F6}"/>
    <dgm:cxn modelId="{890DAC2E-FD57-4802-BC84-548BD432BEC6}" srcId="{CFF708DD-D201-4FB5-AF67-A8B74DB28B18}" destId="{68F9DE8C-45BE-42FC-B36F-454FB2E3798C}" srcOrd="5" destOrd="0" parTransId="{08748131-D894-4BF4-A9B4-D9D9815C1A1E}" sibTransId="{2CC0D4FA-29C4-4218-96E2-A4317027BC84}"/>
    <dgm:cxn modelId="{09484E64-AEBE-4662-BB60-2D97179D5779}" type="presOf" srcId="{3C8AECE1-EFEE-462C-BC0C-32CFD865C5E1}" destId="{F0FE73C6-1766-4A90-A563-8080C97F7F09}" srcOrd="0" destOrd="0" presId="urn:microsoft.com/office/officeart/2008/layout/LinedList"/>
    <dgm:cxn modelId="{7D9D8E4D-BB76-4D18-8717-457AFC64F8BE}" type="presOf" srcId="{8B21632B-E026-4A3B-B3F3-D20E1BEAB397}" destId="{D2F3C381-A9DE-4CC8-BF2E-EAC01E694706}" srcOrd="0" destOrd="0" presId="urn:microsoft.com/office/officeart/2008/layout/LinedList"/>
    <dgm:cxn modelId="{32378D88-92CE-4DF5-B5A0-881A046E0A0E}" srcId="{CFF708DD-D201-4FB5-AF67-A8B74DB28B18}" destId="{3C8AECE1-EFEE-462C-BC0C-32CFD865C5E1}" srcOrd="4" destOrd="0" parTransId="{47038AE0-C47B-4107-9D1F-14A4439AD76E}" sibTransId="{903493CF-59D0-4595-8BBA-DE618C8DEC03}"/>
    <dgm:cxn modelId="{3E650E8A-3F6E-468E-81D6-4218E51209C1}" type="presOf" srcId="{870E5952-7592-4444-A8FA-5E329E1A5554}" destId="{50A2D3F1-FB19-4A39-BB9C-4498515F71C0}" srcOrd="0" destOrd="0" presId="urn:microsoft.com/office/officeart/2008/layout/LinedList"/>
    <dgm:cxn modelId="{E6CF4BAE-AB4E-4B38-A128-0ACA87E8744F}" srcId="{CFF708DD-D201-4FB5-AF67-A8B74DB28B18}" destId="{870E5952-7592-4444-A8FA-5E329E1A5554}" srcOrd="6" destOrd="0" parTransId="{54D3EF9A-449C-4174-8CEB-C8F607E4EADD}" sibTransId="{E32097B5-DC96-4458-A167-E8284B0F5820}"/>
    <dgm:cxn modelId="{9B04ABBA-DF24-46C3-BBC3-D7D2A0ADFC9B}" type="presOf" srcId="{D59D2428-29BB-46BD-933B-CB0DC1CF37B2}" destId="{5ED23933-4F49-4ACA-883F-229A24DFC812}" srcOrd="0" destOrd="0" presId="urn:microsoft.com/office/officeart/2008/layout/LinedList"/>
    <dgm:cxn modelId="{1787BBBB-C747-4968-B9FE-BE5311D9A8FB}" type="presOf" srcId="{CFF708DD-D201-4FB5-AF67-A8B74DB28B18}" destId="{CB7B76A4-FF0A-4F20-A980-480EC5575B08}" srcOrd="0" destOrd="0" presId="urn:microsoft.com/office/officeart/2008/layout/LinedList"/>
    <dgm:cxn modelId="{5149A5C1-E070-4398-87A0-DA45C4271BC8}" type="presOf" srcId="{DE9AB3A9-DAA2-4182-BB43-637E4DBF3EC1}" destId="{635B7C83-F349-4B96-86A4-ED3E6AF0592B}" srcOrd="0" destOrd="0" presId="urn:microsoft.com/office/officeart/2008/layout/LinedList"/>
    <dgm:cxn modelId="{FAEB8FCC-41EC-4B05-9AC2-EC996C28B1BC}" srcId="{CFF708DD-D201-4FB5-AF67-A8B74DB28B18}" destId="{5011DB48-4D16-4F68-B33A-08BB212918D1}" srcOrd="3" destOrd="0" parTransId="{B4456EC9-D56D-46E9-832E-CF04B5DB6D4E}" sibTransId="{C86CA336-E3A4-423B-9ED6-7AE7C36F3FA7}"/>
    <dgm:cxn modelId="{C1333CDF-4D86-4E78-A85F-968BE11F16B6}" type="presOf" srcId="{68F9DE8C-45BE-42FC-B36F-454FB2E3798C}" destId="{3FC81D29-9B16-41DF-ACB9-FD3F0F49EE67}" srcOrd="0" destOrd="0" presId="urn:microsoft.com/office/officeart/2008/layout/LinedList"/>
    <dgm:cxn modelId="{C180D8E0-3F80-4C5C-91B4-D57313C79659}" type="presOf" srcId="{5011DB48-4D16-4F68-B33A-08BB212918D1}" destId="{183522BD-6128-460A-8E69-9BEAB6DEA73F}" srcOrd="0" destOrd="0" presId="urn:microsoft.com/office/officeart/2008/layout/LinedList"/>
    <dgm:cxn modelId="{0B17BAFB-312D-4EB5-80B0-A4375F2EEDBF}" srcId="{CFF708DD-D201-4FB5-AF67-A8B74DB28B18}" destId="{DE9AB3A9-DAA2-4182-BB43-637E4DBF3EC1}" srcOrd="1" destOrd="0" parTransId="{72A31F93-AEB5-494E-905F-8E1A5E6D6E57}" sibTransId="{8BF3AC51-184E-490D-88B6-D8532779A984}"/>
    <dgm:cxn modelId="{E0A3E0B5-68CF-4CBD-85FB-A8A2F175F362}" type="presParOf" srcId="{CB7B76A4-FF0A-4F20-A980-480EC5575B08}" destId="{412EBF12-D018-46DF-BE6D-47F7D0F1D6E0}" srcOrd="0" destOrd="0" presId="urn:microsoft.com/office/officeart/2008/layout/LinedList"/>
    <dgm:cxn modelId="{F59768AA-DEC1-4C9D-9641-F9AED60E68F9}" type="presParOf" srcId="{CB7B76A4-FF0A-4F20-A980-480EC5575B08}" destId="{0CF181F2-3499-4449-9CA2-F1047E9E63C2}" srcOrd="1" destOrd="0" presId="urn:microsoft.com/office/officeart/2008/layout/LinedList"/>
    <dgm:cxn modelId="{2D1686C6-61B1-47D3-9061-8A504125C308}" type="presParOf" srcId="{0CF181F2-3499-4449-9CA2-F1047E9E63C2}" destId="{5ED23933-4F49-4ACA-883F-229A24DFC812}" srcOrd="0" destOrd="0" presId="urn:microsoft.com/office/officeart/2008/layout/LinedList"/>
    <dgm:cxn modelId="{1E9C8933-1248-40F2-815E-DE9E61770583}" type="presParOf" srcId="{0CF181F2-3499-4449-9CA2-F1047E9E63C2}" destId="{C556AA4A-9BD5-4990-B68D-167347665FC9}" srcOrd="1" destOrd="0" presId="urn:microsoft.com/office/officeart/2008/layout/LinedList"/>
    <dgm:cxn modelId="{EB89D744-2A2B-4EA1-AC2B-39625FB3A005}" type="presParOf" srcId="{CB7B76A4-FF0A-4F20-A980-480EC5575B08}" destId="{AF260939-26E7-420D-B23F-CF523E2A0478}" srcOrd="2" destOrd="0" presId="urn:microsoft.com/office/officeart/2008/layout/LinedList"/>
    <dgm:cxn modelId="{BF986020-EAF9-4CC4-B4AC-F1CD5367A869}" type="presParOf" srcId="{CB7B76A4-FF0A-4F20-A980-480EC5575B08}" destId="{24A17E7F-0EBE-4E40-993E-2058F9D02429}" srcOrd="3" destOrd="0" presId="urn:microsoft.com/office/officeart/2008/layout/LinedList"/>
    <dgm:cxn modelId="{10FEB7F3-97AD-4954-A6F0-0C4FDCE3CF9A}" type="presParOf" srcId="{24A17E7F-0EBE-4E40-993E-2058F9D02429}" destId="{635B7C83-F349-4B96-86A4-ED3E6AF0592B}" srcOrd="0" destOrd="0" presId="urn:microsoft.com/office/officeart/2008/layout/LinedList"/>
    <dgm:cxn modelId="{196841E9-1661-4E4F-9118-78123BF3D7AE}" type="presParOf" srcId="{24A17E7F-0EBE-4E40-993E-2058F9D02429}" destId="{93D2D5AC-B0F7-40D8-A3E5-546E2835AF2C}" srcOrd="1" destOrd="0" presId="urn:microsoft.com/office/officeart/2008/layout/LinedList"/>
    <dgm:cxn modelId="{13F1BE65-ED45-48D7-BE95-29C0929A4425}" type="presParOf" srcId="{CB7B76A4-FF0A-4F20-A980-480EC5575B08}" destId="{1EA21FA0-D2F0-48E1-BA12-0A82EC613A95}" srcOrd="4" destOrd="0" presId="urn:microsoft.com/office/officeart/2008/layout/LinedList"/>
    <dgm:cxn modelId="{7B13C86D-75FD-4198-8EE2-604283E6BE3C}" type="presParOf" srcId="{CB7B76A4-FF0A-4F20-A980-480EC5575B08}" destId="{0DED9550-11DE-4F86-A77B-9A6DE1EA079A}" srcOrd="5" destOrd="0" presId="urn:microsoft.com/office/officeart/2008/layout/LinedList"/>
    <dgm:cxn modelId="{9CB83AE5-DF8B-450B-8331-F5EC9CBC6F00}" type="presParOf" srcId="{0DED9550-11DE-4F86-A77B-9A6DE1EA079A}" destId="{D2F3C381-A9DE-4CC8-BF2E-EAC01E694706}" srcOrd="0" destOrd="0" presId="urn:microsoft.com/office/officeart/2008/layout/LinedList"/>
    <dgm:cxn modelId="{A7BC5864-6C2F-42AF-8326-043768B57BCF}" type="presParOf" srcId="{0DED9550-11DE-4F86-A77B-9A6DE1EA079A}" destId="{B9A04865-4E53-4CB8-92D5-9E532C971690}" srcOrd="1" destOrd="0" presId="urn:microsoft.com/office/officeart/2008/layout/LinedList"/>
    <dgm:cxn modelId="{9EB4C9E7-BA2B-42FE-8902-3991EBBFC2DC}" type="presParOf" srcId="{CB7B76A4-FF0A-4F20-A980-480EC5575B08}" destId="{0798721A-9380-4FC0-8EB4-70A2A533E54E}" srcOrd="6" destOrd="0" presId="urn:microsoft.com/office/officeart/2008/layout/LinedList"/>
    <dgm:cxn modelId="{86C6D3D3-6679-440C-8D35-8DF1F10E536E}" type="presParOf" srcId="{CB7B76A4-FF0A-4F20-A980-480EC5575B08}" destId="{81DCA458-8AEF-4F9F-A6CC-764A9F93914C}" srcOrd="7" destOrd="0" presId="urn:microsoft.com/office/officeart/2008/layout/LinedList"/>
    <dgm:cxn modelId="{5D0B778C-BF46-44C1-A48D-097712EC3FCE}" type="presParOf" srcId="{81DCA458-8AEF-4F9F-A6CC-764A9F93914C}" destId="{183522BD-6128-460A-8E69-9BEAB6DEA73F}" srcOrd="0" destOrd="0" presId="urn:microsoft.com/office/officeart/2008/layout/LinedList"/>
    <dgm:cxn modelId="{16DBBAEE-280B-465A-8199-C52EA8DF2C59}" type="presParOf" srcId="{81DCA458-8AEF-4F9F-A6CC-764A9F93914C}" destId="{96B33788-80BC-4AE5-B82A-D97E4AA02A24}" srcOrd="1" destOrd="0" presId="urn:microsoft.com/office/officeart/2008/layout/LinedList"/>
    <dgm:cxn modelId="{F0ADD0A3-1EB9-4B18-BEA8-44491969DDD2}" type="presParOf" srcId="{CB7B76A4-FF0A-4F20-A980-480EC5575B08}" destId="{FAA2F422-E8D7-4590-9596-81B69BA0034E}" srcOrd="8" destOrd="0" presId="urn:microsoft.com/office/officeart/2008/layout/LinedList"/>
    <dgm:cxn modelId="{D2D4F1B4-DB78-4930-BA46-39319947FD22}" type="presParOf" srcId="{CB7B76A4-FF0A-4F20-A980-480EC5575B08}" destId="{C50CBA25-DD01-450D-8085-9FB972A59D3C}" srcOrd="9" destOrd="0" presId="urn:microsoft.com/office/officeart/2008/layout/LinedList"/>
    <dgm:cxn modelId="{3CF07AAA-BFF8-4B21-91E3-50AAF180EEF0}" type="presParOf" srcId="{C50CBA25-DD01-450D-8085-9FB972A59D3C}" destId="{F0FE73C6-1766-4A90-A563-8080C97F7F09}" srcOrd="0" destOrd="0" presId="urn:microsoft.com/office/officeart/2008/layout/LinedList"/>
    <dgm:cxn modelId="{10212AB6-0297-4C6D-B009-3F47C079B3B8}" type="presParOf" srcId="{C50CBA25-DD01-450D-8085-9FB972A59D3C}" destId="{82C4F722-53AD-4EC0-9279-FDC28F334C95}" srcOrd="1" destOrd="0" presId="urn:microsoft.com/office/officeart/2008/layout/LinedList"/>
    <dgm:cxn modelId="{0C2FE01A-ADCB-423B-A87B-87A29FF61209}" type="presParOf" srcId="{CB7B76A4-FF0A-4F20-A980-480EC5575B08}" destId="{DAF9BAA8-E155-458F-9710-3028CA3DE32E}" srcOrd="10" destOrd="0" presId="urn:microsoft.com/office/officeart/2008/layout/LinedList"/>
    <dgm:cxn modelId="{DA2AD5E9-56C8-4170-9726-3E37773D9E3E}" type="presParOf" srcId="{CB7B76A4-FF0A-4F20-A980-480EC5575B08}" destId="{4B0E6C1D-B7A0-4C09-99EA-FE66CAA2EC72}" srcOrd="11" destOrd="0" presId="urn:microsoft.com/office/officeart/2008/layout/LinedList"/>
    <dgm:cxn modelId="{EE3CBFD3-28D9-4029-A6A1-A62F4E165890}" type="presParOf" srcId="{4B0E6C1D-B7A0-4C09-99EA-FE66CAA2EC72}" destId="{3FC81D29-9B16-41DF-ACB9-FD3F0F49EE67}" srcOrd="0" destOrd="0" presId="urn:microsoft.com/office/officeart/2008/layout/LinedList"/>
    <dgm:cxn modelId="{8CFCBA7A-D2E1-42B2-85F2-4694E7244346}" type="presParOf" srcId="{4B0E6C1D-B7A0-4C09-99EA-FE66CAA2EC72}" destId="{F372FF14-FA93-469F-BAC1-EB31F885D257}" srcOrd="1" destOrd="0" presId="urn:microsoft.com/office/officeart/2008/layout/LinedList"/>
    <dgm:cxn modelId="{1A570D5F-6818-4DDB-86A9-F23747B9FB85}" type="presParOf" srcId="{CB7B76A4-FF0A-4F20-A980-480EC5575B08}" destId="{3942D960-B1A3-4A21-8183-7E303FB3D2B6}" srcOrd="12" destOrd="0" presId="urn:microsoft.com/office/officeart/2008/layout/LinedList"/>
    <dgm:cxn modelId="{A00FAB2F-7E52-41F5-9DAB-14D10BFFA44C}" type="presParOf" srcId="{CB7B76A4-FF0A-4F20-A980-480EC5575B08}" destId="{3F2D181C-DC13-468D-8E7C-C79010D71858}" srcOrd="13" destOrd="0" presId="urn:microsoft.com/office/officeart/2008/layout/LinedList"/>
    <dgm:cxn modelId="{C0EA9CC7-D989-4E27-A339-F51F8C2DC61F}" type="presParOf" srcId="{3F2D181C-DC13-468D-8E7C-C79010D71858}" destId="{50A2D3F1-FB19-4A39-BB9C-4498515F71C0}" srcOrd="0" destOrd="0" presId="urn:microsoft.com/office/officeart/2008/layout/LinedList"/>
    <dgm:cxn modelId="{5484E956-C4D5-4925-9DF2-ED12EC3F2889}" type="presParOf" srcId="{3F2D181C-DC13-468D-8E7C-C79010D71858}" destId="{9A42F3B1-7AED-49DF-BA8B-F1950AFE7F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2CCD4-69A2-443A-9265-4071EA50F9E5}">
      <dsp:nvSpPr>
        <dsp:cNvPr id="0" name=""/>
        <dsp:cNvSpPr/>
      </dsp:nvSpPr>
      <dsp:spPr>
        <a:xfrm>
          <a:off x="0" y="3844"/>
          <a:ext cx="6656769" cy="818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1BBA05-B239-472C-826E-28B0AC91DC81}">
      <dsp:nvSpPr>
        <dsp:cNvPr id="0" name=""/>
        <dsp:cNvSpPr/>
      </dsp:nvSpPr>
      <dsp:spPr>
        <a:xfrm>
          <a:off x="247723" y="188101"/>
          <a:ext cx="450406" cy="4504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CE763-D9BC-45A6-A3F2-98B21D3409F3}">
      <dsp:nvSpPr>
        <dsp:cNvPr id="0" name=""/>
        <dsp:cNvSpPr/>
      </dsp:nvSpPr>
      <dsp:spPr>
        <a:xfrm>
          <a:off x="945853" y="3844"/>
          <a:ext cx="5710915" cy="81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69" tIns="86669" rIns="86669" bIns="866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Explain Green Haven Florists as a business and discuss problems </a:t>
          </a:r>
          <a:endParaRPr lang="en-US" sz="1900" kern="1200"/>
        </a:p>
      </dsp:txBody>
      <dsp:txXfrm>
        <a:off x="945853" y="3844"/>
        <a:ext cx="5710915" cy="818920"/>
      </dsp:txXfrm>
    </dsp:sp>
    <dsp:sp modelId="{97E84271-5EAF-49E3-B421-64A615DB48CC}">
      <dsp:nvSpPr>
        <dsp:cNvPr id="0" name=""/>
        <dsp:cNvSpPr/>
      </dsp:nvSpPr>
      <dsp:spPr>
        <a:xfrm>
          <a:off x="0" y="1027495"/>
          <a:ext cx="6656769" cy="818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5A5BE-677F-46FE-AAAC-9AED36919B1E}">
      <dsp:nvSpPr>
        <dsp:cNvPr id="0" name=""/>
        <dsp:cNvSpPr/>
      </dsp:nvSpPr>
      <dsp:spPr>
        <a:xfrm>
          <a:off x="247723" y="1211753"/>
          <a:ext cx="450406" cy="4504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8113F-C7D4-44E5-A34D-093A838A3BC6}">
      <dsp:nvSpPr>
        <dsp:cNvPr id="0" name=""/>
        <dsp:cNvSpPr/>
      </dsp:nvSpPr>
      <dsp:spPr>
        <a:xfrm>
          <a:off x="945853" y="1027495"/>
          <a:ext cx="5710915" cy="81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69" tIns="86669" rIns="86669" bIns="866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 the 5W2H Model that can summarise the discussed issues</a:t>
          </a:r>
          <a:endParaRPr lang="en-US" sz="1900" kern="1200"/>
        </a:p>
      </dsp:txBody>
      <dsp:txXfrm>
        <a:off x="945853" y="1027495"/>
        <a:ext cx="5710915" cy="818920"/>
      </dsp:txXfrm>
    </dsp:sp>
    <dsp:sp modelId="{3EF6FF0F-8E36-4A32-AB24-751CDB017CE8}">
      <dsp:nvSpPr>
        <dsp:cNvPr id="0" name=""/>
        <dsp:cNvSpPr/>
      </dsp:nvSpPr>
      <dsp:spPr>
        <a:xfrm>
          <a:off x="0" y="2051147"/>
          <a:ext cx="6656769" cy="818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1E39F-F75B-42F6-86B8-D5D2BC77909B}">
      <dsp:nvSpPr>
        <dsp:cNvPr id="0" name=""/>
        <dsp:cNvSpPr/>
      </dsp:nvSpPr>
      <dsp:spPr>
        <a:xfrm>
          <a:off x="247723" y="2235404"/>
          <a:ext cx="450406" cy="4504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BC467-785C-4FE3-9E39-27D8269D133A}">
      <dsp:nvSpPr>
        <dsp:cNvPr id="0" name=""/>
        <dsp:cNvSpPr/>
      </dsp:nvSpPr>
      <dsp:spPr>
        <a:xfrm>
          <a:off x="945853" y="2051147"/>
          <a:ext cx="5710915" cy="81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69" tIns="86669" rIns="86669" bIns="866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 and critique the PESTEL framework</a:t>
          </a:r>
          <a:endParaRPr lang="en-US" sz="1900" kern="1200"/>
        </a:p>
      </dsp:txBody>
      <dsp:txXfrm>
        <a:off x="945853" y="2051147"/>
        <a:ext cx="5710915" cy="818920"/>
      </dsp:txXfrm>
    </dsp:sp>
    <dsp:sp modelId="{52C1E115-4641-461D-BB91-34DFC4CEB45F}">
      <dsp:nvSpPr>
        <dsp:cNvPr id="0" name=""/>
        <dsp:cNvSpPr/>
      </dsp:nvSpPr>
      <dsp:spPr>
        <a:xfrm>
          <a:off x="0" y="3074798"/>
          <a:ext cx="6656769" cy="818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B02A2-3EC8-46FA-A9E1-61BC84F70C99}">
      <dsp:nvSpPr>
        <dsp:cNvPr id="0" name=""/>
        <dsp:cNvSpPr/>
      </dsp:nvSpPr>
      <dsp:spPr>
        <a:xfrm>
          <a:off x="247723" y="3259055"/>
          <a:ext cx="450406" cy="4504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EBE226-52F4-4C9C-BB09-96A11C9D9C54}">
      <dsp:nvSpPr>
        <dsp:cNvPr id="0" name=""/>
        <dsp:cNvSpPr/>
      </dsp:nvSpPr>
      <dsp:spPr>
        <a:xfrm>
          <a:off x="945853" y="3074798"/>
          <a:ext cx="5710915" cy="81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69" tIns="86669" rIns="86669" bIns="866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 and critique the Cause-and-Effect Model</a:t>
          </a:r>
          <a:endParaRPr lang="en-US" sz="1900" kern="1200"/>
        </a:p>
      </dsp:txBody>
      <dsp:txXfrm>
        <a:off x="945853" y="3074798"/>
        <a:ext cx="5710915" cy="818920"/>
      </dsp:txXfrm>
    </dsp:sp>
    <dsp:sp modelId="{9E8C15CF-5180-45A8-A1CC-5F303F8740BA}">
      <dsp:nvSpPr>
        <dsp:cNvPr id="0" name=""/>
        <dsp:cNvSpPr/>
      </dsp:nvSpPr>
      <dsp:spPr>
        <a:xfrm>
          <a:off x="0" y="4098449"/>
          <a:ext cx="6656769" cy="8189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22A27-A3DF-49EE-B738-C8B44620CD58}">
      <dsp:nvSpPr>
        <dsp:cNvPr id="0" name=""/>
        <dsp:cNvSpPr/>
      </dsp:nvSpPr>
      <dsp:spPr>
        <a:xfrm>
          <a:off x="247723" y="4282706"/>
          <a:ext cx="450406" cy="4504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5305C-3AAF-4B1F-AE32-5E7E187CE119}">
      <dsp:nvSpPr>
        <dsp:cNvPr id="0" name=""/>
        <dsp:cNvSpPr/>
      </dsp:nvSpPr>
      <dsp:spPr>
        <a:xfrm>
          <a:off x="945853" y="4098449"/>
          <a:ext cx="5710915" cy="818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669" tIns="86669" rIns="86669" bIns="866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Summarise the key findings</a:t>
          </a:r>
          <a:endParaRPr lang="en-US" sz="1900" kern="1200"/>
        </a:p>
      </dsp:txBody>
      <dsp:txXfrm>
        <a:off x="945853" y="4098449"/>
        <a:ext cx="5710915" cy="818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7ABF6-0482-4151-966F-59620D1854CE}">
      <dsp:nvSpPr>
        <dsp:cNvPr id="0" name=""/>
        <dsp:cNvSpPr/>
      </dsp:nvSpPr>
      <dsp:spPr>
        <a:xfrm>
          <a:off x="0" y="2042"/>
          <a:ext cx="6656769" cy="103518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581489-A4C0-4268-97BF-4DA63C2A0110}">
      <dsp:nvSpPr>
        <dsp:cNvPr id="0" name=""/>
        <dsp:cNvSpPr/>
      </dsp:nvSpPr>
      <dsp:spPr>
        <a:xfrm>
          <a:off x="313143" y="234959"/>
          <a:ext cx="569351" cy="569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13A5F4-EADF-46B3-9FE7-13AD56457F53}">
      <dsp:nvSpPr>
        <dsp:cNvPr id="0" name=""/>
        <dsp:cNvSpPr/>
      </dsp:nvSpPr>
      <dsp:spPr>
        <a:xfrm>
          <a:off x="1195638" y="2042"/>
          <a:ext cx="5461130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highlight>
                <a:srgbClr val="000000"/>
              </a:highlight>
            </a:rPr>
            <a:t>Based in Norwich, UK and was opened in 2016 by owners Liam and Priya Patel</a:t>
          </a:r>
          <a:endParaRPr lang="en-US" sz="1800" kern="1200" dirty="0">
            <a:highlight>
              <a:srgbClr val="000000"/>
            </a:highlight>
          </a:endParaRPr>
        </a:p>
      </dsp:txBody>
      <dsp:txXfrm>
        <a:off x="1195638" y="2042"/>
        <a:ext cx="5461130" cy="1035185"/>
      </dsp:txXfrm>
    </dsp:sp>
    <dsp:sp modelId="{B44BB922-206D-4C32-8908-03CC5434278A}">
      <dsp:nvSpPr>
        <dsp:cNvPr id="0" name=""/>
        <dsp:cNvSpPr/>
      </dsp:nvSpPr>
      <dsp:spPr>
        <a:xfrm>
          <a:off x="0" y="1296024"/>
          <a:ext cx="6656769" cy="103518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BC6A67-C400-4568-AAF1-256837F93253}">
      <dsp:nvSpPr>
        <dsp:cNvPr id="0" name=""/>
        <dsp:cNvSpPr/>
      </dsp:nvSpPr>
      <dsp:spPr>
        <a:xfrm>
          <a:off x="313143" y="1528940"/>
          <a:ext cx="569351" cy="569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391567-19E7-4231-92BC-BABA8911E35B}">
      <dsp:nvSpPr>
        <dsp:cNvPr id="0" name=""/>
        <dsp:cNvSpPr/>
      </dsp:nvSpPr>
      <dsp:spPr>
        <a:xfrm>
          <a:off x="1195638" y="1296024"/>
          <a:ext cx="5461130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highlight>
                <a:srgbClr val="000000"/>
              </a:highlight>
            </a:rPr>
            <a:t>Known for their bespoke floral arrangements as well as eco-friendly packaging and sustainable ethos</a:t>
          </a:r>
          <a:endParaRPr lang="en-US" sz="1800" kern="1200" dirty="0">
            <a:highlight>
              <a:srgbClr val="000000"/>
            </a:highlight>
          </a:endParaRPr>
        </a:p>
      </dsp:txBody>
      <dsp:txXfrm>
        <a:off x="1195638" y="1296024"/>
        <a:ext cx="5461130" cy="1035185"/>
      </dsp:txXfrm>
    </dsp:sp>
    <dsp:sp modelId="{992EFF67-0AF2-423F-9E07-76B7B1C8D3AA}">
      <dsp:nvSpPr>
        <dsp:cNvPr id="0" name=""/>
        <dsp:cNvSpPr/>
      </dsp:nvSpPr>
      <dsp:spPr>
        <a:xfrm>
          <a:off x="0" y="2590005"/>
          <a:ext cx="6656769" cy="103518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3FA1332-C633-427A-BFDC-0BCDF848A36E}">
      <dsp:nvSpPr>
        <dsp:cNvPr id="0" name=""/>
        <dsp:cNvSpPr/>
      </dsp:nvSpPr>
      <dsp:spPr>
        <a:xfrm>
          <a:off x="313143" y="2822922"/>
          <a:ext cx="569351" cy="569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AD13C3-CF9A-400E-8328-A788B4AC3E4A}">
      <dsp:nvSpPr>
        <dsp:cNvPr id="0" name=""/>
        <dsp:cNvSpPr/>
      </dsp:nvSpPr>
      <dsp:spPr>
        <a:xfrm>
          <a:off x="1195638" y="2590005"/>
          <a:ext cx="5461130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highlight>
                <a:srgbClr val="000000"/>
              </a:highlight>
            </a:rPr>
            <a:t>Strong community ties and operate using walk-ins for customers to view their flowers</a:t>
          </a:r>
          <a:endParaRPr lang="en-US" sz="1800" kern="1200" dirty="0">
            <a:highlight>
              <a:srgbClr val="000000"/>
            </a:highlight>
          </a:endParaRPr>
        </a:p>
      </dsp:txBody>
      <dsp:txXfrm>
        <a:off x="1195638" y="2590005"/>
        <a:ext cx="5461130" cy="1035185"/>
      </dsp:txXfrm>
    </dsp:sp>
    <dsp:sp modelId="{6B6B2142-0C45-41D7-8AA5-6607B8E1F7B6}">
      <dsp:nvSpPr>
        <dsp:cNvPr id="0" name=""/>
        <dsp:cNvSpPr/>
      </dsp:nvSpPr>
      <dsp:spPr>
        <a:xfrm>
          <a:off x="0" y="3883987"/>
          <a:ext cx="6656769" cy="103518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3A28C4-A45B-4365-AA12-DFB684314B5A}">
      <dsp:nvSpPr>
        <dsp:cNvPr id="0" name=""/>
        <dsp:cNvSpPr/>
      </dsp:nvSpPr>
      <dsp:spPr>
        <a:xfrm>
          <a:off x="313143" y="4116903"/>
          <a:ext cx="569351" cy="569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63EB42-BEC4-48A0-A3C2-57E2B40ADDEE}">
      <dsp:nvSpPr>
        <dsp:cNvPr id="0" name=""/>
        <dsp:cNvSpPr/>
      </dsp:nvSpPr>
      <dsp:spPr>
        <a:xfrm>
          <a:off x="1195638" y="3883987"/>
          <a:ext cx="5461130" cy="1035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7" tIns="109557" rIns="109557" bIns="1095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highlight>
                <a:srgbClr val="000000"/>
              </a:highlight>
            </a:rPr>
            <a:t>Also cater to special events such as weddings and corporate events</a:t>
          </a:r>
        </a:p>
      </dsp:txBody>
      <dsp:txXfrm>
        <a:off x="1195638" y="3883987"/>
        <a:ext cx="5461130" cy="10351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2EBF12-D018-46DF-BE6D-47F7D0F1D6E0}">
      <dsp:nvSpPr>
        <dsp:cNvPr id="0" name=""/>
        <dsp:cNvSpPr/>
      </dsp:nvSpPr>
      <dsp:spPr>
        <a:xfrm>
          <a:off x="0" y="527"/>
          <a:ext cx="96181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D23933-4F49-4ACA-883F-229A24DFC812}">
      <dsp:nvSpPr>
        <dsp:cNvPr id="0" name=""/>
        <dsp:cNvSpPr/>
      </dsp:nvSpPr>
      <dsp:spPr>
        <a:xfrm>
          <a:off x="0" y="527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What – </a:t>
          </a:r>
          <a:r>
            <a:rPr lang="en-GB" sz="1800" b="0" kern="1200" dirty="0"/>
            <a:t>30% drop in revenue in store, much less in store customers, harder to stock  </a:t>
          </a:r>
          <a:endParaRPr lang="en-US" sz="1800" b="0" kern="1200" dirty="0"/>
        </a:p>
      </dsp:txBody>
      <dsp:txXfrm>
        <a:off x="0" y="527"/>
        <a:ext cx="9618133" cy="617568"/>
      </dsp:txXfrm>
    </dsp:sp>
    <dsp:sp modelId="{AF260939-26E7-420D-B23F-CF523E2A0478}">
      <dsp:nvSpPr>
        <dsp:cNvPr id="0" name=""/>
        <dsp:cNvSpPr/>
      </dsp:nvSpPr>
      <dsp:spPr>
        <a:xfrm>
          <a:off x="0" y="618096"/>
          <a:ext cx="96181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5B7C83-F349-4B96-86A4-ED3E6AF0592B}">
      <dsp:nvSpPr>
        <dsp:cNvPr id="0" name=""/>
        <dsp:cNvSpPr/>
      </dsp:nvSpPr>
      <dsp:spPr>
        <a:xfrm>
          <a:off x="0" y="618096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Where – </a:t>
          </a:r>
          <a:r>
            <a:rPr lang="en-GB" sz="1800" b="0" kern="1200" dirty="0"/>
            <a:t>Norwich, UK – High street store </a:t>
          </a:r>
          <a:endParaRPr lang="en-US" sz="1800" b="0" kern="1200" dirty="0"/>
        </a:p>
      </dsp:txBody>
      <dsp:txXfrm>
        <a:off x="0" y="618096"/>
        <a:ext cx="9618133" cy="617568"/>
      </dsp:txXfrm>
    </dsp:sp>
    <dsp:sp modelId="{1EA21FA0-D2F0-48E1-BA12-0A82EC613A95}">
      <dsp:nvSpPr>
        <dsp:cNvPr id="0" name=""/>
        <dsp:cNvSpPr/>
      </dsp:nvSpPr>
      <dsp:spPr>
        <a:xfrm>
          <a:off x="0" y="1235665"/>
          <a:ext cx="96181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F3C381-A9DE-4CC8-BF2E-EAC01E694706}">
      <dsp:nvSpPr>
        <dsp:cNvPr id="0" name=""/>
        <dsp:cNvSpPr/>
      </dsp:nvSpPr>
      <dsp:spPr>
        <a:xfrm>
          <a:off x="0" y="1235665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When – </a:t>
          </a:r>
          <a:r>
            <a:rPr lang="en-GB" sz="1800" b="0" kern="1200" dirty="0"/>
            <a:t>within the last 12-month time period</a:t>
          </a:r>
          <a:endParaRPr lang="en-US" sz="1800" b="0" kern="1200" dirty="0"/>
        </a:p>
      </dsp:txBody>
      <dsp:txXfrm>
        <a:off x="0" y="1235665"/>
        <a:ext cx="9618133" cy="617568"/>
      </dsp:txXfrm>
    </dsp:sp>
    <dsp:sp modelId="{0798721A-9380-4FC0-8EB4-70A2A533E54E}">
      <dsp:nvSpPr>
        <dsp:cNvPr id="0" name=""/>
        <dsp:cNvSpPr/>
      </dsp:nvSpPr>
      <dsp:spPr>
        <a:xfrm>
          <a:off x="0" y="1853233"/>
          <a:ext cx="96181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3522BD-6128-460A-8E69-9BEAB6DEA73F}">
      <dsp:nvSpPr>
        <dsp:cNvPr id="0" name=""/>
        <dsp:cNvSpPr/>
      </dsp:nvSpPr>
      <dsp:spPr>
        <a:xfrm>
          <a:off x="0" y="1853233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Who – </a:t>
          </a:r>
          <a:r>
            <a:rPr lang="en-GB" sz="1800" b="0" kern="1200" dirty="0"/>
            <a:t>Liam and Priya Patel who are the owners as well as customers </a:t>
          </a:r>
          <a:endParaRPr lang="en-US" sz="1800" b="0" kern="1200" dirty="0"/>
        </a:p>
      </dsp:txBody>
      <dsp:txXfrm>
        <a:off x="0" y="1853233"/>
        <a:ext cx="9618133" cy="617568"/>
      </dsp:txXfrm>
    </dsp:sp>
    <dsp:sp modelId="{FAA2F422-E8D7-4590-9596-81B69BA0034E}">
      <dsp:nvSpPr>
        <dsp:cNvPr id="0" name=""/>
        <dsp:cNvSpPr/>
      </dsp:nvSpPr>
      <dsp:spPr>
        <a:xfrm>
          <a:off x="0" y="2470802"/>
          <a:ext cx="96181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FE73C6-1766-4A90-A563-8080C97F7F09}">
      <dsp:nvSpPr>
        <dsp:cNvPr id="0" name=""/>
        <dsp:cNvSpPr/>
      </dsp:nvSpPr>
      <dsp:spPr>
        <a:xfrm>
          <a:off x="0" y="2470802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Why – </a:t>
          </a:r>
          <a:r>
            <a:rPr lang="en-GB" sz="1800" b="0" kern="1200" dirty="0"/>
            <a:t>Website outdated, Rising costs, Marketing issues, Location, Crowded market </a:t>
          </a:r>
          <a:endParaRPr lang="en-US" sz="1800" b="0" kern="1200" dirty="0"/>
        </a:p>
      </dsp:txBody>
      <dsp:txXfrm>
        <a:off x="0" y="2470802"/>
        <a:ext cx="9618133" cy="617568"/>
      </dsp:txXfrm>
    </dsp:sp>
    <dsp:sp modelId="{DAF9BAA8-E155-458F-9710-3028CA3DE32E}">
      <dsp:nvSpPr>
        <dsp:cNvPr id="0" name=""/>
        <dsp:cNvSpPr/>
      </dsp:nvSpPr>
      <dsp:spPr>
        <a:xfrm>
          <a:off x="0" y="3088370"/>
          <a:ext cx="96181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C81D29-9B16-41DF-ACB9-FD3F0F49EE67}">
      <dsp:nvSpPr>
        <dsp:cNvPr id="0" name=""/>
        <dsp:cNvSpPr/>
      </dsp:nvSpPr>
      <dsp:spPr>
        <a:xfrm>
          <a:off x="0" y="3088370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How – </a:t>
          </a:r>
          <a:r>
            <a:rPr lang="en-GB" sz="1800" b="0" kern="1200" dirty="0"/>
            <a:t>Difficulties adapting to the changing selling points could lead to further profit loss, Very serious </a:t>
          </a:r>
          <a:endParaRPr lang="en-US" sz="1800" b="0" kern="1200" dirty="0"/>
        </a:p>
      </dsp:txBody>
      <dsp:txXfrm>
        <a:off x="0" y="3088370"/>
        <a:ext cx="9618133" cy="617568"/>
      </dsp:txXfrm>
    </dsp:sp>
    <dsp:sp modelId="{3942D960-B1A3-4A21-8183-7E303FB3D2B6}">
      <dsp:nvSpPr>
        <dsp:cNvPr id="0" name=""/>
        <dsp:cNvSpPr/>
      </dsp:nvSpPr>
      <dsp:spPr>
        <a:xfrm>
          <a:off x="0" y="3705939"/>
          <a:ext cx="96181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A2D3F1-FB19-4A39-BB9C-4498515F71C0}">
      <dsp:nvSpPr>
        <dsp:cNvPr id="0" name=""/>
        <dsp:cNvSpPr/>
      </dsp:nvSpPr>
      <dsp:spPr>
        <a:xfrm>
          <a:off x="0" y="3705939"/>
          <a:ext cx="9618133" cy="61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How Much – </a:t>
          </a:r>
          <a:r>
            <a:rPr lang="en-GB" sz="1800" b="0" kern="1200" dirty="0"/>
            <a:t>drop in 30% revenue in store, could continue to rise further with poor marketing, need to boost online sales to make up for this</a:t>
          </a:r>
          <a:endParaRPr lang="en-US" sz="1800" b="0" kern="1200" dirty="0"/>
        </a:p>
      </dsp:txBody>
      <dsp:txXfrm>
        <a:off x="0" y="3705939"/>
        <a:ext cx="9618133" cy="617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821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36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118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472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528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31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1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799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084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558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606221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8604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711761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8821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273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788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39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oxfordcollegeofmarketing.com/2016/06/30/pestel-analysis/" TargetMode="External"/><Relationship Id="rId2" Type="http://schemas.openxmlformats.org/officeDocument/2006/relationships/hyperlink" Target="https://www.cqm.rs/2015/cd1/pdf/papers/focus_1/006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pd.org/uk/knowledge/factsheets/pestle-analysis-factsheet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network&#10;&#10;AI-generated content may be incorrect.">
            <a:extLst>
              <a:ext uri="{FF2B5EF4-FFF2-40B4-BE49-F238E27FC236}">
                <a16:creationId xmlns:a16="http://schemas.microsoft.com/office/drawing/2014/main" id="{FDBC2FCE-3ED6-842D-DDF2-BFCCE736B30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21904" b="14175"/>
          <a:stretch>
            <a:fillRect/>
          </a:stretch>
        </p:blipFill>
        <p:spPr>
          <a:xfrm>
            <a:off x="-1417841" y="8477"/>
            <a:ext cx="12191999" cy="6857990"/>
          </a:xfrm>
          <a:prstGeom prst="rect">
            <a:avLst/>
          </a:pr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75E2E123-3C83-43BD-A914-ABBE21F27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Parallelogram 10">
            <a:extLst>
              <a:ext uri="{FF2B5EF4-FFF2-40B4-BE49-F238E27FC236}">
                <a16:creationId xmlns:a16="http://schemas.microsoft.com/office/drawing/2014/main" id="{995A6387-DC25-45BB-BB80-163F4969D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2">
              <a:lumMod val="50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98AFFB-2406-434D-A0CE-2565FE95B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063057-6412-4BB0-894C-992F73C05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6F9E6381-3DC2-436A-A068-50188D7DD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BEADA3A0-9FE9-44F2-B498-F7B69B5A3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6440AEDB-FA40-472E-B376-B76CB8BEB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7B1CC-B857-6979-96B8-96CBE46859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53454" y="818359"/>
            <a:ext cx="4763559" cy="319567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Munir Ahmed</a:t>
            </a: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	 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2441102</a:t>
            </a: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Sujeewa Hearth</a:t>
            </a: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      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7CC0A-55CB-3045-8461-038ADC39D6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3828" y="4151550"/>
            <a:ext cx="4397498" cy="188809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Green Haven Florists </a:t>
            </a:r>
          </a:p>
          <a:p>
            <a:pPr algn="ctr"/>
            <a:r>
              <a:rPr lang="en-GB" sz="3200" b="1" dirty="0"/>
              <a:t>Presentation</a:t>
            </a: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61BB3210-174F-4EB2-85FD-69D8C4CA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BDB65661-B4FB-44C9-BBA7-0B92B4E5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D521FC44-D250-43BD-9DBE-57E400CBC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372067B3-B7F7-4880-B90D-E1BB13B5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357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A27254-207B-4B52-973B-03A6D7C25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B894E-0B8F-4F9F-58C9-11949896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 dirty="0"/>
              <a:t>Presentation Overview -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3358E8-FEB4-4E5C-903A-92C75E6BD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FE9BA5-5847-4FF3-960A-4E3AC28E3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6D98C19-CACB-4DEB-9AA7-5E1D776DB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EA0C28F-AA7D-46C7-8D8A-CE97E7EB0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0B7A449-3821-4275-97E9-6B1FF91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15285ED-C1E9-4539-9551-2D9D3B89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A57A772B-029C-402F-8961-04AD1B611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43A98072-A351-47FB-8807-1EEDBF77E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BC2C561-1ADE-495B-A04A-92DE414F5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E633B79-4994-47EC-9479-56BA3E3A5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6188152-70CA-4742-AA0D-863A7FDB4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1B92D-C38B-417A-0BBA-E471A57B0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740691"/>
              </p:ext>
            </p:extLst>
          </p:nvPr>
        </p:nvGraphicFramePr>
        <p:xfrm>
          <a:off x="4876847" y="944563"/>
          <a:ext cx="6656769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561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DA27254-207B-4B52-973B-03A6D7C25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1105C5-ED4A-6909-6360-403AB2AD4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 dirty="0"/>
              <a:t>Green Haven Florists -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E3358E8-FEB4-4E5C-903A-92C75E6BD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5FE9BA5-5847-4FF3-960A-4E3AC28E3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6D98C19-CACB-4DEB-9AA7-5E1D776DB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Rectangle 23">
              <a:extLst>
                <a:ext uri="{FF2B5EF4-FFF2-40B4-BE49-F238E27FC236}">
                  <a16:creationId xmlns:a16="http://schemas.microsoft.com/office/drawing/2014/main" id="{8EA0C28F-AA7D-46C7-8D8A-CE97E7EB0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5">
              <a:extLst>
                <a:ext uri="{FF2B5EF4-FFF2-40B4-BE49-F238E27FC236}">
                  <a16:creationId xmlns:a16="http://schemas.microsoft.com/office/drawing/2014/main" id="{50B7A449-3821-4275-97E9-6B1FF91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15285ED-C1E9-4539-9551-2D9D3B89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7">
              <a:extLst>
                <a:ext uri="{FF2B5EF4-FFF2-40B4-BE49-F238E27FC236}">
                  <a16:creationId xmlns:a16="http://schemas.microsoft.com/office/drawing/2014/main" id="{A57A772B-029C-402F-8961-04AD1B611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8">
              <a:extLst>
                <a:ext uri="{FF2B5EF4-FFF2-40B4-BE49-F238E27FC236}">
                  <a16:creationId xmlns:a16="http://schemas.microsoft.com/office/drawing/2014/main" id="{43A98072-A351-47FB-8807-1EEDBF77E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9">
              <a:extLst>
                <a:ext uri="{FF2B5EF4-FFF2-40B4-BE49-F238E27FC236}">
                  <a16:creationId xmlns:a16="http://schemas.microsoft.com/office/drawing/2014/main" id="{3BC2C561-1ADE-495B-A04A-92DE414F5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FE633B79-4994-47EC-9479-56BA3E3A5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D6188152-70CA-4742-AA0D-863A7FDB4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254883-B8B6-DB88-C4CB-A9624C5AFD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67301"/>
              </p:ext>
            </p:extLst>
          </p:nvPr>
        </p:nvGraphicFramePr>
        <p:xfrm>
          <a:off x="4876847" y="944563"/>
          <a:ext cx="6656769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9970931-7AAC-F25B-1FC3-F1543864F7CB}"/>
              </a:ext>
            </a:extLst>
          </p:cNvPr>
          <p:cNvSpPr txBox="1"/>
          <p:nvPr/>
        </p:nvSpPr>
        <p:spPr>
          <a:xfrm>
            <a:off x="5137566" y="6056871"/>
            <a:ext cx="6135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Had a strong client base and was originally a profitable business - However</a:t>
            </a:r>
          </a:p>
        </p:txBody>
      </p:sp>
    </p:spTree>
    <p:extLst>
      <p:ext uri="{BB962C8B-B14F-4D97-AF65-F5344CB8AC3E}">
        <p14:creationId xmlns:p14="http://schemas.microsoft.com/office/powerpoint/2010/main" val="1100414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A6702-3DA8-BDAF-CB7E-0200E9A74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Nature and scope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60991-6751-4B01-7C1B-CB8ACC9A1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51947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/>
              <a:t>Root problem –</a:t>
            </a:r>
          </a:p>
          <a:p>
            <a:pPr marL="0" indent="0">
              <a:buNone/>
            </a:pPr>
            <a:r>
              <a:rPr lang="en-GB" dirty="0"/>
              <a:t>- Faced with a 30% decrease in revenue within their store and walk-in customers have also reduced over the last 12 months</a:t>
            </a:r>
          </a:p>
          <a:p>
            <a:pPr marL="0" indent="0">
              <a:buNone/>
            </a:pPr>
            <a:r>
              <a:rPr lang="en-GB" sz="2400" u="sng" dirty="0"/>
              <a:t>Internal Problems –</a:t>
            </a:r>
          </a:p>
          <a:p>
            <a:pPr marL="0" indent="0">
              <a:buNone/>
            </a:pPr>
            <a:r>
              <a:rPr lang="en-GB" dirty="0"/>
              <a:t>- Rising financial costs to continue their ethos in sustainability and environmental consciousness puts them in a difficult situation – </a:t>
            </a:r>
            <a:r>
              <a:rPr lang="en-GB" dirty="0">
                <a:highlight>
                  <a:srgbClr val="008000"/>
                </a:highlight>
              </a:rPr>
              <a:t>Can Control</a:t>
            </a:r>
          </a:p>
          <a:p>
            <a:pPr marL="0" indent="0">
              <a:buNone/>
            </a:pPr>
            <a:r>
              <a:rPr lang="en-GB" dirty="0"/>
              <a:t>- Lack of online social media presence leads potential online customers away due to their outdated and difficult to manage website</a:t>
            </a:r>
          </a:p>
          <a:p>
            <a:pPr marL="0" indent="0">
              <a:buNone/>
            </a:pPr>
            <a:r>
              <a:rPr lang="en-GB" dirty="0"/>
              <a:t>- Customers are more inclined to go to other competitors due to delivery and offer potential – </a:t>
            </a:r>
            <a:r>
              <a:rPr lang="en-GB" dirty="0">
                <a:highlight>
                  <a:srgbClr val="008000"/>
                </a:highlight>
              </a:rPr>
              <a:t>Can Control </a:t>
            </a:r>
          </a:p>
          <a:p>
            <a:pPr marL="0" indent="0">
              <a:buNone/>
            </a:pPr>
            <a:r>
              <a:rPr lang="en-GB" sz="2400" b="1" u="sng" dirty="0"/>
              <a:t>External Problems –</a:t>
            </a:r>
          </a:p>
          <a:p>
            <a:pPr marL="0" indent="0">
              <a:buNone/>
            </a:pPr>
            <a:r>
              <a:rPr lang="en-GB" dirty="0"/>
              <a:t>- Business closures nearby has left their business in a more undesirable location – </a:t>
            </a:r>
            <a:r>
              <a:rPr lang="en-GB" dirty="0">
                <a:highlight>
                  <a:srgbClr val="FF0000"/>
                </a:highlight>
              </a:rPr>
              <a:t>Cannot Control</a:t>
            </a:r>
          </a:p>
          <a:p>
            <a:pPr marL="0" indent="0">
              <a:buNone/>
            </a:pPr>
            <a:r>
              <a:rPr lang="en-GB" dirty="0"/>
              <a:t>- Price of fresh imported flowers are becoming increasingly higher due to inflation – </a:t>
            </a:r>
            <a:r>
              <a:rPr lang="en-GB" dirty="0">
                <a:highlight>
                  <a:srgbClr val="FF0000"/>
                </a:highlight>
              </a:rPr>
              <a:t>Hard to Control</a:t>
            </a:r>
          </a:p>
        </p:txBody>
      </p:sp>
    </p:spTree>
    <p:extLst>
      <p:ext uri="{BB962C8B-B14F-4D97-AF65-F5344CB8AC3E}">
        <p14:creationId xmlns:p14="http://schemas.microsoft.com/office/powerpoint/2010/main" val="1889093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D2FE23-17F6-1D50-EE45-8463BD7E8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567" y="319147"/>
            <a:ext cx="10197494" cy="1099457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/>
              <a:t>Applying the 5W2H Model to identify the Root Problem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1A3246-D8E8-F57E-59C7-FB08DE628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597209"/>
              </p:ext>
            </p:extLst>
          </p:nvPr>
        </p:nvGraphicFramePr>
        <p:xfrm>
          <a:off x="1062567" y="1342118"/>
          <a:ext cx="9618133" cy="4324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F2B59F7-E1C5-E79A-5E2D-AA89FD4FF5A4}"/>
              </a:ext>
            </a:extLst>
          </p:cNvPr>
          <p:cNvSpPr txBox="1"/>
          <p:nvPr/>
        </p:nvSpPr>
        <p:spPr>
          <a:xfrm>
            <a:off x="7877765" y="6140024"/>
            <a:ext cx="3382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(Nagyova and Pacaiova, 2015)</a:t>
            </a:r>
          </a:p>
        </p:txBody>
      </p:sp>
    </p:spTree>
    <p:extLst>
      <p:ext uri="{BB962C8B-B14F-4D97-AF65-F5344CB8AC3E}">
        <p14:creationId xmlns:p14="http://schemas.microsoft.com/office/powerpoint/2010/main" val="1126719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F9AFC-BA95-B8FB-FEBE-EAC118E74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67" y="300522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sz="3300" b="1" u="sng" dirty="0"/>
              <a:t>Critiquing the PESTEL framework -</a:t>
            </a:r>
          </a:p>
        </p:txBody>
      </p:sp>
      <p:pic>
        <p:nvPicPr>
          <p:cNvPr id="1026" name="Picture 2" descr="Marketing Theories – PESTEL Analysis">
            <a:extLst>
              <a:ext uri="{FF2B5EF4-FFF2-40B4-BE49-F238E27FC236}">
                <a16:creationId xmlns:a16="http://schemas.microsoft.com/office/drawing/2014/main" id="{651F35D5-2DD8-D8E9-C85D-2E61EDF783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1243" y="-208548"/>
            <a:ext cx="4990757" cy="7066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4D193-0DAF-C6F8-74D0-BE940C4AD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174" y="1621322"/>
            <a:ext cx="6703070" cy="52366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PESTEL Framework uses external macro-environmental factors and analyses them to observe business performance (Oxford College Of Marketing, 2016)</a:t>
            </a:r>
          </a:p>
          <a:p>
            <a:r>
              <a:rPr lang="en-GB" dirty="0"/>
              <a:t>Used to identify </a:t>
            </a:r>
            <a:r>
              <a:rPr lang="en-GB" dirty="0">
                <a:highlight>
                  <a:srgbClr val="0000FF"/>
                </a:highlight>
              </a:rPr>
              <a:t>Political, Economic, Social, Technological, Environmental and Legal </a:t>
            </a:r>
            <a:r>
              <a:rPr lang="en-GB" dirty="0"/>
              <a:t>external influences on businesses</a:t>
            </a:r>
          </a:p>
          <a:p>
            <a:pPr marL="0" indent="0">
              <a:buNone/>
            </a:pPr>
            <a:r>
              <a:rPr lang="en-GB" sz="2400" b="1" u="sng" dirty="0"/>
              <a:t>Benefits -</a:t>
            </a:r>
          </a:p>
          <a:p>
            <a:pPr>
              <a:buFontTx/>
              <a:buChar char="-"/>
            </a:pPr>
            <a:r>
              <a:rPr lang="en-GB" sz="2000" dirty="0"/>
              <a:t>Focus on many different aspects to cover a wider range of opportunities and locate anything that can lead to negative consequences for businesses</a:t>
            </a:r>
          </a:p>
          <a:p>
            <a:pPr>
              <a:buFontTx/>
              <a:buChar char="-"/>
            </a:pPr>
            <a:r>
              <a:rPr lang="en-GB" sz="2000" dirty="0"/>
              <a:t>Allows more awareness of other businesses and ideas</a:t>
            </a:r>
          </a:p>
          <a:p>
            <a:pPr marL="0" indent="0">
              <a:buNone/>
            </a:pPr>
            <a:r>
              <a:rPr lang="en-GB" sz="2400" b="1" u="sng" dirty="0"/>
              <a:t>Criticisms –</a:t>
            </a:r>
          </a:p>
          <a:p>
            <a:pPr>
              <a:buFontTx/>
              <a:buChar char="-"/>
            </a:pPr>
            <a:r>
              <a:rPr lang="en-GB" sz="2000" dirty="0"/>
              <a:t>Constantly changing market – can easily become unreliable</a:t>
            </a:r>
          </a:p>
          <a:p>
            <a:pPr>
              <a:buFontTx/>
              <a:buChar char="-"/>
            </a:pPr>
            <a:r>
              <a:rPr lang="en-GB" sz="2000" dirty="0"/>
              <a:t>Not specific enough, only offers general ideas (CIPD, 2025)</a:t>
            </a:r>
          </a:p>
          <a:p>
            <a:pPr>
              <a:buFontTx/>
              <a:buChar char="-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58768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A761A44-A936-4382-8A16-7ED6A2903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59EE73-661E-48AA-A374-BF2B850F5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53EA91-5E43-427F-B0AB-1B8A496BC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57571081-E136-40F9-B123-3A16F53BE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73197C11-EFC2-4F71-BEFF-B7EE3EEF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74C7561-7217-4DBC-8C63-2BB8560D6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6EB4E4EC-EA7F-4A46-9AF5-7E3E4E543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9048D13B-C50D-4EF9-AB6D-86713B7D4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8213FFC7-C869-40A9-8DBD-B311B342E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029FB91-93F5-4D40-9014-8D5108951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6022FD2-DE49-41E6-B3BF-B113018CA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A8781E1-6883-8E87-D005-F2211C60D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597" y="127536"/>
            <a:ext cx="8802557" cy="7966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u="sng" dirty="0"/>
              <a:t>Application of the PESTEL Framework -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AutoShape 2" descr="PESTLE Analysis: Template + Simple Walkthrough - Mutomorro">
            <a:extLst>
              <a:ext uri="{FF2B5EF4-FFF2-40B4-BE49-F238E27FC236}">
                <a16:creationId xmlns:a16="http://schemas.microsoft.com/office/drawing/2014/main" id="{FCBDDE3C-207F-EC50-214B-4ADEE62E1D6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546846" y="-120154"/>
            <a:ext cx="3701554" cy="370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D638F8C2-36AC-7113-33C4-DFB4CE9545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408794"/>
              </p:ext>
            </p:extLst>
          </p:nvPr>
        </p:nvGraphicFramePr>
        <p:xfrm>
          <a:off x="575510" y="1107911"/>
          <a:ext cx="9231536" cy="56750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15768">
                  <a:extLst>
                    <a:ext uri="{9D8B030D-6E8A-4147-A177-3AD203B41FA5}">
                      <a16:colId xmlns:a16="http://schemas.microsoft.com/office/drawing/2014/main" val="1216281464"/>
                    </a:ext>
                  </a:extLst>
                </a:gridCol>
                <a:gridCol w="4615768">
                  <a:extLst>
                    <a:ext uri="{9D8B030D-6E8A-4147-A177-3AD203B41FA5}">
                      <a16:colId xmlns:a16="http://schemas.microsoft.com/office/drawing/2014/main" val="1054112716"/>
                    </a:ext>
                  </a:extLst>
                </a:gridCol>
              </a:tblGrid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/>
                        <a:t>Factor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/>
                        <a:t>Effect on Green Haven Florists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472480"/>
                  </a:ext>
                </a:extLst>
              </a:tr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Increase of import costs due to trade laws – necessary to keep fresh flowers – Must cut other costs to maintain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626068"/>
                  </a:ext>
                </a:extLst>
              </a:tr>
              <a:tr h="74535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Loss of in store revenue and raised costs due to inflation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629851"/>
                  </a:ext>
                </a:extLst>
              </a:tr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Established customer base but needs to push further online to reach more people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8605150"/>
                  </a:ext>
                </a:extLst>
              </a:tr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a better website for online customers and accessible delivery and offers to increase customer base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040961"/>
                  </a:ext>
                </a:extLst>
              </a:tr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Although costly, the eco-friendly approach creates a bigger customer base due to recent global warming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139654"/>
                  </a:ext>
                </a:extLst>
              </a:tr>
              <a:tr h="68174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Ensure payments are met and licenses are not expired to maintain location and ability to sell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89515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8139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A0E12-E622-C23F-A13A-633CC4257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u="sng"/>
              <a:t>Critiquing the Cause-and-Effect Model</a:t>
            </a:r>
          </a:p>
        </p:txBody>
      </p:sp>
      <p:pic>
        <p:nvPicPr>
          <p:cNvPr id="1026" name="Picture 2" descr="Fishbone Diagram | Purple Griffon">
            <a:extLst>
              <a:ext uri="{FF2B5EF4-FFF2-40B4-BE49-F238E27FC236}">
                <a16:creationId xmlns:a16="http://schemas.microsoft.com/office/drawing/2014/main" id="{BF6F9F90-48A3-4370-CE5F-88CD49C68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474" y="2159331"/>
            <a:ext cx="5283289" cy="337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7C676D1E-9FEF-191B-DD74-1AF9079D8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123" y="1487984"/>
            <a:ext cx="3337561" cy="5121363"/>
          </a:xfrm>
        </p:spPr>
        <p:txBody>
          <a:bodyPr>
            <a:normAutofit lnSpcReduction="10000"/>
          </a:bodyPr>
          <a:lstStyle/>
          <a:p>
            <a:r>
              <a:rPr lang="en-US" sz="1500" dirty="0"/>
              <a:t>Sometimes known as the ‘Fishbone diagram’ – is a method of finding multiple possible causes for a problem</a:t>
            </a:r>
          </a:p>
          <a:p>
            <a:r>
              <a:rPr lang="en-US" sz="1500" dirty="0"/>
              <a:t>This is done by categorizing ideas and is used to map out problems and discover how to solve them   (CIPD, 2025)</a:t>
            </a:r>
          </a:p>
          <a:p>
            <a:pPr marL="0" indent="0" algn="ctr">
              <a:buNone/>
            </a:pPr>
            <a:r>
              <a:rPr lang="en-US" sz="1600" b="1" u="sng" dirty="0">
                <a:highlight>
                  <a:srgbClr val="008000"/>
                </a:highlight>
              </a:rPr>
              <a:t>Benefits –</a:t>
            </a:r>
          </a:p>
          <a:p>
            <a:r>
              <a:rPr lang="en-US" sz="1600" dirty="0"/>
              <a:t>Useful in identifying root causes of problems</a:t>
            </a:r>
          </a:p>
          <a:p>
            <a:r>
              <a:rPr lang="en-US" sz="1600" dirty="0"/>
              <a:t>Provides a visualised aspect revealing several problems and their correlation</a:t>
            </a:r>
          </a:p>
          <a:p>
            <a:pPr marL="0" indent="0" algn="ctr">
              <a:buNone/>
            </a:pPr>
            <a:r>
              <a:rPr lang="en-US" b="1" u="sng" dirty="0">
                <a:highlight>
                  <a:srgbClr val="FF0000"/>
                </a:highlight>
              </a:rPr>
              <a:t>Criticisms –</a:t>
            </a:r>
          </a:p>
          <a:p>
            <a:r>
              <a:rPr lang="en-US" sz="1600" dirty="0"/>
              <a:t>May need to use other models alongside as this one may be regarded as not specific enough</a:t>
            </a:r>
          </a:p>
          <a:p>
            <a:endParaRPr lang="en-GB" sz="15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667F51-9FA3-8529-94EC-9958E6526C5F}"/>
              </a:ext>
            </a:extLst>
          </p:cNvPr>
          <p:cNvSpPr txBox="1"/>
          <p:nvPr/>
        </p:nvSpPr>
        <p:spPr>
          <a:xfrm>
            <a:off x="3371457" y="6063734"/>
            <a:ext cx="3208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(Kumah et al., 2024)</a:t>
            </a:r>
          </a:p>
        </p:txBody>
      </p:sp>
    </p:spTree>
    <p:extLst>
      <p:ext uri="{BB962C8B-B14F-4D97-AF65-F5344CB8AC3E}">
        <p14:creationId xmlns:p14="http://schemas.microsoft.com/office/powerpoint/2010/main" val="1027460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DA475-74A1-F56B-78CA-19B8D0D07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u="sng"/>
              <a:t>Applying the Cause-and-Effect Model</a:t>
            </a:r>
          </a:p>
        </p:txBody>
      </p:sp>
      <p:pic>
        <p:nvPicPr>
          <p:cNvPr id="4" name="Content Placeholder 3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462357" y="1478547"/>
            <a:ext cx="9598906" cy="45977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0B77B72-DB61-FB31-839B-5E2A21A4CD2E}"/>
              </a:ext>
            </a:extLst>
          </p:cNvPr>
          <p:cNvSpPr/>
          <p:nvPr/>
        </p:nvSpPr>
        <p:spPr>
          <a:xfrm>
            <a:off x="898358" y="1478547"/>
            <a:ext cx="2019640" cy="606927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4902AF-6CE9-6DC1-A507-82E6DF3B1FED}"/>
              </a:ext>
            </a:extLst>
          </p:cNvPr>
          <p:cNvSpPr/>
          <p:nvPr/>
        </p:nvSpPr>
        <p:spPr>
          <a:xfrm>
            <a:off x="2917998" y="1478547"/>
            <a:ext cx="1509623" cy="606927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56B5644-B260-3C7D-91D9-4EF3ED712195}"/>
              </a:ext>
            </a:extLst>
          </p:cNvPr>
          <p:cNvSpPr/>
          <p:nvPr/>
        </p:nvSpPr>
        <p:spPr>
          <a:xfrm>
            <a:off x="4427621" y="1478547"/>
            <a:ext cx="1668379" cy="606927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0DE670-0ACB-34F0-2950-317011035FA1}"/>
              </a:ext>
            </a:extLst>
          </p:cNvPr>
          <p:cNvSpPr/>
          <p:nvPr/>
        </p:nvSpPr>
        <p:spPr>
          <a:xfrm>
            <a:off x="1155032" y="5390147"/>
            <a:ext cx="1762966" cy="60692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236B9-112E-F90D-52EE-9EFAB5E5015C}"/>
              </a:ext>
            </a:extLst>
          </p:cNvPr>
          <p:cNvSpPr/>
          <p:nvPr/>
        </p:nvSpPr>
        <p:spPr>
          <a:xfrm>
            <a:off x="2917998" y="5390147"/>
            <a:ext cx="1509623" cy="60692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6A0843-D777-4404-7793-0C512299A16C}"/>
              </a:ext>
            </a:extLst>
          </p:cNvPr>
          <p:cNvSpPr/>
          <p:nvPr/>
        </p:nvSpPr>
        <p:spPr>
          <a:xfrm>
            <a:off x="4427621" y="5390147"/>
            <a:ext cx="1762966" cy="6069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7C673C-BF02-6C86-6200-6974CF0B6D7C}"/>
              </a:ext>
            </a:extLst>
          </p:cNvPr>
          <p:cNvSpPr txBox="1"/>
          <p:nvPr/>
        </p:nvSpPr>
        <p:spPr>
          <a:xfrm>
            <a:off x="1249619" y="1561068"/>
            <a:ext cx="1762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Location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1BDDA0-32D5-597D-234E-3A6A4733E3FC}"/>
              </a:ext>
            </a:extLst>
          </p:cNvPr>
          <p:cNvSpPr txBox="1"/>
          <p:nvPr/>
        </p:nvSpPr>
        <p:spPr>
          <a:xfrm>
            <a:off x="3012585" y="1561068"/>
            <a:ext cx="1509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Economic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2532C4-71BC-05ED-006C-3B2DD3FFB6C9}"/>
              </a:ext>
            </a:extLst>
          </p:cNvPr>
          <p:cNvSpPr txBox="1"/>
          <p:nvPr/>
        </p:nvSpPr>
        <p:spPr>
          <a:xfrm>
            <a:off x="4522208" y="1561068"/>
            <a:ext cx="1509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Technology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F5DCEE-DE1C-7ABE-3341-496E0EDAC970}"/>
              </a:ext>
            </a:extLst>
          </p:cNvPr>
          <p:cNvSpPr txBox="1"/>
          <p:nvPr/>
        </p:nvSpPr>
        <p:spPr>
          <a:xfrm>
            <a:off x="1559109" y="5482670"/>
            <a:ext cx="1493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People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22AEB0-FC92-9613-F9F1-3BC60ABAB71F}"/>
              </a:ext>
            </a:extLst>
          </p:cNvPr>
          <p:cNvSpPr txBox="1"/>
          <p:nvPr/>
        </p:nvSpPr>
        <p:spPr>
          <a:xfrm>
            <a:off x="2909976" y="5482670"/>
            <a:ext cx="1628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Environment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408A01-F3B3-4165-BB9E-EA1EA9C01BED}"/>
              </a:ext>
            </a:extLst>
          </p:cNvPr>
          <p:cNvSpPr txBox="1"/>
          <p:nvPr/>
        </p:nvSpPr>
        <p:spPr>
          <a:xfrm>
            <a:off x="4680131" y="5482670"/>
            <a:ext cx="15577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Freshness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29C32BE-0C7C-2907-388D-CD3A41D9742C}"/>
              </a:ext>
            </a:extLst>
          </p:cNvPr>
          <p:cNvSpPr txBox="1"/>
          <p:nvPr/>
        </p:nvSpPr>
        <p:spPr>
          <a:xfrm>
            <a:off x="1360927" y="2105254"/>
            <a:ext cx="18899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8000"/>
                </a:highlight>
              </a:rPr>
              <a:t>In person</a:t>
            </a:r>
          </a:p>
          <a:p>
            <a:endParaRPr lang="en-GB" dirty="0">
              <a:highlight>
                <a:srgbClr val="808000"/>
              </a:highlight>
            </a:endParaRPr>
          </a:p>
          <a:p>
            <a:r>
              <a:rPr lang="en-GB" dirty="0">
                <a:highlight>
                  <a:srgbClr val="808000"/>
                </a:highlight>
              </a:rPr>
              <a:t>Closing of shops</a:t>
            </a:r>
          </a:p>
          <a:p>
            <a:endParaRPr lang="en-GB" dirty="0">
              <a:highlight>
                <a:srgbClr val="808000"/>
              </a:highlight>
            </a:endParaRPr>
          </a:p>
          <a:p>
            <a:r>
              <a:rPr lang="en-GB" dirty="0">
                <a:highlight>
                  <a:srgbClr val="808000"/>
                </a:highlight>
              </a:rPr>
              <a:t>Less customers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C70E43-79DF-0963-FE47-89A0F0FFDE5B}"/>
              </a:ext>
            </a:extLst>
          </p:cNvPr>
          <p:cNvSpPr txBox="1"/>
          <p:nvPr/>
        </p:nvSpPr>
        <p:spPr>
          <a:xfrm>
            <a:off x="3835915" y="2053701"/>
            <a:ext cx="32461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Cost of flowers</a:t>
            </a:r>
          </a:p>
          <a:p>
            <a:endParaRPr lang="en-GB" dirty="0">
              <a:highlight>
                <a:srgbClr val="FF0000"/>
              </a:highlight>
            </a:endParaRPr>
          </a:p>
          <a:p>
            <a:r>
              <a:rPr lang="en-GB" dirty="0">
                <a:highlight>
                  <a:srgbClr val="FF0000"/>
                </a:highlight>
              </a:rPr>
              <a:t>Extra for eco-friendly</a:t>
            </a:r>
          </a:p>
          <a:p>
            <a:endParaRPr lang="en-GB" dirty="0">
              <a:highlight>
                <a:srgbClr val="FF0000"/>
              </a:highlight>
            </a:endParaRPr>
          </a:p>
          <a:p>
            <a:r>
              <a:rPr lang="en-GB" dirty="0">
                <a:highlight>
                  <a:srgbClr val="FF0000"/>
                </a:highlight>
              </a:rPr>
              <a:t>Inflation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97E248-4BED-E606-A673-8EF86662A4E2}"/>
              </a:ext>
            </a:extLst>
          </p:cNvPr>
          <p:cNvSpPr txBox="1"/>
          <p:nvPr/>
        </p:nvSpPr>
        <p:spPr>
          <a:xfrm>
            <a:off x="6199132" y="1829252"/>
            <a:ext cx="38773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00"/>
                </a:highlight>
              </a:rPr>
              <a:t>Revenue stable but low online</a:t>
            </a:r>
          </a:p>
          <a:p>
            <a:endParaRPr lang="en-GB" dirty="0">
              <a:highlight>
                <a:srgbClr val="800000"/>
              </a:highlight>
            </a:endParaRPr>
          </a:p>
          <a:p>
            <a:r>
              <a:rPr lang="en-GB" dirty="0">
                <a:highlight>
                  <a:srgbClr val="800000"/>
                </a:highlight>
              </a:rPr>
              <a:t>Website hard to navigate</a:t>
            </a:r>
          </a:p>
          <a:p>
            <a:endParaRPr lang="en-GB" dirty="0">
              <a:highlight>
                <a:srgbClr val="800000"/>
              </a:highlight>
            </a:endParaRPr>
          </a:p>
          <a:p>
            <a:r>
              <a:rPr lang="en-GB" dirty="0">
                <a:highlight>
                  <a:srgbClr val="800000"/>
                </a:highlight>
              </a:rPr>
              <a:t>Needs improvement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C020FD-0DE5-F5B7-46B4-9D7E9B0BE38C}"/>
              </a:ext>
            </a:extLst>
          </p:cNvPr>
          <p:cNvSpPr txBox="1"/>
          <p:nvPr/>
        </p:nvSpPr>
        <p:spPr>
          <a:xfrm>
            <a:off x="198860" y="3860104"/>
            <a:ext cx="43393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</a:rPr>
              <a:t>Shift to online purchasing</a:t>
            </a:r>
          </a:p>
          <a:p>
            <a:endParaRPr lang="en-GB" dirty="0">
              <a:highlight>
                <a:srgbClr val="800080"/>
              </a:highlight>
            </a:endParaRPr>
          </a:p>
          <a:p>
            <a:r>
              <a:rPr lang="en-GB" dirty="0">
                <a:highlight>
                  <a:srgbClr val="800080"/>
                </a:highlight>
              </a:rPr>
              <a:t>Prefer delivery and sales</a:t>
            </a:r>
          </a:p>
          <a:p>
            <a:endParaRPr lang="en-GB" dirty="0">
              <a:highlight>
                <a:srgbClr val="800080"/>
              </a:highlight>
            </a:endParaRPr>
          </a:p>
          <a:p>
            <a:r>
              <a:rPr lang="en-GB" dirty="0">
                <a:highlight>
                  <a:srgbClr val="800080"/>
                </a:highlight>
              </a:rPr>
              <a:t>Difficulties ordering on website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B2E948E-3C56-6DB9-2548-E90BF943B961}"/>
              </a:ext>
            </a:extLst>
          </p:cNvPr>
          <p:cNvSpPr txBox="1"/>
          <p:nvPr/>
        </p:nvSpPr>
        <p:spPr>
          <a:xfrm>
            <a:off x="3569366" y="3848499"/>
            <a:ext cx="33848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0080"/>
                </a:highlight>
              </a:rPr>
              <a:t>Costly</a:t>
            </a:r>
          </a:p>
          <a:p>
            <a:endParaRPr lang="en-GB" dirty="0">
              <a:highlight>
                <a:srgbClr val="000080"/>
              </a:highlight>
            </a:endParaRPr>
          </a:p>
          <a:p>
            <a:r>
              <a:rPr lang="en-GB" dirty="0">
                <a:highlight>
                  <a:srgbClr val="000080"/>
                </a:highlight>
              </a:rPr>
              <a:t>Extra £ for sustainability</a:t>
            </a:r>
          </a:p>
          <a:p>
            <a:endParaRPr lang="en-GB" dirty="0">
              <a:highlight>
                <a:srgbClr val="000080"/>
              </a:highlight>
            </a:endParaRPr>
          </a:p>
          <a:p>
            <a:r>
              <a:rPr lang="en-GB" dirty="0">
                <a:highlight>
                  <a:srgbClr val="000080"/>
                </a:highlight>
              </a:rPr>
              <a:t>Hard to maintain costs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01F45AC-A76E-FA66-C9FA-CCEAA1D3EA19}"/>
              </a:ext>
            </a:extLst>
          </p:cNvPr>
          <p:cNvSpPr/>
          <p:nvPr/>
        </p:nvSpPr>
        <p:spPr>
          <a:xfrm>
            <a:off x="7638904" y="3429000"/>
            <a:ext cx="2422358" cy="5444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6F8DACA-AB9A-53D9-4964-7E2DF55570CC}"/>
              </a:ext>
            </a:extLst>
          </p:cNvPr>
          <p:cNvSpPr txBox="1"/>
          <p:nvPr/>
        </p:nvSpPr>
        <p:spPr>
          <a:xfrm>
            <a:off x="7594293" y="3470414"/>
            <a:ext cx="3384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Loss of Revenue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B4AE3B1-C485-2DD4-7925-FA9A65EE0666}"/>
              </a:ext>
            </a:extLst>
          </p:cNvPr>
          <p:cNvSpPr txBox="1"/>
          <p:nvPr/>
        </p:nvSpPr>
        <p:spPr>
          <a:xfrm>
            <a:off x="6159699" y="4259191"/>
            <a:ext cx="32461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8000"/>
                </a:highlight>
              </a:rPr>
              <a:t>High waste</a:t>
            </a:r>
          </a:p>
          <a:p>
            <a:endParaRPr lang="en-GB" dirty="0">
              <a:highlight>
                <a:srgbClr val="008000"/>
              </a:highlight>
            </a:endParaRPr>
          </a:p>
          <a:p>
            <a:r>
              <a:rPr lang="en-GB" dirty="0">
                <a:highlight>
                  <a:srgbClr val="008000"/>
                </a:highlight>
              </a:rPr>
              <a:t>Rising costs</a:t>
            </a:r>
          </a:p>
          <a:p>
            <a:endParaRPr lang="en-GB" dirty="0">
              <a:highlight>
                <a:srgbClr val="008000"/>
              </a:highlight>
            </a:endParaRPr>
          </a:p>
          <a:p>
            <a:r>
              <a:rPr lang="en-GB" dirty="0">
                <a:highlight>
                  <a:srgbClr val="008000"/>
                </a:highlight>
              </a:rPr>
              <a:t>Lack of sales bad effect</a:t>
            </a:r>
          </a:p>
        </p:txBody>
      </p:sp>
    </p:spTree>
    <p:extLst>
      <p:ext uri="{BB962C8B-B14F-4D97-AF65-F5344CB8AC3E}">
        <p14:creationId xmlns:p14="http://schemas.microsoft.com/office/powerpoint/2010/main" val="3834815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FB488-DE59-8314-F9EB-E84236897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6513" y="-508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/>
              <a:t>Summary of Key Findings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407F1-682F-7A66-4847-A6D2EB68F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924" y="580189"/>
            <a:ext cx="8596668" cy="62778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u="sng" dirty="0">
                <a:solidFill>
                  <a:schemeClr val="accent1"/>
                </a:solidFill>
              </a:rPr>
              <a:t>Key Finding 1 –</a:t>
            </a:r>
          </a:p>
          <a:p>
            <a:r>
              <a:rPr lang="en-GB" dirty="0"/>
              <a:t>Huge overhaul of online website needed – out of date website leading customers away and to other competitors </a:t>
            </a:r>
          </a:p>
          <a:p>
            <a:r>
              <a:rPr lang="en-GB" dirty="0"/>
              <a:t>Need to advance online to advance sales and revenue </a:t>
            </a:r>
          </a:p>
          <a:p>
            <a:pPr marL="0" indent="0" algn="ctr">
              <a:buNone/>
            </a:pPr>
            <a:r>
              <a:rPr lang="en-GB" b="1" u="sng" dirty="0">
                <a:solidFill>
                  <a:schemeClr val="accent1"/>
                </a:solidFill>
              </a:rPr>
              <a:t>Key Finding 2 –</a:t>
            </a:r>
          </a:p>
          <a:p>
            <a:r>
              <a:rPr lang="en-GB" dirty="0"/>
              <a:t>Demand for fresh and eco-friendly flowers </a:t>
            </a:r>
          </a:p>
          <a:p>
            <a:r>
              <a:rPr lang="en-GB" dirty="0"/>
              <a:t>Sustainable ethos is attracting customers and is effective – need to boost cost as a result however to keep up with inflation but not too high</a:t>
            </a:r>
          </a:p>
          <a:p>
            <a:pPr marL="0" indent="0" algn="ctr">
              <a:buNone/>
            </a:pPr>
            <a:r>
              <a:rPr lang="en-GB" b="1" u="sng" dirty="0">
                <a:solidFill>
                  <a:schemeClr val="accent1"/>
                </a:solidFill>
              </a:rPr>
              <a:t>Key Finding 3 –</a:t>
            </a:r>
          </a:p>
          <a:p>
            <a:r>
              <a:rPr lang="en-GB" dirty="0"/>
              <a:t>Location is impacting sales and leading to a decrease in revenue </a:t>
            </a:r>
          </a:p>
          <a:p>
            <a:r>
              <a:rPr lang="en-GB" dirty="0"/>
              <a:t>May need to consider relocating or switching to a less costly and more sustainable method of selling using walk-ins (online marketing)</a:t>
            </a:r>
          </a:p>
          <a:p>
            <a:pPr marL="0" indent="0" algn="ctr">
              <a:buNone/>
            </a:pPr>
            <a:r>
              <a:rPr lang="en-GB" b="1" u="sng" dirty="0">
                <a:solidFill>
                  <a:schemeClr val="accent1"/>
                </a:solidFill>
              </a:rPr>
              <a:t>Key Finding 4 –</a:t>
            </a:r>
          </a:p>
          <a:p>
            <a:r>
              <a:rPr lang="en-GB" dirty="0"/>
              <a:t>Large marketing flaws – boost marketing to boost business attraction</a:t>
            </a:r>
          </a:p>
          <a:p>
            <a:r>
              <a:rPr lang="en-GB" dirty="0"/>
              <a:t>Need to offer delivery options, subscription services and promotional offers to reach larger target audience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914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56FD5-91DB-C72B-349B-D5ABA491F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EE3C0-56F7-AC52-8B5C-B75E132BE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324" y="1488613"/>
            <a:ext cx="8596668" cy="49763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Nagyova, A. and Pacaiova, H. (2015). </a:t>
            </a:r>
            <a:r>
              <a:rPr lang="en-GB" i="1" dirty="0"/>
              <a:t>Martin Palko 2) ANALYSIS AND IDENTIFICATION OF NONCONFORMING PRODUCTS BY 5W2H METHOD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https://www.cqm.rs/2015/cd1/pdf/papers/focus_1/006.pdf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Oxford College Of Marketing (2016). </a:t>
            </a:r>
            <a:r>
              <a:rPr lang="en-GB" i="1" dirty="0"/>
              <a:t>What Is a PESTEL analysis?</a:t>
            </a:r>
            <a:r>
              <a:rPr lang="en-GB" dirty="0"/>
              <a:t> [online] Oxford College of Marketing Blog. Available at: </a:t>
            </a:r>
            <a:r>
              <a:rPr lang="en-GB" dirty="0">
                <a:hlinkClick r:id="rId3"/>
              </a:rPr>
              <a:t>https://blog.oxfordcollegeofmarketing.com/2016/06/30/pestel-analysis/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CIPD (2025). </a:t>
            </a:r>
            <a:r>
              <a:rPr lang="en-GB" i="1" dirty="0"/>
              <a:t>PESTLE Analysis</a:t>
            </a:r>
            <a:r>
              <a:rPr lang="en-GB" dirty="0"/>
              <a:t>. [online] CIPD. Available at: </a:t>
            </a:r>
            <a:r>
              <a:rPr lang="en-GB" dirty="0">
                <a:hlinkClick r:id="rId4"/>
              </a:rPr>
              <a:t>https://www.cipd.org/uk/knowledge/factsheets/pestle-analysis-factsheet/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Asq.org. (2024). </a:t>
            </a:r>
            <a:r>
              <a:rPr lang="en-GB" i="1" dirty="0"/>
              <a:t>What is a Fishbone Diagram? Ishikawa Cause &amp; Effect Diagram | ASQ</a:t>
            </a:r>
            <a:r>
              <a:rPr lang="en-GB" dirty="0"/>
              <a:t>. [online] Available at: https://asq.org/quality-resources/fishbone?srsltid=AfmBOooUWzx4-FztZ3bjB5CEVELZZFUn2PNes-TPdC5fLQXXTxh-Jm-Y [Accessed 11 Oct. 2025].</a:t>
            </a:r>
          </a:p>
          <a:p>
            <a:pPr marL="0" indent="0">
              <a:buNone/>
            </a:pPr>
            <a:r>
              <a:rPr lang="en-GB" dirty="0"/>
              <a:t>Kumah, A., Nwogu, C.N., Issah, A.-R., Obot, E., </a:t>
            </a:r>
            <a:r>
              <a:rPr lang="en-GB" dirty="0" err="1"/>
              <a:t>Kanamitie</a:t>
            </a:r>
            <a:r>
              <a:rPr lang="en-GB" dirty="0"/>
              <a:t>, D.T., Sifa, J.S. and Aidoo, L.A. (2024). Cause-and-Effect (Fishbone) Diagram: a Tool for Generating and Organizing Quality Improvement Ideas. </a:t>
            </a:r>
            <a:r>
              <a:rPr lang="en-GB" i="1" dirty="0"/>
              <a:t>Innovations Journals</a:t>
            </a:r>
            <a:r>
              <a:rPr lang="en-GB" dirty="0"/>
              <a:t>, [online] 7(2), pp.85–87. </a:t>
            </a:r>
            <a:r>
              <a:rPr lang="en-GB" dirty="0" err="1"/>
              <a:t>doi:https</a:t>
            </a:r>
            <a:r>
              <a:rPr lang="en-GB" dirty="0"/>
              <a:t>://doi.org/10.36401/JQSH-23-42.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801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E6E92-08BA-1782-D051-D42A4B259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587" y="2743200"/>
            <a:ext cx="8996056" cy="1850189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Thank You For Listening </a:t>
            </a:r>
            <a:br>
              <a:rPr lang="en-GB" dirty="0"/>
            </a:br>
            <a:r>
              <a:rPr lang="en-GB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0814834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3bb883952c1a3d63bb29c5a348016e4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96887ecbff9df942f3fe23b0a7769fec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66A27814-8C31-4905-87D7-874FB2CC11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47FD76F-A54A-4B5E-A9D6-EB9D26181E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8A80DF-3EAB-4B8F-8A32-C137D7E8DF8F}">
  <ds:schemaRefs>
    <ds:schemaRef ds:uri="http://purl.org/dc/terms/"/>
    <ds:schemaRef ds:uri="http://schemas.microsoft.com/office/2006/metadata/properties"/>
    <ds:schemaRef ds:uri="http://purl.org/dc/dcmitype/"/>
    <ds:schemaRef ds:uri="f799553d-1ac0-48da-9ae3-fe400ced9c3b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405</TotalTime>
  <Words>1201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Student Name: Munir Ahmed  Student ID:   2441102  Lecturer’s Name:  Sujeewa Hearth   Module Code:  LCLM 4004                 Module Name:       Problem Solving and Decision-Making  Component 1:  Green Haven Florists </vt:lpstr>
      <vt:lpstr>Presentation Overview - </vt:lpstr>
      <vt:lpstr>Green Haven Florists -</vt:lpstr>
      <vt:lpstr>Nature and scope of the Problem</vt:lpstr>
      <vt:lpstr>Applying the 5W2H Model to identify the Root Problem</vt:lpstr>
      <vt:lpstr>Critiquing the PESTEL framework -</vt:lpstr>
      <vt:lpstr>Application of the PESTEL Framework -</vt:lpstr>
      <vt:lpstr>Critiquing the Cause-and-Effect Model</vt:lpstr>
      <vt:lpstr>Applying the Cause-and-Effect Model</vt:lpstr>
      <vt:lpstr>Summary of Key Findings -</vt:lpstr>
      <vt:lpstr>Reference List -</vt:lpstr>
      <vt:lpstr>Thank You For Listening  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Munir Ahmed (2441102)</dc:creator>
  <cp:lastModifiedBy>Munir Ahmed (2441102)</cp:lastModifiedBy>
  <cp:revision>3</cp:revision>
  <dcterms:created xsi:type="dcterms:W3CDTF">2025-10-09T11:20:32Z</dcterms:created>
  <dcterms:modified xsi:type="dcterms:W3CDTF">2025-10-11T11:21:46Z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