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11/22/2019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11/22/2019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11/22/2019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11/22/2019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11/22/2019</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11/22/2019</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11/22/2019</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11/22/2019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11/22/2019</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11/22/2019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11/22/2019</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11/22/2019</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investopedia.com/terms/f/financial-analysis.asp" TargetMode="External"/><Relationship Id="rId2" Type="http://schemas.openxmlformats.org/officeDocument/2006/relationships/hyperlink" Target="https://www.quietlightbrokerage.com/financial-trend-analysis/" TargetMode="External"/><Relationship Id="rId1" Type="http://schemas.openxmlformats.org/officeDocument/2006/relationships/slideLayout" Target="../slideLayouts/slideLayout2.xml"/><Relationship Id="rId6" Type="http://schemas.openxmlformats.org/officeDocument/2006/relationships/hyperlink" Target="https://www.wallstreetmojo.com/ratio-analysis-types/" TargetMode="External"/><Relationship Id="rId5" Type="http://schemas.openxmlformats.org/officeDocument/2006/relationships/hyperlink" Target="https://www.investopedia.com/terms/q/quickratio.asp" TargetMode="External"/><Relationship Id="rId4" Type="http://schemas.openxmlformats.org/officeDocument/2006/relationships/hyperlink" Target="https://smallbusiness.chron.com/profitability-trends-78252.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1808" y="1600198"/>
            <a:ext cx="5518066" cy="2268559"/>
          </a:xfrm>
        </p:spPr>
        <p:txBody>
          <a:bodyPr/>
          <a:lstStyle/>
          <a:p>
            <a:r>
              <a:rPr lang="en-US" dirty="0" smtClean="0"/>
              <a:t>FFION LIMITED</a:t>
            </a:r>
            <a:endParaRPr lang="en-US" dirty="0"/>
          </a:p>
        </p:txBody>
      </p:sp>
      <p:sp>
        <p:nvSpPr>
          <p:cNvPr id="3" name="Subtitle 2"/>
          <p:cNvSpPr>
            <a:spLocks noGrp="1"/>
          </p:cNvSpPr>
          <p:nvPr>
            <p:ph type="subTitle" idx="1"/>
          </p:nvPr>
        </p:nvSpPr>
        <p:spPr>
          <a:xfrm>
            <a:off x="2611808" y="3906962"/>
            <a:ext cx="5357600" cy="1160213"/>
          </a:xfrm>
        </p:spPr>
        <p:txBody>
          <a:bodyPr/>
          <a:lstStyle/>
          <a:p>
            <a:r>
              <a:rPr lang="en-US" dirty="0" smtClean="0"/>
              <a:t>By </a:t>
            </a:r>
            <a:r>
              <a:rPr lang="en-US" dirty="0" err="1" smtClean="0"/>
              <a:t>Veronika</a:t>
            </a:r>
            <a:r>
              <a:rPr lang="en-US" dirty="0" smtClean="0"/>
              <a:t> </a:t>
            </a:r>
            <a:r>
              <a:rPr lang="en-US" dirty="0" err="1" smtClean="0"/>
              <a:t>Marinova</a:t>
            </a:r>
            <a:endParaRPr lang="en-US" dirty="0"/>
          </a:p>
        </p:txBody>
      </p:sp>
    </p:spTree>
    <p:extLst>
      <p:ext uri="{BB962C8B-B14F-4D97-AF65-F5344CB8AC3E}">
        <p14:creationId xmlns:p14="http://schemas.microsoft.com/office/powerpoint/2010/main" val="2979003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 is Financial Analysis?</a:t>
            </a:r>
            <a:endParaRPr lang="en-US" dirty="0"/>
          </a:p>
        </p:txBody>
      </p:sp>
      <p:sp>
        <p:nvSpPr>
          <p:cNvPr id="3" name="Content Placeholder 2"/>
          <p:cNvSpPr>
            <a:spLocks noGrp="1"/>
          </p:cNvSpPr>
          <p:nvPr>
            <p:ph idx="1"/>
          </p:nvPr>
        </p:nvSpPr>
        <p:spPr/>
        <p:txBody>
          <a:bodyPr/>
          <a:lstStyle/>
          <a:p>
            <a:r>
              <a:rPr lang="en-GB" dirty="0"/>
              <a:t>Financial analysis is used for evaluating budgets, businesses, finance-related transactions and projects, in order to have a good idea about the suitability and performance. Financial analysis is used for the purposes to analyse if a given entity is liquid, solvent, profitable or stable enough to decide if a monetary investment is necessary. </a:t>
            </a:r>
            <a:r>
              <a:rPr lang="en-US" dirty="0"/>
              <a:t>(</a:t>
            </a:r>
            <a:r>
              <a:rPr lang="en-US" dirty="0" err="1"/>
              <a:t>Tuovila</a:t>
            </a:r>
            <a:r>
              <a:rPr lang="en-US" dirty="0"/>
              <a:t>, 2009)</a:t>
            </a:r>
          </a:p>
          <a:p>
            <a:endParaRPr lang="en-US" dirty="0"/>
          </a:p>
        </p:txBody>
      </p:sp>
    </p:spTree>
    <p:extLst>
      <p:ext uri="{BB962C8B-B14F-4D97-AF65-F5344CB8AC3E}">
        <p14:creationId xmlns:p14="http://schemas.microsoft.com/office/powerpoint/2010/main" val="705609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 are Financial Analysis Trends?</a:t>
            </a:r>
            <a:endParaRPr lang="en-US" dirty="0"/>
          </a:p>
        </p:txBody>
      </p:sp>
      <p:sp>
        <p:nvSpPr>
          <p:cNvPr id="3" name="Content Placeholder 2"/>
          <p:cNvSpPr>
            <a:spLocks noGrp="1"/>
          </p:cNvSpPr>
          <p:nvPr>
            <p:ph idx="1"/>
          </p:nvPr>
        </p:nvSpPr>
        <p:spPr/>
        <p:txBody>
          <a:bodyPr/>
          <a:lstStyle/>
          <a:p>
            <a:r>
              <a:rPr lang="en-GB" dirty="0"/>
              <a:t>Financial trend analysis should be done when trying to uncover what influences a business to shrink, grow or remain relatively stable. Another way of putting it is that a financial trend indicates what happened to the earnings and revenues and then for an answer to why it happened. </a:t>
            </a:r>
            <a:r>
              <a:rPr lang="en-US" dirty="0"/>
              <a:t>(</a:t>
            </a:r>
            <a:r>
              <a:rPr lang="en-US" dirty="0" err="1"/>
              <a:t>Daoust</a:t>
            </a:r>
            <a:r>
              <a:rPr lang="en-US" dirty="0"/>
              <a:t>, 2015)</a:t>
            </a:r>
          </a:p>
          <a:p>
            <a:endParaRPr lang="en-US" dirty="0"/>
          </a:p>
        </p:txBody>
      </p:sp>
    </p:spTree>
    <p:extLst>
      <p:ext uri="{BB962C8B-B14F-4D97-AF65-F5344CB8AC3E}">
        <p14:creationId xmlns:p14="http://schemas.microsoft.com/office/powerpoint/2010/main" val="993203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Financial Analysis Trends?</a:t>
            </a:r>
            <a:endParaRPr lang="en-US" dirty="0"/>
          </a:p>
        </p:txBody>
      </p:sp>
      <p:sp>
        <p:nvSpPr>
          <p:cNvPr id="3" name="Content Placeholder 2"/>
          <p:cNvSpPr>
            <a:spLocks noGrp="1"/>
          </p:cNvSpPr>
          <p:nvPr>
            <p:ph idx="1"/>
          </p:nvPr>
        </p:nvSpPr>
        <p:spPr/>
        <p:txBody>
          <a:bodyPr/>
          <a:lstStyle/>
          <a:p>
            <a:r>
              <a:rPr lang="en-US" dirty="0" smtClean="0"/>
              <a:t>Profitability</a:t>
            </a:r>
          </a:p>
          <a:p>
            <a:r>
              <a:rPr lang="en-US" dirty="0" smtClean="0"/>
              <a:t>Liquidity</a:t>
            </a:r>
          </a:p>
          <a:p>
            <a:r>
              <a:rPr lang="en-US" dirty="0" smtClean="0"/>
              <a:t>Gearing</a:t>
            </a:r>
            <a:endParaRPr lang="en-US" dirty="0"/>
          </a:p>
        </p:txBody>
      </p:sp>
    </p:spTree>
    <p:extLst>
      <p:ext uri="{BB962C8B-B14F-4D97-AF65-F5344CB8AC3E}">
        <p14:creationId xmlns:p14="http://schemas.microsoft.com/office/powerpoint/2010/main" val="474934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Profitability</a:t>
            </a:r>
            <a:endParaRPr lang="en-US" dirty="0"/>
          </a:p>
        </p:txBody>
      </p:sp>
      <p:sp>
        <p:nvSpPr>
          <p:cNvPr id="3" name="Content Placeholder 2"/>
          <p:cNvSpPr>
            <a:spLocks noGrp="1"/>
          </p:cNvSpPr>
          <p:nvPr>
            <p:ph idx="1"/>
          </p:nvPr>
        </p:nvSpPr>
        <p:spPr/>
        <p:txBody>
          <a:bodyPr/>
          <a:lstStyle/>
          <a:p>
            <a:pPr marL="0" indent="0">
              <a:buNone/>
            </a:pPr>
            <a:r>
              <a:rPr lang="en-GB" dirty="0"/>
              <a:t>The profitability trend shows how the profits of a given business evolve over time. There are two main types of profitability trends: </a:t>
            </a:r>
            <a:r>
              <a:rPr lang="en-US" dirty="0"/>
              <a:t>(</a:t>
            </a:r>
            <a:r>
              <a:rPr lang="en-US" dirty="0" err="1"/>
              <a:t>Kokemuller</a:t>
            </a:r>
            <a:r>
              <a:rPr lang="en-US" dirty="0"/>
              <a:t>, 2014)</a:t>
            </a:r>
          </a:p>
          <a:p>
            <a:pPr lvl="0"/>
            <a:r>
              <a:rPr lang="en-GB" dirty="0"/>
              <a:t>Upward Trend. It indicated it the profits of a company have increased over a given period of time.  </a:t>
            </a:r>
            <a:r>
              <a:rPr lang="en-US" dirty="0"/>
              <a:t>(</a:t>
            </a:r>
            <a:r>
              <a:rPr lang="en-US" dirty="0" err="1"/>
              <a:t>Kokemuller</a:t>
            </a:r>
            <a:r>
              <a:rPr lang="en-US" dirty="0"/>
              <a:t>, 2014)</a:t>
            </a:r>
          </a:p>
          <a:p>
            <a:pPr lvl="0"/>
            <a:r>
              <a:rPr lang="en-GB" dirty="0"/>
              <a:t>Downward Trend. It indicated if the profits of a company have decreased over a given period of time. </a:t>
            </a:r>
            <a:r>
              <a:rPr lang="en-US" dirty="0"/>
              <a:t>(</a:t>
            </a:r>
            <a:r>
              <a:rPr lang="en-US" dirty="0" err="1"/>
              <a:t>Kokemuller</a:t>
            </a:r>
            <a:r>
              <a:rPr lang="en-US" dirty="0"/>
              <a:t>, 2014)</a:t>
            </a:r>
          </a:p>
          <a:p>
            <a:endParaRPr lang="en-US" dirty="0"/>
          </a:p>
        </p:txBody>
      </p:sp>
    </p:spTree>
    <p:extLst>
      <p:ext uri="{BB962C8B-B14F-4D97-AF65-F5344CB8AC3E}">
        <p14:creationId xmlns:p14="http://schemas.microsoft.com/office/powerpoint/2010/main" val="2288120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Liquidity</a:t>
            </a:r>
            <a:endParaRPr lang="en-US" dirty="0"/>
          </a:p>
        </p:txBody>
      </p:sp>
      <p:sp>
        <p:nvSpPr>
          <p:cNvPr id="3" name="Content Placeholder 2"/>
          <p:cNvSpPr>
            <a:spLocks noGrp="1"/>
          </p:cNvSpPr>
          <p:nvPr>
            <p:ph idx="1"/>
          </p:nvPr>
        </p:nvSpPr>
        <p:spPr>
          <a:xfrm>
            <a:off x="1704109" y="2105891"/>
            <a:ext cx="8866030" cy="4447309"/>
          </a:xfrm>
        </p:spPr>
        <p:txBody>
          <a:bodyPr>
            <a:normAutofit fontScale="70000" lnSpcReduction="20000"/>
          </a:bodyPr>
          <a:lstStyle/>
          <a:p>
            <a:pPr marL="0" lvl="0" indent="0">
              <a:buNone/>
            </a:pPr>
            <a:r>
              <a:rPr lang="en-GB" dirty="0"/>
              <a:t>Liquidity ratios can be an important, when applied for determining a company’s affordability to pay its current debt obligations without seeking more external capital. </a:t>
            </a:r>
            <a:r>
              <a:rPr lang="en-US" dirty="0"/>
              <a:t>(Will Kenton, 2006)</a:t>
            </a:r>
          </a:p>
          <a:p>
            <a:pPr marL="0" lvl="0" indent="0">
              <a:buNone/>
            </a:pPr>
            <a:r>
              <a:rPr lang="en-GB" dirty="0"/>
              <a:t>Some of the most common liquidity ratios used are:</a:t>
            </a:r>
            <a:endParaRPr lang="en-US" dirty="0"/>
          </a:p>
          <a:p>
            <a:pPr lvl="1"/>
            <a:r>
              <a:rPr lang="en-GB" dirty="0"/>
              <a:t>Using Quick Ratios, when trying to measure the ability of a business to successfully meet its short-term obligations with its liquid assets. </a:t>
            </a:r>
            <a:r>
              <a:rPr lang="en-US" dirty="0"/>
              <a:t>(Kenton, 2003)</a:t>
            </a:r>
            <a:r>
              <a:rPr lang="en-GB" dirty="0"/>
              <a:t> The Quick Ratios represents how cash rich a business is for it to be able to pay its short term immediate liabilities. </a:t>
            </a:r>
            <a:r>
              <a:rPr lang="en-US" dirty="0"/>
              <a:t>(Reddy, 2019)</a:t>
            </a:r>
            <a:r>
              <a:rPr lang="en-GB" dirty="0"/>
              <a:t> The quick ratios can be calculated the following way:</a:t>
            </a:r>
            <a:endParaRPr lang="en-US" dirty="0"/>
          </a:p>
          <a:p>
            <a:pPr lvl="2"/>
            <a:r>
              <a:rPr lang="en-GB" dirty="0"/>
              <a:t>Quick Ratio = (Cash and Cash Equivalents + Marketable Securities + Accounts Received) / Current Liabilities </a:t>
            </a:r>
            <a:r>
              <a:rPr lang="en-US" dirty="0"/>
              <a:t>(Reddy, 2019)</a:t>
            </a:r>
          </a:p>
          <a:p>
            <a:pPr lvl="1"/>
            <a:r>
              <a:rPr lang="en-GB" dirty="0"/>
              <a:t>Using Current Ratios, to calculate whether a company is able to pay short-term or upcoming obligations within one year. </a:t>
            </a:r>
            <a:r>
              <a:rPr lang="en-US" dirty="0"/>
              <a:t>(Kenton, Current Ratio, 2003)</a:t>
            </a:r>
            <a:r>
              <a:rPr lang="en-GB" dirty="0"/>
              <a:t> The Current Ratios represent the liquidity of a business in order for it to be able to meet its obligations in the following 12 months. </a:t>
            </a:r>
            <a:r>
              <a:rPr lang="en-US" dirty="0"/>
              <a:t>(Reddy, 2019)</a:t>
            </a:r>
            <a:r>
              <a:rPr lang="en-GB" dirty="0"/>
              <a:t> The current ratio is calculated the following way:</a:t>
            </a:r>
            <a:endParaRPr lang="en-US" dirty="0"/>
          </a:p>
          <a:p>
            <a:pPr lvl="2"/>
            <a:r>
              <a:rPr lang="en-GB" dirty="0"/>
              <a:t>Current Ratio = Current Assets / Current Liabilities </a:t>
            </a:r>
            <a:r>
              <a:rPr lang="en-US" dirty="0"/>
              <a:t>(Reddy, 2019)</a:t>
            </a:r>
          </a:p>
          <a:p>
            <a:pPr lvl="1"/>
            <a:r>
              <a:rPr lang="en-GB" dirty="0"/>
              <a:t>Or Days Sales Outstanding, which is used for measuring how many days will it take for a business to receive payment after a sale was completed. </a:t>
            </a:r>
            <a:r>
              <a:rPr lang="en-US" dirty="0"/>
              <a:t>(Grant, 2003)</a:t>
            </a:r>
          </a:p>
          <a:p>
            <a:endParaRPr lang="en-US" dirty="0"/>
          </a:p>
        </p:txBody>
      </p:sp>
    </p:spTree>
    <p:extLst>
      <p:ext uri="{BB962C8B-B14F-4D97-AF65-F5344CB8AC3E}">
        <p14:creationId xmlns:p14="http://schemas.microsoft.com/office/powerpoint/2010/main" val="4239874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Gearing</a:t>
            </a:r>
            <a:endParaRPr lang="en-US" dirty="0"/>
          </a:p>
        </p:txBody>
      </p:sp>
      <p:sp>
        <p:nvSpPr>
          <p:cNvPr id="3" name="Content Placeholder 2"/>
          <p:cNvSpPr>
            <a:spLocks noGrp="1"/>
          </p:cNvSpPr>
          <p:nvPr>
            <p:ph idx="1"/>
          </p:nvPr>
        </p:nvSpPr>
        <p:spPr>
          <a:xfrm>
            <a:off x="1454727" y="2052116"/>
            <a:ext cx="9115412" cy="4611920"/>
          </a:xfrm>
        </p:spPr>
        <p:txBody>
          <a:bodyPr>
            <a:normAutofit fontScale="70000" lnSpcReduction="20000"/>
          </a:bodyPr>
          <a:lstStyle/>
          <a:p>
            <a:r>
              <a:rPr lang="en-GB" dirty="0"/>
              <a:t>A gearing ratio is a financial ratio, that’s used for comparing capital/owner equity to funds that are borrowed by the business. It’s also used for measuring the financial leverage of a company. It’s among the most frequently used methods for financial fitness evaluation of a company. </a:t>
            </a:r>
            <a:r>
              <a:rPr lang="en-US" dirty="0"/>
              <a:t>(</a:t>
            </a:r>
            <a:r>
              <a:rPr lang="en-US" dirty="0" err="1"/>
              <a:t>Boyte</a:t>
            </a:r>
            <a:r>
              <a:rPr lang="en-US" dirty="0"/>
              <a:t>-White, 2014)</a:t>
            </a:r>
          </a:p>
          <a:p>
            <a:r>
              <a:rPr lang="en-GB" dirty="0"/>
              <a:t>One way of calculating Net Gearing Ratio is:</a:t>
            </a:r>
            <a:endParaRPr lang="en-US" dirty="0"/>
          </a:p>
          <a:p>
            <a:r>
              <a:rPr lang="en-GB" dirty="0"/>
              <a:t>Net Gearing Ratio = (Long-term debt + Short-term debt + Bank overdrafts) / Shareholder’s Equity </a:t>
            </a:r>
            <a:r>
              <a:rPr lang="en-US" dirty="0"/>
              <a:t>(</a:t>
            </a:r>
            <a:r>
              <a:rPr lang="en-US" dirty="0" err="1"/>
              <a:t>Boyte</a:t>
            </a:r>
            <a:r>
              <a:rPr lang="en-US" dirty="0"/>
              <a:t>-White, 2014)</a:t>
            </a:r>
          </a:p>
          <a:p>
            <a:r>
              <a:rPr lang="en-GB" dirty="0"/>
              <a:t>One way to determine an optimal gearing ratio is by comparison with one company to another within the same industry. </a:t>
            </a:r>
            <a:r>
              <a:rPr lang="en-US" dirty="0"/>
              <a:t>(</a:t>
            </a:r>
            <a:r>
              <a:rPr lang="en-US" dirty="0" err="1"/>
              <a:t>Boyte</a:t>
            </a:r>
            <a:r>
              <a:rPr lang="en-US" dirty="0"/>
              <a:t>-White, 2014)</a:t>
            </a:r>
            <a:r>
              <a:rPr lang="en-GB" dirty="0"/>
              <a:t> Here are given percentages, which can be used to identifying the given ratio of a business:</a:t>
            </a:r>
            <a:endParaRPr lang="en-US" dirty="0"/>
          </a:p>
          <a:p>
            <a:pPr lvl="1"/>
            <a:r>
              <a:rPr lang="en-GB" dirty="0"/>
              <a:t>Over 50% - Then the business is considered highly geared. This might pose a risk to the company, mainly for the reason that in moments when profits are less and interest rates are high, the business might turn towards loans or might file for bankruptcy. </a:t>
            </a:r>
            <a:r>
              <a:rPr lang="en-US" dirty="0"/>
              <a:t>(</a:t>
            </a:r>
            <a:r>
              <a:rPr lang="en-US" dirty="0" err="1"/>
              <a:t>Boyte</a:t>
            </a:r>
            <a:r>
              <a:rPr lang="en-US" dirty="0"/>
              <a:t>-White, 2014)</a:t>
            </a:r>
          </a:p>
          <a:p>
            <a:pPr lvl="1"/>
            <a:r>
              <a:rPr lang="en-GB" dirty="0"/>
              <a:t>Less than 25% - This result indicates that the situation of the company at low-risk, considered by both lenders and investors. </a:t>
            </a:r>
            <a:r>
              <a:rPr lang="en-US" dirty="0"/>
              <a:t>(</a:t>
            </a:r>
            <a:r>
              <a:rPr lang="en-US" dirty="0" err="1"/>
              <a:t>Boyte</a:t>
            </a:r>
            <a:r>
              <a:rPr lang="en-US" dirty="0"/>
              <a:t>-White, 2014)</a:t>
            </a:r>
          </a:p>
          <a:p>
            <a:pPr lvl="1"/>
            <a:r>
              <a:rPr lang="en-GB" dirty="0"/>
              <a:t>25%-50% - For well-established companies, this is considered normal. </a:t>
            </a:r>
            <a:r>
              <a:rPr lang="en-US" dirty="0"/>
              <a:t>(</a:t>
            </a:r>
            <a:r>
              <a:rPr lang="en-US" dirty="0" err="1"/>
              <a:t>Boyte</a:t>
            </a:r>
            <a:r>
              <a:rPr lang="en-US" dirty="0"/>
              <a:t>-White, 2014)</a:t>
            </a:r>
          </a:p>
          <a:p>
            <a:endParaRPr lang="en-US" dirty="0"/>
          </a:p>
        </p:txBody>
      </p:sp>
    </p:spTree>
    <p:extLst>
      <p:ext uri="{BB962C8B-B14F-4D97-AF65-F5344CB8AC3E}">
        <p14:creationId xmlns:p14="http://schemas.microsoft.com/office/powerpoint/2010/main" val="1993892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Knowledge from Ratio Analysis</a:t>
            </a:r>
            <a:endParaRPr lang="en-US" dirty="0"/>
          </a:p>
        </p:txBody>
      </p:sp>
      <p:sp>
        <p:nvSpPr>
          <p:cNvPr id="3" name="Content Placeholder 2"/>
          <p:cNvSpPr>
            <a:spLocks noGrp="1"/>
          </p:cNvSpPr>
          <p:nvPr>
            <p:ph idx="1"/>
          </p:nvPr>
        </p:nvSpPr>
        <p:spPr/>
        <p:txBody>
          <a:bodyPr/>
          <a:lstStyle/>
          <a:p>
            <a:r>
              <a:rPr lang="en-GB" dirty="0"/>
              <a:t>The numerical attempt to analyse the financial position and performance of a business is called a ratio analysis. When we convert numbers into ratios, we can then make a comparison between one company and another, and even a comparison between different periods. Ratio analysis is meaningless without doing comparisons. </a:t>
            </a:r>
            <a:r>
              <a:rPr lang="en-US" dirty="0"/>
              <a:t>(P. Stevens, 1995)</a:t>
            </a:r>
          </a:p>
          <a:p>
            <a:endParaRPr lang="en-US" dirty="0"/>
          </a:p>
        </p:txBody>
      </p:sp>
    </p:spTree>
    <p:extLst>
      <p:ext uri="{BB962C8B-B14F-4D97-AF65-F5344CB8AC3E}">
        <p14:creationId xmlns:p14="http://schemas.microsoft.com/office/powerpoint/2010/main" val="3871069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Benefits and Limitations of Ratio Analysis</a:t>
            </a:r>
            <a:endParaRPr lang="en-US" dirty="0"/>
          </a:p>
        </p:txBody>
      </p:sp>
      <p:sp>
        <p:nvSpPr>
          <p:cNvPr id="3" name="Content Placeholder 2"/>
          <p:cNvSpPr>
            <a:spLocks noGrp="1"/>
          </p:cNvSpPr>
          <p:nvPr>
            <p:ph idx="1"/>
          </p:nvPr>
        </p:nvSpPr>
        <p:spPr>
          <a:xfrm>
            <a:off x="1607127" y="2052116"/>
            <a:ext cx="8963012" cy="4695048"/>
          </a:xfrm>
        </p:spPr>
        <p:txBody>
          <a:bodyPr>
            <a:normAutofit fontScale="85000" lnSpcReduction="20000"/>
          </a:bodyPr>
          <a:lstStyle/>
          <a:p>
            <a:pPr marL="0" indent="0">
              <a:buNone/>
            </a:pPr>
            <a:r>
              <a:rPr lang="en-GB" dirty="0"/>
              <a:t>Ratios can be useful when trying to express the relationship between different data, when it comes to internal comparisons or comparisons between different companies. Analysts use ratio analysis for answering questions that are need to be answered, instead of answered directly. </a:t>
            </a:r>
            <a:r>
              <a:rPr lang="en-US" dirty="0"/>
              <a:t>(Siddique, 2019)</a:t>
            </a:r>
            <a:r>
              <a:rPr lang="en-GB" dirty="0"/>
              <a:t> Ratios can be used for the following purposes:</a:t>
            </a:r>
            <a:endParaRPr lang="en-US" dirty="0"/>
          </a:p>
          <a:p>
            <a:pPr lvl="1"/>
            <a:r>
              <a:rPr lang="en-GB" dirty="0"/>
              <a:t>Used for analysing financial statements </a:t>
            </a:r>
            <a:r>
              <a:rPr lang="en-US" dirty="0"/>
              <a:t>(Siddique, 2019)</a:t>
            </a:r>
          </a:p>
          <a:p>
            <a:pPr lvl="1"/>
            <a:r>
              <a:rPr lang="en-GB" dirty="0"/>
              <a:t>Helps for judging efficiency </a:t>
            </a:r>
            <a:r>
              <a:rPr lang="en-US" dirty="0"/>
              <a:t>(Siddique, 2019)</a:t>
            </a:r>
          </a:p>
          <a:p>
            <a:pPr lvl="1"/>
            <a:r>
              <a:rPr lang="en-GB" dirty="0"/>
              <a:t>Helps with determining weaknesses </a:t>
            </a:r>
            <a:r>
              <a:rPr lang="en-US" dirty="0"/>
              <a:t>(Siddique, 2019)</a:t>
            </a:r>
          </a:p>
          <a:p>
            <a:pPr lvl="1"/>
            <a:r>
              <a:rPr lang="en-GB" dirty="0"/>
              <a:t>Helps with providing information for future earnings and cash flows </a:t>
            </a:r>
            <a:r>
              <a:rPr lang="en-US" dirty="0"/>
              <a:t>(Siddique, 2019)</a:t>
            </a:r>
          </a:p>
          <a:p>
            <a:pPr lvl="1"/>
            <a:r>
              <a:rPr lang="en-GB" dirty="0"/>
              <a:t>Helps for comparison of the performance between peers </a:t>
            </a:r>
            <a:r>
              <a:rPr lang="en-US" dirty="0"/>
              <a:t>(Siddique, 2019)</a:t>
            </a:r>
          </a:p>
          <a:p>
            <a:pPr lvl="1"/>
            <a:r>
              <a:rPr lang="en-GB" dirty="0"/>
              <a:t>Helps with doing trend analysis </a:t>
            </a:r>
            <a:r>
              <a:rPr lang="en-US" dirty="0"/>
              <a:t>(Siddique, 2019)</a:t>
            </a:r>
          </a:p>
          <a:p>
            <a:pPr lvl="1"/>
            <a:r>
              <a:rPr lang="en-GB" dirty="0"/>
              <a:t>Ratios can simplify complex accounting statements </a:t>
            </a:r>
            <a:r>
              <a:rPr lang="en-US" dirty="0"/>
              <a:t>(Siddique, 2019)</a:t>
            </a:r>
          </a:p>
          <a:p>
            <a:pPr lvl="1"/>
            <a:r>
              <a:rPr lang="en-GB" dirty="0"/>
              <a:t>Do an analysis on past results </a:t>
            </a:r>
            <a:r>
              <a:rPr lang="en-US" dirty="0"/>
              <a:t>(Siddique, 2019)</a:t>
            </a:r>
          </a:p>
          <a:p>
            <a:pPr lvl="1"/>
            <a:r>
              <a:rPr lang="en-GB" dirty="0"/>
              <a:t>Understanding the profitability of a company </a:t>
            </a:r>
            <a:r>
              <a:rPr lang="en-US" dirty="0"/>
              <a:t>(Siddique, Importance of Ratio Analysis, 2019)</a:t>
            </a:r>
          </a:p>
          <a:p>
            <a:endParaRPr lang="en-US" dirty="0"/>
          </a:p>
        </p:txBody>
      </p:sp>
    </p:spTree>
    <p:extLst>
      <p:ext uri="{BB962C8B-B14F-4D97-AF65-F5344CB8AC3E}">
        <p14:creationId xmlns:p14="http://schemas.microsoft.com/office/powerpoint/2010/main" val="2167262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Bibliography</a:t>
            </a:r>
            <a:endParaRPr lang="en-US" dirty="0"/>
          </a:p>
        </p:txBody>
      </p:sp>
      <p:sp>
        <p:nvSpPr>
          <p:cNvPr id="4" name="Rectangle 1"/>
          <p:cNvSpPr>
            <a:spLocks noGrp="1" noChangeArrowheads="1"/>
          </p:cNvSpPr>
          <p:nvPr>
            <p:ph idx="1"/>
          </p:nvPr>
        </p:nvSpPr>
        <p:spPr bwMode="auto">
          <a:xfrm>
            <a:off x="2507672" y="1973564"/>
            <a:ext cx="8062467" cy="4154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2352"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nSpc>
                <a:spcPct val="100000"/>
              </a:lnSpc>
              <a:buClrTx/>
              <a:buSzTx/>
              <a:buNone/>
            </a:pPr>
            <a:r>
              <a:rPr lang="en-GB" altLang="en-US" sz="1100" dirty="0" err="1">
                <a:latin typeface="Calibri" panose="020F0502020204030204" pitchFamily="34" charset="0"/>
                <a:ea typeface="Calibri" panose="020F0502020204030204" pitchFamily="34" charset="0"/>
                <a:cs typeface="Times New Roman" panose="02020603050405020304" pitchFamily="18" charset="0"/>
              </a:rPr>
              <a:t>Daoust</a:t>
            </a:r>
            <a:r>
              <a:rPr lang="en-GB" altLang="en-US" sz="1100" dirty="0">
                <a:latin typeface="Calibri" panose="020F0502020204030204" pitchFamily="34" charset="0"/>
                <a:ea typeface="Calibri" panose="020F0502020204030204" pitchFamily="34" charset="0"/>
                <a:cs typeface="Times New Roman" panose="02020603050405020304" pitchFamily="18" charset="0"/>
              </a:rPr>
              <a:t>, M. (2015, June 24).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The Step-By-Step Guide To Performing a Financial Trend Analysis</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a:t>
            </a:r>
            <a:r>
              <a:rPr lang="en-GB" altLang="en-US" sz="1100" dirty="0" err="1">
                <a:latin typeface="Calibri" panose="020F0502020204030204" pitchFamily="34" charset="0"/>
                <a:ea typeface="Calibri" panose="020F0502020204030204" pitchFamily="34" charset="0"/>
                <a:cs typeface="Times New Roman" panose="02020603050405020304" pitchFamily="18" charset="0"/>
              </a:rPr>
              <a:t>QuietLight</a:t>
            </a:r>
            <a:r>
              <a:rPr lang="en-GB" altLang="en-US" sz="1100" dirty="0">
                <a:latin typeface="Calibri" panose="020F0502020204030204" pitchFamily="34" charset="0"/>
                <a:ea typeface="Calibri" panose="020F0502020204030204" pitchFamily="34" charset="0"/>
                <a:cs typeface="Times New Roman" panose="02020603050405020304" pitchFamily="18" charset="0"/>
              </a:rPr>
              <a:t>: </a:t>
            </a:r>
            <a:r>
              <a:rPr lang="en-GB" altLang="en-US" sz="1100" dirty="0">
                <a:latin typeface="Calibri" panose="020F0502020204030204" pitchFamily="34" charset="0"/>
                <a:ea typeface="Calibri" panose="020F0502020204030204" pitchFamily="34" charset="0"/>
                <a:cs typeface="Times New Roman" panose="02020603050405020304" pitchFamily="18" charset="0"/>
                <a:hlinkClick r:id="rId2"/>
              </a:rPr>
              <a:t>https://www.quietlightbrokerage.com/financial-trend-analysis</a:t>
            </a:r>
            <a:r>
              <a:rPr lang="en-GB" altLang="en-US" sz="1100" dirty="0" smtClean="0">
                <a:latin typeface="Calibri" panose="020F0502020204030204" pitchFamily="34" charset="0"/>
                <a:ea typeface="Calibri" panose="020F0502020204030204" pitchFamily="34" charset="0"/>
                <a:cs typeface="Times New Roman" panose="02020603050405020304" pitchFamily="18" charset="0"/>
                <a:hlinkClick r:id="rId2"/>
              </a:rPr>
              <a:t>/</a:t>
            </a:r>
            <a:endParaRPr lang="en-GB" altLang="en-US" sz="1100" dirty="0" smtClean="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0000"/>
              </a:lnSpc>
              <a:buClrTx/>
              <a:buSzTx/>
              <a:buNone/>
            </a:pPr>
            <a:r>
              <a:rPr lang="en-GB" altLang="en-US" sz="1100" dirty="0" err="1">
                <a:latin typeface="Calibri" panose="020F0502020204030204" pitchFamily="34" charset="0"/>
                <a:ea typeface="Calibri" panose="020F0502020204030204" pitchFamily="34" charset="0"/>
                <a:cs typeface="Times New Roman" panose="02020603050405020304" pitchFamily="18" charset="0"/>
              </a:rPr>
              <a:t>Tuovila</a:t>
            </a:r>
            <a:r>
              <a:rPr lang="en-GB" altLang="en-US" sz="1100" dirty="0">
                <a:latin typeface="Calibri" panose="020F0502020204030204" pitchFamily="34" charset="0"/>
                <a:ea typeface="Calibri" panose="020F0502020204030204" pitchFamily="34" charset="0"/>
                <a:cs typeface="Times New Roman" panose="02020603050405020304" pitchFamily="18" charset="0"/>
              </a:rPr>
              <a:t>, A. (2009, December 09).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Financial Analysis</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Investopedia: </a:t>
            </a:r>
            <a:r>
              <a:rPr lang="en-GB" altLang="en-US" sz="1100" dirty="0">
                <a:latin typeface="Calibri" panose="020F0502020204030204" pitchFamily="34" charset="0"/>
                <a:ea typeface="Calibri" panose="020F0502020204030204" pitchFamily="34" charset="0"/>
                <a:cs typeface="Times New Roman" panose="02020603050405020304" pitchFamily="18" charset="0"/>
                <a:hlinkClick r:id="rId3"/>
              </a:rPr>
              <a:t>https://</a:t>
            </a:r>
            <a:r>
              <a:rPr lang="en-GB" altLang="en-US" sz="1100" dirty="0" smtClean="0">
                <a:latin typeface="Calibri" panose="020F0502020204030204" pitchFamily="34" charset="0"/>
                <a:ea typeface="Calibri" panose="020F0502020204030204" pitchFamily="34" charset="0"/>
                <a:cs typeface="Times New Roman" panose="02020603050405020304" pitchFamily="18" charset="0"/>
                <a:hlinkClick r:id="rId3"/>
              </a:rPr>
              <a:t>www.investopedia.com/terms/f/financial-analysis.asp</a:t>
            </a:r>
            <a:endParaRPr lang="en-GB" altLang="en-US" sz="1100" dirty="0" smtClean="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0000"/>
              </a:lnSpc>
              <a:buClrTx/>
              <a:buSzTx/>
              <a:buNone/>
            </a:pPr>
            <a:r>
              <a:rPr lang="en-GB" altLang="en-US" sz="1100" dirty="0" err="1">
                <a:latin typeface="Calibri" panose="020F0502020204030204" pitchFamily="34" charset="0"/>
                <a:ea typeface="Calibri" panose="020F0502020204030204" pitchFamily="34" charset="0"/>
                <a:cs typeface="Times New Roman" panose="02020603050405020304" pitchFamily="18" charset="0"/>
              </a:rPr>
              <a:t>Kokemuller</a:t>
            </a:r>
            <a:r>
              <a:rPr lang="en-GB" altLang="en-US" sz="1100" dirty="0">
                <a:latin typeface="Calibri" panose="020F0502020204030204" pitchFamily="34" charset="0"/>
                <a:ea typeface="Calibri" panose="020F0502020204030204" pitchFamily="34" charset="0"/>
                <a:cs typeface="Times New Roman" panose="02020603050405020304" pitchFamily="18" charset="0"/>
              </a:rPr>
              <a:t>, N. (2014, January 07).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What Are Profitability Trends?</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a:t>
            </a:r>
            <a:r>
              <a:rPr lang="en-GB" altLang="en-US" sz="1100" dirty="0" err="1">
                <a:latin typeface="Calibri" panose="020F0502020204030204" pitchFamily="34" charset="0"/>
                <a:ea typeface="Calibri" panose="020F0502020204030204" pitchFamily="34" charset="0"/>
                <a:cs typeface="Times New Roman" panose="02020603050405020304" pitchFamily="18" charset="0"/>
              </a:rPr>
              <a:t>Chron</a:t>
            </a:r>
            <a:r>
              <a:rPr lang="en-GB" altLang="en-US" sz="1100" dirty="0">
                <a:latin typeface="Calibri" panose="020F0502020204030204" pitchFamily="34" charset="0"/>
                <a:ea typeface="Calibri" panose="020F0502020204030204" pitchFamily="34" charset="0"/>
                <a:cs typeface="Times New Roman" panose="02020603050405020304" pitchFamily="18" charset="0"/>
              </a:rPr>
              <a:t>: </a:t>
            </a:r>
            <a:r>
              <a:rPr lang="en-GB" altLang="en-US" sz="1100" dirty="0">
                <a:latin typeface="Calibri" panose="020F0502020204030204" pitchFamily="34" charset="0"/>
                <a:ea typeface="Calibri" panose="020F0502020204030204" pitchFamily="34" charset="0"/>
                <a:cs typeface="Times New Roman" panose="02020603050405020304" pitchFamily="18" charset="0"/>
                <a:hlinkClick r:id="rId4"/>
              </a:rPr>
              <a:t>https://</a:t>
            </a:r>
            <a:r>
              <a:rPr lang="en-GB" altLang="en-US" sz="1100" dirty="0" smtClean="0">
                <a:latin typeface="Calibri" panose="020F0502020204030204" pitchFamily="34" charset="0"/>
                <a:ea typeface="Calibri" panose="020F0502020204030204" pitchFamily="34" charset="0"/>
                <a:cs typeface="Times New Roman" panose="02020603050405020304" pitchFamily="18" charset="0"/>
                <a:hlinkClick r:id="rId4"/>
              </a:rPr>
              <a:t>smallbusiness.chron.com/profitability-trends-78252.html</a:t>
            </a:r>
            <a:endParaRPr lang="en-GB" altLang="en-US" sz="1100" dirty="0" smtClean="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0000"/>
              </a:lnSpc>
              <a:buClrTx/>
              <a:buSzTx/>
              <a:buNone/>
            </a:pPr>
            <a:r>
              <a:rPr lang="en-GB" altLang="en-US" sz="1100" dirty="0">
                <a:latin typeface="Calibri" panose="020F0502020204030204" pitchFamily="34" charset="0"/>
                <a:ea typeface="Calibri" panose="020F0502020204030204" pitchFamily="34" charset="0"/>
                <a:cs typeface="Times New Roman" panose="02020603050405020304" pitchFamily="18" charset="0"/>
              </a:rPr>
              <a:t>Kenton, W. (2003, November 19).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Current Ratio</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Investopedia: https://www.investopedia.com/terms/c/currentratio.asp</a:t>
            </a:r>
            <a:endParaRPr lang="en-US" altLang="en-US" sz="1100" dirty="0"/>
          </a:p>
          <a:p>
            <a:pPr marL="0" lvl="0" indent="0">
              <a:lnSpc>
                <a:spcPct val="100000"/>
              </a:lnSpc>
              <a:buClrTx/>
              <a:buSzTx/>
              <a:buNone/>
            </a:pPr>
            <a:r>
              <a:rPr lang="en-GB" altLang="en-US" sz="1100" dirty="0">
                <a:latin typeface="Calibri" panose="020F0502020204030204" pitchFamily="34" charset="0"/>
                <a:ea typeface="Calibri" panose="020F0502020204030204" pitchFamily="34" charset="0"/>
                <a:cs typeface="Times New Roman" panose="02020603050405020304" pitchFamily="18" charset="0"/>
              </a:rPr>
              <a:t>Kenton, W. (2003, November 25).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Quick Ratio definition</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Investopedia: </a:t>
            </a:r>
            <a:r>
              <a:rPr lang="en-GB" altLang="en-US" sz="1100" dirty="0">
                <a:latin typeface="Calibri" panose="020F0502020204030204" pitchFamily="34" charset="0"/>
                <a:ea typeface="Calibri" panose="020F0502020204030204" pitchFamily="34" charset="0"/>
                <a:cs typeface="Times New Roman" panose="02020603050405020304" pitchFamily="18" charset="0"/>
                <a:hlinkClick r:id="rId5"/>
              </a:rPr>
              <a:t>https://</a:t>
            </a:r>
            <a:r>
              <a:rPr lang="en-GB" altLang="en-US" sz="1100" dirty="0" smtClean="0">
                <a:latin typeface="Calibri" panose="020F0502020204030204" pitchFamily="34" charset="0"/>
                <a:ea typeface="Calibri" panose="020F0502020204030204" pitchFamily="34" charset="0"/>
                <a:cs typeface="Times New Roman" panose="02020603050405020304" pitchFamily="18" charset="0"/>
                <a:hlinkClick r:id="rId5"/>
              </a:rPr>
              <a:t>www.investopedia.com/terms/q/quickratio.asp</a:t>
            </a:r>
            <a:endParaRPr lang="en-GB" altLang="en-US" sz="1100" dirty="0" smtClean="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0000"/>
              </a:lnSpc>
              <a:buClrTx/>
              <a:buSzTx/>
              <a:buNone/>
            </a:pPr>
            <a:r>
              <a:rPr lang="en-GB" altLang="en-US" sz="1100" dirty="0">
                <a:latin typeface="Calibri" panose="020F0502020204030204" pitchFamily="34" charset="0"/>
                <a:ea typeface="Calibri" panose="020F0502020204030204" pitchFamily="34" charset="0"/>
                <a:cs typeface="Times New Roman" panose="02020603050405020304" pitchFamily="18" charset="0"/>
              </a:rPr>
              <a:t>Will Kenton, A. H. (2006, November 08).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Liquidity Ratio Definition</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Investopedia: https://www.investopedia.com/terms/l/liquidityratios.asp</a:t>
            </a:r>
            <a:endParaRPr lang="en-US" altLang="en-US" sz="1100" dirty="0"/>
          </a:p>
          <a:p>
            <a:pPr marL="0" indent="0">
              <a:lnSpc>
                <a:spcPct val="100000"/>
              </a:lnSpc>
              <a:buClrTx/>
              <a:buSzTx/>
              <a:buNone/>
            </a:pPr>
            <a:r>
              <a:rPr lang="en-GB" altLang="en-US" sz="1100" dirty="0" smtClean="0">
                <a:latin typeface="Calibri" panose="020F0502020204030204" pitchFamily="34" charset="0"/>
                <a:ea typeface="Calibri" panose="020F0502020204030204" pitchFamily="34" charset="0"/>
                <a:cs typeface="Times New Roman" panose="02020603050405020304" pitchFamily="18" charset="0"/>
              </a:rPr>
              <a:t>Reddy</a:t>
            </a:r>
            <a:r>
              <a:rPr lang="en-GB" altLang="en-US" sz="1100" dirty="0">
                <a:latin typeface="Calibri" panose="020F0502020204030204" pitchFamily="34" charset="0"/>
                <a:ea typeface="Calibri" panose="020F0502020204030204" pitchFamily="34" charset="0"/>
                <a:cs typeface="Times New Roman" panose="02020603050405020304" pitchFamily="18" charset="0"/>
              </a:rPr>
              <a:t>, S. (2019, June 19).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Ratio Analysis Types</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a:t>
            </a:r>
            <a:r>
              <a:rPr lang="en-GB" altLang="en-US" sz="1100" dirty="0" err="1">
                <a:latin typeface="Calibri" panose="020F0502020204030204" pitchFamily="34" charset="0"/>
                <a:ea typeface="Calibri" panose="020F0502020204030204" pitchFamily="34" charset="0"/>
                <a:cs typeface="Times New Roman" panose="02020603050405020304" pitchFamily="18" charset="0"/>
              </a:rPr>
              <a:t>WallStreetMojo</a:t>
            </a:r>
            <a:r>
              <a:rPr lang="en-GB" altLang="en-US" sz="1100" dirty="0">
                <a:latin typeface="Calibri" panose="020F0502020204030204" pitchFamily="34" charset="0"/>
                <a:ea typeface="Calibri" panose="020F0502020204030204" pitchFamily="34" charset="0"/>
                <a:cs typeface="Times New Roman" panose="02020603050405020304" pitchFamily="18" charset="0"/>
              </a:rPr>
              <a:t>: </a:t>
            </a:r>
            <a:r>
              <a:rPr lang="en-GB" altLang="en-US" sz="1100" dirty="0">
                <a:latin typeface="Calibri" panose="020F0502020204030204" pitchFamily="34" charset="0"/>
                <a:ea typeface="Calibri" panose="020F0502020204030204" pitchFamily="34" charset="0"/>
                <a:cs typeface="Times New Roman" panose="02020603050405020304" pitchFamily="18" charset="0"/>
                <a:hlinkClick r:id="rId6"/>
              </a:rPr>
              <a:t>https://www.wallstreetmojo.com/ratio-analysis-types</a:t>
            </a:r>
            <a:r>
              <a:rPr lang="en-GB" altLang="en-US" sz="1100" dirty="0" smtClean="0">
                <a:latin typeface="Calibri" panose="020F0502020204030204" pitchFamily="34" charset="0"/>
                <a:ea typeface="Calibri" panose="020F0502020204030204" pitchFamily="34" charset="0"/>
                <a:cs typeface="Times New Roman" panose="02020603050405020304" pitchFamily="18" charset="0"/>
                <a:hlinkClick r:id="rId6"/>
              </a:rPr>
              <a:t>/</a:t>
            </a:r>
            <a:endParaRPr lang="en-GB" altLang="en-US" sz="1100" dirty="0" smtClean="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0000"/>
              </a:lnSpc>
              <a:buClrTx/>
              <a:buSzTx/>
              <a:buNone/>
            </a:pPr>
            <a:r>
              <a:rPr lang="en-GB" altLang="en-US" sz="1100" dirty="0">
                <a:latin typeface="Calibri" panose="020F0502020204030204" pitchFamily="34" charset="0"/>
                <a:ea typeface="Calibri" panose="020F0502020204030204" pitchFamily="34" charset="0"/>
                <a:cs typeface="Times New Roman" panose="02020603050405020304" pitchFamily="18" charset="0"/>
              </a:rPr>
              <a:t>Grant, M. (2003, November 26). </a:t>
            </a:r>
            <a:r>
              <a:rPr lang="en-GB" altLang="en-US" sz="1100" i="1" dirty="0">
                <a:latin typeface="Calibri" panose="020F0502020204030204" pitchFamily="34" charset="0"/>
                <a:ea typeface="Calibri" panose="020F0502020204030204" pitchFamily="34" charset="0"/>
                <a:cs typeface="Times New Roman" panose="02020603050405020304" pitchFamily="18" charset="0"/>
              </a:rPr>
              <a:t>Days Sales Outstanding – DSO Definition</a:t>
            </a:r>
            <a:r>
              <a:rPr lang="en-GB" altLang="en-US" sz="1100" dirty="0">
                <a:latin typeface="Calibri" panose="020F0502020204030204" pitchFamily="34" charset="0"/>
                <a:ea typeface="Calibri" panose="020F0502020204030204" pitchFamily="34" charset="0"/>
                <a:cs typeface="Times New Roman" panose="02020603050405020304" pitchFamily="18" charset="0"/>
              </a:rPr>
              <a:t>. Retrieved from Investopedia: https://</a:t>
            </a:r>
            <a:r>
              <a:rPr lang="en-GB" altLang="en-US" sz="1100" dirty="0" smtClean="0">
                <a:latin typeface="Calibri" panose="020F0502020204030204" pitchFamily="34" charset="0"/>
                <a:ea typeface="Calibri" panose="020F0502020204030204" pitchFamily="34" charset="0"/>
                <a:cs typeface="Times New Roman" panose="02020603050405020304" pitchFamily="18" charset="0"/>
              </a:rPr>
              <a:t>www.investopedia.com/terms/d/dso.asp</a:t>
            </a:r>
            <a:endParaRPr lang="en-US" altLang="en-US" sz="1100" dirty="0" smtClean="0"/>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AccountingTools</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(2018, May 01). </a:t>
            </a:r>
            <a:r>
              <a:rPr kumimoji="0" lang="en-GB" altLang="en-US" sz="1100" b="0" i="1"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Ratio Analysis</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GB" altLang="en-US" sz="11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AccountingTools</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https://www.accountingtools.com/articles/ratio-analysis.html</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Boyte</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-White, C. (2014, December 18). </a:t>
            </a:r>
            <a:r>
              <a:rPr kumimoji="0" lang="en-GB" altLang="en-US" sz="1100" b="0" i="1"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What is a Good or Bad Gearing Ratio?</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Investopedia: https://www.investopedia.com/ask/answers/121814/what-good-gearing-ratio.asp</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 Stevens, B. K. (1995). </a:t>
            </a:r>
            <a:r>
              <a:rPr kumimoji="0" lang="en-GB" altLang="en-US" sz="1100" b="0" i="1"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Work Out Accounting A Level.</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London: Macmillan Publishers Limited 1995.</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Siddique, S. (2019, January 04). </a:t>
            </a:r>
            <a:r>
              <a:rPr kumimoji="0" lang="en-GB" altLang="en-US" sz="1100" b="0" i="1"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Importance of Ratio Analysis</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GB" altLang="en-US" sz="11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WallStreetMojo</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https://www.wallstreetmojo.com/importance-of-ratio-analysis/</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Siddique, S. (2019, January 02). </a:t>
            </a:r>
            <a:r>
              <a:rPr kumimoji="0" lang="en-GB" altLang="en-US" sz="1100" b="0" i="1"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Ratio Analysis Advantages</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Retrieved from </a:t>
            </a:r>
            <a:r>
              <a:rPr kumimoji="0" lang="en-GB" altLang="en-US" sz="11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WallStreetMojo</a:t>
            </a:r>
            <a:r>
              <a:rPr kumimoji="0" lang="en-GB" altLang="en-US" sz="11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https://www.wallstreetmojo.com/ratio-analysis-advantages/</a:t>
            </a:r>
            <a:endParaRPr kumimoji="0" lang="en-US" altLang="en-US"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08240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21</TotalTime>
  <Words>1236</Words>
  <Application>Microsoft Office PowerPoint</Application>
  <PresentationFormat>Widescreen</PresentationFormat>
  <Paragraphs>57</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MS Shell Dlg 2</vt:lpstr>
      <vt:lpstr>Times New Roman</vt:lpstr>
      <vt:lpstr>Wingdings</vt:lpstr>
      <vt:lpstr>Wingdings 3</vt:lpstr>
      <vt:lpstr>Madison</vt:lpstr>
      <vt:lpstr>FFION LIMITED</vt:lpstr>
      <vt:lpstr>What is Financial Analysis?</vt:lpstr>
      <vt:lpstr>What are Financial Analysis Trends?</vt:lpstr>
      <vt:lpstr>Types of Financial Analysis Trends?</vt:lpstr>
      <vt:lpstr>Profitability</vt:lpstr>
      <vt:lpstr>Liquidity</vt:lpstr>
      <vt:lpstr>Gearing</vt:lpstr>
      <vt:lpstr>Knowledge from Ratio Analysis</vt:lpstr>
      <vt:lpstr>Benefits and Limitations of Ratio Analysis</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FFION LIMITED</dc:title>
  <dc:creator>Vicky</dc:creator>
  <cp:lastModifiedBy>Vicky</cp:lastModifiedBy>
  <cp:revision>3</cp:revision>
  <dcterms:created xsi:type="dcterms:W3CDTF">2019-11-22T04:54:16Z</dcterms:created>
  <dcterms:modified xsi:type="dcterms:W3CDTF">2019-11-22T05:15:58Z</dcterms:modified>
</cp:coreProperties>
</file>