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5"/>
  </p:notesMasterIdLst>
  <p:sldIdLst>
    <p:sldId id="364" r:id="rId2"/>
    <p:sldId id="383" r:id="rId3"/>
    <p:sldId id="386" r:id="rId4"/>
    <p:sldId id="365" r:id="rId5"/>
    <p:sldId id="388" r:id="rId6"/>
    <p:sldId id="381" r:id="rId7"/>
    <p:sldId id="389" r:id="rId8"/>
    <p:sldId id="391" r:id="rId9"/>
    <p:sldId id="378" r:id="rId10"/>
    <p:sldId id="384" r:id="rId11"/>
    <p:sldId id="385" r:id="rId12"/>
    <p:sldId id="379" r:id="rId13"/>
    <p:sldId id="3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4BACC6"/>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221" autoAdjust="0"/>
    <p:restoredTop sz="94689"/>
  </p:normalViewPr>
  <p:slideViewPr>
    <p:cSldViewPr snapToGrid="0" showGuides="1">
      <p:cViewPr varScale="1">
        <p:scale>
          <a:sx n="44" d="100"/>
          <a:sy n="44" d="100"/>
        </p:scale>
        <p:origin x="-120" y="-53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DB3E9-B9FD-41CB-89DE-4C835543B66C}" type="datetimeFigureOut">
              <a:rPr lang="en-US" smtClean="0"/>
              <a:pPr/>
              <a:t>11/7/2025</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0F283C-61EC-4DAE-AC51-2E8644BA9E3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 chose to pursue Health and Social Care because I believe in the transformative power of empathy, dignity, and professional support. This field allows me to combine my natural strengths—listening, advocating, and uplifting others—with rigorous training that prepares me to make a real difference. Whether it’s supporting children, the elderly, or individuals facing mental health challenges, I see this course as a stepping stone toward becoming a Mental Health and Wellbeing Nurse, a role where I can offer both clinical care and emotional presence. write in </a:t>
            </a:r>
            <a:r>
              <a:rPr lang="en-GB" dirty="0" err="1" smtClean="0"/>
              <a:t>powerpoint</a:t>
            </a:r>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SWOT analysis is a strategic planning technique used to identify and understand the Strengths, Weaknesses, Opportunities and Threats related to a project, business or personal goal.</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SWOT analysis is important for personal development because it helps you identify areas for improvement (Weaknesses), potential paths to growth (Opportunities), and potential obstacles (threats). This self awareness allows you to leverage your strengths, work on your weaknesses, seize opportunities and mitigate threats, ultimately informing your goals and strategies to grow.</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Empathy and Compassion</a:t>
            </a:r>
          </a:p>
          <a:p>
            <a:r>
              <a:rPr lang="en-GB" dirty="0" smtClean="0"/>
              <a:t>You consistently support others with dignity, whether in hospice care, supported living, or classrooms.</a:t>
            </a:r>
          </a:p>
          <a:p>
            <a:r>
              <a:rPr lang="en-GB" dirty="0" smtClean="0"/>
              <a:t>• 	Adaptability and Versatility</a:t>
            </a:r>
          </a:p>
          <a:p>
            <a:r>
              <a:rPr lang="en-GB" dirty="0" smtClean="0"/>
              <a:t>You’ve worked across healthcare, education, and customer service—showing you can thrive in diverse environments.</a:t>
            </a:r>
          </a:p>
          <a:p>
            <a:r>
              <a:rPr lang="en-GB" dirty="0" smtClean="0"/>
              <a:t>• 	Communication and Language Skills</a:t>
            </a:r>
          </a:p>
          <a:p>
            <a:r>
              <a:rPr lang="en-GB" dirty="0" smtClean="0"/>
              <a:t>Fluent in French and English, with experience in community interpreting and written correspondence.</a:t>
            </a:r>
          </a:p>
          <a:p>
            <a:r>
              <a:rPr lang="en-GB" dirty="0" smtClean="0"/>
              <a:t>• 	Commitment to Learning and Growth</a:t>
            </a:r>
          </a:p>
          <a:p>
            <a:r>
              <a:rPr lang="en-GB" dirty="0" smtClean="0"/>
              <a:t>Your ongoing studies and participation in development programmes (HERA, </a:t>
            </a:r>
            <a:r>
              <a:rPr lang="en-GB" dirty="0" err="1" smtClean="0"/>
              <a:t>Ingeus</a:t>
            </a:r>
            <a:r>
              <a:rPr lang="en-GB" dirty="0" smtClean="0"/>
              <a:t>) show strong motivation and ambition.</a:t>
            </a:r>
          </a:p>
          <a:p>
            <a:r>
              <a:rPr lang="en-GB" dirty="0" smtClean="0"/>
              <a:t>• 	Teamwork Under Pressure</a:t>
            </a:r>
          </a:p>
          <a:p>
            <a:r>
              <a:rPr lang="en-GB" dirty="0" smtClean="0"/>
              <a:t>You’ve worked in emotionally demanding roles and maintained professionalism and collaboration.</a:t>
            </a:r>
          </a:p>
          <a:p>
            <a:r>
              <a:rPr lang="en-GB" dirty="0" smtClean="0"/>
              <a:t>• 	Administrative and IT Skills</a:t>
            </a:r>
          </a:p>
          <a:p>
            <a:r>
              <a:rPr lang="en-GB" dirty="0" smtClean="0"/>
              <a:t>You’re trained in Microsoft Office and have experience with reporting and time management.</a:t>
            </a:r>
          </a:p>
          <a:p>
            <a:r>
              <a:rPr lang="en-GB" dirty="0" smtClean="0"/>
              <a:t>• 	Spiritual and Emotional Intelligence Your care for patients’ emotional and spiritual wellbeing reflects deep emotional insight and holistic care values.</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my journey through Health and Social Care, I have discovered not only my strengths but also the opportunities that lie ahead. My empathy, resilience, and bilingual communication skills empower me to support others with dignity and compassion. While I face challenges such as balancing commitments and navigating a competitive job market, I am actively overcoming them through education, mentorship, and spiritual grounding.</a:t>
            </a:r>
          </a:p>
          <a:p>
            <a:r>
              <a:rPr lang="en-GB" dirty="0" smtClean="0"/>
              <a:t>Studying at the University of Wales Trinity Saint David has opened new doors for growth and professional advancement. With faith, determination, and a clear vision, I am committed to becoming a Mental Health and Wellbeing Nurse—ready to make a meaningful impact in the lives of those I serve.</a:t>
            </a:r>
          </a:p>
          <a:p>
            <a:endParaRPr lang="en-GB" dirty="0"/>
          </a:p>
        </p:txBody>
      </p:sp>
      <p:sp>
        <p:nvSpPr>
          <p:cNvPr id="4" name="Slide Number Placeholder 3"/>
          <p:cNvSpPr>
            <a:spLocks noGrp="1"/>
          </p:cNvSpPr>
          <p:nvPr>
            <p:ph type="sldNum" sz="quarter" idx="10"/>
          </p:nvPr>
        </p:nvSpPr>
        <p:spPr/>
        <p:txBody>
          <a:bodyPr/>
          <a:lstStyle/>
          <a:p>
            <a:fld id="{2B0F283C-61EC-4DAE-AC51-2E8644BA9E39}"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10733828" y="1110597"/>
            <a:ext cx="2286000" cy="508000"/>
          </a:xfrm>
        </p:spPr>
        <p:txBody>
          <a:bodyPr/>
          <a:lstStyle/>
          <a:p>
            <a:pPr>
              <a:defRPr/>
            </a:pPr>
            <a:fld id="{FA356D0D-2478-47FE-8DAB-B92005DC1F0F}" type="datetime1">
              <a:rPr lang="en-GB" altLang="en-US" smtClean="0"/>
              <a:pPr>
                <a:defRPr/>
              </a:pPr>
              <a:t>07/11/2025</a:t>
            </a:fld>
            <a:endParaRPr lang="en-GB" alt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pPr>
              <a:defRPr/>
            </a:pPr>
            <a:endParaRPr lang="en-GB" alt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pPr>
              <a:defRPr/>
            </a:pPr>
            <a:fld id="{A8346AB5-70ED-450A-9530-2033B8E8E0D8}" type="slidenum">
              <a:rPr lang="en-GB" altLang="en-US" smtClean="0"/>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pPr>
              <a:defRPr/>
            </a:pPr>
            <a:fld id="{30226994-B490-4403-8CE4-43D4FD570BBD}" type="datetime1">
              <a:rPr lang="en-GB" altLang="en-US" smtClean="0"/>
              <a:pPr>
                <a:defRPr/>
              </a:pPr>
              <a:t>07/11/2025</a:t>
            </a:fld>
            <a:endParaRPr lang="en-GB" altLang="en-US"/>
          </a:p>
        </p:txBody>
      </p:sp>
      <p:sp>
        <p:nvSpPr>
          <p:cNvPr id="9" name="Slide Number Placeholder 8"/>
          <p:cNvSpPr>
            <a:spLocks noGrp="1"/>
          </p:cNvSpPr>
          <p:nvPr>
            <p:ph type="sldNum" sz="quarter" idx="15"/>
          </p:nvPr>
        </p:nvSpPr>
        <p:spPr/>
        <p:txBody>
          <a:bodyPr rtlCol="0"/>
          <a:lstStyle/>
          <a:p>
            <a:pPr>
              <a:defRPr/>
            </a:pPr>
            <a:fld id="{9AFB928A-D6AD-4F2A-B2DD-923741E90643}" type="slidenum">
              <a:rPr lang="en-GB" altLang="en-US" smtClean="0"/>
              <a:pPr>
                <a:defRPr/>
              </a:pPr>
              <a:t>‹#›</a:t>
            </a:fld>
            <a:endParaRPr lang="en-GB" altLang="en-US"/>
          </a:p>
        </p:txBody>
      </p:sp>
      <p:sp>
        <p:nvSpPr>
          <p:cNvPr id="10" name="Footer Placeholder 9"/>
          <p:cNvSpPr>
            <a:spLocks noGrp="1"/>
          </p:cNvSpPr>
          <p:nvPr>
            <p:ph type="ftr" sz="quarter" idx="16"/>
          </p:nvPr>
        </p:nvSpPr>
        <p:spPr/>
        <p:txBody>
          <a:bodyPr rtlCol="0"/>
          <a:lstStyle/>
          <a:p>
            <a:pPr>
              <a:defRPr/>
            </a:pPr>
            <a:endParaRPr lang="en-GB" alt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pPr>
              <a:defRPr/>
            </a:pPr>
            <a:fld id="{031DCA91-53F4-49BC-9425-BD4ED78DF6F3}" type="datetime1">
              <a:rPr lang="en-GB" altLang="en-US" smtClean="0"/>
              <a:pPr>
                <a:defRPr/>
              </a:pPr>
              <a:t>07/11/2025</a:t>
            </a:fld>
            <a:endParaRPr lang="en-GB" alt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kumimoji="0"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pPr>
              <a:defRPr/>
            </a:pPr>
            <a:fld id="{CA86B909-6953-454E-922A-05FE74F3E91B}" type="slidenum">
              <a:rPr lang="en-GB" altLang="en-US" smtClean="0"/>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07/11/2025</a:t>
            </a:fld>
            <a:endParaRPr lang="en-GB" alt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07/11/2025</a:t>
            </a:fld>
            <a:endParaRPr lang="en-GB" alt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pPr>
              <a:defRPr/>
            </a:pPr>
            <a:fld id="{C8139EDA-6186-42E4-AD19-8C038518D62B}" type="datetime1">
              <a:rPr lang="en-GB" altLang="en-US" smtClean="0"/>
              <a:pPr>
                <a:defRPr/>
              </a:pPr>
              <a:t>07/11/2025</a:t>
            </a:fld>
            <a:endParaRPr lang="en-GB" altLang="en-US"/>
          </a:p>
        </p:txBody>
      </p:sp>
      <p:sp>
        <p:nvSpPr>
          <p:cNvPr id="7" name="Slide Number Placeholder 6"/>
          <p:cNvSpPr>
            <a:spLocks noGrp="1"/>
          </p:cNvSpPr>
          <p:nvPr>
            <p:ph type="sldNum" sz="quarter" idx="11"/>
          </p:nvPr>
        </p:nvSpPr>
        <p:spPr/>
        <p:txBody>
          <a:bodyPr rtlCol="0"/>
          <a:lstStyle/>
          <a:p>
            <a:pPr>
              <a:defRPr/>
            </a:pPr>
            <a:fld id="{3A35B565-CEE5-45AB-B707-06E43140C85F}" type="slidenum">
              <a:rPr lang="en-GB" altLang="en-US" smtClean="0"/>
              <a:pPr>
                <a:defRPr/>
              </a:pPr>
              <a:t>‹#›</a:t>
            </a:fld>
            <a:endParaRPr lang="en-GB" altLang="en-US"/>
          </a:p>
        </p:txBody>
      </p:sp>
      <p:sp>
        <p:nvSpPr>
          <p:cNvPr id="8" name="Footer Placeholder 7"/>
          <p:cNvSpPr>
            <a:spLocks noGrp="1"/>
          </p:cNvSpPr>
          <p:nvPr>
            <p:ph type="ftr" sz="quarter" idx="12"/>
          </p:nvPr>
        </p:nvSpPr>
        <p:spPr/>
        <p:txBody>
          <a:bodyPr rtlCol="0"/>
          <a:lstStyle/>
          <a:p>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07/11/2025</a:t>
            </a:fld>
            <a:endParaRPr lang="en-GB" alt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pPr>
              <a:defRPr/>
            </a:pPr>
            <a:fld id="{1815CC12-B3B9-474E-933E-043F12DE8238}" type="datetime1">
              <a:rPr lang="en-GB" altLang="en-US" smtClean="0"/>
              <a:pPr>
                <a:defRPr/>
              </a:pPr>
              <a:t>07/11/2025</a:t>
            </a:fld>
            <a:endParaRPr lang="en-GB" altLang="en-US"/>
          </a:p>
        </p:txBody>
      </p:sp>
      <p:sp>
        <p:nvSpPr>
          <p:cNvPr id="22" name="Slide Number Placeholder 21"/>
          <p:cNvSpPr>
            <a:spLocks noGrp="1"/>
          </p:cNvSpPr>
          <p:nvPr>
            <p:ph type="sldNum" sz="quarter" idx="15"/>
          </p:nvPr>
        </p:nvSpPr>
        <p:spPr/>
        <p:txBody>
          <a:bodyPr rtlCol="0"/>
          <a:lstStyle/>
          <a:p>
            <a:pPr>
              <a:defRPr/>
            </a:pPr>
            <a:fld id="{C6450803-9B60-429C-BEAC-5774A5E11D5A}" type="slidenum">
              <a:rPr lang="en-GB" altLang="en-US" smtClean="0"/>
              <a:pPr>
                <a:defRPr/>
              </a:pPr>
              <a:t>‹#›</a:t>
            </a:fld>
            <a:endParaRPr lang="en-GB" altLang="en-US"/>
          </a:p>
        </p:txBody>
      </p:sp>
      <p:sp>
        <p:nvSpPr>
          <p:cNvPr id="23" name="Footer Placeholder 22"/>
          <p:cNvSpPr>
            <a:spLocks noGrp="1"/>
          </p:cNvSpPr>
          <p:nvPr>
            <p:ph type="ftr" sz="quarter" idx="16"/>
          </p:nvPr>
        </p:nvSpPr>
        <p:spPr/>
        <p:txBody>
          <a:bodyPr rtlCol="0"/>
          <a:lstStyle/>
          <a:p>
            <a:endParaRPr kumimoji="0"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pPr>
              <a:defRPr/>
            </a:pPr>
            <a:fld id="{14FA25EF-011C-4B5E-B678-5C09381164A5}" type="datetime1">
              <a:rPr lang="en-GB" altLang="en-US" smtClean="0"/>
              <a:pPr>
                <a:defRPr/>
              </a:pPr>
              <a:t>07/11/2025</a:t>
            </a:fld>
            <a:endParaRPr lang="en-GB" altLang="en-US"/>
          </a:p>
        </p:txBody>
      </p:sp>
      <p:sp>
        <p:nvSpPr>
          <p:cNvPr id="18" name="Slide Number Placeholder 17"/>
          <p:cNvSpPr>
            <a:spLocks noGrp="1"/>
          </p:cNvSpPr>
          <p:nvPr>
            <p:ph type="sldNum" sz="quarter" idx="11"/>
          </p:nvPr>
        </p:nvSpPr>
        <p:spPr/>
        <p:txBody>
          <a:bodyPr rtlCol="0"/>
          <a:lstStyle/>
          <a:p>
            <a:pPr>
              <a:defRPr/>
            </a:pPr>
            <a:fld id="{6C223C29-2C36-480D-8620-E0754310421F}" type="slidenum">
              <a:rPr lang="en-GB" altLang="en-US" smtClean="0"/>
              <a:pPr>
                <a:defRPr/>
              </a:pPr>
              <a:t>‹#›</a:t>
            </a:fld>
            <a:endParaRPr lang="en-GB" altLang="en-US"/>
          </a:p>
        </p:txBody>
      </p:sp>
      <p:sp>
        <p:nvSpPr>
          <p:cNvPr id="21" name="Footer Placeholder 20"/>
          <p:cNvSpPr>
            <a:spLocks noGrp="1"/>
          </p:cNvSpPr>
          <p:nvPr>
            <p:ph type="ftr" sz="quarter" idx="12"/>
          </p:nvPr>
        </p:nvSpPr>
        <p:spPr/>
        <p:txBody>
          <a:bodyPr rtlCol="0"/>
          <a:lstStyle/>
          <a:p>
            <a:endParaRPr kumimoji="0"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07/11/2025</a:t>
            </a:fld>
            <a:endParaRPr lang="en-GB" alt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07/11/2025</a:t>
            </a:fld>
            <a:endParaRPr lang="en-GB" alt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pPr>
              <a:defRPr/>
            </a:pPr>
            <a:fld id="{A4021392-CAC7-450A-8667-583C0A183C4A}" type="datetime1">
              <a:rPr lang="en-GB" altLang="en-US" smtClean="0"/>
              <a:pPr>
                <a:defRPr/>
              </a:pPr>
              <a:t>07/11/2025</a:t>
            </a:fld>
            <a:endParaRPr lang="en-GB" alt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pPr algn="l" eaLnBrk="1" latinLnBrk="0" hangingPunct="1"/>
            <a:endParaRPr kumimoji="0" lang="en-US" dirty="0">
              <a:solidFill>
                <a:schemeClr val="tx2"/>
              </a:solidFill>
            </a:endParaRPr>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pPr>
              <a:defRPr/>
            </a:pPr>
            <a:fld id="{EB2DCD1C-9E31-48E8-81D6-875A32184C3F}" type="slidenum">
              <a:rPr lang="en-GB" altLang="en-US" smtClean="0"/>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0-#ppt_w/2"/>
                                          </p:val>
                                        </p:tav>
                                        <p:tav tm="100000">
                                          <p:val>
                                            <p:strVal val="#ppt_x"/>
                                          </p:val>
                                        </p:tav>
                                      </p:tavLst>
                                    </p:anim>
                                    <p:anim calcmode="lin" valueType="num">
                                      <p:cBhvr additive="base">
                                        <p:cTn id="12" dur="500" fill="hold"/>
                                        <p:tgtEl>
                                          <p:spTgt spid="1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0-#ppt_w/2"/>
                                          </p:val>
                                        </p:tav>
                                        <p:tav tm="100000">
                                          <p:val>
                                            <p:strVal val="#ppt_x"/>
                                          </p:val>
                                        </p:tav>
                                      </p:tavLst>
                                    </p:anim>
                                    <p:anim calcmode="lin" valueType="num">
                                      <p:cBhvr additive="base">
                                        <p:cTn id="16" dur="500" fill="hold"/>
                                        <p:tgtEl>
                                          <p:spTgt spid="1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0-#ppt_w/2"/>
                                          </p:val>
                                        </p:tav>
                                        <p:tav tm="100000">
                                          <p:val>
                                            <p:strVal val="#ppt_x"/>
                                          </p:val>
                                        </p:tav>
                                      </p:tavLst>
                                    </p:anim>
                                    <p:anim calcmode="lin" valueType="num">
                                      <p:cBhvr additive="base">
                                        <p:cTn id="24"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ynamicsandlearning.com/en/post/importance-self-evaluation-personal-growth/" TargetMode="External"/><Relationship Id="rId2" Type="http://schemas.openxmlformats.org/officeDocument/2006/relationships/hyperlink" Target="https://www.csuitecapital.co.uk/the-importance-of-self-assessment-in-creating-a-personal-development-plan-pdp/"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personal-development-swot-analysis/" TargetMode="External"/><Relationship Id="rId5" Type="http://schemas.openxmlformats.org/officeDocument/2006/relationships/hyperlink" Target="https://copilot.microsoft.com/" TargetMode="External"/><Relationship Id="rId4" Type="http://schemas.openxmlformats.org/officeDocument/2006/relationships/hyperlink" Target="https://www.goethena.com/post/the-importance-of-self-assessments-for-employees-and-manag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 xmlns:a16="http://schemas.microsoft.com/office/drawing/2014/main" id="{CE5AE962-C88D-3F0C-B15E-30348E09C8AE}"/>
              </a:ext>
            </a:extLst>
          </p:cNvPr>
          <p:cNvSpPr>
            <a:spLocks noGrp="1"/>
          </p:cNvSpPr>
          <p:nvPr>
            <p:ph sz="quarter" idx="1"/>
          </p:nvPr>
        </p:nvSpPr>
        <p:spPr>
          <a:xfrm>
            <a:off x="1981200" y="1052513"/>
            <a:ext cx="8229600" cy="4464050"/>
          </a:xfrm>
        </p:spPr>
        <p:txBody>
          <a:bodyPr/>
          <a:lstStyle/>
          <a:p>
            <a:r>
              <a:rPr lang="en-GB" altLang="en-US" dirty="0">
                <a:latin typeface="Times New Roman" pitchFamily="18" charset="0"/>
                <a:cs typeface="Times New Roman" pitchFamily="18" charset="0"/>
              </a:rPr>
              <a:t>Module Title: </a:t>
            </a:r>
            <a:r>
              <a:rPr lang="en-GB" altLang="en-US" b="1" i="1" dirty="0">
                <a:latin typeface="Times New Roman" pitchFamily="18" charset="0"/>
                <a:cs typeface="Times New Roman" pitchFamily="18" charset="0"/>
              </a:rPr>
              <a:t>Professional Career Development within H&amp;SC</a:t>
            </a:r>
          </a:p>
          <a:p>
            <a:r>
              <a:rPr lang="en-GB" altLang="en-US" u="sng" dirty="0">
                <a:latin typeface="Times New Roman" pitchFamily="18" charset="0"/>
                <a:cs typeface="Times New Roman" pitchFamily="18" charset="0"/>
              </a:rPr>
              <a:t>Module Number</a:t>
            </a:r>
            <a:r>
              <a:rPr lang="en-GB" altLang="en-US" dirty="0">
                <a:latin typeface="Times New Roman" pitchFamily="18" charset="0"/>
                <a:cs typeface="Times New Roman" pitchFamily="18" charset="0"/>
              </a:rPr>
              <a:t>: </a:t>
            </a:r>
            <a:r>
              <a:rPr lang="en-GB" altLang="en-US" b="1" i="1" dirty="0" smtClean="0">
                <a:latin typeface="Times New Roman" pitchFamily="18" charset="0"/>
                <a:cs typeface="Times New Roman" pitchFamily="18" charset="0"/>
              </a:rPr>
              <a:t>LCHS </a:t>
            </a:r>
            <a:r>
              <a:rPr lang="en-GB" altLang="en-US" b="1" i="1" dirty="0">
                <a:latin typeface="Times New Roman" pitchFamily="18" charset="0"/>
                <a:cs typeface="Times New Roman" pitchFamily="18" charset="0"/>
              </a:rPr>
              <a:t>4009 (LON)</a:t>
            </a:r>
          </a:p>
          <a:p>
            <a:r>
              <a:rPr lang="en-GB" altLang="en-US" u="sng" dirty="0">
                <a:latin typeface="Times New Roman" pitchFamily="18" charset="0"/>
                <a:cs typeface="Times New Roman" pitchFamily="18" charset="0"/>
              </a:rPr>
              <a:t>Assignment No</a:t>
            </a:r>
            <a:r>
              <a:rPr lang="en-GB" altLang="en-US" b="1" i="1" dirty="0">
                <a:latin typeface="Times New Roman" pitchFamily="18" charset="0"/>
                <a:cs typeface="Times New Roman" pitchFamily="18" charset="0"/>
              </a:rPr>
              <a:t>:     ASSIGNMENT 1</a:t>
            </a:r>
          </a:p>
          <a:p>
            <a:r>
              <a:rPr lang="en-GB" altLang="en-US" u="sng" dirty="0">
                <a:latin typeface="Times New Roman" pitchFamily="18" charset="0"/>
                <a:cs typeface="Times New Roman" pitchFamily="18" charset="0"/>
              </a:rPr>
              <a:t>Student Name</a:t>
            </a:r>
            <a:r>
              <a:rPr lang="en-GB" altLang="en-US" b="1" i="1" dirty="0" smtClean="0">
                <a:latin typeface="Times New Roman" pitchFamily="18" charset="0"/>
                <a:cs typeface="Times New Roman" pitchFamily="18" charset="0"/>
              </a:rPr>
              <a:t>:  BOLO GOUBO VIVIANE</a:t>
            </a:r>
            <a:endParaRPr lang="en-GB" altLang="en-US" b="1" i="1" dirty="0">
              <a:latin typeface="Times New Roman" pitchFamily="18" charset="0"/>
              <a:cs typeface="Times New Roman" pitchFamily="18" charset="0"/>
            </a:endParaRPr>
          </a:p>
          <a:p>
            <a:r>
              <a:rPr lang="en-GB" altLang="en-US" u="sng" dirty="0">
                <a:latin typeface="Times New Roman" pitchFamily="18" charset="0"/>
                <a:cs typeface="Times New Roman" pitchFamily="18" charset="0"/>
              </a:rPr>
              <a:t>Student ID: </a:t>
            </a:r>
            <a:r>
              <a:rPr lang="en-GB" altLang="en-US" b="1" dirty="0" smtClean="0">
                <a:latin typeface="Times New Roman" pitchFamily="18" charset="0"/>
                <a:cs typeface="Times New Roman" pitchFamily="18" charset="0"/>
              </a:rPr>
              <a:t>2424588</a:t>
            </a:r>
            <a:endParaRPr lang="en-GB" altLang="en-US" b="1" i="1" dirty="0">
              <a:latin typeface="Times New Roman" pitchFamily="18" charset="0"/>
              <a:cs typeface="Times New Roman" pitchFamily="18" charset="0"/>
            </a:endParaRPr>
          </a:p>
          <a:p>
            <a:r>
              <a:rPr lang="en-GB" altLang="en-US" u="sng" dirty="0">
                <a:latin typeface="Times New Roman" pitchFamily="18" charset="0"/>
                <a:cs typeface="Times New Roman" pitchFamily="18" charset="0"/>
              </a:rPr>
              <a:t>Lecturer’s Name</a:t>
            </a:r>
            <a:r>
              <a:rPr lang="en-GB" altLang="en-US" b="1" i="1" dirty="0" smtClean="0">
                <a:latin typeface="Times New Roman" pitchFamily="18" charset="0"/>
                <a:cs typeface="Times New Roman" pitchFamily="18" charset="0"/>
              </a:rPr>
              <a:t>: Pascal </a:t>
            </a:r>
            <a:r>
              <a:rPr lang="en-GB" altLang="en-US" b="1" i="1" dirty="0" err="1" smtClean="0">
                <a:latin typeface="Times New Roman" pitchFamily="18" charset="0"/>
                <a:cs typeface="Times New Roman" pitchFamily="18" charset="0"/>
              </a:rPr>
              <a:t>Navelle</a:t>
            </a:r>
            <a:endParaRPr lang="en-GB" altLang="en-US" b="1" i="1" dirty="0">
              <a:latin typeface="Times New Roman" pitchFamily="18" charset="0"/>
              <a:cs typeface="Times New Roman" pitchFamily="18" charset="0"/>
            </a:endParaRPr>
          </a:p>
        </p:txBody>
      </p:sp>
      <p:sp>
        <p:nvSpPr>
          <p:cNvPr id="4" name="Date Placeholder 3">
            <a:extLst>
              <a:ext uri="{FF2B5EF4-FFF2-40B4-BE49-F238E27FC236}">
                <a16:creationId xmlns="" xmlns:a16="http://schemas.microsoft.com/office/drawing/2014/main" id="{344A3CB8-39FD-9F8F-CD33-5E2118C6E66C}"/>
              </a:ext>
            </a:extLst>
          </p:cNvPr>
          <p:cNvSpPr>
            <a:spLocks noGrp="1"/>
          </p:cNvSpPr>
          <p:nvPr>
            <p:ph type="dt" sz="half" idx="14"/>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 xmlns:a16="http://schemas.microsoft.com/office/drawing/2014/main" id="{447FB185-B91D-14EC-A199-C064D51D1DD2}"/>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5DAAE8-78AF-37D0-1EA1-6BE7641CF449}"/>
              </a:ext>
            </a:extLst>
          </p:cNvPr>
          <p:cNvSpPr>
            <a:spLocks noGrp="1"/>
          </p:cNvSpPr>
          <p:nvPr>
            <p:ph type="title"/>
          </p:nvPr>
        </p:nvSpPr>
        <p:spPr/>
        <p:txBody>
          <a:bodyPr/>
          <a:lstStyle/>
          <a:p>
            <a:r>
              <a:rPr lang="en-GB" sz="2400" b="1" dirty="0">
                <a:latin typeface="Times New Roman" pitchFamily="18" charset="0"/>
                <a:cs typeface="Times New Roman" pitchFamily="18" charset="0"/>
              </a:rPr>
              <a:t>Acknowledge</a:t>
            </a:r>
            <a:r>
              <a:rPr lang="en-GB" b="1" dirty="0">
                <a:latin typeface="Times New Roman" pitchFamily="18" charset="0"/>
                <a:cs typeface="Times New Roman" pitchFamily="18" charset="0"/>
              </a:rPr>
              <a:t> </a:t>
            </a:r>
            <a:r>
              <a:rPr lang="en-GB" b="1" dirty="0" smtClean="0">
                <a:latin typeface="Times New Roman" pitchFamily="18" charset="0"/>
                <a:cs typeface="Times New Roman" pitchFamily="18" charset="0"/>
              </a:rPr>
              <a:t>use of </a:t>
            </a:r>
            <a:r>
              <a:rPr lang="en-GB" b="1" dirty="0">
                <a:latin typeface="Times New Roman" pitchFamily="18" charset="0"/>
                <a:cs typeface="Times New Roman" pitchFamily="18" charset="0"/>
              </a:rPr>
              <a:t>AI</a:t>
            </a:r>
          </a:p>
        </p:txBody>
      </p:sp>
      <p:sp>
        <p:nvSpPr>
          <p:cNvPr id="3" name="Content Placeholder 2">
            <a:extLst>
              <a:ext uri="{FF2B5EF4-FFF2-40B4-BE49-F238E27FC236}">
                <a16:creationId xmlns="" xmlns:a16="http://schemas.microsoft.com/office/drawing/2014/main" id="{327D09FF-04AE-863D-9637-E0C72C8D8B8E}"/>
              </a:ext>
            </a:extLst>
          </p:cNvPr>
          <p:cNvSpPr>
            <a:spLocks noGrp="1"/>
          </p:cNvSpPr>
          <p:nvPr>
            <p:ph sz="quarter" idx="1"/>
          </p:nvPr>
        </p:nvSpPr>
        <p:spPr/>
        <p:txBody>
          <a:bodyPr/>
          <a:lstStyle/>
          <a:p>
            <a:r>
              <a:rPr lang="en-GB" dirty="0" smtClean="0">
                <a:latin typeface="Times New Roman" pitchFamily="18" charset="0"/>
                <a:cs typeface="Times New Roman" pitchFamily="18" charset="0"/>
              </a:rPr>
              <a:t>I acknowledge the use of grammarly and meta AI (</a:t>
            </a:r>
            <a:r>
              <a:rPr lang="en-GB" dirty="0" smtClean="0">
                <a:latin typeface="Times New Roman" pitchFamily="18" charset="0"/>
                <a:cs typeface="Times New Roman" pitchFamily="18" charset="0"/>
                <a:hlinkClick r:id="rId2"/>
              </a:rPr>
              <a:t>https://www.grammarly.com</a:t>
            </a:r>
            <a:r>
              <a:rPr lang="en-GB" dirty="0" smtClean="0">
                <a:latin typeface="Times New Roman" pitchFamily="18" charset="0"/>
                <a:cs typeface="Times New Roman" pitchFamily="18" charset="0"/>
              </a:rPr>
              <a:t>) 07</a:t>
            </a:r>
            <a:r>
              <a:rPr lang="en-GB" baseline="30000" dirty="0" smtClean="0">
                <a:latin typeface="Times New Roman" pitchFamily="18" charset="0"/>
                <a:cs typeface="Times New Roman" pitchFamily="18" charset="0"/>
              </a:rPr>
              <a:t>th</a:t>
            </a:r>
            <a:r>
              <a:rPr lang="en-GB" dirty="0" smtClean="0">
                <a:latin typeface="Times New Roman" pitchFamily="18" charset="0"/>
                <a:cs typeface="Times New Roman" pitchFamily="18" charset="0"/>
              </a:rPr>
              <a:t> November 2025 </a:t>
            </a:r>
            <a:r>
              <a:rPr lang="en-GB" dirty="0" err="1" smtClean="0">
                <a:latin typeface="Times New Roman" pitchFamily="18" charset="0"/>
                <a:cs typeface="Times New Roman" pitchFamily="18" charset="0"/>
              </a:rPr>
              <a:t>uwtsd</a:t>
            </a:r>
            <a:r>
              <a:rPr lang="en-GB" dirty="0" smtClean="0">
                <a:latin typeface="Times New Roman" pitchFamily="18" charset="0"/>
                <a:cs typeface="Times New Roman" pitchFamily="18" charset="0"/>
              </a:rPr>
              <a:t> </a:t>
            </a:r>
            <a:r>
              <a:rPr lang="en-GB" dirty="0" err="1" smtClean="0">
                <a:latin typeface="Times New Roman" pitchFamily="18" charset="0"/>
                <a:cs typeface="Times New Roman" pitchFamily="18" charset="0"/>
              </a:rPr>
              <a:t>copilot</a:t>
            </a:r>
            <a:endParaRPr lang="en-GB" dirty="0" smtClean="0">
              <a:latin typeface="Times New Roman" pitchFamily="18" charset="0"/>
              <a:cs typeface="Times New Roman" pitchFamily="18" charset="0"/>
            </a:endParaRPr>
          </a:p>
          <a:p>
            <a:r>
              <a:rPr lang="en-GB" dirty="0" smtClean="0">
                <a:latin typeface="Times New Roman" pitchFamily="18" charset="0"/>
                <a:cs typeface="Times New Roman" pitchFamily="18" charset="0"/>
              </a:rPr>
              <a:t>1 Please check the following text for readability, grammar &amp; syntax.</a:t>
            </a:r>
            <a:endParaRPr lang="en-GB" dirty="0">
              <a:latin typeface="Times New Roman" pitchFamily="18" charset="0"/>
              <a:cs typeface="Times New Roman" pitchFamily="18" charset="0"/>
            </a:endParaRPr>
          </a:p>
        </p:txBody>
      </p:sp>
      <p:sp>
        <p:nvSpPr>
          <p:cNvPr id="4" name="Date Placeholder 3">
            <a:extLst>
              <a:ext uri="{FF2B5EF4-FFF2-40B4-BE49-F238E27FC236}">
                <a16:creationId xmlns="" xmlns:a16="http://schemas.microsoft.com/office/drawing/2014/main" id="{6E6D42E4-AC46-C008-2447-7CBA08E08782}"/>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 xmlns:a16="http://schemas.microsoft.com/office/drawing/2014/main" id="{E8171439-ACFD-5D74-0A8F-A1BDCC81D859}"/>
              </a:ext>
            </a:extLst>
          </p:cNvPr>
          <p:cNvSpPr>
            <a:spLocks noGrp="1"/>
          </p:cNvSpPr>
          <p:nvPr>
            <p:ph type="sldNum" sz="quarter" idx="15"/>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532" y="274638"/>
            <a:ext cx="9956800" cy="1143000"/>
          </a:xfrm>
        </p:spPr>
        <p:txBody>
          <a:bodyPr>
            <a:normAutofit/>
          </a:bodyPr>
          <a:lstStyle/>
          <a:p>
            <a:r>
              <a:rPr lang="en-GB" sz="3600" b="1" dirty="0" smtClean="0">
                <a:latin typeface="Times New Roman" pitchFamily="18" charset="0"/>
                <a:cs typeface="Times New Roman" pitchFamily="18" charset="0"/>
              </a:rPr>
              <a:t>Overview</a:t>
            </a:r>
            <a:endParaRPr lang="en-GB" sz="3600" b="1"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r>
              <a:rPr lang="en-GB" dirty="0" smtClean="0">
                <a:latin typeface="Times New Roman" pitchFamily="18" charset="0"/>
                <a:cs typeface="Times New Roman" pitchFamily="18" charset="0"/>
              </a:rPr>
              <a:t>1.Introduction</a:t>
            </a:r>
          </a:p>
          <a:p>
            <a:r>
              <a:rPr lang="en-GB" dirty="0" smtClean="0">
                <a:latin typeface="Times New Roman" pitchFamily="18" charset="0"/>
                <a:cs typeface="Times New Roman" pitchFamily="18" charset="0"/>
              </a:rPr>
              <a:t>2.Career Choice or Target Job </a:t>
            </a:r>
          </a:p>
          <a:p>
            <a:r>
              <a:rPr lang="en-GB" dirty="0" smtClean="0">
                <a:latin typeface="Times New Roman" pitchFamily="18" charset="0"/>
                <a:cs typeface="Times New Roman" pitchFamily="18" charset="0"/>
              </a:rPr>
              <a:t>3. Person Development Plan </a:t>
            </a:r>
          </a:p>
          <a:p>
            <a:r>
              <a:rPr lang="en-GB" dirty="0" smtClean="0">
                <a:latin typeface="Times New Roman" pitchFamily="18" charset="0"/>
                <a:cs typeface="Times New Roman" pitchFamily="18" charset="0"/>
              </a:rPr>
              <a:t>4. Strategies to achieve these goals </a:t>
            </a:r>
          </a:p>
          <a:p>
            <a:r>
              <a:rPr lang="en-GB" dirty="0" smtClean="0">
                <a:latin typeface="Times New Roman" pitchFamily="18" charset="0"/>
                <a:cs typeface="Times New Roman" pitchFamily="18" charset="0"/>
              </a:rPr>
              <a:t>5. Conclusion </a:t>
            </a:r>
          </a:p>
          <a:p>
            <a:r>
              <a:rPr lang="en-GB" dirty="0" smtClean="0">
                <a:latin typeface="Times New Roman" pitchFamily="18" charset="0"/>
                <a:cs typeface="Times New Roman" pitchFamily="18" charset="0"/>
              </a:rPr>
              <a:t>6. References </a:t>
            </a:r>
          </a:p>
          <a:p>
            <a:endParaRPr lang="en-GB" dirty="0">
              <a:latin typeface="Times New Roman" pitchFamily="18" charset="0"/>
              <a:cs typeface="Times New Roman" pitchFamily="18" charset="0"/>
            </a:endParaRPr>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2" name="Content Placeholder 1">
            <a:extLst>
              <a:ext uri="{FF2B5EF4-FFF2-40B4-BE49-F238E27FC236}">
                <a16:creationId xmlns="" xmlns:a16="http://schemas.microsoft.com/office/drawing/2014/main" id="{F7D47917-3C8A-D3F7-6E1D-4C05B41225B1}"/>
              </a:ext>
            </a:extLst>
          </p:cNvPr>
          <p:cNvSpPr>
            <a:spLocks noGrp="1"/>
          </p:cNvSpPr>
          <p:nvPr>
            <p:ph sz="quarter" idx="1"/>
          </p:nvPr>
        </p:nvSpPr>
        <p:spPr>
          <a:xfrm>
            <a:off x="1981200" y="1412875"/>
            <a:ext cx="8229600" cy="4356554"/>
          </a:xfrm>
        </p:spPr>
        <p:txBody>
          <a:bodyPr/>
          <a:lstStyle/>
          <a:p>
            <a:pPr>
              <a:buNone/>
            </a:pPr>
            <a:r>
              <a:rPr lang="en-GB" sz="2400" dirty="0" smtClean="0"/>
              <a:t>Why I Chose Health and Social Care</a:t>
            </a:r>
          </a:p>
          <a:p>
            <a:pPr>
              <a:buNone/>
            </a:pPr>
            <a:r>
              <a:rPr lang="en-GB" sz="2400" dirty="0" smtClean="0"/>
              <a:t>Title: My Motivation</a:t>
            </a:r>
          </a:p>
          <a:p>
            <a:pPr>
              <a:buNone/>
            </a:pPr>
            <a:r>
              <a:rPr lang="en-GB" sz="2400" dirty="0" smtClean="0"/>
              <a:t>• 	I believe in the transformative power of:</a:t>
            </a:r>
          </a:p>
          <a:p>
            <a:pPr>
              <a:buNone/>
            </a:pPr>
            <a:r>
              <a:rPr lang="en-GB" sz="2400" dirty="0" smtClean="0"/>
              <a:t>• 	Empathy</a:t>
            </a:r>
          </a:p>
          <a:p>
            <a:pPr>
              <a:buNone/>
            </a:pPr>
            <a:r>
              <a:rPr lang="en-GB" sz="2400" dirty="0" smtClean="0"/>
              <a:t>• 	Dignity</a:t>
            </a:r>
          </a:p>
          <a:p>
            <a:pPr>
              <a:buNone/>
            </a:pPr>
            <a:r>
              <a:rPr lang="en-GB" sz="2400" dirty="0" smtClean="0"/>
              <a:t>• 	Professional support</a:t>
            </a:r>
          </a:p>
          <a:p>
            <a:pPr>
              <a:buNone/>
            </a:pPr>
            <a:r>
              <a:rPr lang="en-GB" sz="2400" dirty="0" smtClean="0"/>
              <a:t>• 	Health and Social Care aligns with my values and purpose.</a:t>
            </a:r>
          </a:p>
          <a:p>
            <a:pPr marL="0" indent="0" algn="ctr">
              <a:buNone/>
              <a:defRPr/>
            </a:pPr>
            <a:endParaRPr lang="en-GB" sz="2400" dirty="0"/>
          </a:p>
          <a:p>
            <a:pPr marL="0" indent="0">
              <a:buNone/>
              <a:defRPr/>
            </a:pPr>
            <a:endParaRPr lang="en-GB" sz="2400" b="1" dirty="0"/>
          </a:p>
          <a:p>
            <a:pPr>
              <a:defRPr/>
            </a:pPr>
            <a:endParaRPr lang="en-GB" sz="2400" b="1" dirty="0"/>
          </a:p>
        </p:txBody>
      </p:sp>
      <p:sp>
        <p:nvSpPr>
          <p:cNvPr id="4" name="Date Placeholder 3">
            <a:extLst>
              <a:ext uri="{FF2B5EF4-FFF2-40B4-BE49-F238E27FC236}">
                <a16:creationId xmlns="" xmlns:a16="http://schemas.microsoft.com/office/drawing/2014/main" id="{DC53B14B-BF33-2508-AD1A-B195373A4763}"/>
              </a:ext>
            </a:extLst>
          </p:cNvPr>
          <p:cNvSpPr>
            <a:spLocks noGrp="1"/>
          </p:cNvSpPr>
          <p:nvPr>
            <p:ph type="dt" sz="half" idx="14"/>
          </p:nvPr>
        </p:nvSpPr>
        <p:spPr/>
        <p:txBody>
          <a:bodyPr/>
          <a:lstStyle/>
          <a:p>
            <a:pPr>
              <a:defRPr/>
            </a:pPr>
            <a:fld id="{9C9D1F96-3DE6-40B6-9DCF-E50C656CAE8D}"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 xmlns:a16="http://schemas.microsoft.com/office/drawing/2014/main" id="{886431FF-65F4-96D9-3AC1-A1CF78A656AF}"/>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Career Aspiration</a:t>
            </a:r>
            <a:endParaRPr lang="en-GB" b="1" dirty="0"/>
          </a:p>
        </p:txBody>
      </p:sp>
      <p:sp>
        <p:nvSpPr>
          <p:cNvPr id="3" name="Content Placeholder 2"/>
          <p:cNvSpPr>
            <a:spLocks noGrp="1"/>
          </p:cNvSpPr>
          <p:nvPr>
            <p:ph sz="quarter" idx="1"/>
          </p:nvPr>
        </p:nvSpPr>
        <p:spPr/>
        <p:txBody>
          <a:bodyPr/>
          <a:lstStyle/>
          <a:p>
            <a:r>
              <a:rPr lang="en-GB" dirty="0" smtClean="0"/>
              <a:t>   To explain my motivation for choosing Health and Social Care</a:t>
            </a:r>
          </a:p>
          <a:p>
            <a:r>
              <a:rPr lang="en-GB" dirty="0" smtClean="0"/>
              <a:t>   To highlight the qualities and experiences that make me suited    for this field</a:t>
            </a:r>
          </a:p>
          <a:p>
            <a:r>
              <a:rPr lang="en-GB" dirty="0" smtClean="0"/>
              <a:t>   To share my long-term goal of becoming a Mental Health and     Wellbeing Nurse</a:t>
            </a:r>
          </a:p>
          <a:p>
            <a:endParaRPr lang="en-GB"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 xmlns:a16="http://schemas.microsoft.com/office/drawing/2014/main" id="{1C5FB738-49DC-34AE-A0B2-E0926CAB7A9B}"/>
              </a:ext>
            </a:extLst>
          </p:cNvPr>
          <p:cNvSpPr>
            <a:spLocks noGrp="1"/>
          </p:cNvSpPr>
          <p:nvPr>
            <p:ph type="title"/>
          </p:nvPr>
        </p:nvSpPr>
        <p:spPr>
          <a:xfrm>
            <a:off x="609600" y="114299"/>
            <a:ext cx="10972800" cy="1159330"/>
          </a:xfrm>
        </p:spPr>
        <p:txBody>
          <a:bodyPr>
            <a:normAutofit fontScale="90000"/>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 xmlns:a16="http://schemas.microsoft.com/office/drawing/2014/main" id="{374D29ED-FE9A-FC14-7792-1D4FB90B404A}"/>
              </a:ext>
            </a:extLst>
          </p:cNvPr>
          <p:cNvSpPr>
            <a:spLocks noGrp="1"/>
          </p:cNvSpPr>
          <p:nvPr>
            <p:ph sz="quarter"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 xmlns:a16="http://schemas.microsoft.com/office/drawing/2014/main" id="{6B9032B6-384C-9F9E-8665-A5655B1A5781}"/>
              </a:ext>
            </a:extLst>
          </p:cNvPr>
          <p:cNvSpPr>
            <a:spLocks noGrp="1"/>
          </p:cNvSpPr>
          <p:nvPr>
            <p:ph type="dt" sz="half" idx="14"/>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 xmlns:a16="http://schemas.microsoft.com/office/drawing/2014/main" id="{79782756-9629-FD18-7F1C-3F6526AE18DD}"/>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 xmlns:a16="http://schemas.microsoft.com/office/drawing/2014/main" id="{792D0034-A6BD-AD3D-9856-A1C1A1D0EFDB}"/>
              </a:ext>
            </a:extLst>
          </p:cNvPr>
          <p:cNvSpPr txBox="1">
            <a:spLocks/>
          </p:cNvSpPr>
          <p:nvPr/>
        </p:nvSpPr>
        <p:spPr bwMode="auto">
          <a:xfrm>
            <a:off x="609601" y="1807029"/>
            <a:ext cx="9143999" cy="431241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sz="1800" b="1" dirty="0" smtClean="0">
                <a:latin typeface="Times New Roman" pitchFamily="18" charset="0"/>
                <a:cs typeface="Times New Roman" pitchFamily="18" charset="0"/>
              </a:rPr>
              <a:t>S = Strengths</a:t>
            </a:r>
            <a:r>
              <a:rPr lang="en-GB" sz="1800" dirty="0" smtClean="0">
                <a:latin typeface="Times New Roman" pitchFamily="18" charset="0"/>
                <a:cs typeface="Times New Roman" pitchFamily="18" charset="0"/>
              </a:rPr>
              <a:t> </a:t>
            </a:r>
          </a:p>
          <a:p>
            <a:pPr lvl="1">
              <a:buNone/>
            </a:pPr>
            <a:r>
              <a:rPr lang="en-GB" sz="1800" dirty="0" smtClean="0">
                <a:latin typeface="Times New Roman" pitchFamily="18" charset="0"/>
                <a:cs typeface="Times New Roman" pitchFamily="18" charset="0"/>
              </a:rPr>
              <a:t>Internal qualities or resources that give an advantage</a:t>
            </a:r>
          </a:p>
          <a:p>
            <a:pPr lvl="1">
              <a:buNone/>
            </a:pPr>
            <a:r>
              <a:rPr lang="en-GB" sz="1800" dirty="0" smtClean="0">
                <a:latin typeface="Times New Roman" pitchFamily="18" charset="0"/>
                <a:cs typeface="Times New Roman" pitchFamily="18" charset="0"/>
              </a:rPr>
              <a:t>Examples: skilled staff, strong reputation, loyal customers</a:t>
            </a:r>
          </a:p>
          <a:p>
            <a:pPr>
              <a:buNone/>
            </a:pPr>
            <a:r>
              <a:rPr lang="en-GB" sz="1800" b="1" dirty="0" smtClean="0">
                <a:latin typeface="Times New Roman" pitchFamily="18" charset="0"/>
                <a:cs typeface="Times New Roman" pitchFamily="18" charset="0"/>
              </a:rPr>
              <a:t>W = Weaknesses</a:t>
            </a:r>
            <a:endParaRPr lang="en-GB" sz="1800" dirty="0" smtClean="0">
              <a:latin typeface="Times New Roman" pitchFamily="18" charset="0"/>
              <a:cs typeface="Times New Roman" pitchFamily="18" charset="0"/>
            </a:endParaRPr>
          </a:p>
          <a:p>
            <a:pPr lvl="1">
              <a:buNone/>
            </a:pPr>
            <a:r>
              <a:rPr lang="en-GB" sz="1800" dirty="0" smtClean="0">
                <a:latin typeface="Times New Roman" pitchFamily="18" charset="0"/>
                <a:cs typeface="Times New Roman" pitchFamily="18" charset="0"/>
              </a:rPr>
              <a:t>Internal limitations or areas needing improvement</a:t>
            </a:r>
          </a:p>
          <a:p>
            <a:pPr lvl="1">
              <a:buNone/>
            </a:pPr>
            <a:r>
              <a:rPr lang="en-GB" sz="1800" dirty="0" smtClean="0">
                <a:latin typeface="Times New Roman" pitchFamily="18" charset="0"/>
                <a:cs typeface="Times New Roman" pitchFamily="18" charset="0"/>
              </a:rPr>
              <a:t>Examples: outdated equipment, staff shortages, limited funding</a:t>
            </a:r>
          </a:p>
          <a:p>
            <a:pPr>
              <a:buNone/>
            </a:pPr>
            <a:r>
              <a:rPr lang="en-GB" sz="1800" b="1" dirty="0" smtClean="0">
                <a:latin typeface="Times New Roman" pitchFamily="18" charset="0"/>
                <a:cs typeface="Times New Roman" pitchFamily="18" charset="0"/>
              </a:rPr>
              <a:t>O = Opportunities</a:t>
            </a:r>
            <a:endParaRPr lang="en-GB" sz="1800" dirty="0" smtClean="0">
              <a:latin typeface="Times New Roman" pitchFamily="18" charset="0"/>
              <a:cs typeface="Times New Roman" pitchFamily="18" charset="0"/>
            </a:endParaRPr>
          </a:p>
          <a:p>
            <a:pPr lvl="1">
              <a:buNone/>
            </a:pPr>
            <a:r>
              <a:rPr lang="en-GB" sz="1800" dirty="0" smtClean="0">
                <a:latin typeface="Times New Roman" pitchFamily="18" charset="0"/>
                <a:cs typeface="Times New Roman" pitchFamily="18" charset="0"/>
              </a:rPr>
              <a:t>External chances to grow, improve, or gain advantage</a:t>
            </a:r>
          </a:p>
          <a:p>
            <a:pPr lvl="1">
              <a:buNone/>
            </a:pPr>
            <a:r>
              <a:rPr lang="en-GB" sz="1800" dirty="0" smtClean="0">
                <a:latin typeface="Times New Roman" pitchFamily="18" charset="0"/>
                <a:cs typeface="Times New Roman" pitchFamily="18" charset="0"/>
              </a:rPr>
              <a:t>Examples: new technology, policy changes, rising demand</a:t>
            </a:r>
          </a:p>
          <a:p>
            <a:pPr>
              <a:buNone/>
            </a:pPr>
            <a:r>
              <a:rPr lang="en-GB" sz="1800" b="1" dirty="0" smtClean="0">
                <a:latin typeface="Times New Roman" pitchFamily="18" charset="0"/>
                <a:cs typeface="Times New Roman" pitchFamily="18" charset="0"/>
              </a:rPr>
              <a:t>T = Threats</a:t>
            </a:r>
            <a:endParaRPr lang="en-GB" sz="1800" dirty="0" smtClean="0">
              <a:latin typeface="Times New Roman" pitchFamily="18" charset="0"/>
              <a:cs typeface="Times New Roman" pitchFamily="18" charset="0"/>
            </a:endParaRPr>
          </a:p>
          <a:p>
            <a:pPr>
              <a:buNone/>
            </a:pPr>
            <a:r>
              <a:rPr lang="en-GB" sz="1800" dirty="0" smtClean="0">
                <a:latin typeface="Times New Roman" pitchFamily="18" charset="0"/>
                <a:cs typeface="Times New Roman" pitchFamily="18" charset="0"/>
              </a:rPr>
              <a:t>External risks or challenges that could harm progress</a:t>
            </a:r>
          </a:p>
          <a:p>
            <a:pPr>
              <a:buNone/>
            </a:pPr>
            <a:r>
              <a:rPr lang="en-GB" sz="1800" dirty="0" smtClean="0">
                <a:latin typeface="Times New Roman" pitchFamily="18" charset="0"/>
                <a:cs typeface="Times New Roman" pitchFamily="18" charset="0"/>
              </a:rPr>
              <a:t>Examples: competition, economic downturns, regulatory changes</a:t>
            </a:r>
          </a:p>
          <a:p>
            <a:pPr marL="0" indent="0">
              <a:buFont typeface="Arial" panose="020B0604020202020204" pitchFamily="34" charset="0"/>
              <a:buNone/>
              <a:defRPr/>
            </a:pPr>
            <a:endParaRPr lang="en-GB" sz="2000" dirty="0" smtClean="0"/>
          </a:p>
          <a:p>
            <a:pPr>
              <a:defRPr/>
            </a:pPr>
            <a:endParaRPr lang="en-GB" sz="2000" dirty="0"/>
          </a:p>
        </p:txBody>
      </p:sp>
      <p:sp>
        <p:nvSpPr>
          <p:cNvPr id="7" name="TextBox 6"/>
          <p:cNvSpPr txBox="1"/>
          <p:nvPr/>
        </p:nvSpPr>
        <p:spPr>
          <a:xfrm>
            <a:off x="5922498" y="1364566"/>
            <a:ext cx="3896751" cy="307777"/>
          </a:xfrm>
          <a:prstGeom prst="rect">
            <a:avLst/>
          </a:prstGeom>
          <a:noFill/>
        </p:spPr>
        <p:txBody>
          <a:bodyPr wrap="square" rtlCol="0">
            <a:spAutoFit/>
          </a:bodyPr>
          <a:lstStyle/>
          <a:p>
            <a:pPr>
              <a:defRPr/>
            </a:pPr>
            <a:r>
              <a:rPr lang="en-GB" sz="1400" dirty="0" smtClean="0">
                <a:latin typeface="Times New Roman" pitchFamily="18" charset="0"/>
                <a:cs typeface="Times New Roman" pitchFamily="18" charset="0"/>
              </a:rPr>
              <a:t> </a:t>
            </a: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itchFamily="18" charset="0"/>
                <a:cs typeface="Times New Roman" pitchFamily="18" charset="0"/>
              </a:rPr>
              <a:t>Importance of SWOT </a:t>
            </a:r>
            <a:r>
              <a:rPr lang="en-GB" dirty="0" smtClean="0">
                <a:latin typeface="Times New Roman" pitchFamily="18" charset="0"/>
                <a:cs typeface="Times New Roman" pitchFamily="18" charset="0"/>
              </a:rPr>
              <a:t>Analysis in Personal Development</a:t>
            </a:r>
            <a:br>
              <a:rPr lang="en-GB" dirty="0" smtClean="0">
                <a:latin typeface="Times New Roman" pitchFamily="18" charset="0"/>
                <a:cs typeface="Times New Roman" pitchFamily="18" charset="0"/>
              </a:rPr>
            </a:br>
            <a:endParaRPr lang="en-GB" dirty="0"/>
          </a:p>
        </p:txBody>
      </p:sp>
      <p:sp>
        <p:nvSpPr>
          <p:cNvPr id="3" name="Content Placeholder 2"/>
          <p:cNvSpPr>
            <a:spLocks noGrp="1"/>
          </p:cNvSpPr>
          <p:nvPr>
            <p:ph sz="quarter" idx="1"/>
          </p:nvPr>
        </p:nvSpPr>
        <p:spPr>
          <a:xfrm>
            <a:off x="609600" y="1415143"/>
            <a:ext cx="10232571" cy="4920343"/>
          </a:xfrm>
        </p:spPr>
        <p:txBody>
          <a:bodyPr>
            <a:normAutofit/>
          </a:bodyPr>
          <a:lstStyle/>
          <a:p>
            <a:pPr>
              <a:defRPr/>
            </a:pPr>
            <a:endParaRPr lang="en-GB" dirty="0" smtClean="0">
              <a:latin typeface="Times New Roman" pitchFamily="18" charset="0"/>
              <a:cs typeface="Times New Roman" pitchFamily="18" charset="0"/>
            </a:endParaRPr>
          </a:p>
          <a:p>
            <a:pPr>
              <a:buNone/>
              <a:defRPr/>
            </a:pPr>
            <a:r>
              <a:rPr lang="en-GB" b="1" dirty="0" smtClean="0">
                <a:latin typeface="Times New Roman" pitchFamily="18" charset="0"/>
                <a:cs typeface="Times New Roman" pitchFamily="18" charset="0"/>
              </a:rPr>
              <a:t>Identifies Strengths</a:t>
            </a:r>
          </a:p>
          <a:p>
            <a:pPr>
              <a:defRPr/>
            </a:pPr>
            <a:r>
              <a:rPr lang="en-GB" dirty="0" smtClean="0">
                <a:latin typeface="Times New Roman" pitchFamily="18" charset="0"/>
                <a:cs typeface="Times New Roman" pitchFamily="18" charset="0"/>
              </a:rPr>
              <a:t>Recognises strengths and builds on them</a:t>
            </a:r>
          </a:p>
          <a:p>
            <a:pPr>
              <a:defRPr/>
            </a:pPr>
            <a:r>
              <a:rPr lang="en-GB" dirty="0" smtClean="0">
                <a:latin typeface="Times New Roman" pitchFamily="18" charset="0"/>
                <a:cs typeface="Times New Roman" pitchFamily="18" charset="0"/>
              </a:rPr>
              <a:t>Self-assessment enables individuals to identify what they do well, allowing them to leverage these strengths for career advancement and personal fulfilment (C-Suite Capital, 2024).</a:t>
            </a:r>
          </a:p>
          <a:p>
            <a:pPr>
              <a:defRPr/>
            </a:pPr>
            <a:r>
              <a:rPr lang="en-GB" dirty="0" smtClean="0">
                <a:latin typeface="Times New Roman" pitchFamily="18" charset="0"/>
                <a:cs typeface="Times New Roman" pitchFamily="18" charset="0"/>
              </a:rPr>
              <a:t>Highlights weaknesses</a:t>
            </a:r>
          </a:p>
          <a:p>
            <a:pPr>
              <a:defRPr/>
            </a:pPr>
            <a:r>
              <a:rPr lang="en-GB" dirty="0" smtClean="0">
                <a:latin typeface="Times New Roman" pitchFamily="18" charset="0"/>
                <a:cs typeface="Times New Roman" pitchFamily="18" charset="0"/>
              </a:rPr>
              <a:t>By critically evaluating one’s own performance, self-assessment reveals areas of limitation, encouraging targeted improvement </a:t>
            </a:r>
            <a:r>
              <a:rPr lang="en-GB" dirty="0" smtClean="0">
                <a:latin typeface="Times New Roman" pitchFamily="18" charset="0"/>
                <a:cs typeface="Times New Roman" pitchFamily="18" charset="0"/>
              </a:rPr>
              <a:t>strategies. </a:t>
            </a:r>
            <a:r>
              <a:rPr lang="en-GB" dirty="0" smtClean="0">
                <a:latin typeface="Times New Roman" pitchFamily="18" charset="0"/>
                <a:cs typeface="Times New Roman" pitchFamily="18" charset="0"/>
              </a:rPr>
              <a:t>Reveals areas that need improvement or </a:t>
            </a:r>
            <a:r>
              <a:rPr lang="en-GB" dirty="0" smtClean="0">
                <a:latin typeface="Times New Roman" pitchFamily="18" charset="0"/>
                <a:cs typeface="Times New Roman" pitchFamily="18" charset="0"/>
              </a:rPr>
              <a:t>support.  </a:t>
            </a:r>
            <a:r>
              <a:rPr lang="en-GB" dirty="0" smtClean="0">
                <a:latin typeface="Times New Roman" pitchFamily="18" charset="0"/>
                <a:cs typeface="Times New Roman" pitchFamily="18" charset="0"/>
              </a:rPr>
              <a:t>(Ethena, 2024</a:t>
            </a:r>
            <a:r>
              <a:rPr lang="en-GB" dirty="0" smtClean="0">
                <a:latin typeface="Times New Roman" pitchFamily="18" charset="0"/>
                <a:cs typeface="Times New Roman" pitchFamily="18" charset="0"/>
              </a:rPr>
              <a:t>). </a:t>
            </a:r>
            <a:endParaRPr lang="en-GB" dirty="0" smtClean="0">
              <a:latin typeface="Times New Roman" pitchFamily="18" charset="0"/>
              <a:cs typeface="Times New Roman" pitchFamily="18" charset="0"/>
            </a:endParaRPr>
          </a:p>
          <a:p>
            <a:pPr>
              <a:defRPr/>
            </a:pPr>
            <a:endParaRPr lang="en-GB" dirty="0" smtClean="0"/>
          </a:p>
          <a:p>
            <a:endParaRPr lang="en-GB"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609600" y="1600200"/>
            <a:ext cx="9956800" cy="4430486"/>
          </a:xfrm>
        </p:spPr>
        <p:txBody>
          <a:bodyPr>
            <a:normAutofit/>
          </a:bodyPr>
          <a:lstStyle/>
          <a:p>
            <a:pPr>
              <a:defRPr/>
            </a:pPr>
            <a:r>
              <a:rPr lang="en-GB" sz="2800" dirty="0" smtClean="0">
                <a:latin typeface="Times New Roman" pitchFamily="18" charset="0"/>
                <a:cs typeface="Times New Roman" pitchFamily="18" charset="0"/>
              </a:rPr>
              <a:t>Uncovers opportunities</a:t>
            </a:r>
          </a:p>
          <a:p>
            <a:pPr>
              <a:defRPr/>
            </a:pPr>
            <a:r>
              <a:rPr lang="en-GB" sz="2800" dirty="0" smtClean="0">
                <a:latin typeface="Times New Roman" pitchFamily="18" charset="0"/>
                <a:cs typeface="Times New Roman" pitchFamily="18" charset="0"/>
              </a:rPr>
              <a:t>Through reflection, individuals can spot new paths for growth, innovation, or collaboration that align with their goals (C-Suite Capital, 2024).Encourages honest reflection and understanding of your personal and professional profile</a:t>
            </a:r>
            <a:r>
              <a:rPr lang="en-GB" sz="2800" dirty="0" smtClean="0"/>
              <a:t>.</a:t>
            </a:r>
          </a:p>
          <a:p>
            <a:pPr>
              <a:defRPr/>
            </a:pPr>
            <a:r>
              <a:rPr lang="en-GB" sz="2800" dirty="0" smtClean="0">
                <a:latin typeface="Times New Roman" pitchFamily="18" charset="0"/>
                <a:cs typeface="Times New Roman" pitchFamily="18" charset="0"/>
              </a:rPr>
              <a:t>Encourages honest reflection and self-awareness</a:t>
            </a:r>
            <a:br>
              <a:rPr lang="en-GB" sz="2800" dirty="0" smtClean="0">
                <a:latin typeface="Times New Roman" pitchFamily="18" charset="0"/>
                <a:cs typeface="Times New Roman" pitchFamily="18" charset="0"/>
              </a:rPr>
            </a:br>
            <a:r>
              <a:rPr lang="en-GB" sz="2800" dirty="0" smtClean="0">
                <a:latin typeface="Times New Roman" pitchFamily="18" charset="0"/>
                <a:cs typeface="Times New Roman" pitchFamily="18" charset="0"/>
              </a:rPr>
              <a:t>This process deepens emotional intelligence and authenticity, aligning actions with values and aspirations (Ethena, 2024; Dynamics and Learning, 2024). </a:t>
            </a:r>
          </a:p>
          <a:p>
            <a:endParaRPr lang="en-GB" sz="2800" dirty="0"/>
          </a:p>
        </p:txBody>
      </p:sp>
      <p:sp>
        <p:nvSpPr>
          <p:cNvPr id="4" name="Date Placeholder 3"/>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p:cNvSpPr>
            <a:spLocks noGrp="1"/>
          </p:cNvSpPr>
          <p:nvPr>
            <p:ph type="sldNum" sz="quarter" idx="15"/>
          </p:nvPr>
        </p:nvSpPr>
        <p:spPr/>
        <p:txBody>
          <a:bodyPr/>
          <a:lstStyle/>
          <a:p>
            <a:pPr>
              <a:defRPr/>
            </a:pPr>
            <a:fld id="{9AFB928A-D6AD-4F2A-B2DD-923741E90643}"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E8F138-5F23-B989-7BFD-71F5C33065F6}"/>
              </a:ext>
            </a:extLst>
          </p:cNvPr>
          <p:cNvSpPr>
            <a:spLocks noGrp="1"/>
          </p:cNvSpPr>
          <p:nvPr>
            <p:ph type="title"/>
          </p:nvPr>
        </p:nvSpPr>
        <p:spPr>
          <a:xfrm>
            <a:off x="509752" y="310897"/>
            <a:ext cx="10972800" cy="859535"/>
          </a:xfrm>
        </p:spPr>
        <p:txBody>
          <a:bodyPr>
            <a:normAutofit fontScale="90000"/>
          </a:bodyPr>
          <a:lstStyle/>
          <a:p>
            <a:r>
              <a:rPr lang="en-GB" sz="2800" b="1" dirty="0"/>
              <a:t>Describe your own Strengths, Weaknesses, Opportunities, and Threats</a:t>
            </a:r>
            <a:endParaRPr lang="en-GB" sz="1000" b="1" dirty="0"/>
          </a:p>
        </p:txBody>
      </p:sp>
      <p:sp>
        <p:nvSpPr>
          <p:cNvPr id="4" name="Date Placeholder 3">
            <a:extLst>
              <a:ext uri="{FF2B5EF4-FFF2-40B4-BE49-F238E27FC236}">
                <a16:creationId xmlns="" xmlns:a16="http://schemas.microsoft.com/office/drawing/2014/main" id="{EE708A69-4880-E756-CF1A-621EA0BA900A}"/>
              </a:ext>
            </a:extLst>
          </p:cNvPr>
          <p:cNvSpPr>
            <a:spLocks noGrp="1"/>
          </p:cNvSpPr>
          <p:nvPr>
            <p:ph type="dt" sz="half" idx="14"/>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 xmlns:a16="http://schemas.microsoft.com/office/drawing/2014/main" id="{7A954980-4467-DBA0-058E-E82D5CD11E0E}"/>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sz="1400" b="1" dirty="0" smtClean="0"/>
              <a:t>STRENGHTS</a:t>
            </a:r>
          </a:p>
          <a:p>
            <a:r>
              <a:rPr lang="en-GB" sz="1400" b="1" dirty="0" smtClean="0"/>
              <a:t>• </a:t>
            </a:r>
            <a:r>
              <a:rPr lang="en-GB" sz="1600" dirty="0" smtClean="0">
                <a:latin typeface="Times New Roman" pitchFamily="18" charset="0"/>
                <a:cs typeface="Times New Roman" pitchFamily="18" charset="0"/>
              </a:rPr>
              <a:t>Compassionate </a:t>
            </a:r>
            <a:r>
              <a:rPr lang="en-GB" sz="1600" dirty="0" smtClean="0">
                <a:latin typeface="Times New Roman" pitchFamily="18" charset="0"/>
                <a:cs typeface="Times New Roman" pitchFamily="18" charset="0"/>
              </a:rPr>
              <a:t>care and emotional support</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Bilingual </a:t>
            </a:r>
            <a:r>
              <a:rPr lang="en-GB" sz="1600" dirty="0" smtClean="0">
                <a:latin typeface="Times New Roman" pitchFamily="18" charset="0"/>
                <a:cs typeface="Times New Roman" pitchFamily="18" charset="0"/>
              </a:rPr>
              <a:t>communication (French &amp; English)</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Teamwork </a:t>
            </a:r>
            <a:r>
              <a:rPr lang="en-GB" sz="1600" dirty="0" smtClean="0">
                <a:latin typeface="Times New Roman" pitchFamily="18" charset="0"/>
                <a:cs typeface="Times New Roman" pitchFamily="18" charset="0"/>
              </a:rPr>
              <a:t>under pressure</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Administrative </a:t>
            </a:r>
            <a:r>
              <a:rPr lang="en-GB" sz="1600" dirty="0" smtClean="0">
                <a:latin typeface="Times New Roman" pitchFamily="18" charset="0"/>
                <a:cs typeface="Times New Roman" pitchFamily="18" charset="0"/>
              </a:rPr>
              <a:t>and IT proficiency</a:t>
            </a:r>
          </a:p>
          <a:p>
            <a:endParaRPr lang="en-GB" sz="1400" b="1" dirty="0">
              <a:latin typeface="Times New Roman" pitchFamily="18" charset="0"/>
              <a:cs typeface="Times New Roman" pitchFamily="18" charset="0"/>
            </a:endParaRPr>
          </a:p>
        </p:txBody>
      </p:sp>
      <p:sp>
        <p:nvSpPr>
          <p:cNvPr id="3" name="TextBox 2">
            <a:extLst>
              <a:ext uri="{FF2B5EF4-FFF2-40B4-BE49-F238E27FC236}">
                <a16:creationId xmlns=""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smtClean="0"/>
              <a:t>WEAKNESSES</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Balancing </a:t>
            </a:r>
            <a:r>
              <a:rPr lang="en-GB" sz="1600" dirty="0" smtClean="0">
                <a:latin typeface="Times New Roman" pitchFamily="18" charset="0"/>
                <a:cs typeface="Times New Roman" pitchFamily="18" charset="0"/>
              </a:rPr>
              <a:t>multiple priorities (study, work, spiritual life) can be overwhelming</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Need </a:t>
            </a:r>
            <a:r>
              <a:rPr lang="en-GB" sz="1600" dirty="0" smtClean="0">
                <a:latin typeface="Times New Roman" pitchFamily="18" charset="0"/>
                <a:cs typeface="Times New Roman" pitchFamily="18" charset="0"/>
              </a:rPr>
              <a:t>for recent clinical experience to stay current in healthcare practice</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Digital </a:t>
            </a:r>
            <a:r>
              <a:rPr lang="en-GB" sz="1600" dirty="0" smtClean="0">
                <a:latin typeface="Times New Roman" pitchFamily="18" charset="0"/>
                <a:cs typeface="Times New Roman" pitchFamily="18" charset="0"/>
              </a:rPr>
              <a:t>skills could be expanded beyond basic IT</a:t>
            </a:r>
            <a:endParaRPr lang="en-GB" sz="1600" dirty="0">
              <a:latin typeface="Times New Roman" pitchFamily="18" charset="0"/>
              <a:cs typeface="Times New Roman" pitchFamily="18" charset="0"/>
            </a:endParaRPr>
          </a:p>
        </p:txBody>
      </p:sp>
      <p:sp>
        <p:nvSpPr>
          <p:cNvPr id="6" name="TextBox 5">
            <a:extLst>
              <a:ext uri="{FF2B5EF4-FFF2-40B4-BE49-F238E27FC236}">
                <a16:creationId xmlns="" xmlns:a16="http://schemas.microsoft.com/office/drawing/2014/main" id="{509BE14E-9AAE-B0FA-CAEF-F687324E6BA7}"/>
              </a:ext>
            </a:extLst>
          </p:cNvPr>
          <p:cNvSpPr txBox="1"/>
          <p:nvPr/>
        </p:nvSpPr>
        <p:spPr>
          <a:xfrm>
            <a:off x="235967" y="3604691"/>
            <a:ext cx="5445871" cy="238814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pPr lvl="0" fontAlgn="base">
              <a:spcBef>
                <a:spcPct val="0"/>
              </a:spcBef>
              <a:spcAft>
                <a:spcPct val="0"/>
              </a:spcAft>
            </a:pPr>
            <a:r>
              <a:rPr lang="en-US" sz="1400" b="1" dirty="0" smtClean="0">
                <a:solidFill>
                  <a:schemeClr val="tx1"/>
                </a:solidFill>
                <a:latin typeface="Times New Roman" pitchFamily="18" charset="0"/>
                <a:cs typeface="Times New Roman" pitchFamily="18" charset="0"/>
              </a:rPr>
              <a:t>OPPORTUNITIES</a:t>
            </a:r>
          </a:p>
          <a:p>
            <a:pPr lvl="0" fontAlgn="base">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Pathway to Mental Health Nursing</a:t>
            </a:r>
            <a:r>
              <a:rPr lang="en-US" sz="1600" dirty="0" smtClean="0">
                <a:solidFill>
                  <a:schemeClr val="tx1"/>
                </a:solidFill>
                <a:latin typeface="Times New Roman" pitchFamily="18" charset="0"/>
                <a:cs typeface="Times New Roman" pitchFamily="18" charset="0"/>
              </a:rPr>
              <a:t> through current studies and care experience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Bilingual advantage</a:t>
            </a:r>
            <a:r>
              <a:rPr lang="en-US" sz="1600" dirty="0" smtClean="0">
                <a:solidFill>
                  <a:schemeClr val="tx1"/>
                </a:solidFill>
                <a:latin typeface="Times New Roman" pitchFamily="18" charset="0"/>
                <a:cs typeface="Times New Roman" pitchFamily="18" charset="0"/>
              </a:rPr>
              <a:t> (French &amp; English) for diverse roles and interpreting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High demand in health and social care</a:t>
            </a:r>
            <a:r>
              <a:rPr lang="en-US" sz="1600" dirty="0" smtClean="0">
                <a:solidFill>
                  <a:schemeClr val="tx1"/>
                </a:solidFill>
                <a:latin typeface="Times New Roman" pitchFamily="18" charset="0"/>
                <a:cs typeface="Times New Roman" pitchFamily="18" charset="0"/>
              </a:rPr>
              <a:t>, especially mental health and inclusive education </a:t>
            </a:r>
          </a:p>
          <a:p>
            <a:pPr lvl="0" eaLnBrk="0" fontAlgn="base" hangingPunct="0">
              <a:spcBef>
                <a:spcPct val="0"/>
              </a:spcBef>
              <a:spcAft>
                <a:spcPct val="0"/>
              </a:spcAft>
              <a:buFontTx/>
              <a:buChar char="•"/>
            </a:pPr>
            <a:r>
              <a:rPr lang="en-US" sz="1600" b="1" dirty="0" smtClean="0">
                <a:solidFill>
                  <a:schemeClr val="tx1"/>
                </a:solidFill>
                <a:latin typeface="Times New Roman" pitchFamily="18" charset="0"/>
                <a:cs typeface="Times New Roman" pitchFamily="18" charset="0"/>
              </a:rPr>
              <a:t>Strong academic skills</a:t>
            </a:r>
            <a:r>
              <a:rPr lang="en-US" sz="1600" dirty="0" smtClean="0">
                <a:solidFill>
                  <a:schemeClr val="tx1"/>
                </a:solidFill>
                <a:latin typeface="Times New Roman" pitchFamily="18" charset="0"/>
                <a:cs typeface="Times New Roman" pitchFamily="18" charset="0"/>
              </a:rPr>
              <a:t> for further study or teaching </a:t>
            </a:r>
          </a:p>
        </p:txBody>
      </p:sp>
      <p:sp>
        <p:nvSpPr>
          <p:cNvPr id="8" name="TextBox 7">
            <a:extLst>
              <a:ext uri="{FF2B5EF4-FFF2-40B4-BE49-F238E27FC236}">
                <a16:creationId xmlns="" xmlns:a16="http://schemas.microsoft.com/office/drawing/2014/main" id="{0AE4A104-A4EE-B803-A9E6-7110FFC0A54D}"/>
              </a:ext>
            </a:extLst>
          </p:cNvPr>
          <p:cNvSpPr txBox="1"/>
          <p:nvPr/>
        </p:nvSpPr>
        <p:spPr>
          <a:xfrm>
            <a:off x="6425757" y="3502855"/>
            <a:ext cx="5246909" cy="227896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noAutofit/>
          </a:bodyPr>
          <a:lstStyle/>
          <a:p>
            <a:r>
              <a:rPr lang="en-GB" dirty="0" smtClean="0"/>
              <a:t>TRHEATS</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Job </a:t>
            </a:r>
            <a:r>
              <a:rPr lang="en-GB" sz="1600" dirty="0" smtClean="0">
                <a:latin typeface="Times New Roman" pitchFamily="18" charset="0"/>
                <a:cs typeface="Times New Roman" pitchFamily="18" charset="0"/>
              </a:rPr>
              <a:t>market competition in health and social care</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Policy </a:t>
            </a:r>
            <a:r>
              <a:rPr lang="en-GB" sz="1600" dirty="0" smtClean="0">
                <a:latin typeface="Times New Roman" pitchFamily="18" charset="0"/>
                <a:cs typeface="Times New Roman" pitchFamily="18" charset="0"/>
              </a:rPr>
              <a:t>or funding changes affecting training and services</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Risk </a:t>
            </a:r>
            <a:r>
              <a:rPr lang="en-GB" sz="1600" dirty="0" smtClean="0">
                <a:latin typeface="Times New Roman" pitchFamily="18" charset="0"/>
                <a:cs typeface="Times New Roman" pitchFamily="18" charset="0"/>
              </a:rPr>
              <a:t>of burnout from juggling multiple commitments</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Limited </a:t>
            </a:r>
            <a:r>
              <a:rPr lang="en-GB" sz="1600" dirty="0" smtClean="0">
                <a:latin typeface="Times New Roman" pitchFamily="18" charset="0"/>
                <a:cs typeface="Times New Roman" pitchFamily="18" charset="0"/>
              </a:rPr>
              <a:t>access to clinical placements</a:t>
            </a:r>
          </a:p>
          <a:p>
            <a:r>
              <a:rPr lang="en-GB" sz="1600" dirty="0" smtClean="0">
                <a:latin typeface="Times New Roman" pitchFamily="18" charset="0"/>
                <a:cs typeface="Times New Roman" pitchFamily="18" charset="0"/>
              </a:rPr>
              <a:t>• </a:t>
            </a:r>
            <a:r>
              <a:rPr lang="en-GB" sz="1600" dirty="0" smtClean="0">
                <a:latin typeface="Times New Roman" pitchFamily="18" charset="0"/>
                <a:cs typeface="Times New Roman" pitchFamily="18" charset="0"/>
              </a:rPr>
              <a:t>Delays </a:t>
            </a:r>
            <a:r>
              <a:rPr lang="en-GB" sz="1600" dirty="0" smtClean="0">
                <a:latin typeface="Times New Roman" pitchFamily="18" charset="0"/>
                <a:cs typeface="Times New Roman" pitchFamily="18" charset="0"/>
              </a:rPr>
              <a:t>in certification or qualification  recognition</a:t>
            </a:r>
            <a:endParaRPr lang="en-GB" sz="1600" dirty="0">
              <a:latin typeface="Times New Roman" pitchFamily="18" charset="0"/>
              <a:cs typeface="Times New Roman" pitchFamily="18" charset="0"/>
            </a:endParaRPr>
          </a:p>
        </p:txBody>
      </p:sp>
      <p:cxnSp>
        <p:nvCxnSpPr>
          <p:cNvPr id="12" name="Straight Connector 11">
            <a:extLst>
              <a:ext uri="{FF2B5EF4-FFF2-40B4-BE49-F238E27FC236}">
                <a16:creationId xmlns=""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A33847-0493-6DAA-A30C-328C54DCD8B6}"/>
              </a:ext>
            </a:extLst>
          </p:cNvPr>
          <p:cNvSpPr>
            <a:spLocks noGrp="1"/>
          </p:cNvSpPr>
          <p:nvPr>
            <p:ph type="title"/>
          </p:nvPr>
        </p:nvSpPr>
        <p:spPr>
          <a:xfrm>
            <a:off x="609600" y="0"/>
            <a:ext cx="9956800" cy="1417638"/>
          </a:xfrm>
        </p:spPr>
        <p:txBody>
          <a:bodyPr>
            <a:normAutofit fontScale="90000"/>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 xmlns:a16="http://schemas.microsoft.com/office/drawing/2014/main" id="{857BFAFA-1A27-74B0-A7A9-13BBFEBEE86C}"/>
              </a:ext>
            </a:extLst>
          </p:cNvPr>
          <p:cNvSpPr>
            <a:spLocks noGrp="1"/>
          </p:cNvSpPr>
          <p:nvPr>
            <p:ph sz="quarter" idx="1"/>
          </p:nvPr>
        </p:nvSpPr>
        <p:spPr/>
        <p:txBody>
          <a:bodyPr>
            <a:normAutofit/>
          </a:bodyPr>
          <a:lstStyle/>
          <a:p>
            <a:r>
              <a:rPr lang="en-GB" dirty="0" smtClean="0">
                <a:latin typeface="Times New Roman" pitchFamily="18" charset="0"/>
                <a:cs typeface="Times New Roman" pitchFamily="18" charset="0"/>
              </a:rPr>
              <a:t>Empathy and resilience help you manage stress and avoid burnout, even when juggling studies, work, and spiritual commitments.</a:t>
            </a:r>
          </a:p>
          <a:p>
            <a:r>
              <a:rPr lang="en-GB" dirty="0" smtClean="0">
                <a:latin typeface="Times New Roman" pitchFamily="18" charset="0"/>
                <a:cs typeface="Times New Roman" pitchFamily="18" charset="0"/>
              </a:rPr>
              <a:t>Strong communication and bilingual skills allow you to stand out in a competitive job market and overcome potential bias or discrimination.</a:t>
            </a:r>
          </a:p>
          <a:p>
            <a:r>
              <a:rPr lang="en-GB" dirty="0" smtClean="0">
                <a:latin typeface="Times New Roman" pitchFamily="18" charset="0"/>
                <a:cs typeface="Times New Roman" pitchFamily="18" charset="0"/>
              </a:rPr>
              <a:t>Commitment to learning means you can quickly improve digital skills and stay up to date with technology in care settings.</a:t>
            </a:r>
          </a:p>
          <a:p>
            <a:r>
              <a:rPr lang="en-GB" dirty="0" smtClean="0">
                <a:latin typeface="Times New Roman" pitchFamily="18" charset="0"/>
                <a:cs typeface="Times New Roman" pitchFamily="18" charset="0"/>
              </a:rPr>
              <a:t>  Academic strengths like referencing and writing help you succeed in qualifications and avoid delays in certification</a:t>
            </a:r>
            <a:endParaRPr lang="en-GB" dirty="0">
              <a:latin typeface="Times New Roman" pitchFamily="18" charset="0"/>
              <a:cs typeface="Times New Roman" pitchFamily="18" charset="0"/>
            </a:endParaRPr>
          </a:p>
        </p:txBody>
      </p:sp>
      <p:sp>
        <p:nvSpPr>
          <p:cNvPr id="4" name="Date Placeholder 3">
            <a:extLst>
              <a:ext uri="{FF2B5EF4-FFF2-40B4-BE49-F238E27FC236}">
                <a16:creationId xmlns="" xmlns:a16="http://schemas.microsoft.com/office/drawing/2014/main" id="{394D8B0A-6FA0-E26A-E62C-349A3F6B6F73}"/>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 xmlns:a16="http://schemas.microsoft.com/office/drawing/2014/main" id="{2D480500-54FD-83EA-2C4B-B1193A4970F2}"/>
              </a:ext>
            </a:extLst>
          </p:cNvPr>
          <p:cNvSpPr>
            <a:spLocks noGrp="1"/>
          </p:cNvSpPr>
          <p:nvPr>
            <p:ph type="sldNum" sz="quarter" idx="15"/>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 xmlns:p14="http://schemas.microsoft.com/office/powerpoint/2010/main" val="2941668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2E158EF-D71F-2BDF-B057-3B59AB77B65C}"/>
              </a:ext>
            </a:extLst>
          </p:cNvPr>
          <p:cNvSpPr>
            <a:spLocks noGrp="1"/>
          </p:cNvSpPr>
          <p:nvPr>
            <p:ph type="title"/>
          </p:nvPr>
        </p:nvSpPr>
        <p:spPr/>
        <p:txBody>
          <a:bodyPr>
            <a:normAutofit fontScale="90000"/>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 xmlns:a16="http://schemas.microsoft.com/office/drawing/2014/main" id="{D269A12E-089F-65A6-1AAB-F01DB5F08F07}"/>
              </a:ext>
            </a:extLst>
          </p:cNvPr>
          <p:cNvSpPr>
            <a:spLocks noGrp="1"/>
          </p:cNvSpPr>
          <p:nvPr>
            <p:ph sz="quarter" idx="1"/>
          </p:nvPr>
        </p:nvSpPr>
        <p:spPr/>
        <p:txBody>
          <a:bodyPr>
            <a:normAutofit/>
          </a:bodyPr>
          <a:lstStyle/>
          <a:p>
            <a:r>
              <a:rPr lang="en-GB" dirty="0" smtClean="0">
                <a:latin typeface="Times New Roman" pitchFamily="18" charset="0"/>
                <a:cs typeface="Times New Roman" pitchFamily="18" charset="0"/>
              </a:rPr>
              <a:t>Studying Health and Social Care at UWTSD</a:t>
            </a:r>
          </a:p>
          <a:p>
            <a:r>
              <a:rPr lang="en-GB" dirty="0" smtClean="0">
                <a:latin typeface="Times New Roman" pitchFamily="18" charset="0"/>
                <a:cs typeface="Times New Roman" pitchFamily="18" charset="0"/>
              </a:rPr>
              <a:t>Offers academic advancement, professional credibility, and access to clinical pathways in nursing and care.</a:t>
            </a:r>
          </a:p>
          <a:p>
            <a:r>
              <a:rPr lang="en-GB" dirty="0" smtClean="0">
                <a:latin typeface="Times New Roman" pitchFamily="18" charset="0"/>
                <a:cs typeface="Times New Roman" pitchFamily="18" charset="0"/>
              </a:rPr>
              <a:t>Career progression in Mental Health and Wellbeing Nursing</a:t>
            </a:r>
          </a:p>
          <a:p>
            <a:r>
              <a:rPr lang="en-GB" dirty="0" smtClean="0">
                <a:latin typeface="Times New Roman" pitchFamily="18" charset="0"/>
                <a:cs typeface="Times New Roman" pitchFamily="18" charset="0"/>
              </a:rPr>
              <a:t> Mentorship, networking, and career-building resources to support your goals.</a:t>
            </a:r>
          </a:p>
          <a:p>
            <a:r>
              <a:rPr lang="en-GB" dirty="0" smtClean="0">
                <a:latin typeface="Times New Roman" pitchFamily="18" charset="0"/>
                <a:cs typeface="Times New Roman" pitchFamily="18" charset="0"/>
              </a:rPr>
              <a:t>Bilingual advantage (French &amp; English)</a:t>
            </a:r>
          </a:p>
          <a:p>
            <a:endParaRPr lang="en-GB" dirty="0"/>
          </a:p>
        </p:txBody>
      </p:sp>
      <p:sp>
        <p:nvSpPr>
          <p:cNvPr id="4" name="Date Placeholder 3">
            <a:extLst>
              <a:ext uri="{FF2B5EF4-FFF2-40B4-BE49-F238E27FC236}">
                <a16:creationId xmlns="" xmlns:a16="http://schemas.microsoft.com/office/drawing/2014/main" id="{43505478-C626-3663-665D-AC19DC80AA4E}"/>
              </a:ext>
            </a:extLst>
          </p:cNvPr>
          <p:cNvSpPr>
            <a:spLocks noGrp="1"/>
          </p:cNvSpPr>
          <p:nvPr>
            <p:ph type="dt" sz="half" idx="14"/>
          </p:nvPr>
        </p:nvSpPr>
        <p:spPr/>
        <p:txBody>
          <a:bodyPr/>
          <a:lstStyle/>
          <a:p>
            <a:pPr>
              <a:defRPr/>
            </a:pPr>
            <a:fld id="{30226994-B490-4403-8CE4-43D4FD570BBD}" type="datetime1">
              <a:rPr lang="en-GB" altLang="en-US" smtClean="0"/>
              <a:pPr>
                <a:defRPr/>
              </a:pPr>
              <a:t>07/11/2025</a:t>
            </a:fld>
            <a:endParaRPr lang="en-GB" altLang="en-US"/>
          </a:p>
        </p:txBody>
      </p:sp>
      <p:sp>
        <p:nvSpPr>
          <p:cNvPr id="5" name="Slide Number Placeholder 4">
            <a:extLst>
              <a:ext uri="{FF2B5EF4-FFF2-40B4-BE49-F238E27FC236}">
                <a16:creationId xmlns="" xmlns:a16="http://schemas.microsoft.com/office/drawing/2014/main" id="{C64B2B4C-291A-E39F-7662-184F83BAF735}"/>
              </a:ext>
            </a:extLst>
          </p:cNvPr>
          <p:cNvSpPr>
            <a:spLocks noGrp="1"/>
          </p:cNvSpPr>
          <p:nvPr>
            <p:ph type="sldNum" sz="quarter" idx="15"/>
          </p:nvPr>
        </p:nvSpPr>
        <p:spPr/>
        <p:txBody>
          <a:bodyPr/>
          <a:lstStyle/>
          <a:p>
            <a:pPr>
              <a:defRPr/>
            </a:pPr>
            <a:fld id="{9AFB928A-D6AD-4F2A-B2DD-923741E90643}" type="slidenum">
              <a:rPr lang="en-GB" altLang="en-US" smtClean="0"/>
              <a:pPr>
                <a:defRPr/>
              </a:pPr>
              <a:t>11</a:t>
            </a:fld>
            <a:endParaRPr lang="en-GB" altLang="en-US"/>
          </a:p>
        </p:txBody>
      </p:sp>
    </p:spTree>
    <p:extLst>
      <p:ext uri="{BB962C8B-B14F-4D97-AF65-F5344CB8AC3E}">
        <p14:creationId xmlns="" xmlns:p14="http://schemas.microsoft.com/office/powerpoint/2010/main" val="1557286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 xmlns:a16="http://schemas.microsoft.com/office/drawing/2014/main" id="{DA8DF68F-34C4-285F-B4A1-B6E08AE08A8B}"/>
              </a:ext>
            </a:extLst>
          </p:cNvPr>
          <p:cNvSpPr>
            <a:spLocks noGrp="1"/>
          </p:cNvSpPr>
          <p:nvPr>
            <p:ph sz="quarter" idx="1"/>
          </p:nvPr>
        </p:nvSpPr>
        <p:spPr>
          <a:xfrm>
            <a:off x="805543" y="1600201"/>
            <a:ext cx="9405257" cy="4778828"/>
          </a:xfrm>
        </p:spPr>
        <p:txBody>
          <a:bodyPr>
            <a:noAutofit/>
          </a:bodyPr>
          <a:lstStyle/>
          <a:p>
            <a:pPr marL="0" indent="0"/>
            <a:r>
              <a:rPr lang="en-GB" altLang="en-US" dirty="0" smtClean="0">
                <a:latin typeface="Times New Roman" pitchFamily="18" charset="0"/>
                <a:cs typeface="Times New Roman" pitchFamily="18" charset="0"/>
              </a:rPr>
              <a:t> I </a:t>
            </a:r>
            <a:r>
              <a:rPr lang="en-GB" altLang="en-US" dirty="0" smtClean="0">
                <a:latin typeface="Times New Roman" pitchFamily="18" charset="0"/>
                <a:cs typeface="Times New Roman" pitchFamily="18" charset="0"/>
              </a:rPr>
              <a:t>have strong personal qualities like empathy, resilience, and adaptability that support my growth in Health and Social Care.</a:t>
            </a:r>
          </a:p>
          <a:p>
            <a:pPr marL="0" indent="0"/>
            <a:r>
              <a:rPr lang="en-GB" altLang="en-US" dirty="0" smtClean="0">
                <a:latin typeface="Times New Roman" pitchFamily="18" charset="0"/>
                <a:cs typeface="Times New Roman" pitchFamily="18" charset="0"/>
              </a:rPr>
              <a:t> </a:t>
            </a:r>
            <a:r>
              <a:rPr lang="en-GB" altLang="en-US" dirty="0" smtClean="0">
                <a:latin typeface="Times New Roman" pitchFamily="18" charset="0"/>
                <a:cs typeface="Times New Roman" pitchFamily="18" charset="0"/>
              </a:rPr>
              <a:t>My </a:t>
            </a:r>
            <a:r>
              <a:rPr lang="en-GB" altLang="en-US" dirty="0" smtClean="0">
                <a:latin typeface="Times New Roman" pitchFamily="18" charset="0"/>
                <a:cs typeface="Times New Roman" pitchFamily="18" charset="0"/>
              </a:rPr>
              <a:t>studies at UWTSD provide a solid academic foundation and open doors to professional opportunities.</a:t>
            </a:r>
          </a:p>
          <a:p>
            <a:pPr marL="0" indent="0"/>
            <a:r>
              <a:rPr lang="en-GB" altLang="en-US" dirty="0" smtClean="0">
                <a:latin typeface="Times New Roman" pitchFamily="18" charset="0"/>
                <a:cs typeface="Times New Roman" pitchFamily="18" charset="0"/>
              </a:rPr>
              <a:t>  </a:t>
            </a:r>
            <a:r>
              <a:rPr lang="en-GB" altLang="en-US" dirty="0" smtClean="0">
                <a:latin typeface="Times New Roman" pitchFamily="18" charset="0"/>
                <a:cs typeface="Times New Roman" pitchFamily="18" charset="0"/>
              </a:rPr>
              <a:t>I </a:t>
            </a:r>
            <a:r>
              <a:rPr lang="en-GB" altLang="en-US" dirty="0" smtClean="0">
                <a:latin typeface="Times New Roman" pitchFamily="18" charset="0"/>
                <a:cs typeface="Times New Roman" pitchFamily="18" charset="0"/>
              </a:rPr>
              <a:t>use my bilingual communication, academic strengths, and spiritual grounding to overcome challenges and stand out.</a:t>
            </a:r>
          </a:p>
          <a:p>
            <a:pPr marL="0" indent="0"/>
            <a:r>
              <a:rPr lang="en-GB" altLang="en-US" dirty="0" smtClean="0">
                <a:latin typeface="Times New Roman" pitchFamily="18" charset="0"/>
                <a:cs typeface="Times New Roman" pitchFamily="18" charset="0"/>
              </a:rPr>
              <a:t> </a:t>
            </a:r>
            <a:r>
              <a:rPr lang="en-GB" altLang="en-US" dirty="0" smtClean="0">
                <a:latin typeface="Times New Roman" pitchFamily="18" charset="0"/>
                <a:cs typeface="Times New Roman" pitchFamily="18" charset="0"/>
              </a:rPr>
              <a:t>Despite </a:t>
            </a:r>
            <a:r>
              <a:rPr lang="en-GB" altLang="en-US" dirty="0" smtClean="0">
                <a:latin typeface="Times New Roman" pitchFamily="18" charset="0"/>
                <a:cs typeface="Times New Roman" pitchFamily="18" charset="0"/>
              </a:rPr>
              <a:t>obstacles like job market competition or burnout risk, I remain focused on my goal of becoming a Mental Health and Wellbeing Nurse. A </a:t>
            </a:r>
            <a:r>
              <a:rPr lang="en-GB" altLang="en-US" dirty="0">
                <a:latin typeface="Times New Roman" pitchFamily="18" charset="0"/>
                <a:cs typeface="Times New Roman" pitchFamily="18" charset="0"/>
              </a:rPr>
              <a:t>short summary of what you have presented.</a:t>
            </a:r>
          </a:p>
        </p:txBody>
      </p:sp>
      <p:sp>
        <p:nvSpPr>
          <p:cNvPr id="4" name="Date Placeholder 3">
            <a:extLst>
              <a:ext uri="{FF2B5EF4-FFF2-40B4-BE49-F238E27FC236}">
                <a16:creationId xmlns="" xmlns:a16="http://schemas.microsoft.com/office/drawing/2014/main" id="{54C78844-55BE-72BC-2BDC-95FC6762D9C7}"/>
              </a:ext>
            </a:extLst>
          </p:cNvPr>
          <p:cNvSpPr>
            <a:spLocks noGrp="1"/>
          </p:cNvSpPr>
          <p:nvPr>
            <p:ph type="dt" sz="half" idx="14"/>
          </p:nvPr>
        </p:nvSpPr>
        <p:spPr/>
        <p:txBody>
          <a:bodyPr/>
          <a:lstStyle/>
          <a:p>
            <a:pPr>
              <a:defRPr/>
            </a:pPr>
            <a:fld id="{9F458A58-9170-4293-9FCB-97B777C99F2B}"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 xmlns:a16="http://schemas.microsoft.com/office/drawing/2014/main" id="{A34A8D67-C446-5B89-B913-CA27928CE4F6}"/>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12</a:t>
            </a:fld>
            <a:endParaRPr lang="en-GB" altLang="en-US" sz="1200">
              <a:solidFill>
                <a:srgbClr val="898989"/>
              </a:solidFill>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 xmlns:a16="http://schemas.microsoft.com/office/drawing/2014/main" id="{3D80977B-0105-4BDE-DF54-D9B0E773C891}"/>
              </a:ext>
            </a:extLst>
          </p:cNvPr>
          <p:cNvSpPr>
            <a:spLocks noGrp="1"/>
          </p:cNvSpPr>
          <p:nvPr>
            <p:ph type="title"/>
          </p:nvPr>
        </p:nvSpPr>
        <p:spPr>
          <a:xfrm>
            <a:off x="609600" y="0"/>
            <a:ext cx="9956800" cy="892629"/>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 xmlns:a16="http://schemas.microsoft.com/office/drawing/2014/main" id="{50070DAB-396E-DF77-4036-1E44F9E2CD8C}"/>
              </a:ext>
            </a:extLst>
          </p:cNvPr>
          <p:cNvSpPr>
            <a:spLocks noGrp="1"/>
          </p:cNvSpPr>
          <p:nvPr>
            <p:ph sz="quarter" idx="1"/>
          </p:nvPr>
        </p:nvSpPr>
        <p:spPr>
          <a:xfrm>
            <a:off x="566057" y="1023257"/>
            <a:ext cx="9644743" cy="5355772"/>
          </a:xfrm>
        </p:spPr>
        <p:txBody>
          <a:bodyPr>
            <a:normAutofit fontScale="85000" lnSpcReduction="10000"/>
          </a:bodyPr>
          <a:lstStyle/>
          <a:p>
            <a:r>
              <a:rPr lang="en-GB" dirty="0" smtClean="0"/>
              <a:t>C-Suite </a:t>
            </a:r>
            <a:r>
              <a:rPr lang="en-GB" dirty="0" smtClean="0"/>
              <a:t>Capital (2024) </a:t>
            </a:r>
            <a:r>
              <a:rPr lang="en-GB" i="1" dirty="0" smtClean="0"/>
              <a:t>The Importance of Self-Assessment in Creating a Personal Development Plan (PDP)</a:t>
            </a:r>
            <a:r>
              <a:rPr lang="en-GB" dirty="0" smtClean="0"/>
              <a:t>. Available at: </a:t>
            </a:r>
            <a:r>
              <a:rPr lang="en-GB" dirty="0" smtClean="0">
                <a:hlinkClick r:id="rId2"/>
              </a:rPr>
              <a:t>https://www.csuitecapital.co.uk/the-importance-of-self-assessment-in-creating-a-personal-development-plan-pdp/</a:t>
            </a:r>
            <a:r>
              <a:rPr lang="en-GB" dirty="0" smtClean="0"/>
              <a:t> (Accessed: 7 November 2025).</a:t>
            </a:r>
          </a:p>
          <a:p>
            <a:r>
              <a:rPr lang="en-GB" dirty="0" smtClean="0"/>
              <a:t>Dynamics and Learning (2024) </a:t>
            </a:r>
            <a:r>
              <a:rPr lang="en-GB" i="1" dirty="0" smtClean="0"/>
              <a:t>The Importance of Self-Assessment in Personal Growth</a:t>
            </a:r>
            <a:r>
              <a:rPr lang="en-GB" dirty="0" smtClean="0"/>
              <a:t>. Available at: </a:t>
            </a:r>
            <a:r>
              <a:rPr lang="en-GB" dirty="0" smtClean="0">
                <a:hlinkClick r:id="rId3"/>
              </a:rPr>
              <a:t>https://dynamicsandlearning.com/en/post/importance-self-evaluation-personal-growth/</a:t>
            </a:r>
            <a:r>
              <a:rPr lang="en-GB" dirty="0" smtClean="0"/>
              <a:t> (Accessed: 7 November 2025).</a:t>
            </a:r>
          </a:p>
          <a:p>
            <a:r>
              <a:rPr lang="en-GB" dirty="0" smtClean="0"/>
              <a:t>Ethena (2024) </a:t>
            </a:r>
            <a:r>
              <a:rPr lang="en-GB" i="1" dirty="0" smtClean="0"/>
              <a:t>The Importance of Self-Assessments for Employees and Managers</a:t>
            </a:r>
            <a:r>
              <a:rPr lang="en-GB" dirty="0" smtClean="0"/>
              <a:t>. Available at: </a:t>
            </a:r>
            <a:r>
              <a:rPr lang="en-GB" dirty="0" smtClean="0">
                <a:hlinkClick r:id="rId4"/>
              </a:rPr>
              <a:t>https://www.goethena.com/post/the-importance-of-self-assessments-for-employees-and-managers/</a:t>
            </a:r>
            <a:r>
              <a:rPr lang="en-GB" dirty="0" smtClean="0"/>
              <a:t> (Accessed: 7 November 2025).</a:t>
            </a:r>
          </a:p>
          <a:p>
            <a:r>
              <a:rPr lang="en-GB" dirty="0" smtClean="0"/>
              <a:t>Microsoft </a:t>
            </a:r>
            <a:r>
              <a:rPr lang="en-GB" dirty="0" err="1" smtClean="0"/>
              <a:t>Copilot</a:t>
            </a:r>
            <a:r>
              <a:rPr lang="en-GB" dirty="0" smtClean="0"/>
              <a:t> (2025) </a:t>
            </a:r>
            <a:r>
              <a:rPr lang="en-GB" i="1" dirty="0" smtClean="0"/>
              <a:t>AI Assistant by Microsoft</a:t>
            </a:r>
            <a:r>
              <a:rPr lang="en-GB" dirty="0" smtClean="0"/>
              <a:t>. Available at: </a:t>
            </a:r>
            <a:r>
              <a:rPr lang="en-GB" dirty="0" smtClean="0">
                <a:hlinkClick r:id="rId5"/>
              </a:rPr>
              <a:t>https://copilot.microsoft.com/</a:t>
            </a:r>
            <a:r>
              <a:rPr lang="en-GB" dirty="0" smtClean="0"/>
              <a:t> (Accessed: 7 November 2025).</a:t>
            </a:r>
          </a:p>
          <a:p>
            <a:r>
              <a:rPr lang="en-GB" dirty="0" smtClean="0"/>
              <a:t>The Knowledge Academy (2025) </a:t>
            </a:r>
            <a:r>
              <a:rPr lang="en-GB" i="1" dirty="0" smtClean="0"/>
              <a:t>Personal Development SWOT Analysis: A Quick Guide</a:t>
            </a:r>
            <a:r>
              <a:rPr lang="en-GB" dirty="0" smtClean="0"/>
              <a:t>. Available at: </a:t>
            </a:r>
            <a:r>
              <a:rPr lang="en-GB" dirty="0" smtClean="0">
                <a:hlinkClick r:id="rId6"/>
              </a:rPr>
              <a:t>https://www.theknowledgeacademy.com/blog/personal-development-swot-analysis/</a:t>
            </a:r>
            <a:r>
              <a:rPr lang="en-GB" dirty="0" smtClean="0"/>
              <a:t> (Accessed: 7 November 2025).</a:t>
            </a:r>
          </a:p>
          <a:p>
            <a:endParaRPr lang="en-GB" dirty="0" smtClean="0"/>
          </a:p>
          <a:p>
            <a:endParaRPr lang="en-GB" dirty="0" smtClean="0"/>
          </a:p>
          <a:p>
            <a:endParaRPr lang="en-GB" dirty="0" smtClean="0"/>
          </a:p>
        </p:txBody>
      </p:sp>
      <p:sp>
        <p:nvSpPr>
          <p:cNvPr id="4" name="Date Placeholder 3">
            <a:extLst>
              <a:ext uri="{FF2B5EF4-FFF2-40B4-BE49-F238E27FC236}">
                <a16:creationId xmlns="" xmlns:a16="http://schemas.microsoft.com/office/drawing/2014/main" id="{AFC3E97E-07F8-3EC8-79F6-C49008163BE6}"/>
              </a:ext>
            </a:extLst>
          </p:cNvPr>
          <p:cNvSpPr>
            <a:spLocks noGrp="1"/>
          </p:cNvSpPr>
          <p:nvPr>
            <p:ph type="dt" sz="half" idx="14"/>
          </p:nvPr>
        </p:nvSpPr>
        <p:spPr/>
        <p:txBody>
          <a:bodyPr/>
          <a:lstStyle/>
          <a:p>
            <a:pPr>
              <a:defRPr/>
            </a:pPr>
            <a:fld id="{BF746479-5A54-43D8-9985-034223541E15}" type="datetime1">
              <a:rPr lang="en-GB" altLang="en-US">
                <a:solidFill>
                  <a:prstClr val="black">
                    <a:tint val="75000"/>
                  </a:prstClr>
                </a:solidFill>
                <a:latin typeface="Myriad Pro"/>
              </a:rPr>
              <a:pPr>
                <a:defRPr/>
              </a:pPr>
              <a:t>07/11/2025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 xmlns:a16="http://schemas.microsoft.com/office/drawing/2014/main" id="{4E364E1B-18CF-2A13-11D6-BBEA13EB09D9}"/>
              </a:ext>
            </a:extLst>
          </p:cNvPr>
          <p:cNvSpPr>
            <a:spLocks noGrp="1" noChangeArrowheads="1"/>
          </p:cNvSpPr>
          <p:nvPr>
            <p:ph type="sldNum" sz="quarter" idx="1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13</a:t>
            </a:fld>
            <a:endParaRPr lang="en-GB" altLang="en-US" sz="1200">
              <a:solidFill>
                <a:srgbClr val="898989"/>
              </a:solidFill>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421</TotalTime>
  <Words>1303</Words>
  <Application>Microsoft Office PowerPoint</Application>
  <PresentationFormat>Custom</PresentationFormat>
  <Paragraphs>147</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Oriel</vt:lpstr>
      <vt:lpstr>Slide 1</vt:lpstr>
      <vt:lpstr>Acknowledge use of AI</vt:lpstr>
      <vt:lpstr>Overview</vt:lpstr>
      <vt:lpstr>Introduction</vt:lpstr>
      <vt:lpstr>Career Aspiration</vt:lpstr>
      <vt:lpstr>What is a SWOT Analysis and why is it important to your personal and professional development?</vt:lpstr>
      <vt:lpstr>Importance of SWOT Analysis in Personal Development </vt:lpstr>
      <vt:lpstr>Slide 8</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Farah Wiita</dc:creator>
  <cp:lastModifiedBy>user</cp:lastModifiedBy>
  <cp:revision>32</cp:revision>
  <dcterms:created xsi:type="dcterms:W3CDTF">2025-02-21T18:28:54Z</dcterms:created>
  <dcterms:modified xsi:type="dcterms:W3CDTF">2025-11-07T22:46:15Z</dcterms:modified>
</cp:coreProperties>
</file>