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7" r:id="rId6"/>
    <p:sldId id="264" r:id="rId7"/>
    <p:sldId id="268" r:id="rId8"/>
    <p:sldId id="269" r:id="rId9"/>
    <p:sldId id="276" r:id="rId10"/>
    <p:sldId id="27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3" d="100"/>
          <a:sy n="73" d="100"/>
        </p:scale>
        <p:origin x="42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208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1210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384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611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693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9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44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9161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721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141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93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97D672-04B3-45E0-B111-EB758CA3E40A}" type="datetimeFigureOut">
              <a:rPr lang="en-GB" smtClean="0"/>
              <a:t>29/01/2018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82060-0970-409A-AF20-0CDD2DC153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613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28047" y="1122362"/>
            <a:ext cx="11041039" cy="3244921"/>
          </a:xfrm>
        </p:spPr>
        <p:txBody>
          <a:bodyPr>
            <a:normAutofit/>
          </a:bodyPr>
          <a:lstStyle/>
          <a:p>
            <a:pPr algn="l"/>
            <a:r>
              <a:rPr lang="en-GB" sz="4800" b="1" dirty="0" smtClean="0"/>
              <a:t>SJYW6014</a:t>
            </a:r>
            <a:br>
              <a:rPr lang="en-GB" sz="4800" b="1" dirty="0" smtClean="0"/>
            </a:br>
            <a:r>
              <a:rPr lang="en-GB" sz="4800" b="1" dirty="0" smtClean="0"/>
              <a:t>Youth Work as Recreation</a:t>
            </a:r>
            <a:br>
              <a:rPr lang="en-GB" sz="4800" b="1" dirty="0" smtClean="0"/>
            </a:br>
            <a:r>
              <a:rPr lang="en-GB" sz="4800" b="1" dirty="0" smtClean="0"/>
              <a:t/>
            </a:r>
            <a:br>
              <a:rPr lang="en-GB" sz="4800" b="1" dirty="0" smtClean="0"/>
            </a:br>
            <a:r>
              <a:rPr lang="en-GB" sz="2800" b="1" dirty="0" smtClean="0"/>
              <a:t>Lecture </a:t>
            </a:r>
            <a:r>
              <a:rPr lang="en-GB" sz="2800" b="1" dirty="0"/>
              <a:t>1</a:t>
            </a:r>
            <a:br>
              <a:rPr lang="en-GB" sz="2800" b="1" dirty="0"/>
            </a:br>
            <a:r>
              <a:rPr lang="en-GB" sz="2800" b="1" dirty="0" smtClean="0"/>
              <a:t>30/01/18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681610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Module Aims			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/>
              <a:t>To provide students with an advanced understanding of the role of Youth </a:t>
            </a:r>
            <a:r>
              <a:rPr lang="en-GB" dirty="0" smtClean="0"/>
              <a:t>and Community </a:t>
            </a:r>
            <a:r>
              <a:rPr lang="en-GB" dirty="0"/>
              <a:t>Work in recreational activities that young people engage in during </a:t>
            </a:r>
            <a:r>
              <a:rPr lang="en-GB" dirty="0" smtClean="0"/>
              <a:t>their free </a:t>
            </a:r>
            <a:r>
              <a:rPr lang="en-GB" dirty="0"/>
              <a:t>time, that they enjoy, and that they recognise as having socially </a:t>
            </a:r>
            <a:r>
              <a:rPr lang="en-GB" smtClean="0"/>
              <a:t>redeeming </a:t>
            </a:r>
            <a:r>
              <a:rPr lang="en-GB" smtClean="0"/>
              <a:t>value.</a:t>
            </a:r>
            <a:endParaRPr lang="en-GB" dirty="0" smtClean="0"/>
          </a:p>
          <a:p>
            <a:pPr marL="0" indent="0" algn="just">
              <a:buNone/>
            </a:pPr>
            <a:endParaRPr lang="en-GB" dirty="0" smtClean="0"/>
          </a:p>
          <a:p>
            <a:pPr algn="just"/>
            <a:r>
              <a:rPr lang="en-GB" dirty="0" smtClean="0"/>
              <a:t>To </a:t>
            </a:r>
            <a:r>
              <a:rPr lang="en-GB" dirty="0"/>
              <a:t>provide students with the opportunity to test out theories, ideas, and models </a:t>
            </a:r>
            <a:r>
              <a:rPr lang="en-GB" dirty="0" smtClean="0"/>
              <a:t>of work </a:t>
            </a:r>
            <a:r>
              <a:rPr lang="en-GB" dirty="0"/>
              <a:t>which are regarded as having social value, the wise use of free time, </a:t>
            </a:r>
            <a:r>
              <a:rPr lang="en-GB" dirty="0" smtClean="0"/>
              <a:t>physical fitness </a:t>
            </a:r>
            <a:r>
              <a:rPr lang="en-GB" dirty="0"/>
              <a:t>and enhancement of subjective wellbeing.</a:t>
            </a:r>
          </a:p>
        </p:txBody>
      </p:sp>
    </p:spTree>
    <p:extLst>
      <p:ext uri="{BB962C8B-B14F-4D97-AF65-F5344CB8AC3E}">
        <p14:creationId xmlns:p14="http://schemas.microsoft.com/office/powerpoint/2010/main" val="3978013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Module Learning </a:t>
            </a:r>
            <a:r>
              <a:rPr lang="en-GB" b="1" dirty="0"/>
              <a:t>Outcomes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Have </a:t>
            </a:r>
            <a:r>
              <a:rPr lang="en-GB" dirty="0"/>
              <a:t>a systematic knowledge of the place of recreation within a Youth </a:t>
            </a:r>
            <a:r>
              <a:rPr lang="en-GB" dirty="0" smtClean="0"/>
              <a:t>and Community </a:t>
            </a:r>
            <a:r>
              <a:rPr lang="en-GB" dirty="0"/>
              <a:t>Work </a:t>
            </a:r>
            <a:r>
              <a:rPr lang="en-GB" dirty="0" smtClean="0"/>
              <a:t>context.</a:t>
            </a:r>
          </a:p>
          <a:p>
            <a:pPr marL="514350" indent="-514350">
              <a:buAutoNum type="arabicPeriod"/>
            </a:pPr>
            <a:r>
              <a:rPr lang="en-GB" dirty="0" smtClean="0"/>
              <a:t>Critique </a:t>
            </a:r>
            <a:r>
              <a:rPr lang="en-GB" dirty="0"/>
              <a:t>the social, pedagogical and recreational tasks required of Youth </a:t>
            </a:r>
            <a:r>
              <a:rPr lang="en-GB" dirty="0" smtClean="0"/>
              <a:t>and Community Workers.</a:t>
            </a:r>
          </a:p>
          <a:p>
            <a:pPr marL="514350" indent="-514350">
              <a:buAutoNum type="arabicPeriod"/>
            </a:pPr>
            <a:r>
              <a:rPr lang="en-GB" dirty="0" smtClean="0"/>
              <a:t>Engage </a:t>
            </a:r>
            <a:r>
              <a:rPr lang="en-GB" dirty="0"/>
              <a:t>critically, leading recreational activities within a Youth and Community </a:t>
            </a:r>
            <a:r>
              <a:rPr lang="en-GB" dirty="0" smtClean="0"/>
              <a:t>Work context.</a:t>
            </a:r>
          </a:p>
          <a:p>
            <a:pPr marL="514350" indent="-514350">
              <a:buAutoNum type="arabicPeriod"/>
            </a:pPr>
            <a:r>
              <a:rPr lang="en-GB" dirty="0" smtClean="0"/>
              <a:t>Be </a:t>
            </a:r>
            <a:r>
              <a:rPr lang="en-GB" dirty="0"/>
              <a:t>confident about discussing and evaluating practice in the </a:t>
            </a:r>
            <a:r>
              <a:rPr lang="en-GB" dirty="0" smtClean="0"/>
              <a:t>field.</a:t>
            </a:r>
          </a:p>
          <a:p>
            <a:pPr marL="514350" indent="-514350">
              <a:buAutoNum type="arabicPeriod"/>
            </a:pPr>
            <a:r>
              <a:rPr lang="en-GB" dirty="0" smtClean="0"/>
              <a:t>Organise </a:t>
            </a:r>
            <a:r>
              <a:rPr lang="en-GB" dirty="0"/>
              <a:t>their knowledge and learning through use of a range of </a:t>
            </a:r>
            <a:r>
              <a:rPr lang="en-GB" dirty="0" smtClean="0"/>
              <a:t>information resources</a:t>
            </a:r>
            <a:r>
              <a:rPr lang="en-GB" dirty="0"/>
              <a:t>, and present their work appropriately, and reflect upon sustainable </a:t>
            </a:r>
            <a:r>
              <a:rPr lang="en-GB" dirty="0" smtClean="0"/>
              <a:t>literacy skills developed.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1500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Indicative Content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 smtClean="0"/>
              <a:t>Observing </a:t>
            </a:r>
            <a:r>
              <a:rPr lang="en-GB" dirty="0"/>
              <a:t>the needs and resources of young people, reflecting upon relevant </a:t>
            </a:r>
            <a:r>
              <a:rPr lang="en-GB" dirty="0" smtClean="0"/>
              <a:t>means of </a:t>
            </a:r>
            <a:r>
              <a:rPr lang="en-GB" dirty="0"/>
              <a:t>action and different possible methods.</a:t>
            </a:r>
          </a:p>
          <a:p>
            <a:pPr algn="just"/>
            <a:r>
              <a:rPr lang="en-GB" dirty="0" smtClean="0"/>
              <a:t>The </a:t>
            </a:r>
            <a:r>
              <a:rPr lang="en-GB" dirty="0"/>
              <a:t>role of Youth and Community Work in enhancing the wellbeing of young people.</a:t>
            </a:r>
          </a:p>
          <a:p>
            <a:pPr algn="just"/>
            <a:r>
              <a:rPr lang="en-GB" dirty="0" smtClean="0"/>
              <a:t>In </a:t>
            </a:r>
            <a:r>
              <a:rPr lang="en-GB" dirty="0"/>
              <a:t>addition to traditional academic skills, the acquisition or improvement of a </a:t>
            </a:r>
            <a:r>
              <a:rPr lang="en-GB" dirty="0" smtClean="0"/>
              <a:t>personal skill</a:t>
            </a:r>
            <a:r>
              <a:rPr lang="en-GB" dirty="0"/>
              <a:t>, for example in music, the arts, crafts, health and fitness, sport, group </a:t>
            </a:r>
            <a:r>
              <a:rPr lang="en-GB" dirty="0" smtClean="0"/>
              <a:t>work, recreation</a:t>
            </a:r>
            <a:r>
              <a:rPr lang="en-GB" dirty="0"/>
              <a:t>.</a:t>
            </a:r>
          </a:p>
          <a:p>
            <a:pPr algn="just"/>
            <a:r>
              <a:rPr lang="en-GB" dirty="0" smtClean="0"/>
              <a:t>Working </a:t>
            </a:r>
            <a:r>
              <a:rPr lang="en-GB" dirty="0"/>
              <a:t>participatively with young people, initiating adequate action to </a:t>
            </a:r>
            <a:r>
              <a:rPr lang="en-GB" dirty="0" smtClean="0"/>
              <a:t>develop opportunities </a:t>
            </a:r>
            <a:r>
              <a:rPr lang="en-GB" dirty="0"/>
              <a:t>for recreation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8636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Indicative Content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GB" dirty="0" smtClean="0"/>
              <a:t>Reflecting </a:t>
            </a:r>
            <a:r>
              <a:rPr lang="en-GB" dirty="0"/>
              <a:t>upon student’s own actions, evaluating their success and </a:t>
            </a:r>
            <a:r>
              <a:rPr lang="en-GB" dirty="0" smtClean="0"/>
              <a:t>becoming confident </a:t>
            </a:r>
            <a:r>
              <a:rPr lang="en-GB" dirty="0"/>
              <a:t>in exercising critical judgement.</a:t>
            </a:r>
          </a:p>
          <a:p>
            <a:pPr algn="just"/>
            <a:r>
              <a:rPr lang="en-GB" dirty="0" smtClean="0"/>
              <a:t>Visits </a:t>
            </a:r>
            <a:r>
              <a:rPr lang="en-GB" dirty="0"/>
              <a:t>to recreation centres, youth hostels.</a:t>
            </a:r>
          </a:p>
          <a:p>
            <a:pPr algn="just"/>
            <a:r>
              <a:rPr lang="en-GB" dirty="0" smtClean="0"/>
              <a:t>Outdoor </a:t>
            </a:r>
            <a:r>
              <a:rPr lang="en-GB" dirty="0"/>
              <a:t>and residential activities.</a:t>
            </a:r>
          </a:p>
          <a:p>
            <a:pPr algn="just"/>
            <a:r>
              <a:rPr lang="en-GB" dirty="0" smtClean="0"/>
              <a:t>Social </a:t>
            </a:r>
            <a:r>
              <a:rPr lang="en-GB" dirty="0"/>
              <a:t>pedagogy and its application within the UK context.</a:t>
            </a:r>
          </a:p>
          <a:p>
            <a:pPr algn="just"/>
            <a:r>
              <a:rPr lang="en-GB" dirty="0" smtClean="0"/>
              <a:t>Youth </a:t>
            </a:r>
            <a:r>
              <a:rPr lang="en-GB" dirty="0"/>
              <a:t>and Community Work as a form of recreation.</a:t>
            </a:r>
          </a:p>
        </p:txBody>
      </p:sp>
    </p:spTree>
    <p:extLst>
      <p:ext uri="{BB962C8B-B14F-4D97-AF65-F5344CB8AC3E}">
        <p14:creationId xmlns:p14="http://schemas.microsoft.com/office/powerpoint/2010/main" val="2809349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8326" y="55619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Learning and Teaching Strategy</a:t>
            </a:r>
            <a:br>
              <a:rPr lang="en-GB" b="1" dirty="0" smtClean="0"/>
            </a:br>
            <a:r>
              <a:rPr lang="en-GB" b="1" dirty="0"/>
              <a:t/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300" dirty="0" smtClean="0"/>
              <a:t>Lectures </a:t>
            </a:r>
            <a:r>
              <a:rPr lang="en-GB" sz="3300" dirty="0"/>
              <a:t>will introduce the students to the concepts, principles and practices. Tutorials </a:t>
            </a:r>
            <a:r>
              <a:rPr lang="en-GB" sz="3300" dirty="0" smtClean="0"/>
              <a:t>and seminars </a:t>
            </a:r>
            <a:r>
              <a:rPr lang="en-GB" sz="3300" dirty="0"/>
              <a:t>will introduce practical examples which will be used to support the </a:t>
            </a:r>
            <a:r>
              <a:rPr lang="en-GB" sz="3300" dirty="0" smtClean="0"/>
              <a:t>application, discussion</a:t>
            </a:r>
            <a:r>
              <a:rPr lang="en-GB" sz="3300" dirty="0"/>
              <a:t>, and critical evaluation of techniques learned. Case studies will also be used </a:t>
            </a:r>
            <a:r>
              <a:rPr lang="en-GB" sz="3300" dirty="0" smtClean="0"/>
              <a:t>to develop </a:t>
            </a:r>
            <a:r>
              <a:rPr lang="en-GB" sz="3300" dirty="0"/>
              <a:t>understanding and application of the techniques.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181216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Learning and Teaching Strategy</a:t>
            </a:r>
            <a:br>
              <a:rPr lang="en-GB" b="1" dirty="0" smtClean="0"/>
            </a:b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24302" y="1552670"/>
            <a:ext cx="7364104" cy="467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Allocation of teaching to deliver the module are: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829090"/>
              </p:ext>
            </p:extLst>
          </p:nvPr>
        </p:nvGraphicFramePr>
        <p:xfrm>
          <a:off x="489803" y="2111738"/>
          <a:ext cx="10660418" cy="1813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4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14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17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13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Helvetica-Bold"/>
                        </a:rPr>
                        <a:t>Activity type </a:t>
                      </a:r>
                      <a:endParaRPr lang="en-GB" sz="20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Helvetica-Bold"/>
                        </a:rPr>
                        <a:t>Hours</a:t>
                      </a:r>
                      <a:endParaRPr lang="en-GB" sz="20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 smtClean="0">
                          <a:effectLst/>
                          <a:latin typeface="+mn-lt"/>
                          <a:ea typeface="Calibri" panose="020F0502020204030204" pitchFamily="34" charset="0"/>
                          <a:cs typeface="Helvetica-Bold"/>
                        </a:rPr>
                        <a:t>Percentage</a:t>
                      </a:r>
                      <a:endParaRPr lang="en-GB" sz="2000" dirty="0" smtClean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endParaRPr lang="en-GB" sz="20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Scheduled learning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Independent learning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</a:t>
                      </a:r>
                      <a:r>
                        <a:rPr lang="en-GB" sz="2000" dirty="0" smtClean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%</a:t>
                      </a:r>
                      <a:r>
                        <a:rPr lang="en-GB" sz="20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Helvetica-Bold"/>
                        </a:rPr>
                        <a:t>TOTAL 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Helvetica-Bold"/>
                        </a:rPr>
                        <a:t>200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+mn-lt"/>
                          <a:ea typeface="Calibri" panose="020F0502020204030204" pitchFamily="34" charset="0"/>
                          <a:cs typeface="Helvetica-Bold"/>
                        </a:rPr>
                        <a:t>100%</a:t>
                      </a:r>
                      <a:endParaRPr lang="en-GB" sz="20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91489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Module Assessments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4998710"/>
              </p:ext>
            </p:extLst>
          </p:nvPr>
        </p:nvGraphicFramePr>
        <p:xfrm>
          <a:off x="838201" y="1972490"/>
          <a:ext cx="9948861" cy="4206240"/>
        </p:xfrm>
        <a:graphic>
          <a:graphicData uri="http://schemas.openxmlformats.org/drawingml/2006/table">
            <a:tbl>
              <a:tblPr firstRow="1" firstCol="1" bandRow="1"/>
              <a:tblGrid>
                <a:gridCol w="1651782">
                  <a:extLst>
                    <a:ext uri="{9D8B030D-6E8A-4147-A177-3AD203B41FA5}">
                      <a16:colId xmlns:a16="http://schemas.microsoft.com/office/drawing/2014/main" val="3046433557"/>
                    </a:ext>
                  </a:extLst>
                </a:gridCol>
                <a:gridCol w="2191064">
                  <a:extLst>
                    <a:ext uri="{9D8B030D-6E8A-4147-A177-3AD203B41FA5}">
                      <a16:colId xmlns:a16="http://schemas.microsoft.com/office/drawing/2014/main" val="1789199711"/>
                    </a:ext>
                  </a:extLst>
                </a:gridCol>
                <a:gridCol w="2191064">
                  <a:extLst>
                    <a:ext uri="{9D8B030D-6E8A-4147-A177-3AD203B41FA5}">
                      <a16:colId xmlns:a16="http://schemas.microsoft.com/office/drawing/2014/main" val="3597823700"/>
                    </a:ext>
                  </a:extLst>
                </a:gridCol>
                <a:gridCol w="1330029">
                  <a:extLst>
                    <a:ext uri="{9D8B030D-6E8A-4147-A177-3AD203B41FA5}">
                      <a16:colId xmlns:a16="http://schemas.microsoft.com/office/drawing/2014/main" val="2166897501"/>
                    </a:ext>
                  </a:extLst>
                </a:gridCol>
                <a:gridCol w="1330029">
                  <a:extLst>
                    <a:ext uri="{9D8B030D-6E8A-4147-A177-3AD203B41FA5}">
                      <a16:colId xmlns:a16="http://schemas.microsoft.com/office/drawing/2014/main" val="1462432954"/>
                    </a:ext>
                  </a:extLst>
                </a:gridCol>
                <a:gridCol w="1254893">
                  <a:extLst>
                    <a:ext uri="{9D8B030D-6E8A-4147-A177-3AD203B41FA5}">
                      <a16:colId xmlns:a16="http://schemas.microsoft.com/office/drawing/2014/main" val="864099651"/>
                    </a:ext>
                  </a:extLst>
                </a:gridCol>
              </a:tblGrid>
              <a:tr h="1402080">
                <a:tc rowSpan="3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b="1" cap="all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SJYW6014:</a:t>
                      </a:r>
                      <a:endParaRPr lang="en-GB" sz="1400" b="1" cap="all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b="1" cap="all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youth work as recreation </a:t>
                      </a:r>
                      <a:endParaRPr lang="en-GB" sz="1400" b="1" cap="all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b="1" cap="all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400" b="1" cap="all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Assessment Component 1 – 50%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Practical: Performance (10 minutes)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preparation, execution and evaluation of a ten minute practical recreational activity.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01.05.18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31.05.18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Darrel Williams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02393404"/>
                  </a:ext>
                </a:extLst>
              </a:tr>
              <a:tr h="14020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Assessment Component 2 – 25%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Practical: Practical Assignment (5 minutes)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Video diary of the process of learning and practice of the acquisition of a practical skill.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01.05.18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31.05.18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9795909"/>
                  </a:ext>
                </a:extLst>
              </a:tr>
              <a:tr h="140208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Assessment Component 3 – 25%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Coursework: Reflective Account (1500 words)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reflective account to support the Video diary assessment.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08.05.18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06.06.18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6636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1882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Recreation</a:t>
            </a:r>
            <a:endParaRPr lang="cy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Discussion and examples from personal experience:</a:t>
            </a:r>
          </a:p>
          <a:p>
            <a:pPr marL="0" indent="0">
              <a:buNone/>
            </a:pPr>
            <a:endParaRPr lang="en-GB" dirty="0" smtClean="0"/>
          </a:p>
          <a:p>
            <a:pPr lvl="1"/>
            <a:r>
              <a:rPr lang="en-GB" dirty="0" smtClean="0"/>
              <a:t>Play (Structured/Free)</a:t>
            </a:r>
          </a:p>
          <a:p>
            <a:pPr lvl="1"/>
            <a:r>
              <a:rPr lang="en-GB" dirty="0" smtClean="0"/>
              <a:t>Sport</a:t>
            </a:r>
          </a:p>
          <a:p>
            <a:pPr lvl="1"/>
            <a:r>
              <a:rPr lang="en-GB" dirty="0" smtClean="0"/>
              <a:t>Recreation </a:t>
            </a:r>
          </a:p>
          <a:p>
            <a:pPr lvl="1"/>
            <a:r>
              <a:rPr lang="en-GB" dirty="0" smtClean="0"/>
              <a:t>Leisure</a:t>
            </a:r>
          </a:p>
          <a:p>
            <a:pPr lvl="1"/>
            <a:r>
              <a:rPr lang="en-GB" dirty="0" smtClean="0"/>
              <a:t>Spare time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8611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Next Week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Details </a:t>
            </a:r>
            <a:r>
              <a:rPr lang="en-GB" dirty="0" smtClean="0"/>
              <a:t>will be shared via </a:t>
            </a:r>
            <a:r>
              <a:rPr lang="en-GB" dirty="0" smtClean="0"/>
              <a:t>Moodle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1553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502</Words>
  <Application>Microsoft Office PowerPoint</Application>
  <PresentationFormat>Widescreen</PresentationFormat>
  <Paragraphs>71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Helvetica-Bold</vt:lpstr>
      <vt:lpstr>Times New Roman</vt:lpstr>
      <vt:lpstr>Office Theme</vt:lpstr>
      <vt:lpstr>SJYW6014 Youth Work as Recreation  Lecture 1 30/01/18</vt:lpstr>
      <vt:lpstr>Module Aims   </vt:lpstr>
      <vt:lpstr>Module Learning Outcomes </vt:lpstr>
      <vt:lpstr>Indicative Content </vt:lpstr>
      <vt:lpstr>Indicative Content </vt:lpstr>
      <vt:lpstr>Learning and Teaching Strategy  </vt:lpstr>
      <vt:lpstr>Learning and Teaching Strategy </vt:lpstr>
      <vt:lpstr>Module Assessments</vt:lpstr>
      <vt:lpstr>Recreation</vt:lpstr>
      <vt:lpstr>Next Week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Youth Work as Recreation</dc:title>
  <dc:creator>Darrell Williams</dc:creator>
  <cp:lastModifiedBy>Darrel Williams</cp:lastModifiedBy>
  <cp:revision>17</cp:revision>
  <dcterms:created xsi:type="dcterms:W3CDTF">2016-01-25T17:27:21Z</dcterms:created>
  <dcterms:modified xsi:type="dcterms:W3CDTF">2018-01-29T17:35:51Z</dcterms:modified>
</cp:coreProperties>
</file>