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80" r:id="rId3"/>
    <p:sldId id="287" r:id="rId4"/>
    <p:sldId id="257" r:id="rId5"/>
    <p:sldId id="263" r:id="rId6"/>
    <p:sldId id="262" r:id="rId7"/>
    <p:sldId id="261" r:id="rId8"/>
    <p:sldId id="264" r:id="rId9"/>
    <p:sldId id="288" r:id="rId10"/>
    <p:sldId id="266" r:id="rId11"/>
    <p:sldId id="289" r:id="rId12"/>
    <p:sldId id="290" r:id="rId13"/>
    <p:sldId id="291" r:id="rId14"/>
    <p:sldId id="265" r:id="rId15"/>
    <p:sldId id="292" r:id="rId16"/>
    <p:sldId id="293" r:id="rId17"/>
    <p:sldId id="294" r:id="rId18"/>
    <p:sldId id="295" r:id="rId19"/>
    <p:sldId id="271" r:id="rId20"/>
    <p:sldId id="277" r:id="rId21"/>
    <p:sldId id="270" r:id="rId22"/>
    <p:sldId id="272" r:id="rId23"/>
    <p:sldId id="273" r:id="rId24"/>
    <p:sldId id="269" r:id="rId25"/>
    <p:sldId id="268" r:id="rId26"/>
    <p:sldId id="297" r:id="rId27"/>
    <p:sldId id="286" r:id="rId28"/>
    <p:sldId id="298" r:id="rId29"/>
    <p:sldId id="275" r:id="rId30"/>
    <p:sldId id="29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6912AC77-7ACA-4441-B8BA-DEF1CC72BFD3}" type="datetimeFigureOut">
              <a:rPr lang="en-GB" smtClean="0"/>
              <a:t>02/02/2022</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76570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12AC77-7ACA-4441-B8BA-DEF1CC72BFD3}" type="datetimeFigureOut">
              <a:rPr lang="en-GB" smtClean="0"/>
              <a:t>02/02/2022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2354837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12AC77-7ACA-4441-B8BA-DEF1CC72BFD3}" type="datetimeFigureOut">
              <a:rPr lang="en-GB" smtClean="0"/>
              <a:t>02/02/2022</a:t>
            </a:fld>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347736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12AC77-7ACA-4441-B8BA-DEF1CC72BFD3}" type="datetimeFigureOut">
              <a:rPr lang="en-GB" smtClean="0"/>
              <a:t>02/02/2022</a:t>
            </a:fld>
            <a:endParaRPr lang="en-GB"/>
          </a:p>
        </p:txBody>
      </p:sp>
      <p:sp>
        <p:nvSpPr>
          <p:cNvPr id="7" name="Slide Number Placeholder 6"/>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276661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12AC77-7ACA-4441-B8BA-DEF1CC72BFD3}" type="datetimeFigureOut">
              <a:rPr lang="en-GB" smtClean="0"/>
              <a:t>02/02/2022</a:t>
            </a:fld>
            <a:endParaRPr lang="en-GB"/>
          </a:p>
        </p:txBody>
      </p:sp>
      <p:sp>
        <p:nvSpPr>
          <p:cNvPr id="9" name="Slide Number Placeholder 8"/>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891226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12AC77-7ACA-4441-B8BA-DEF1CC72BFD3}" type="datetimeFigureOut">
              <a:rPr lang="en-GB" smtClean="0"/>
              <a:t>02/02/2022</a:t>
            </a:fld>
            <a:endParaRPr lang="en-GB"/>
          </a:p>
        </p:txBody>
      </p:sp>
      <p:sp>
        <p:nvSpPr>
          <p:cNvPr id="5" name="Slide Number Placeholder 4"/>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177038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12AC77-7ACA-4441-B8BA-DEF1CC72BFD3}" type="datetimeFigureOut">
              <a:rPr lang="en-GB" smtClean="0"/>
              <a:t>02/02/2022</a:t>
            </a:fld>
            <a:endParaRPr lang="en-GB"/>
          </a:p>
        </p:txBody>
      </p:sp>
      <p:sp>
        <p:nvSpPr>
          <p:cNvPr id="4" name="Slide Number Placeholder 3"/>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2673010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12AC77-7ACA-4441-B8BA-DEF1CC72BFD3}" type="datetimeFigureOut">
              <a:rPr lang="en-GB" smtClean="0"/>
              <a:t>02/02/2022</a:t>
            </a:fld>
            <a:endParaRPr lang="en-GB"/>
          </a:p>
        </p:txBody>
      </p:sp>
      <p:sp>
        <p:nvSpPr>
          <p:cNvPr id="7" name="Slide Number Placeholder 6"/>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1813191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12AC77-7ACA-4441-B8BA-DEF1CC72BFD3}" type="datetimeFigureOut">
              <a:rPr lang="en-GB" smtClean="0"/>
              <a:t>02/02/2022</a:t>
            </a:fld>
            <a:endParaRPr lang="en-GB"/>
          </a:p>
        </p:txBody>
      </p:sp>
      <p:sp>
        <p:nvSpPr>
          <p:cNvPr id="7" name="Slide Number Placeholder 6"/>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57107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12AC77-7ACA-4441-B8BA-DEF1CC72BFD3}" type="datetimeFigureOut">
              <a:rPr lang="en-GB" smtClean="0"/>
              <a:t>02/02/2022</a:t>
            </a:fld>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56645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12AC77-7ACA-4441-B8BA-DEF1CC72BFD3}" type="datetimeFigureOut">
              <a:rPr lang="en-GB" smtClean="0"/>
              <a:t>02/02/2022</a:t>
            </a:fld>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2133578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6912AC77-7ACA-4441-B8BA-DEF1CC72BFD3}" type="datetimeFigureOut">
              <a:rPr lang="en-GB" smtClean="0"/>
              <a:t>02/02/2022</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00A2053D-0842-4E38-826C-AE75794432CB}" type="slidenum">
              <a:rPr lang="en-GB" smtClean="0"/>
              <a:t>‹#›</a:t>
            </a:fld>
            <a:endParaRPr lang="en-GB"/>
          </a:p>
        </p:txBody>
      </p:sp>
    </p:spTree>
    <p:extLst>
      <p:ext uri="{BB962C8B-B14F-4D97-AF65-F5344CB8AC3E}">
        <p14:creationId xmlns:p14="http://schemas.microsoft.com/office/powerpoint/2010/main" val="33945118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implementing-the-sustainable-development-goals/implementing-the-sustainable-development-goals--2"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AD8F5-4B34-43F0-83C9-D8E5F3691C3D}"/>
              </a:ext>
            </a:extLst>
          </p:cNvPr>
          <p:cNvSpPr>
            <a:spLocks noGrp="1"/>
          </p:cNvSpPr>
          <p:nvPr>
            <p:ph type="ctrTitle"/>
          </p:nvPr>
        </p:nvSpPr>
        <p:spPr/>
        <p:txBody>
          <a:bodyPr>
            <a:noAutofit/>
          </a:bodyPr>
          <a:lstStyle/>
          <a:p>
            <a:r>
              <a:rPr lang="en-GB" sz="5400" b="1" dirty="0">
                <a:solidFill>
                  <a:schemeClr val="bg1"/>
                </a:solidFill>
              </a:rPr>
              <a:t>Sustainable Development Goals in the UK </a:t>
            </a:r>
            <a:br>
              <a:rPr lang="en-GB" sz="5400" b="1" dirty="0">
                <a:solidFill>
                  <a:schemeClr val="bg1"/>
                </a:solidFill>
              </a:rPr>
            </a:br>
            <a:r>
              <a:rPr lang="en-GB" sz="5400" b="1" dirty="0">
                <a:solidFill>
                  <a:schemeClr val="bg1"/>
                </a:solidFill>
              </a:rPr>
              <a:t>(Part 1)</a:t>
            </a:r>
          </a:p>
        </p:txBody>
      </p:sp>
      <p:sp>
        <p:nvSpPr>
          <p:cNvPr id="3" name="Subtitle 2">
            <a:extLst>
              <a:ext uri="{FF2B5EF4-FFF2-40B4-BE49-F238E27FC236}">
                <a16:creationId xmlns:a16="http://schemas.microsoft.com/office/drawing/2014/main" id="{93210E6A-C70E-4113-BA96-E1C5E73FA5A0}"/>
              </a:ext>
            </a:extLst>
          </p:cNvPr>
          <p:cNvSpPr>
            <a:spLocks noGrp="1"/>
          </p:cNvSpPr>
          <p:nvPr>
            <p:ph type="subTitle" idx="1"/>
          </p:nvPr>
        </p:nvSpPr>
        <p:spPr>
          <a:xfrm>
            <a:off x="1825824" y="4344690"/>
            <a:ext cx="8534400" cy="1752600"/>
          </a:xfrm>
        </p:spPr>
        <p:txBody>
          <a:bodyPr>
            <a:normAutofit/>
          </a:bodyPr>
          <a:lstStyle/>
          <a:p>
            <a:r>
              <a:rPr lang="en-GB" sz="4800" dirty="0">
                <a:solidFill>
                  <a:schemeClr val="bg1"/>
                </a:solidFill>
              </a:rPr>
              <a:t>Week 2</a:t>
            </a:r>
          </a:p>
        </p:txBody>
      </p:sp>
    </p:spTree>
    <p:extLst>
      <p:ext uri="{BB962C8B-B14F-4D97-AF65-F5344CB8AC3E}">
        <p14:creationId xmlns:p14="http://schemas.microsoft.com/office/powerpoint/2010/main" val="3155104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37FBE-1D12-48BC-BF90-190A968E410E}"/>
              </a:ext>
            </a:extLst>
          </p:cNvPr>
          <p:cNvSpPr>
            <a:spLocks noGrp="1"/>
          </p:cNvSpPr>
          <p:nvPr>
            <p:ph type="title"/>
          </p:nvPr>
        </p:nvSpPr>
        <p:spPr/>
        <p:txBody>
          <a:bodyPr>
            <a:normAutofit/>
          </a:bodyPr>
          <a:lstStyle/>
          <a:p>
            <a:r>
              <a:rPr lang="en-GB" sz="4000" b="1" dirty="0"/>
              <a:t>In today’s session </a:t>
            </a:r>
          </a:p>
        </p:txBody>
      </p:sp>
      <p:sp>
        <p:nvSpPr>
          <p:cNvPr id="3" name="Content Placeholder 2">
            <a:extLst>
              <a:ext uri="{FF2B5EF4-FFF2-40B4-BE49-F238E27FC236}">
                <a16:creationId xmlns:a16="http://schemas.microsoft.com/office/drawing/2014/main" id="{57D6851D-FEA0-48B1-B6C6-46B9CF550655}"/>
              </a:ext>
            </a:extLst>
          </p:cNvPr>
          <p:cNvSpPr>
            <a:spLocks noGrp="1"/>
          </p:cNvSpPr>
          <p:nvPr>
            <p:ph idx="1"/>
          </p:nvPr>
        </p:nvSpPr>
        <p:spPr>
          <a:xfrm>
            <a:off x="1097280" y="1514764"/>
            <a:ext cx="10058400" cy="3140363"/>
          </a:xfrm>
        </p:spPr>
        <p:txBody>
          <a:bodyPr>
            <a:normAutofit/>
          </a:bodyPr>
          <a:lstStyle/>
          <a:p>
            <a:pPr>
              <a:buFont typeface="Wingdings" panose="05000000000000000000" pitchFamily="2" charset="2"/>
              <a:buChar char="§"/>
            </a:pPr>
            <a:r>
              <a:rPr lang="en-GB" dirty="0">
                <a:latin typeface="Calibri" panose="020F0502020204030204" pitchFamily="34" charset="0"/>
                <a:cs typeface="Calibri" panose="020F0502020204030204" pitchFamily="34" charset="0"/>
              </a:rPr>
              <a:t>Recap on last week’s session</a:t>
            </a:r>
            <a:r>
              <a:rPr lang="en-GB" dirty="0"/>
              <a:t> </a:t>
            </a:r>
          </a:p>
          <a:p>
            <a:pPr>
              <a:buFont typeface="Wingdings" panose="05000000000000000000" pitchFamily="2" charset="2"/>
              <a:buChar char="§"/>
            </a:pPr>
            <a:r>
              <a:rPr lang="en-GB" dirty="0">
                <a:latin typeface="Calibri" panose="020F0502020204030204" pitchFamily="34" charset="0"/>
                <a:cs typeface="Calibri" panose="020F0502020204030204" pitchFamily="34" charset="0"/>
              </a:rPr>
              <a:t>Definition of sustainable development</a:t>
            </a:r>
          </a:p>
          <a:p>
            <a:pPr>
              <a:buFont typeface="Wingdings" panose="05000000000000000000" pitchFamily="2" charset="2"/>
              <a:buChar char="§"/>
            </a:pPr>
            <a:r>
              <a:rPr lang="en-GB" dirty="0">
                <a:latin typeface="Calibri" panose="020F0502020204030204" pitchFamily="34" charset="0"/>
                <a:cs typeface="Calibri" panose="020F0502020204030204" pitchFamily="34" charset="0"/>
              </a:rPr>
              <a:t> Overview of the main United Nations (UN) Sustainable Development Goals (SDGs)</a:t>
            </a:r>
          </a:p>
          <a:p>
            <a:pPr>
              <a:buFont typeface="Wingdings" panose="05000000000000000000" pitchFamily="2" charset="2"/>
              <a:buChar char="§"/>
            </a:pPr>
            <a:r>
              <a:rPr lang="en-GB" dirty="0">
                <a:latin typeface="Calibri" panose="020F0502020204030204" pitchFamily="34" charset="0"/>
                <a:cs typeface="Calibri" panose="020F0502020204030204" pitchFamily="34" charset="0"/>
              </a:rPr>
              <a:t> Discuss the Sustainable Development Goals in the UK</a:t>
            </a:r>
            <a:endParaRPr lang="en-GB" sz="3600" dirty="0"/>
          </a:p>
          <a:p>
            <a:pPr>
              <a:buFont typeface="Wingdings" panose="05000000000000000000" pitchFamily="2" charset="2"/>
              <a:buChar char="§"/>
            </a:pPr>
            <a:endParaRPr lang="en-GB" sz="3600" dirty="0"/>
          </a:p>
        </p:txBody>
      </p:sp>
    </p:spTree>
    <p:extLst>
      <p:ext uri="{BB962C8B-B14F-4D97-AF65-F5344CB8AC3E}">
        <p14:creationId xmlns:p14="http://schemas.microsoft.com/office/powerpoint/2010/main" val="2701950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A5BB-9038-48B5-9234-83D94F137913}"/>
              </a:ext>
            </a:extLst>
          </p:cNvPr>
          <p:cNvSpPr>
            <a:spLocks noGrp="1"/>
          </p:cNvSpPr>
          <p:nvPr>
            <p:ph type="title"/>
          </p:nvPr>
        </p:nvSpPr>
        <p:spPr>
          <a:xfrm>
            <a:off x="609600" y="274638"/>
            <a:ext cx="10972800" cy="565871"/>
          </a:xfrm>
        </p:spPr>
        <p:txBody>
          <a:bodyPr>
            <a:normAutofit fontScale="90000"/>
          </a:bodyPr>
          <a:lstStyle/>
          <a:p>
            <a:br>
              <a:rPr lang="en-GB" dirty="0"/>
            </a:br>
            <a:r>
              <a:rPr lang="en-GB" dirty="0"/>
              <a:t>Recap on last week’s session </a:t>
            </a:r>
            <a:br>
              <a:rPr lang="en-GB" dirty="0"/>
            </a:br>
            <a:endParaRPr lang="en-GB" dirty="0"/>
          </a:p>
        </p:txBody>
      </p:sp>
      <p:sp>
        <p:nvSpPr>
          <p:cNvPr id="3" name="Content Placeholder 2">
            <a:extLst>
              <a:ext uri="{FF2B5EF4-FFF2-40B4-BE49-F238E27FC236}">
                <a16:creationId xmlns:a16="http://schemas.microsoft.com/office/drawing/2014/main" id="{39B6D509-33AA-4B95-9789-E396FECD3353}"/>
              </a:ext>
            </a:extLst>
          </p:cNvPr>
          <p:cNvSpPr>
            <a:spLocks noGrp="1"/>
          </p:cNvSpPr>
          <p:nvPr>
            <p:ph idx="1"/>
          </p:nvPr>
        </p:nvSpPr>
        <p:spPr>
          <a:xfrm>
            <a:off x="609600" y="969818"/>
            <a:ext cx="10972800" cy="4547415"/>
          </a:xfrm>
        </p:spPr>
        <p:txBody>
          <a:bodyPr>
            <a:normAutofit/>
          </a:bodyPr>
          <a:lstStyle/>
          <a:p>
            <a:r>
              <a:rPr lang="en-GB" sz="3600" dirty="0">
                <a:latin typeface="Calibri" panose="020F0502020204030204" pitchFamily="34" charset="0"/>
                <a:cs typeface="Calibri" panose="020F0502020204030204" pitchFamily="34" charset="0"/>
              </a:rPr>
              <a:t>Define Health</a:t>
            </a:r>
          </a:p>
          <a:p>
            <a:r>
              <a:rPr lang="en-GB" sz="3600" dirty="0">
                <a:latin typeface="Calibri" panose="020F0502020204030204" pitchFamily="34" charset="0"/>
                <a:cs typeface="Calibri" panose="020F0502020204030204" pitchFamily="34" charset="0"/>
              </a:rPr>
              <a:t>Define wellbeing</a:t>
            </a:r>
          </a:p>
          <a:p>
            <a:r>
              <a:rPr lang="en-GB" sz="3600" dirty="0">
                <a:latin typeface="Calibri" panose="020F0502020204030204" pitchFamily="34" charset="0"/>
                <a:cs typeface="Calibri" panose="020F0502020204030204" pitchFamily="34" charset="0"/>
              </a:rPr>
              <a:t>Define sustainable development</a:t>
            </a:r>
          </a:p>
          <a:p>
            <a:r>
              <a:rPr lang="en-GB" sz="3600" dirty="0">
                <a:latin typeface="Calibri" panose="020F0502020204030204" pitchFamily="34" charset="0"/>
                <a:cs typeface="Calibri" panose="020F0502020204030204" pitchFamily="34" charset="0"/>
              </a:rPr>
              <a:t>Health and social care structure in the UK </a:t>
            </a:r>
          </a:p>
        </p:txBody>
      </p:sp>
    </p:spTree>
    <p:extLst>
      <p:ext uri="{BB962C8B-B14F-4D97-AF65-F5344CB8AC3E}">
        <p14:creationId xmlns:p14="http://schemas.microsoft.com/office/powerpoint/2010/main" val="2381243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755D1-385B-451B-9FC4-F1247B7F34A1}"/>
              </a:ext>
            </a:extLst>
          </p:cNvPr>
          <p:cNvSpPr>
            <a:spLocks noGrp="1"/>
          </p:cNvSpPr>
          <p:nvPr>
            <p:ph type="title"/>
          </p:nvPr>
        </p:nvSpPr>
        <p:spPr>
          <a:xfrm>
            <a:off x="1097280" y="0"/>
            <a:ext cx="10365105" cy="1450757"/>
          </a:xfrm>
        </p:spPr>
        <p:txBody>
          <a:bodyPr>
            <a:normAutofit/>
          </a:bodyPr>
          <a:lstStyle/>
          <a:p>
            <a:r>
              <a:rPr lang="en-GB" sz="4000" b="1" dirty="0"/>
              <a:t>What is Sustainable Development?</a:t>
            </a:r>
          </a:p>
        </p:txBody>
      </p:sp>
      <p:sp>
        <p:nvSpPr>
          <p:cNvPr id="3" name="Content Placeholder 2">
            <a:extLst>
              <a:ext uri="{FF2B5EF4-FFF2-40B4-BE49-F238E27FC236}">
                <a16:creationId xmlns:a16="http://schemas.microsoft.com/office/drawing/2014/main" id="{8A075959-EC08-4C1C-8DBB-B3F9999EF0A9}"/>
              </a:ext>
            </a:extLst>
          </p:cNvPr>
          <p:cNvSpPr>
            <a:spLocks noGrp="1"/>
          </p:cNvSpPr>
          <p:nvPr>
            <p:ph idx="1"/>
          </p:nvPr>
        </p:nvSpPr>
        <p:spPr/>
        <p:txBody>
          <a:bodyPr>
            <a:normAutofit/>
          </a:bodyPr>
          <a:lstStyle/>
          <a:p>
            <a:r>
              <a:rPr lang="en-US" sz="2800" i="1" dirty="0"/>
              <a:t>Development that meets the needs of the present without compromising the ability of future generations to meet their own needs. It is central to the economic, environmental and social success of the country and is the core principle underpinning planning. Simply stated, the principle recognises the importance of ensuring that all people should be able to satisfy their basic needs and enjoy a better quality of life, both now and in the future.</a:t>
            </a:r>
          </a:p>
          <a:p>
            <a:pPr marL="0" indent="0">
              <a:buNone/>
            </a:pPr>
            <a:r>
              <a:rPr lang="en-US" sz="2800" i="1" dirty="0"/>
              <a:t> (UK Parliament, 2011) </a:t>
            </a:r>
          </a:p>
        </p:txBody>
      </p:sp>
    </p:spTree>
    <p:extLst>
      <p:ext uri="{BB962C8B-B14F-4D97-AF65-F5344CB8AC3E}">
        <p14:creationId xmlns:p14="http://schemas.microsoft.com/office/powerpoint/2010/main" val="309804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56858-D3A4-4165-914E-AD92356384C3}"/>
              </a:ext>
            </a:extLst>
          </p:cNvPr>
          <p:cNvSpPr>
            <a:spLocks noGrp="1"/>
          </p:cNvSpPr>
          <p:nvPr>
            <p:ph type="title"/>
          </p:nvPr>
        </p:nvSpPr>
        <p:spPr>
          <a:xfrm>
            <a:off x="609600" y="274638"/>
            <a:ext cx="10972800" cy="787544"/>
          </a:xfrm>
        </p:spPr>
        <p:txBody>
          <a:bodyPr>
            <a:noAutofit/>
          </a:bodyPr>
          <a:lstStyle/>
          <a:p>
            <a:r>
              <a:rPr lang="en-GB" sz="3600" b="1" dirty="0"/>
              <a:t>Overview of the Sustainable Development Goals</a:t>
            </a:r>
          </a:p>
        </p:txBody>
      </p:sp>
      <p:sp>
        <p:nvSpPr>
          <p:cNvPr id="3" name="Content Placeholder 2">
            <a:extLst>
              <a:ext uri="{FF2B5EF4-FFF2-40B4-BE49-F238E27FC236}">
                <a16:creationId xmlns:a16="http://schemas.microsoft.com/office/drawing/2014/main" id="{CF1E03BA-4771-458C-B842-14D5E97359CF}"/>
              </a:ext>
            </a:extLst>
          </p:cNvPr>
          <p:cNvSpPr>
            <a:spLocks noGrp="1"/>
          </p:cNvSpPr>
          <p:nvPr>
            <p:ph idx="1"/>
          </p:nvPr>
        </p:nvSpPr>
        <p:spPr>
          <a:xfrm>
            <a:off x="609600" y="1173018"/>
            <a:ext cx="10972800" cy="4344215"/>
          </a:xfrm>
        </p:spPr>
        <p:txBody>
          <a:bodyPr>
            <a:normAutofit/>
          </a:bodyPr>
          <a:lstStyle/>
          <a:p>
            <a:pPr>
              <a:buFont typeface="Wingdings" panose="05000000000000000000" pitchFamily="2" charset="2"/>
              <a:buChar char="§"/>
            </a:pPr>
            <a:r>
              <a:rPr lang="en-US" sz="2800" dirty="0">
                <a:latin typeface="Calibri" panose="020F0502020204030204" pitchFamily="34" charset="0"/>
                <a:cs typeface="Calibri" panose="020F0502020204030204" pitchFamily="34" charset="0"/>
              </a:rPr>
              <a:t> The 2030 Agenda for Sustainable Development was adopted by 193 UN member states at the United Nations Sustainable Development Summit in 2015. </a:t>
            </a:r>
          </a:p>
          <a:p>
            <a:pPr>
              <a:buFont typeface="Wingdings" panose="05000000000000000000" pitchFamily="2" charset="2"/>
              <a:buChar char="§"/>
            </a:pPr>
            <a:r>
              <a:rPr lang="en-US" sz="2800" dirty="0">
                <a:latin typeface="Calibri" panose="020F0502020204030204" pitchFamily="34" charset="0"/>
                <a:cs typeface="Calibri" panose="020F0502020204030204" pitchFamily="34" charset="0"/>
              </a:rPr>
              <a:t> It provides an ambitious, globally-agreed, shared blueprint for the world we want to see by 2030 and is centred around the 17 Sustainable Development Goals (also known as the Global Goals or SDGs).</a:t>
            </a:r>
          </a:p>
          <a:p>
            <a:pPr>
              <a:buFont typeface="Wingdings" panose="05000000000000000000" pitchFamily="2" charset="2"/>
              <a:buChar char="§"/>
            </a:pPr>
            <a:r>
              <a:rPr lang="en-GB" sz="2800" dirty="0">
                <a:latin typeface="Calibri" panose="020F0502020204030204" pitchFamily="34" charset="0"/>
                <a:cs typeface="Calibri" panose="020F0502020204030204" pitchFamily="34" charset="0"/>
              </a:rPr>
              <a:t>The Sustainable Development Goals are underpinned by 169 targets which address a wide range of issues facing both developed and developing countries.</a:t>
            </a:r>
          </a:p>
          <a:p>
            <a:pPr>
              <a:buFont typeface="Wingdings" panose="05000000000000000000" pitchFamily="2" charset="2"/>
              <a:buChar char="§"/>
            </a:pPr>
            <a:endParaRPr lang="en-US" sz="2800" dirty="0">
              <a:latin typeface="Calibri" panose="020F0502020204030204" pitchFamily="34" charset="0"/>
              <a:cs typeface="Calibri" panose="020F0502020204030204" pitchFamily="34" charset="0"/>
            </a:endParaRPr>
          </a:p>
          <a:p>
            <a:endParaRPr lang="en-US" sz="3200" dirty="0"/>
          </a:p>
        </p:txBody>
      </p:sp>
    </p:spTree>
    <p:extLst>
      <p:ext uri="{BB962C8B-B14F-4D97-AF65-F5344CB8AC3E}">
        <p14:creationId xmlns:p14="http://schemas.microsoft.com/office/powerpoint/2010/main" val="2449790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B16FB70-FD99-4832-86FC-9FBA26408114}"/>
              </a:ext>
            </a:extLst>
          </p:cNvPr>
          <p:cNvSpPr>
            <a:spLocks noGrp="1"/>
          </p:cNvSpPr>
          <p:nvPr>
            <p:ph type="title"/>
          </p:nvPr>
        </p:nvSpPr>
        <p:spPr>
          <a:xfrm>
            <a:off x="609600" y="274638"/>
            <a:ext cx="10972800" cy="833726"/>
          </a:xfrm>
        </p:spPr>
        <p:txBody>
          <a:bodyPr>
            <a:noAutofit/>
          </a:bodyPr>
          <a:lstStyle/>
          <a:p>
            <a:r>
              <a:rPr lang="en-GB" sz="3600" b="1" dirty="0"/>
              <a:t>Overview of the Sustainable Development Goals</a:t>
            </a:r>
          </a:p>
        </p:txBody>
      </p:sp>
      <p:sp>
        <p:nvSpPr>
          <p:cNvPr id="3" name="Content Placeholder 2">
            <a:extLst>
              <a:ext uri="{FF2B5EF4-FFF2-40B4-BE49-F238E27FC236}">
                <a16:creationId xmlns:a16="http://schemas.microsoft.com/office/drawing/2014/main" id="{CF1E03BA-4771-458C-B842-14D5E97359CF}"/>
              </a:ext>
            </a:extLst>
          </p:cNvPr>
          <p:cNvSpPr>
            <a:spLocks noGrp="1"/>
          </p:cNvSpPr>
          <p:nvPr>
            <p:ph idx="1"/>
          </p:nvPr>
        </p:nvSpPr>
        <p:spPr/>
        <p:txBody>
          <a:bodyPr>
            <a:normAutofit fontScale="85000" lnSpcReduction="10000"/>
          </a:bodyPr>
          <a:lstStyle/>
          <a:p>
            <a:r>
              <a:rPr lang="en-US" sz="3200" dirty="0"/>
              <a:t>These interconnected issues include poverty, inequality, climate change, inclusive societies and access to health and education. </a:t>
            </a:r>
          </a:p>
          <a:p>
            <a:pPr>
              <a:buFont typeface="Wingdings" panose="05000000000000000000" pitchFamily="2" charset="2"/>
              <a:buChar char="§"/>
            </a:pPr>
            <a:r>
              <a:rPr lang="en-US" sz="3200" dirty="0"/>
              <a:t> A central commitment of the Goals is to Leave No One Behind, ensuring that development progress reaches the most vulnerable and </a:t>
            </a:r>
            <a:r>
              <a:rPr lang="en-US" sz="3200" dirty="0" err="1"/>
              <a:t>marginalised</a:t>
            </a:r>
            <a:r>
              <a:rPr lang="en-US" sz="3200" dirty="0"/>
              <a:t> populations.</a:t>
            </a:r>
          </a:p>
          <a:p>
            <a:pPr>
              <a:buFont typeface="Wingdings" panose="05000000000000000000" pitchFamily="2" charset="2"/>
              <a:buChar char="§"/>
            </a:pPr>
            <a:r>
              <a:rPr lang="en-US" sz="3200" dirty="0"/>
              <a:t> The SDGs apply to all countries, with all sectors playing a role in supporting their delivery. </a:t>
            </a:r>
          </a:p>
          <a:p>
            <a:pPr>
              <a:buFont typeface="Wingdings" panose="05000000000000000000" pitchFamily="2" charset="2"/>
              <a:buChar char="§"/>
            </a:pPr>
            <a:r>
              <a:rPr lang="en-US" sz="3200" dirty="0"/>
              <a:t> The UK is responsible for achieving the Goals domestically and for supporting their attainment internationally.</a:t>
            </a:r>
            <a:endParaRPr lang="en-GB" sz="3200" dirty="0"/>
          </a:p>
          <a:p>
            <a:endParaRPr lang="en-US" sz="3200" dirty="0"/>
          </a:p>
        </p:txBody>
      </p:sp>
    </p:spTree>
    <p:extLst>
      <p:ext uri="{BB962C8B-B14F-4D97-AF65-F5344CB8AC3E}">
        <p14:creationId xmlns:p14="http://schemas.microsoft.com/office/powerpoint/2010/main" val="2550344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5E1B5D7-076B-4987-9B66-89E22F111C7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8617"/>
          <a:stretch/>
        </p:blipFill>
        <p:spPr>
          <a:xfrm>
            <a:off x="1421171" y="247650"/>
            <a:ext cx="9349657" cy="5695950"/>
          </a:xfrm>
          <a:prstGeom prst="rect">
            <a:avLst/>
          </a:prstGeom>
          <a:ln>
            <a:noFill/>
          </a:ln>
          <a:effectLst>
            <a:outerShdw blurRad="190500" algn="tl" rotWithShape="0">
              <a:srgbClr val="000000">
                <a:alpha val="70000"/>
              </a:srgbClr>
            </a:outerShdw>
          </a:effectLst>
        </p:spPr>
      </p:pic>
      <p:sp>
        <p:nvSpPr>
          <p:cNvPr id="10" name="TextBox 9">
            <a:extLst>
              <a:ext uri="{FF2B5EF4-FFF2-40B4-BE49-F238E27FC236}">
                <a16:creationId xmlns:a16="http://schemas.microsoft.com/office/drawing/2014/main" id="{13178FFD-BD7C-431F-A0D5-14EA76883A69}"/>
              </a:ext>
            </a:extLst>
          </p:cNvPr>
          <p:cNvSpPr txBox="1"/>
          <p:nvPr/>
        </p:nvSpPr>
        <p:spPr>
          <a:xfrm>
            <a:off x="1000124" y="6066510"/>
            <a:ext cx="11001375" cy="276999"/>
          </a:xfrm>
          <a:prstGeom prst="rect">
            <a:avLst/>
          </a:prstGeom>
          <a:noFill/>
        </p:spPr>
        <p:txBody>
          <a:bodyPr wrap="square" rtlCol="0">
            <a:spAutoFit/>
          </a:bodyPr>
          <a:lstStyle/>
          <a:p>
            <a:r>
              <a:rPr lang="en-GB" sz="1200" dirty="0"/>
              <a:t>Source: </a:t>
            </a:r>
            <a:r>
              <a:rPr lang="en-GB" sz="1200" dirty="0">
                <a:hlinkClick r:id="rId3"/>
              </a:rPr>
              <a:t>https://www.gov.uk/government/publications/implementing-the-sustainable-development-goals/implementing-the-sustainable-development-goals--2</a:t>
            </a:r>
            <a:r>
              <a:rPr lang="en-GB" sz="1200" dirty="0"/>
              <a:t> </a:t>
            </a:r>
          </a:p>
        </p:txBody>
      </p:sp>
    </p:spTree>
    <p:extLst>
      <p:ext uri="{BB962C8B-B14F-4D97-AF65-F5344CB8AC3E}">
        <p14:creationId xmlns:p14="http://schemas.microsoft.com/office/powerpoint/2010/main" val="2888338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0DB10-7180-4B57-82C2-7DDEFAAB9910}"/>
              </a:ext>
            </a:extLst>
          </p:cNvPr>
          <p:cNvSpPr>
            <a:spLocks noGrp="1"/>
          </p:cNvSpPr>
          <p:nvPr>
            <p:ph type="title"/>
          </p:nvPr>
        </p:nvSpPr>
        <p:spPr/>
        <p:txBody>
          <a:bodyPr>
            <a:noAutofit/>
          </a:bodyPr>
          <a:lstStyle/>
          <a:p>
            <a:r>
              <a:rPr lang="en-GB" sz="4000" b="1" dirty="0"/>
              <a:t>Sustainable Development Goals in the UK</a:t>
            </a:r>
          </a:p>
        </p:txBody>
      </p:sp>
      <p:sp>
        <p:nvSpPr>
          <p:cNvPr id="3" name="Content Placeholder 2">
            <a:extLst>
              <a:ext uri="{FF2B5EF4-FFF2-40B4-BE49-F238E27FC236}">
                <a16:creationId xmlns:a16="http://schemas.microsoft.com/office/drawing/2014/main" id="{362182EC-97BF-4EDF-9810-E3051E278743}"/>
              </a:ext>
            </a:extLst>
          </p:cNvPr>
          <p:cNvSpPr>
            <a:spLocks noGrp="1"/>
          </p:cNvSpPr>
          <p:nvPr>
            <p:ph idx="1"/>
          </p:nvPr>
        </p:nvSpPr>
        <p:spPr>
          <a:xfrm>
            <a:off x="704850" y="1864784"/>
            <a:ext cx="10953750" cy="4402666"/>
          </a:xfrm>
        </p:spPr>
        <p:txBody>
          <a:bodyPr>
            <a:noAutofit/>
          </a:bodyPr>
          <a:lstStyle/>
          <a:p>
            <a:pPr>
              <a:buFont typeface="Wingdings" panose="05000000000000000000" pitchFamily="2" charset="2"/>
              <a:buChar char="§"/>
            </a:pPr>
            <a:r>
              <a:rPr lang="en-US" sz="2400" dirty="0">
                <a:latin typeface="Calibri" panose="020F0502020204030204" pitchFamily="34" charset="0"/>
                <a:cs typeface="Calibri" panose="020F0502020204030204" pitchFamily="34" charset="0"/>
              </a:rPr>
              <a:t> The UK was at the forefront of negotiating the SDGs and will be at the forefront of delivering them. The UK lobbied hard to make sure the SDGs support the continuation of work undertaken through the Millennium development goals (MDGs).</a:t>
            </a:r>
          </a:p>
          <a:p>
            <a:pPr>
              <a:buFont typeface="Wingdings" panose="05000000000000000000" pitchFamily="2" charset="2"/>
              <a:buChar char="§"/>
            </a:pPr>
            <a:r>
              <a:rPr lang="en-US" sz="2400" dirty="0">
                <a:latin typeface="Calibri" panose="020F0502020204030204" pitchFamily="34" charset="0"/>
                <a:cs typeface="Calibri" panose="020F0502020204030204" pitchFamily="34" charset="0"/>
              </a:rPr>
              <a:t> The UK Government published a Voluntary National Review reporting on the UK’s progress so far on delivering the 17 Sustainable Development Goals in June 2019. </a:t>
            </a:r>
          </a:p>
          <a:p>
            <a:pPr>
              <a:buFont typeface="Wingdings" panose="05000000000000000000" pitchFamily="2" charset="2"/>
              <a:buChar char="§"/>
            </a:pPr>
            <a:r>
              <a:rPr lang="en-US" sz="2400" dirty="0">
                <a:latin typeface="Calibri" panose="020F0502020204030204" pitchFamily="34" charset="0"/>
                <a:cs typeface="Calibri" panose="020F0502020204030204" pitchFamily="34" charset="0"/>
              </a:rPr>
              <a:t> In the next slides you can see some of the ways that the Government is supporting the delivery of the Sustainable Development Goals.</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0068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6CCFA-F624-4285-965C-0EB87ABED8A3}"/>
              </a:ext>
            </a:extLst>
          </p:cNvPr>
          <p:cNvSpPr>
            <a:spLocks noGrp="1"/>
          </p:cNvSpPr>
          <p:nvPr>
            <p:ph type="title"/>
          </p:nvPr>
        </p:nvSpPr>
        <p:spPr>
          <a:xfrm>
            <a:off x="609600" y="274638"/>
            <a:ext cx="10972800" cy="778307"/>
          </a:xfrm>
        </p:spPr>
        <p:txBody>
          <a:bodyPr>
            <a:noAutofit/>
          </a:bodyPr>
          <a:lstStyle/>
          <a:p>
            <a:r>
              <a:rPr lang="en-US" sz="3600" b="1" dirty="0"/>
              <a:t>Goal 1. End poverty in all its forms everywhere</a:t>
            </a:r>
            <a:endParaRPr lang="en-GB" sz="3600" b="1" dirty="0"/>
          </a:p>
        </p:txBody>
      </p:sp>
      <p:sp>
        <p:nvSpPr>
          <p:cNvPr id="3" name="Content Placeholder 2">
            <a:extLst>
              <a:ext uri="{FF2B5EF4-FFF2-40B4-BE49-F238E27FC236}">
                <a16:creationId xmlns:a16="http://schemas.microsoft.com/office/drawing/2014/main" id="{B9A34EAC-DF78-403E-8FF7-F42F9AE8ACA3}"/>
              </a:ext>
            </a:extLst>
          </p:cNvPr>
          <p:cNvSpPr>
            <a:spLocks noGrp="1"/>
          </p:cNvSpPr>
          <p:nvPr>
            <p:ph idx="1"/>
          </p:nvPr>
        </p:nvSpPr>
        <p:spPr>
          <a:xfrm>
            <a:off x="609600" y="969818"/>
            <a:ext cx="11153774" cy="5066145"/>
          </a:xfrm>
        </p:spPr>
        <p:txBody>
          <a:bodyPr>
            <a:noAutofit/>
          </a:bodyPr>
          <a:lstStyle/>
          <a:p>
            <a:r>
              <a:rPr lang="en-GB" sz="2100" dirty="0">
                <a:latin typeface="Calibri" panose="020F0502020204030204" pitchFamily="34" charset="0"/>
                <a:cs typeface="Calibri" panose="020F0502020204030204" pitchFamily="34" charset="0"/>
              </a:rPr>
              <a:t>By 2030, eradicate extreme poverty for all people everywhere, currently [when the SDGs were agreed] measured as people living on less than $1.25 a day [now $1.90].</a:t>
            </a:r>
          </a:p>
          <a:p>
            <a:r>
              <a:rPr lang="en-GB" sz="2100" dirty="0">
                <a:latin typeface="Calibri" panose="020F0502020204030204" pitchFamily="34" charset="0"/>
                <a:cs typeface="Calibri" panose="020F0502020204030204" pitchFamily="34" charset="0"/>
              </a:rPr>
              <a:t>By 2030, reduce at least by half the proportion of men, women and children of all ages living in poverty in all its dimensions according to national definitions.</a:t>
            </a:r>
          </a:p>
          <a:p>
            <a:r>
              <a:rPr lang="en-GB" sz="2100" dirty="0">
                <a:latin typeface="Calibri" panose="020F0502020204030204" pitchFamily="34" charset="0"/>
                <a:cs typeface="Calibri" panose="020F0502020204030204" pitchFamily="34" charset="0"/>
              </a:rPr>
              <a:t>Implement nationally appropriate social protection systems and measures for all, and by 2030 achieve substantial coverage of the poor and the vulnerable.</a:t>
            </a:r>
          </a:p>
          <a:p>
            <a:r>
              <a:rPr lang="en-GB" sz="2100" dirty="0">
                <a:latin typeface="Calibri" panose="020F0502020204030204" pitchFamily="34" charset="0"/>
                <a:cs typeface="Calibri" panose="020F0502020204030204" pitchFamily="34" charset="0"/>
              </a:rPr>
              <a:t>By 2030, ensure that all men and women, in particular the poor and the vulnerable, have equal rights to economic resources, as well as access to basic services, ownership and control over land and other forms of property, inheritance, natural resources, appropriate new technology and financial services, including microfinance.</a:t>
            </a:r>
          </a:p>
          <a:p>
            <a:r>
              <a:rPr lang="en-GB" sz="2100" dirty="0">
                <a:latin typeface="Calibri" panose="020F0502020204030204" pitchFamily="34" charset="0"/>
                <a:cs typeface="Calibri" panose="020F0502020204030204" pitchFamily="34" charset="0"/>
              </a:rPr>
              <a:t>By 2030, build the resilience of the poor and those in vulnerable situations and reduce their exposure and vulnerability to climate-related extreme events and other economic, social and environmental shocks and disasters.</a:t>
            </a:r>
          </a:p>
          <a:p>
            <a:pPr marL="0" indent="0">
              <a:buNone/>
            </a:pPr>
            <a:r>
              <a:rPr lang="en-GB" sz="2100" dirty="0">
                <a:latin typeface="Calibri" panose="020F0502020204030204" pitchFamily="34" charset="0"/>
                <a:cs typeface="Calibri" panose="020F0502020204030204" pitchFamily="34" charset="0"/>
              </a:rPr>
              <a:t> (United Nations Sustainable Development Goals, </a:t>
            </a:r>
            <a:r>
              <a:rPr lang="en-GB" sz="2100" dirty="0" err="1">
                <a:latin typeface="Calibri" panose="020F0502020204030204" pitchFamily="34" charset="0"/>
                <a:cs typeface="Calibri" panose="020F0502020204030204" pitchFamily="34" charset="0"/>
              </a:rPr>
              <a:t>nd</a:t>
            </a:r>
            <a:r>
              <a:rPr lang="en-GB" sz="2100" dirty="0">
                <a:latin typeface="Calibri" panose="020F0502020204030204" pitchFamily="34" charset="0"/>
                <a:cs typeface="Calibri" panose="020F0502020204030204" pitchFamily="34" charset="0"/>
              </a:rPr>
              <a:t>)</a:t>
            </a:r>
            <a:endParaRPr lang="en-US" sz="21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00845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6CCFA-F624-4285-965C-0EB87ABED8A3}"/>
              </a:ext>
            </a:extLst>
          </p:cNvPr>
          <p:cNvSpPr>
            <a:spLocks noGrp="1"/>
          </p:cNvSpPr>
          <p:nvPr>
            <p:ph type="title"/>
          </p:nvPr>
        </p:nvSpPr>
        <p:spPr>
          <a:xfrm>
            <a:off x="609600" y="274638"/>
            <a:ext cx="10972800" cy="778307"/>
          </a:xfrm>
        </p:spPr>
        <p:txBody>
          <a:bodyPr>
            <a:noAutofit/>
          </a:bodyPr>
          <a:lstStyle/>
          <a:p>
            <a:r>
              <a:rPr lang="en-US" sz="3600" b="1" dirty="0"/>
              <a:t>Goal 1. End poverty in all its forms everywhere in the UK</a:t>
            </a:r>
            <a:endParaRPr lang="en-GB" sz="3600" b="1" dirty="0"/>
          </a:p>
        </p:txBody>
      </p:sp>
      <p:sp>
        <p:nvSpPr>
          <p:cNvPr id="3" name="Content Placeholder 2">
            <a:extLst>
              <a:ext uri="{FF2B5EF4-FFF2-40B4-BE49-F238E27FC236}">
                <a16:creationId xmlns:a16="http://schemas.microsoft.com/office/drawing/2014/main" id="{B9A34EAC-DF78-403E-8FF7-F42F9AE8ACA3}"/>
              </a:ext>
            </a:extLst>
          </p:cNvPr>
          <p:cNvSpPr>
            <a:spLocks noGrp="1"/>
          </p:cNvSpPr>
          <p:nvPr>
            <p:ph idx="1"/>
          </p:nvPr>
        </p:nvSpPr>
        <p:spPr>
          <a:xfrm>
            <a:off x="666751" y="1182255"/>
            <a:ext cx="11153774" cy="5066145"/>
          </a:xfrm>
        </p:spPr>
        <p:txBody>
          <a:bodyPr>
            <a:normAutofit/>
          </a:bodyPr>
          <a:lstStyle/>
          <a:p>
            <a:pPr algn="l"/>
            <a:r>
              <a:rPr lang="en-GB" sz="2400" b="0" i="0" dirty="0">
                <a:effectLst/>
                <a:latin typeface="Calibri" panose="020F0502020204030204" pitchFamily="34" charset="0"/>
                <a:cs typeface="Calibri" panose="020F0502020204030204" pitchFamily="34" charset="0"/>
              </a:rPr>
              <a:t>In 2019/20:</a:t>
            </a:r>
          </a:p>
          <a:p>
            <a:pPr lvl="1">
              <a:buFont typeface="Arial" panose="020B0604020202020204" pitchFamily="34" charset="0"/>
              <a:buChar char="•"/>
            </a:pPr>
            <a:r>
              <a:rPr lang="en-GB" sz="2000" b="0" i="0" dirty="0">
                <a:effectLst/>
                <a:latin typeface="Calibri" panose="020F0502020204030204" pitchFamily="34" charset="0"/>
                <a:cs typeface="Calibri" panose="020F0502020204030204" pitchFamily="34" charset="0"/>
              </a:rPr>
              <a:t>11.7 million people were in relative low income BHC (18% of the population), at a similar level to the year before.</a:t>
            </a:r>
          </a:p>
          <a:p>
            <a:pPr lvl="1">
              <a:buFont typeface="Arial" panose="020B0604020202020204" pitchFamily="34" charset="0"/>
              <a:buChar char="•"/>
            </a:pPr>
            <a:r>
              <a:rPr lang="en-GB" sz="2000" b="0" i="0" dirty="0">
                <a:effectLst/>
                <a:latin typeface="Calibri" panose="020F0502020204030204" pitchFamily="34" charset="0"/>
                <a:cs typeface="Calibri" panose="020F0502020204030204" pitchFamily="34" charset="0"/>
              </a:rPr>
              <a:t>14.5 million were in relative low income AHC (22%), also at a similar level to the year before.</a:t>
            </a:r>
          </a:p>
          <a:p>
            <a:pPr marL="457200" lvl="1" indent="0">
              <a:buNone/>
            </a:pPr>
            <a:r>
              <a:rPr lang="en-GB" sz="2000" b="0" i="0" dirty="0">
                <a:effectLst/>
                <a:latin typeface="Calibri" panose="020F0502020204030204" pitchFamily="34" charset="0"/>
                <a:cs typeface="Calibri" panose="020F0502020204030204" pitchFamily="34" charset="0"/>
              </a:rPr>
              <a:t>(UK Parliament, 2021) </a:t>
            </a:r>
          </a:p>
          <a:p>
            <a:pPr lvl="1"/>
            <a:r>
              <a:rPr lang="en-GB" sz="2400" b="1" dirty="0">
                <a:latin typeface="Calibri" panose="020F0502020204030204" pitchFamily="34" charset="0"/>
                <a:cs typeface="Calibri" panose="020F0502020204030204" pitchFamily="34" charset="0"/>
              </a:rPr>
              <a:t>How will we achieve this in the UK?</a:t>
            </a:r>
            <a:endParaRPr lang="en-GB" sz="2400" b="1" i="0" dirty="0">
              <a:effectLst/>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Supporting the most disadvantaged and vulnerable children and young people through high quality local services so that no one is left behind</a:t>
            </a:r>
          </a:p>
          <a:p>
            <a:r>
              <a:rPr lang="en-GB" sz="2400" dirty="0">
                <a:latin typeface="Calibri" panose="020F0502020204030204" pitchFamily="34" charset="0"/>
                <a:cs typeface="Calibri" panose="020F0502020204030204" pitchFamily="34" charset="0"/>
              </a:rPr>
              <a:t>Maximise employment across the country to aid economic recovery following Covid-19</a:t>
            </a:r>
          </a:p>
          <a:p>
            <a:r>
              <a:rPr lang="en-GB" sz="2400" dirty="0">
                <a:latin typeface="Calibri" panose="020F0502020204030204" pitchFamily="34" charset="0"/>
                <a:cs typeface="Calibri" panose="020F0502020204030204" pitchFamily="34" charset="0"/>
              </a:rPr>
              <a:t>Address poverty through enabling progression into the workforce and increasing financial resilience</a:t>
            </a:r>
            <a:endParaRPr lang="en-US"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08825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6A6E3-CE32-4C76-B727-7799DA5D5635}"/>
              </a:ext>
            </a:extLst>
          </p:cNvPr>
          <p:cNvSpPr>
            <a:spLocks noGrp="1"/>
          </p:cNvSpPr>
          <p:nvPr>
            <p:ph idx="1"/>
          </p:nvPr>
        </p:nvSpPr>
        <p:spPr/>
        <p:txBody>
          <a:bodyPr>
            <a:normAutofit lnSpcReduction="10000"/>
          </a:bodyPr>
          <a:lstStyle/>
          <a:p>
            <a:r>
              <a:rPr lang="en-GB" sz="2400" dirty="0">
                <a:latin typeface="Calibri" panose="020F0502020204030204" pitchFamily="34" charset="0"/>
                <a:cs typeface="Calibri" panose="020F0502020204030204" pitchFamily="34" charset="0"/>
              </a:rPr>
              <a:t>Shape the international order and ensure the UK is a force for good in the world by: supporting sustainable development and humanitarian needs; promoting human rights and democracy; and establishing common international standards</a:t>
            </a:r>
          </a:p>
          <a:p>
            <a:r>
              <a:rPr lang="en-GB" sz="2400" dirty="0">
                <a:latin typeface="Calibri" panose="020F0502020204030204" pitchFamily="34" charset="0"/>
                <a:cs typeface="Calibri" panose="020F0502020204030204" pitchFamily="34" charset="0"/>
              </a:rPr>
              <a:t>Make the UK safer and more resilient to global threats</a:t>
            </a:r>
          </a:p>
          <a:p>
            <a:r>
              <a:rPr lang="en-GB" sz="2400" dirty="0">
                <a:latin typeface="Calibri" panose="020F0502020204030204" pitchFamily="34" charset="0"/>
                <a:cs typeface="Calibri" panose="020F0502020204030204" pitchFamily="34" charset="0"/>
              </a:rPr>
              <a:t>End rough sleeping through more effective prevention and crisis intervention services, and reduce homelessness by enabling local authorities to fully meet their statutory duties</a:t>
            </a:r>
          </a:p>
          <a:p>
            <a:r>
              <a:rPr lang="en-GB" sz="2400" dirty="0">
                <a:latin typeface="Calibri" panose="020F0502020204030204" pitchFamily="34" charset="0"/>
                <a:cs typeface="Calibri" panose="020F0502020204030204" pitchFamily="34" charset="0"/>
              </a:rPr>
              <a:t>A sustainable and resilient local government sector that delivers priority services and empowers communities</a:t>
            </a:r>
          </a:p>
          <a:p>
            <a:r>
              <a:rPr lang="en-GB" sz="2400" dirty="0">
                <a:latin typeface="Calibri" panose="020F0502020204030204" pitchFamily="34" charset="0"/>
                <a:cs typeface="Calibri" panose="020F0502020204030204" pitchFamily="34" charset="0"/>
              </a:rPr>
              <a:t>(Gov UK, 2021)</a:t>
            </a:r>
          </a:p>
        </p:txBody>
      </p:sp>
      <p:sp>
        <p:nvSpPr>
          <p:cNvPr id="4" name="Title 1">
            <a:extLst>
              <a:ext uri="{FF2B5EF4-FFF2-40B4-BE49-F238E27FC236}">
                <a16:creationId xmlns:a16="http://schemas.microsoft.com/office/drawing/2014/main" id="{00BF2B7D-11BC-4BD5-8ED7-6C5E5773C518}"/>
              </a:ext>
            </a:extLst>
          </p:cNvPr>
          <p:cNvSpPr>
            <a:spLocks noGrp="1"/>
          </p:cNvSpPr>
          <p:nvPr>
            <p:ph type="title"/>
          </p:nvPr>
        </p:nvSpPr>
        <p:spPr>
          <a:xfrm>
            <a:off x="609600" y="274638"/>
            <a:ext cx="10972800" cy="1143000"/>
          </a:xfrm>
        </p:spPr>
        <p:txBody>
          <a:bodyPr>
            <a:noAutofit/>
          </a:bodyPr>
          <a:lstStyle/>
          <a:p>
            <a:r>
              <a:rPr lang="en-US" sz="3600" b="1" dirty="0"/>
              <a:t>Goal 1. End poverty in all its forms everywhere in the UK…</a:t>
            </a:r>
            <a:endParaRPr lang="en-GB" sz="3600" b="1" dirty="0"/>
          </a:p>
        </p:txBody>
      </p:sp>
    </p:spTree>
    <p:extLst>
      <p:ext uri="{BB962C8B-B14F-4D97-AF65-F5344CB8AC3E}">
        <p14:creationId xmlns:p14="http://schemas.microsoft.com/office/powerpoint/2010/main" val="2869490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39D2C-B623-46C3-ADAC-F523BACC63C5}"/>
              </a:ext>
            </a:extLst>
          </p:cNvPr>
          <p:cNvSpPr>
            <a:spLocks noGrp="1"/>
          </p:cNvSpPr>
          <p:nvPr>
            <p:ph type="title"/>
          </p:nvPr>
        </p:nvSpPr>
        <p:spPr>
          <a:xfrm>
            <a:off x="609600" y="274638"/>
            <a:ext cx="10972800" cy="815253"/>
          </a:xfrm>
        </p:spPr>
        <p:txBody>
          <a:bodyPr>
            <a:normAutofit/>
          </a:bodyPr>
          <a:lstStyle/>
          <a:p>
            <a:r>
              <a:rPr lang="en-GB" sz="3200" b="1" dirty="0"/>
              <a:t>Review of progress of SDG 1 in the UK </a:t>
            </a:r>
          </a:p>
        </p:txBody>
      </p:sp>
      <p:sp>
        <p:nvSpPr>
          <p:cNvPr id="3" name="Content Placeholder 2">
            <a:extLst>
              <a:ext uri="{FF2B5EF4-FFF2-40B4-BE49-F238E27FC236}">
                <a16:creationId xmlns:a16="http://schemas.microsoft.com/office/drawing/2014/main" id="{443C7D10-41D5-4645-8827-7CD46F30E296}"/>
              </a:ext>
            </a:extLst>
          </p:cNvPr>
          <p:cNvSpPr>
            <a:spLocks noGrp="1"/>
          </p:cNvSpPr>
          <p:nvPr>
            <p:ph idx="1"/>
          </p:nvPr>
        </p:nvSpPr>
        <p:spPr>
          <a:xfrm>
            <a:off x="609600" y="1237673"/>
            <a:ext cx="10972800" cy="4279560"/>
          </a:xfrm>
        </p:spPr>
        <p:txBody>
          <a:bodyPr>
            <a:noAutofit/>
          </a:bodyPr>
          <a:lstStyle/>
          <a:p>
            <a:r>
              <a:rPr lang="en-GB" sz="2700" dirty="0">
                <a:latin typeface="Calibri" panose="020F0502020204030204" pitchFamily="34" charset="0"/>
                <a:cs typeface="Calibri" panose="020F0502020204030204" pitchFamily="34" charset="0"/>
              </a:rPr>
              <a:t>Tackling poverty is complex and requires a multi-pronged approach.</a:t>
            </a:r>
          </a:p>
          <a:p>
            <a:r>
              <a:rPr lang="en-GB" sz="2700" dirty="0">
                <a:latin typeface="Calibri" panose="020F0502020204030204" pitchFamily="34" charset="0"/>
                <a:cs typeface="Calibri" panose="020F0502020204030204" pitchFamily="34" charset="0"/>
              </a:rPr>
              <a:t>Income transfers alone do not move families out of long-term poverty or break the cycle of intergenerational disadvantage. </a:t>
            </a:r>
          </a:p>
          <a:p>
            <a:r>
              <a:rPr lang="en-GB" sz="2700" dirty="0">
                <a:latin typeface="Calibri" panose="020F0502020204030204" pitchFamily="34" charset="0"/>
                <a:cs typeface="Calibri" panose="020F0502020204030204" pitchFamily="34" charset="0"/>
              </a:rPr>
              <a:t>The UK is part-way through the biggest welfare reform programme for a generation, working together with the tax system and labour market strategies to support employment and higher pay as the best route out of poverty. </a:t>
            </a:r>
          </a:p>
          <a:p>
            <a:r>
              <a:rPr lang="en-GB" sz="2700" dirty="0">
                <a:latin typeface="Calibri" panose="020F0502020204030204" pitchFamily="34" charset="0"/>
                <a:cs typeface="Calibri" panose="020F0502020204030204" pitchFamily="34" charset="0"/>
              </a:rPr>
              <a:t>These are reinforced by the National Living Wage and the Personal Tax Allowance, which work together to promote independence from benefits</a:t>
            </a:r>
          </a:p>
          <a:p>
            <a:pPr marL="0" indent="0">
              <a:buNone/>
            </a:pPr>
            <a:r>
              <a:rPr lang="en-GB" sz="2700" dirty="0">
                <a:latin typeface="Calibri" panose="020F0502020204030204" pitchFamily="34" charset="0"/>
                <a:cs typeface="Calibri" panose="020F0502020204030204" pitchFamily="34" charset="0"/>
              </a:rPr>
              <a:t>(Gov UK, 2019)</a:t>
            </a:r>
          </a:p>
        </p:txBody>
      </p:sp>
    </p:spTree>
    <p:extLst>
      <p:ext uri="{BB962C8B-B14F-4D97-AF65-F5344CB8AC3E}">
        <p14:creationId xmlns:p14="http://schemas.microsoft.com/office/powerpoint/2010/main" val="2657211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F423A-5170-4063-8582-A0E4F08E099D}"/>
              </a:ext>
            </a:extLst>
          </p:cNvPr>
          <p:cNvSpPr>
            <a:spLocks noGrp="1"/>
          </p:cNvSpPr>
          <p:nvPr>
            <p:ph type="title"/>
          </p:nvPr>
        </p:nvSpPr>
        <p:spPr>
          <a:xfrm>
            <a:off x="609600" y="369454"/>
            <a:ext cx="10972800" cy="595601"/>
          </a:xfrm>
        </p:spPr>
        <p:txBody>
          <a:bodyPr>
            <a:normAutofit/>
          </a:bodyPr>
          <a:lstStyle/>
          <a:p>
            <a:r>
              <a:rPr lang="en-GB" sz="3200" b="1" dirty="0"/>
              <a:t>Activity - 1 – 30 minutes</a:t>
            </a:r>
          </a:p>
        </p:txBody>
      </p:sp>
      <p:sp>
        <p:nvSpPr>
          <p:cNvPr id="3" name="Content Placeholder 2">
            <a:extLst>
              <a:ext uri="{FF2B5EF4-FFF2-40B4-BE49-F238E27FC236}">
                <a16:creationId xmlns:a16="http://schemas.microsoft.com/office/drawing/2014/main" id="{63CDB923-C473-4C59-9F4E-1529E4D28B63}"/>
              </a:ext>
            </a:extLst>
          </p:cNvPr>
          <p:cNvSpPr>
            <a:spLocks noGrp="1"/>
          </p:cNvSpPr>
          <p:nvPr>
            <p:ph idx="1"/>
          </p:nvPr>
        </p:nvSpPr>
        <p:spPr>
          <a:xfrm>
            <a:off x="609600" y="1099127"/>
            <a:ext cx="10972800" cy="4418106"/>
          </a:xfrm>
        </p:spPr>
        <p:txBody>
          <a:bodyPr/>
          <a:lstStyle/>
          <a:p>
            <a:r>
              <a:rPr lang="en-GB" dirty="0"/>
              <a:t>What is Supporting Families Programme?  (100 words)</a:t>
            </a:r>
          </a:p>
          <a:p>
            <a:pPr lvl="1"/>
            <a:r>
              <a:rPr lang="en-GB" dirty="0"/>
              <a:t>How is this programme helping UK to achieve SDG 1</a:t>
            </a:r>
          </a:p>
          <a:p>
            <a:pPr marL="457200" lvl="1" indent="0">
              <a:buNone/>
            </a:pPr>
            <a:endParaRPr lang="en-GB" dirty="0"/>
          </a:p>
          <a:p>
            <a:r>
              <a:rPr lang="en-GB" dirty="0">
                <a:latin typeface="Calibri" panose="020F0502020204030204" pitchFamily="34" charset="0"/>
                <a:cs typeface="Calibri" panose="020F0502020204030204" pitchFamily="34" charset="0"/>
              </a:rPr>
              <a:t>What do you know about </a:t>
            </a:r>
            <a:r>
              <a:rPr lang="en-GB" b="0" i="0" dirty="0">
                <a:effectLst/>
                <a:latin typeface="Calibri" panose="020F0502020204030204" pitchFamily="34" charset="0"/>
                <a:cs typeface="Calibri" panose="020F0502020204030204" pitchFamily="34" charset="0"/>
              </a:rPr>
              <a:t>Malachi Project? (100 words) </a:t>
            </a:r>
          </a:p>
          <a:p>
            <a:pPr lvl="1"/>
            <a:r>
              <a:rPr lang="en-GB" dirty="0"/>
              <a:t>How is this programme helping UK to achieve SDG 1</a:t>
            </a:r>
          </a:p>
          <a:p>
            <a:pPr marL="457200" lvl="1" indent="0">
              <a:buNone/>
            </a:pPr>
            <a:endParaRPr lang="en-GB" b="0" i="0" dirty="0">
              <a:effectLst/>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869841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403A8-84C1-47E6-BF27-895E051AF08B}"/>
              </a:ext>
            </a:extLst>
          </p:cNvPr>
          <p:cNvSpPr>
            <a:spLocks noGrp="1"/>
          </p:cNvSpPr>
          <p:nvPr>
            <p:ph type="title"/>
          </p:nvPr>
        </p:nvSpPr>
        <p:spPr>
          <a:xfrm>
            <a:off x="885825" y="350983"/>
            <a:ext cx="10603230" cy="1025236"/>
          </a:xfrm>
        </p:spPr>
        <p:txBody>
          <a:bodyPr>
            <a:noAutofit/>
          </a:bodyPr>
          <a:lstStyle/>
          <a:p>
            <a:r>
              <a:rPr lang="en-US" sz="2800" b="1" dirty="0"/>
              <a:t>Goal 2. End hunger, achieve food security and improved nutrition and promote sustainable agriculture</a:t>
            </a:r>
            <a:endParaRPr lang="en-GB" sz="2800" b="1" dirty="0"/>
          </a:p>
        </p:txBody>
      </p:sp>
      <p:sp>
        <p:nvSpPr>
          <p:cNvPr id="3" name="Content Placeholder 2">
            <a:extLst>
              <a:ext uri="{FF2B5EF4-FFF2-40B4-BE49-F238E27FC236}">
                <a16:creationId xmlns:a16="http://schemas.microsoft.com/office/drawing/2014/main" id="{FF62B959-84AB-4A64-849F-0728CFB28D59}"/>
              </a:ext>
            </a:extLst>
          </p:cNvPr>
          <p:cNvSpPr>
            <a:spLocks noGrp="1"/>
          </p:cNvSpPr>
          <p:nvPr>
            <p:ph idx="1"/>
          </p:nvPr>
        </p:nvSpPr>
        <p:spPr>
          <a:xfrm>
            <a:off x="771525" y="1570182"/>
            <a:ext cx="10450830" cy="4308437"/>
          </a:xfrm>
        </p:spPr>
        <p:txBody>
          <a:bodyPr>
            <a:noAutofit/>
          </a:bodyPr>
          <a:lstStyle/>
          <a:p>
            <a:r>
              <a:rPr lang="en-US" sz="2200" dirty="0"/>
              <a:t>How we will achieve this:</a:t>
            </a:r>
          </a:p>
          <a:p>
            <a:pPr marL="457200" indent="-457200">
              <a:buFont typeface="+mj-lt"/>
              <a:buAutoNum type="arabicParenR"/>
            </a:pPr>
            <a:r>
              <a:rPr lang="en-US" sz="2200" dirty="0"/>
              <a:t>Lead the world in food and farming with a sustainable model of food production</a:t>
            </a:r>
          </a:p>
          <a:p>
            <a:pPr marL="457200" indent="-457200">
              <a:buFont typeface="+mj-lt"/>
              <a:buAutoNum type="arabicParenR"/>
            </a:pPr>
            <a:r>
              <a:rPr lang="en-US" sz="2200" dirty="0"/>
              <a:t>Develop a domestic agriculture policy that delivers an Environmental Land Management system based on public money for public goods</a:t>
            </a:r>
          </a:p>
          <a:p>
            <a:pPr marL="457200" indent="-457200">
              <a:buFont typeface="+mj-lt"/>
              <a:buAutoNum type="arabicParenR"/>
            </a:pPr>
            <a:r>
              <a:rPr lang="en-US" sz="2200" dirty="0"/>
              <a:t>Work to promote healthy lives, end malnutrition and uphold human dignity and promote prosperity. This includes strengthening the Global Financing Facility.</a:t>
            </a:r>
            <a:endParaRPr lang="en-GB" sz="2200" dirty="0"/>
          </a:p>
        </p:txBody>
      </p:sp>
    </p:spTree>
    <p:extLst>
      <p:ext uri="{BB962C8B-B14F-4D97-AF65-F5344CB8AC3E}">
        <p14:creationId xmlns:p14="http://schemas.microsoft.com/office/powerpoint/2010/main" val="3719686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4C75B-0577-4601-8319-B5CBC1861931}"/>
              </a:ext>
            </a:extLst>
          </p:cNvPr>
          <p:cNvSpPr>
            <a:spLocks noGrp="1"/>
          </p:cNvSpPr>
          <p:nvPr>
            <p:ph type="title"/>
          </p:nvPr>
        </p:nvSpPr>
        <p:spPr>
          <a:xfrm>
            <a:off x="609600" y="274638"/>
            <a:ext cx="10972800" cy="907617"/>
          </a:xfrm>
        </p:spPr>
        <p:txBody>
          <a:bodyPr/>
          <a:lstStyle/>
          <a:p>
            <a:r>
              <a:rPr lang="en-GB" sz="2800" b="1" dirty="0"/>
              <a:t>Review of progress of SDG 2 in the UK </a:t>
            </a:r>
            <a:endParaRPr lang="en-GB" dirty="0"/>
          </a:p>
        </p:txBody>
      </p:sp>
      <p:sp>
        <p:nvSpPr>
          <p:cNvPr id="3" name="Content Placeholder 2">
            <a:extLst>
              <a:ext uri="{FF2B5EF4-FFF2-40B4-BE49-F238E27FC236}">
                <a16:creationId xmlns:a16="http://schemas.microsoft.com/office/drawing/2014/main" id="{C2A02EDD-4D11-4781-981B-A72245532E1C}"/>
              </a:ext>
            </a:extLst>
          </p:cNvPr>
          <p:cNvSpPr>
            <a:spLocks noGrp="1"/>
          </p:cNvSpPr>
          <p:nvPr>
            <p:ph idx="1"/>
          </p:nvPr>
        </p:nvSpPr>
        <p:spPr>
          <a:xfrm>
            <a:off x="609600" y="1182255"/>
            <a:ext cx="10972800" cy="4334978"/>
          </a:xfrm>
        </p:spPr>
        <p:txBody>
          <a:bodyPr>
            <a:normAutofit fontScale="85000" lnSpcReduction="20000"/>
          </a:bodyPr>
          <a:lstStyle/>
          <a:p>
            <a:r>
              <a:rPr lang="en-GB" sz="2800" dirty="0">
                <a:latin typeface="Calibri" panose="020F0502020204030204" pitchFamily="34" charset="0"/>
                <a:cs typeface="Calibri" panose="020F0502020204030204" pitchFamily="34" charset="0"/>
              </a:rPr>
              <a:t>Food security</a:t>
            </a:r>
          </a:p>
          <a:p>
            <a:pPr lvl="1"/>
            <a:r>
              <a:rPr lang="en-GB" dirty="0">
                <a:latin typeface="Calibri" panose="020F0502020204030204" pitchFamily="34" charset="0"/>
                <a:cs typeface="Calibri" panose="020F0502020204030204" pitchFamily="34" charset="0"/>
              </a:rPr>
              <a:t>Securing good nutrition</a:t>
            </a:r>
          </a:p>
          <a:p>
            <a:pPr lvl="2"/>
            <a:r>
              <a:rPr lang="en-GB" dirty="0">
                <a:latin typeface="Calibri" panose="020F0502020204030204" pitchFamily="34" charset="0"/>
                <a:cs typeface="Calibri" panose="020F0502020204030204" pitchFamily="34" charset="0"/>
              </a:rPr>
              <a:t>The UK has a high degree of national food security, built on access to a range of sources, strong domestic production and global imports. </a:t>
            </a:r>
          </a:p>
          <a:p>
            <a:pPr lvl="1"/>
            <a:r>
              <a:rPr lang="en-GB" dirty="0">
                <a:latin typeface="Calibri" panose="020F0502020204030204" pitchFamily="34" charset="0"/>
                <a:cs typeface="Calibri" panose="020F0502020204030204" pitchFamily="34" charset="0"/>
              </a:rPr>
              <a:t>Diet and health weight</a:t>
            </a:r>
          </a:p>
          <a:p>
            <a:pPr marL="914400" lvl="2" indent="0">
              <a:buNone/>
            </a:pPr>
            <a:r>
              <a:rPr lang="en-GB" dirty="0">
                <a:latin typeface="Calibri" panose="020F0502020204030204" pitchFamily="34" charset="0"/>
                <a:cs typeface="Calibri" panose="020F0502020204030204" pitchFamily="34" charset="0"/>
              </a:rPr>
              <a:t>Three Healthy Food Schemes are helping children in the UK receive good nutrition and are reducing health inequalities.</a:t>
            </a:r>
          </a:p>
          <a:p>
            <a:pPr lvl="2"/>
            <a:r>
              <a:rPr lang="en-GB" b="1" dirty="0">
                <a:latin typeface="Calibri" panose="020F0502020204030204" pitchFamily="34" charset="0"/>
                <a:cs typeface="Calibri" panose="020F0502020204030204" pitchFamily="34" charset="0"/>
              </a:rPr>
              <a:t>Healthy Start Food Vouchers </a:t>
            </a:r>
            <a:r>
              <a:rPr lang="en-GB" dirty="0">
                <a:latin typeface="Calibri" panose="020F0502020204030204" pitchFamily="34" charset="0"/>
                <a:cs typeface="Calibri" panose="020F0502020204030204" pitchFamily="34" charset="0"/>
              </a:rPr>
              <a:t>encourage a healthy diet for pregnant women, families and young children from low-income households in England, Wales and, currently, Scotland. Recipients are also eligible for free Healthy Start vitamins.</a:t>
            </a:r>
          </a:p>
          <a:p>
            <a:pPr lvl="2"/>
            <a:r>
              <a:rPr lang="en-GB" b="1" dirty="0">
                <a:latin typeface="Calibri" panose="020F0502020204030204" pitchFamily="34" charset="0"/>
                <a:cs typeface="Calibri" panose="020F0502020204030204" pitchFamily="34" charset="0"/>
              </a:rPr>
              <a:t>The School Fruit and Vegetables Scheme </a:t>
            </a:r>
            <a:r>
              <a:rPr lang="en-GB" dirty="0">
                <a:latin typeface="Calibri" panose="020F0502020204030204" pitchFamily="34" charset="0"/>
                <a:cs typeface="Calibri" panose="020F0502020204030204" pitchFamily="34" charset="0"/>
              </a:rPr>
              <a:t>provides children aged four to six at state-funded primary schools in England with a portion of fresh fruit or vegetables each day.</a:t>
            </a:r>
          </a:p>
          <a:p>
            <a:pPr lvl="2"/>
            <a:r>
              <a:rPr lang="en-GB" b="1" dirty="0">
                <a:latin typeface="Calibri" panose="020F0502020204030204" pitchFamily="34" charset="0"/>
                <a:cs typeface="Calibri" panose="020F0502020204030204" pitchFamily="34" charset="0"/>
              </a:rPr>
              <a:t>The Nursery Milk Scheme </a:t>
            </a:r>
            <a:r>
              <a:rPr lang="en-GB" dirty="0">
                <a:latin typeface="Calibri" panose="020F0502020204030204" pitchFamily="34" charset="0"/>
                <a:cs typeface="Calibri" panose="020F0502020204030204" pitchFamily="34" charset="0"/>
              </a:rPr>
              <a:t>provides a reimbursement to childcare providers for a daily portion of milk to children and babies.</a:t>
            </a:r>
          </a:p>
          <a:p>
            <a:pPr lvl="2"/>
            <a:endParaRPr lang="en-GB" dirty="0">
              <a:latin typeface="Calibri" panose="020F0502020204030204" pitchFamily="34" charset="0"/>
              <a:cs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val="1415086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1162F9-F5BC-4021-8BE4-D31D9BFDF990}"/>
              </a:ext>
            </a:extLst>
          </p:cNvPr>
          <p:cNvSpPr>
            <a:spLocks noGrp="1"/>
          </p:cNvSpPr>
          <p:nvPr>
            <p:ph idx="1"/>
          </p:nvPr>
        </p:nvSpPr>
        <p:spPr/>
        <p:txBody>
          <a:bodyPr>
            <a:normAutofit/>
          </a:bodyPr>
          <a:lstStyle/>
          <a:p>
            <a:pPr lvl="1"/>
            <a:r>
              <a:rPr lang="en-GB" sz="2400" dirty="0">
                <a:latin typeface="Calibri" panose="020F0502020204030204" pitchFamily="34" charset="0"/>
                <a:cs typeface="Calibri" panose="020F0502020204030204" pitchFamily="34" charset="0"/>
              </a:rPr>
              <a:t>Increasing productivity and driving growth </a:t>
            </a:r>
          </a:p>
          <a:p>
            <a:pPr lvl="2"/>
            <a:r>
              <a:rPr lang="en-GB" dirty="0" err="1">
                <a:latin typeface="Calibri" panose="020F0502020204030204" pitchFamily="34" charset="0"/>
                <a:cs typeface="Calibri" panose="020F0502020204030204" pitchFamily="34" charset="0"/>
              </a:rPr>
              <a:t>Eg</a:t>
            </a:r>
            <a:r>
              <a:rPr lang="en-GB" dirty="0">
                <a:latin typeface="Calibri" panose="020F0502020204030204" pitchFamily="34" charset="0"/>
                <a:cs typeface="Calibri" panose="020F0502020204030204" pitchFamily="34" charset="0"/>
              </a:rPr>
              <a:t>: Transforming Food Production Programme</a:t>
            </a:r>
          </a:p>
          <a:p>
            <a:r>
              <a:rPr lang="en-GB" sz="2400" dirty="0">
                <a:latin typeface="Calibri" panose="020F0502020204030204" pitchFamily="34" charset="0"/>
                <a:cs typeface="Calibri" panose="020F0502020204030204" pitchFamily="34" charset="0"/>
              </a:rPr>
              <a:t>Seed, Plant and animal diversity</a:t>
            </a:r>
          </a:p>
          <a:p>
            <a:pPr lvl="1"/>
            <a:r>
              <a:rPr lang="en-GB" sz="2400" dirty="0">
                <a:latin typeface="Calibri" panose="020F0502020204030204" pitchFamily="34" charset="0"/>
                <a:cs typeface="Calibri" panose="020F0502020204030204" pitchFamily="34" charset="0"/>
              </a:rPr>
              <a:t>The UK is working with a broad range of stakeholders to maintain the genetic diversity of seeds, plants and animals. </a:t>
            </a:r>
          </a:p>
          <a:p>
            <a:pPr lvl="1"/>
            <a:r>
              <a:rPr lang="en-GB" sz="2400" dirty="0" err="1">
                <a:latin typeface="Calibri" panose="020F0502020204030204" pitchFamily="34" charset="0"/>
                <a:cs typeface="Calibri" panose="020F0502020204030204" pitchFamily="34" charset="0"/>
              </a:rPr>
              <a:t>Eg</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Millenium</a:t>
            </a:r>
            <a:r>
              <a:rPr lang="en-GB" sz="2400" dirty="0">
                <a:latin typeface="Calibri" panose="020F0502020204030204" pitchFamily="34" charset="0"/>
                <a:cs typeface="Calibri" panose="020F0502020204030204" pitchFamily="34" charset="0"/>
              </a:rPr>
              <a:t> seed bank partnerships</a:t>
            </a:r>
          </a:p>
          <a:p>
            <a:r>
              <a:rPr lang="en-GB" sz="2400" dirty="0">
                <a:latin typeface="Calibri" panose="020F0502020204030204" pitchFamily="34" charset="0"/>
                <a:cs typeface="Calibri" panose="020F0502020204030204" pitchFamily="34" charset="0"/>
              </a:rPr>
              <a:t>Sustainable food production and farming</a:t>
            </a:r>
          </a:p>
          <a:p>
            <a:pPr lvl="1"/>
            <a:r>
              <a:rPr lang="en-GB" sz="2400" dirty="0" err="1">
                <a:latin typeface="Calibri" panose="020F0502020204030204" pitchFamily="34" charset="0"/>
                <a:cs typeface="Calibri" panose="020F0502020204030204" pitchFamily="34" charset="0"/>
              </a:rPr>
              <a:t>Eg</a:t>
            </a:r>
            <a:r>
              <a:rPr lang="en-GB" sz="2400" dirty="0">
                <a:latin typeface="Calibri" panose="020F0502020204030204" pitchFamily="34" charset="0"/>
                <a:cs typeface="Calibri" panose="020F0502020204030204" pitchFamily="34" charset="0"/>
              </a:rPr>
              <a:t>: Scottish Rural Development Programme, Knowledge Transfer and Innovation Fund, Agri-Environment Climate Scheme</a:t>
            </a:r>
          </a:p>
          <a:p>
            <a:endParaRPr lang="en-GB" dirty="0"/>
          </a:p>
        </p:txBody>
      </p:sp>
      <p:sp>
        <p:nvSpPr>
          <p:cNvPr id="4" name="Title 1">
            <a:extLst>
              <a:ext uri="{FF2B5EF4-FFF2-40B4-BE49-F238E27FC236}">
                <a16:creationId xmlns:a16="http://schemas.microsoft.com/office/drawing/2014/main" id="{F64AE5FE-835E-462E-BC77-39FE62C3023B}"/>
              </a:ext>
            </a:extLst>
          </p:cNvPr>
          <p:cNvSpPr>
            <a:spLocks noGrp="1"/>
          </p:cNvSpPr>
          <p:nvPr>
            <p:ph type="title"/>
          </p:nvPr>
        </p:nvSpPr>
        <p:spPr>
          <a:xfrm>
            <a:off x="609600" y="274638"/>
            <a:ext cx="10972800" cy="1143000"/>
          </a:xfrm>
        </p:spPr>
        <p:txBody>
          <a:bodyPr/>
          <a:lstStyle/>
          <a:p>
            <a:r>
              <a:rPr lang="en-GB" sz="2800" b="1" dirty="0"/>
              <a:t>Review of progress of SDG 2 in the UK </a:t>
            </a:r>
            <a:endParaRPr lang="en-GB" dirty="0"/>
          </a:p>
        </p:txBody>
      </p:sp>
    </p:spTree>
    <p:extLst>
      <p:ext uri="{BB962C8B-B14F-4D97-AF65-F5344CB8AC3E}">
        <p14:creationId xmlns:p14="http://schemas.microsoft.com/office/powerpoint/2010/main" val="1463732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8F42A-06B6-40E0-AB5A-0FF9A157EC4F}"/>
              </a:ext>
            </a:extLst>
          </p:cNvPr>
          <p:cNvSpPr>
            <a:spLocks noGrp="1"/>
          </p:cNvSpPr>
          <p:nvPr>
            <p:ph type="title"/>
          </p:nvPr>
        </p:nvSpPr>
        <p:spPr/>
        <p:txBody>
          <a:bodyPr>
            <a:normAutofit/>
          </a:bodyPr>
          <a:lstStyle/>
          <a:p>
            <a:r>
              <a:rPr lang="en-GB" sz="3600" dirty="0"/>
              <a:t>Activity -2 -15 minutes </a:t>
            </a:r>
          </a:p>
        </p:txBody>
      </p:sp>
      <p:sp>
        <p:nvSpPr>
          <p:cNvPr id="3" name="Content Placeholder 2">
            <a:extLst>
              <a:ext uri="{FF2B5EF4-FFF2-40B4-BE49-F238E27FC236}">
                <a16:creationId xmlns:a16="http://schemas.microsoft.com/office/drawing/2014/main" id="{B34110BB-F5DD-41DC-8E6E-0AD89B1295DC}"/>
              </a:ext>
            </a:extLst>
          </p:cNvPr>
          <p:cNvSpPr>
            <a:spLocks noGrp="1"/>
          </p:cNvSpPr>
          <p:nvPr>
            <p:ph idx="1"/>
          </p:nvPr>
        </p:nvSpPr>
        <p:spPr/>
        <p:txBody>
          <a:bodyPr>
            <a:normAutofit/>
          </a:bodyPr>
          <a:lstStyle/>
          <a:p>
            <a:r>
              <a:rPr lang="en-GB" dirty="0">
                <a:latin typeface="Calibri" panose="020F0502020204030204" pitchFamily="34" charset="0"/>
                <a:cs typeface="Calibri" panose="020F0502020204030204" pitchFamily="34" charset="0"/>
              </a:rPr>
              <a:t>What is childhood obesity Plan.</a:t>
            </a:r>
          </a:p>
          <a:p>
            <a:r>
              <a:rPr lang="en-GB" dirty="0">
                <a:latin typeface="Calibri" panose="020F0502020204030204" pitchFamily="34" charset="0"/>
                <a:cs typeface="Calibri" panose="020F0502020204030204" pitchFamily="34" charset="0"/>
              </a:rPr>
              <a:t>Name 2 programmes/campaigns set-up by the government to support healthy weight goal. </a:t>
            </a:r>
          </a:p>
        </p:txBody>
      </p:sp>
    </p:spTree>
    <p:extLst>
      <p:ext uri="{BB962C8B-B14F-4D97-AF65-F5344CB8AC3E}">
        <p14:creationId xmlns:p14="http://schemas.microsoft.com/office/powerpoint/2010/main" val="763804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2038001-8AD7-4CF2-B836-F295537AAC54}"/>
              </a:ext>
            </a:extLst>
          </p:cNvPr>
          <p:cNvPicPr>
            <a:picLocks noGrp="1" noChangeAspect="1"/>
          </p:cNvPicPr>
          <p:nvPr>
            <p:ph idx="1"/>
          </p:nvPr>
        </p:nvPicPr>
        <p:blipFill>
          <a:blip r:embed="rId2"/>
          <a:stretch>
            <a:fillRect/>
          </a:stretch>
        </p:blipFill>
        <p:spPr>
          <a:xfrm>
            <a:off x="120650" y="1203183"/>
            <a:ext cx="11950700" cy="4451635"/>
          </a:xfrm>
          <a:prstGeom prst="rect">
            <a:avLst/>
          </a:prstGeom>
          <a:noFill/>
        </p:spPr>
      </p:pic>
    </p:spTree>
    <p:extLst>
      <p:ext uri="{BB962C8B-B14F-4D97-AF65-F5344CB8AC3E}">
        <p14:creationId xmlns:p14="http://schemas.microsoft.com/office/powerpoint/2010/main" val="15509011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ECA3D-D364-4E6B-B853-89B1F886A3EF}"/>
              </a:ext>
            </a:extLst>
          </p:cNvPr>
          <p:cNvSpPr>
            <a:spLocks noGrp="1"/>
          </p:cNvSpPr>
          <p:nvPr>
            <p:ph type="title"/>
          </p:nvPr>
        </p:nvSpPr>
        <p:spPr>
          <a:xfrm>
            <a:off x="885825" y="263527"/>
            <a:ext cx="10908030" cy="1450757"/>
          </a:xfrm>
        </p:spPr>
        <p:txBody>
          <a:bodyPr>
            <a:normAutofit/>
          </a:bodyPr>
          <a:lstStyle/>
          <a:p>
            <a:r>
              <a:rPr lang="en-US" sz="3200" b="1" dirty="0"/>
              <a:t>Goal 3. Ensure healthy lives and promote well-being for all at all ages</a:t>
            </a:r>
            <a:endParaRPr lang="en-GB" sz="3200" b="1" dirty="0"/>
          </a:p>
        </p:txBody>
      </p:sp>
      <p:sp>
        <p:nvSpPr>
          <p:cNvPr id="3" name="Content Placeholder 2">
            <a:extLst>
              <a:ext uri="{FF2B5EF4-FFF2-40B4-BE49-F238E27FC236}">
                <a16:creationId xmlns:a16="http://schemas.microsoft.com/office/drawing/2014/main" id="{E4CF72F6-7736-4F9E-B7E4-23A4E8A9EAE6}"/>
              </a:ext>
            </a:extLst>
          </p:cNvPr>
          <p:cNvSpPr>
            <a:spLocks noGrp="1"/>
          </p:cNvSpPr>
          <p:nvPr>
            <p:ph idx="1"/>
          </p:nvPr>
        </p:nvSpPr>
        <p:spPr>
          <a:xfrm>
            <a:off x="495300" y="1644243"/>
            <a:ext cx="11298555" cy="4701308"/>
          </a:xfrm>
        </p:spPr>
        <p:txBody>
          <a:bodyPr>
            <a:noAutofit/>
          </a:bodyPr>
          <a:lstStyle/>
          <a:p>
            <a:r>
              <a:rPr lang="en-US" sz="1800" b="1" dirty="0"/>
              <a:t>How we will achieve this:</a:t>
            </a:r>
          </a:p>
          <a:p>
            <a:pPr marL="457200" indent="-457200">
              <a:buFont typeface="+mj-lt"/>
              <a:buAutoNum type="arabicParenR"/>
            </a:pPr>
            <a:r>
              <a:rPr lang="en-US" sz="1800" dirty="0"/>
              <a:t>Support schools and colleges in developing character, resilience and wellbeing in young people</a:t>
            </a:r>
          </a:p>
          <a:p>
            <a:pPr marL="457200" indent="-457200">
              <a:buFont typeface="+mj-lt"/>
              <a:buAutoNum type="arabicParenR"/>
            </a:pPr>
            <a:r>
              <a:rPr lang="en-US" sz="1800" dirty="0"/>
              <a:t>Connect people with the environment to improve health and wellbeing, including the Children and Nature </a:t>
            </a:r>
            <a:r>
              <a:rPr lang="en-US" sz="1800" dirty="0" err="1"/>
              <a:t>Programme</a:t>
            </a:r>
            <a:r>
              <a:rPr lang="en-US" sz="1800" dirty="0"/>
              <a:t> with DfE, and the Mental Health </a:t>
            </a:r>
            <a:r>
              <a:rPr lang="en-US" sz="1800" dirty="0" err="1"/>
              <a:t>Programme</a:t>
            </a:r>
            <a:r>
              <a:rPr lang="en-US" sz="1800" dirty="0"/>
              <a:t> with Public Health England and NHS England</a:t>
            </a:r>
          </a:p>
          <a:p>
            <a:pPr marL="457200" indent="-457200">
              <a:buFont typeface="+mj-lt"/>
              <a:buAutoNum type="arabicParenR"/>
            </a:pPr>
            <a:r>
              <a:rPr lang="en-US" sz="1800" dirty="0"/>
              <a:t>Keep people healthy and independent in their communities, supporting the transformation of NHS primary, community and mental health services, and local authority public health and adult social care</a:t>
            </a:r>
          </a:p>
          <a:p>
            <a:pPr marL="457200" indent="-457200">
              <a:buFont typeface="+mj-lt"/>
              <a:buAutoNum type="arabicParenR"/>
            </a:pPr>
            <a:r>
              <a:rPr lang="en-US" sz="1800" dirty="0"/>
              <a:t>Support the NHS to deliver high quality, safe and sustainable hospital care and secure the right workforce</a:t>
            </a:r>
          </a:p>
          <a:p>
            <a:pPr marL="457200" indent="-457200">
              <a:buFont typeface="+mj-lt"/>
              <a:buAutoNum type="arabicParenR"/>
            </a:pPr>
            <a:r>
              <a:rPr lang="en-US" sz="1800" dirty="0"/>
              <a:t>Ministry of Justice will work with the Department of Health and Social Care, NHS England and Public Health England to ensure all offenders get the mental health and drug and alcohol abuse treatment they need.</a:t>
            </a:r>
            <a:endParaRPr lang="en-GB" sz="1800" dirty="0"/>
          </a:p>
        </p:txBody>
      </p:sp>
    </p:spTree>
    <p:extLst>
      <p:ext uri="{BB962C8B-B14F-4D97-AF65-F5344CB8AC3E}">
        <p14:creationId xmlns:p14="http://schemas.microsoft.com/office/powerpoint/2010/main" val="1858176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E3E3D-4181-4E43-817A-4CCCAF5FAE97}"/>
              </a:ext>
            </a:extLst>
          </p:cNvPr>
          <p:cNvSpPr>
            <a:spLocks noGrp="1"/>
          </p:cNvSpPr>
          <p:nvPr>
            <p:ph type="title"/>
          </p:nvPr>
        </p:nvSpPr>
        <p:spPr/>
        <p:txBody>
          <a:bodyPr>
            <a:normAutofit/>
          </a:bodyPr>
          <a:lstStyle/>
          <a:p>
            <a:r>
              <a:rPr lang="en-GB" sz="4000" b="1" dirty="0"/>
              <a:t>Activity -3 – 15 minutes</a:t>
            </a:r>
          </a:p>
        </p:txBody>
      </p:sp>
      <p:sp>
        <p:nvSpPr>
          <p:cNvPr id="3" name="Content Placeholder 2">
            <a:extLst>
              <a:ext uri="{FF2B5EF4-FFF2-40B4-BE49-F238E27FC236}">
                <a16:creationId xmlns:a16="http://schemas.microsoft.com/office/drawing/2014/main" id="{F6E476C8-F022-4E86-84F0-98006D016002}"/>
              </a:ext>
            </a:extLst>
          </p:cNvPr>
          <p:cNvSpPr>
            <a:spLocks noGrp="1"/>
          </p:cNvSpPr>
          <p:nvPr>
            <p:ph idx="1"/>
          </p:nvPr>
        </p:nvSpPr>
        <p:spPr/>
        <p:txBody>
          <a:bodyPr>
            <a:normAutofit/>
          </a:bodyPr>
          <a:lstStyle/>
          <a:p>
            <a:r>
              <a:rPr lang="en-GB" sz="3200" dirty="0"/>
              <a:t>Search online to find two examples of health interventions in the UK for promoting well-being among children, young adults, and older adults. </a:t>
            </a:r>
          </a:p>
          <a:p>
            <a:pPr marL="0" indent="0">
              <a:buNone/>
            </a:pPr>
            <a:endParaRPr lang="en-GB" sz="3200" dirty="0"/>
          </a:p>
          <a:p>
            <a:pPr marL="0" indent="0">
              <a:buNone/>
            </a:pPr>
            <a:r>
              <a:rPr lang="en-GB" sz="3200" dirty="0"/>
              <a:t>Share and discuss your findings in class.  </a:t>
            </a:r>
          </a:p>
        </p:txBody>
      </p:sp>
    </p:spTree>
    <p:extLst>
      <p:ext uri="{BB962C8B-B14F-4D97-AF65-F5344CB8AC3E}">
        <p14:creationId xmlns:p14="http://schemas.microsoft.com/office/powerpoint/2010/main" val="2411400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C897E-585D-4045-9326-C41B1839CE19}"/>
              </a:ext>
            </a:extLst>
          </p:cNvPr>
          <p:cNvSpPr>
            <a:spLocks noGrp="1"/>
          </p:cNvSpPr>
          <p:nvPr>
            <p:ph type="title"/>
          </p:nvPr>
        </p:nvSpPr>
        <p:spPr>
          <a:xfrm>
            <a:off x="547211" y="99702"/>
            <a:ext cx="11158538" cy="1450757"/>
          </a:xfrm>
        </p:spPr>
        <p:txBody>
          <a:bodyPr>
            <a:noAutofit/>
          </a:bodyPr>
          <a:lstStyle/>
          <a:p>
            <a:r>
              <a:rPr lang="en-US" sz="2800" b="1" dirty="0"/>
              <a:t>Goal 4. Ensure inclusive and equitable quality education and promote lifelong learning opportunities for all</a:t>
            </a:r>
            <a:endParaRPr lang="en-GB" sz="2800" b="1" dirty="0"/>
          </a:p>
        </p:txBody>
      </p:sp>
      <p:sp>
        <p:nvSpPr>
          <p:cNvPr id="3" name="Content Placeholder 2">
            <a:extLst>
              <a:ext uri="{FF2B5EF4-FFF2-40B4-BE49-F238E27FC236}">
                <a16:creationId xmlns:a16="http://schemas.microsoft.com/office/drawing/2014/main" id="{69ADC2D6-E3E6-4A47-B47D-D406B37A2906}"/>
              </a:ext>
            </a:extLst>
          </p:cNvPr>
          <p:cNvSpPr>
            <a:spLocks noGrp="1"/>
          </p:cNvSpPr>
          <p:nvPr>
            <p:ph idx="1"/>
          </p:nvPr>
        </p:nvSpPr>
        <p:spPr>
          <a:xfrm>
            <a:off x="419099" y="1550459"/>
            <a:ext cx="11382375" cy="4688415"/>
          </a:xfrm>
        </p:spPr>
        <p:txBody>
          <a:bodyPr>
            <a:noAutofit/>
          </a:bodyPr>
          <a:lstStyle/>
          <a:p>
            <a:r>
              <a:rPr lang="en-US" sz="2000" dirty="0"/>
              <a:t>How we will achieve this:</a:t>
            </a:r>
          </a:p>
          <a:p>
            <a:pPr marL="457200" indent="-457200">
              <a:buFont typeface="+mj-lt"/>
              <a:buAutoNum type="arabicParenR"/>
            </a:pPr>
            <a:r>
              <a:rPr lang="en-US" sz="2000" dirty="0"/>
              <a:t>Provide global leadership on girls’ education which is key to progress in so many countries, including by continuing to spearhead the cross-government global girls’ education campaign, Leave No Girl Behind, in partnership with the FCO</a:t>
            </a:r>
          </a:p>
          <a:p>
            <a:pPr marL="457200" indent="-457200">
              <a:buFont typeface="+mj-lt"/>
              <a:buAutoNum type="arabicParenR"/>
            </a:pPr>
            <a:r>
              <a:rPr lang="en-US" sz="2000" dirty="0"/>
              <a:t>Provide targeted, place-based support, across the Department for Education’s remit from early years through to post-16 and skills, in the areas that need it, including through our opportunity areas</a:t>
            </a:r>
          </a:p>
          <a:p>
            <a:pPr marL="457200" indent="-457200">
              <a:buFont typeface="+mj-lt"/>
              <a:buAutoNum type="arabicParenR"/>
            </a:pPr>
            <a:r>
              <a:rPr lang="en-US" sz="2000" dirty="0"/>
              <a:t>Promote the educational outcomes of disadvantaged children and young people including through implementing the commitments made in response to the Timpson review to ensure schools can support children at risk of exclusion, and ensure they have access to high-quality education after exclusion.</a:t>
            </a:r>
          </a:p>
        </p:txBody>
      </p:sp>
    </p:spTree>
    <p:extLst>
      <p:ext uri="{BB962C8B-B14F-4D97-AF65-F5344CB8AC3E}">
        <p14:creationId xmlns:p14="http://schemas.microsoft.com/office/powerpoint/2010/main" val="96935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C897E-585D-4045-9326-C41B1839CE19}"/>
              </a:ext>
            </a:extLst>
          </p:cNvPr>
          <p:cNvSpPr>
            <a:spLocks noGrp="1"/>
          </p:cNvSpPr>
          <p:nvPr>
            <p:ph type="title"/>
          </p:nvPr>
        </p:nvSpPr>
        <p:spPr>
          <a:xfrm>
            <a:off x="547211" y="99702"/>
            <a:ext cx="11158538" cy="1450757"/>
          </a:xfrm>
        </p:spPr>
        <p:txBody>
          <a:bodyPr>
            <a:noAutofit/>
          </a:bodyPr>
          <a:lstStyle/>
          <a:p>
            <a:r>
              <a:rPr lang="en-US" sz="2800" b="1" dirty="0"/>
              <a:t>Goal 4. Ensure inclusive and equitable quality education and promote lifelong learning opportunities for all</a:t>
            </a:r>
            <a:endParaRPr lang="en-GB" sz="2800" b="1" dirty="0"/>
          </a:p>
        </p:txBody>
      </p:sp>
      <p:sp>
        <p:nvSpPr>
          <p:cNvPr id="3" name="Content Placeholder 2">
            <a:extLst>
              <a:ext uri="{FF2B5EF4-FFF2-40B4-BE49-F238E27FC236}">
                <a16:creationId xmlns:a16="http://schemas.microsoft.com/office/drawing/2014/main" id="{69ADC2D6-E3E6-4A47-B47D-D406B37A2906}"/>
              </a:ext>
            </a:extLst>
          </p:cNvPr>
          <p:cNvSpPr>
            <a:spLocks noGrp="1"/>
          </p:cNvSpPr>
          <p:nvPr>
            <p:ph idx="1"/>
          </p:nvPr>
        </p:nvSpPr>
        <p:spPr>
          <a:xfrm>
            <a:off x="419099" y="1845733"/>
            <a:ext cx="11382375" cy="4393141"/>
          </a:xfrm>
        </p:spPr>
        <p:txBody>
          <a:bodyPr>
            <a:noAutofit/>
          </a:bodyPr>
          <a:lstStyle/>
          <a:p>
            <a:r>
              <a:rPr lang="en-US" sz="2000" dirty="0"/>
              <a:t>Continued..</a:t>
            </a:r>
          </a:p>
          <a:p>
            <a:pPr marL="457200" indent="-457200">
              <a:buFont typeface="+mj-lt"/>
              <a:buAutoNum type="arabicParenR" startAt="4"/>
            </a:pPr>
            <a:r>
              <a:rPr lang="en-US" sz="2000" dirty="0"/>
              <a:t>Deliver T Levels as a gold standard for technical and professional excellence, ensuring our young people can access a world-class education whichever route they choose</a:t>
            </a:r>
          </a:p>
          <a:p>
            <a:pPr marL="457200" indent="-457200">
              <a:buFont typeface="+mj-lt"/>
              <a:buAutoNum type="arabicParenR" startAt="4"/>
            </a:pPr>
            <a:r>
              <a:rPr lang="en-US" sz="2000" dirty="0"/>
              <a:t>Promote digital skills and inclusion by continuing to tackle the root causes of digital exclusion and increasing digital capability</a:t>
            </a:r>
          </a:p>
          <a:p>
            <a:pPr marL="457200" indent="-457200">
              <a:buFont typeface="+mj-lt"/>
              <a:buAutoNum type="arabicParenR" startAt="4"/>
            </a:pPr>
            <a:r>
              <a:rPr lang="en-US" sz="2000" dirty="0"/>
              <a:t>Promote a diverse and inclusive culture across </a:t>
            </a:r>
            <a:r>
              <a:rPr lang="en-US" sz="2000" dirty="0" err="1"/>
              <a:t>defence</a:t>
            </a:r>
            <a:r>
              <a:rPr lang="en-US" sz="2000" dirty="0"/>
              <a:t>, allowing everyone to reach their potential, and ensuring the armed forces better reflect the society they serve</a:t>
            </a:r>
          </a:p>
          <a:p>
            <a:pPr marL="457200" indent="-457200">
              <a:buFont typeface="+mj-lt"/>
              <a:buAutoNum type="arabicParenR" startAt="4"/>
            </a:pPr>
            <a:r>
              <a:rPr lang="en-US" sz="2000" dirty="0"/>
              <a:t>Make effective use of the new prison education reforms and complete the rollout of the New Futures Network, to increase the number of prisoners in education or employment during their sentences which improves employment opportunities on release.</a:t>
            </a:r>
            <a:endParaRPr lang="en-GB" sz="2000" dirty="0"/>
          </a:p>
        </p:txBody>
      </p:sp>
    </p:spTree>
    <p:extLst>
      <p:ext uri="{BB962C8B-B14F-4D97-AF65-F5344CB8AC3E}">
        <p14:creationId xmlns:p14="http://schemas.microsoft.com/office/powerpoint/2010/main" val="37196521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D106-8B4D-4138-B7E4-399D48515640}"/>
              </a:ext>
            </a:extLst>
          </p:cNvPr>
          <p:cNvSpPr>
            <a:spLocks noGrp="1"/>
          </p:cNvSpPr>
          <p:nvPr>
            <p:ph type="title"/>
          </p:nvPr>
        </p:nvSpPr>
        <p:spPr/>
        <p:txBody>
          <a:bodyPr>
            <a:noAutofit/>
          </a:bodyPr>
          <a:lstStyle/>
          <a:p>
            <a:r>
              <a:rPr lang="en-US" sz="3600" b="1" dirty="0"/>
              <a:t>Goal 5. Achieve gender equality and empower all women and girls</a:t>
            </a:r>
            <a:endParaRPr lang="en-GB" sz="3600" b="1" dirty="0"/>
          </a:p>
        </p:txBody>
      </p:sp>
      <p:sp>
        <p:nvSpPr>
          <p:cNvPr id="3" name="Content Placeholder 2">
            <a:extLst>
              <a:ext uri="{FF2B5EF4-FFF2-40B4-BE49-F238E27FC236}">
                <a16:creationId xmlns:a16="http://schemas.microsoft.com/office/drawing/2014/main" id="{C005481E-65E4-4030-BEDB-2C6B2B9416B3}"/>
              </a:ext>
            </a:extLst>
          </p:cNvPr>
          <p:cNvSpPr>
            <a:spLocks noGrp="1"/>
          </p:cNvSpPr>
          <p:nvPr>
            <p:ph idx="1"/>
          </p:nvPr>
        </p:nvSpPr>
        <p:spPr>
          <a:xfrm>
            <a:off x="609600" y="1417638"/>
            <a:ext cx="10972800" cy="3917032"/>
          </a:xfrm>
        </p:spPr>
        <p:txBody>
          <a:bodyPr>
            <a:noAutofit/>
          </a:bodyPr>
          <a:lstStyle/>
          <a:p>
            <a:r>
              <a:rPr lang="en-US" sz="2400" dirty="0">
                <a:latin typeface="Calibri" panose="020F0502020204030204" pitchFamily="34" charset="0"/>
                <a:cs typeface="Calibri" panose="020F0502020204030204" pitchFamily="34" charset="0"/>
              </a:rPr>
              <a:t>How we will achieve this:</a:t>
            </a:r>
          </a:p>
          <a:p>
            <a:pPr marL="457200" indent="-457200">
              <a:buFont typeface="+mj-lt"/>
              <a:buAutoNum type="arabicParenR"/>
            </a:pPr>
            <a:r>
              <a:rPr lang="en-US" sz="2400" dirty="0">
                <a:latin typeface="Calibri" panose="020F0502020204030204" pitchFamily="34" charset="0"/>
                <a:cs typeface="Calibri" panose="020F0502020204030204" pitchFamily="34" charset="0"/>
              </a:rPr>
              <a:t>Reduce disadvantage, improve equality and tackle discrimination through the work of the Race Disparity Unit and the Government Equalities Office</a:t>
            </a:r>
          </a:p>
          <a:p>
            <a:pPr marL="457200" indent="-457200">
              <a:buFont typeface="+mj-lt"/>
              <a:buAutoNum type="arabicParenR"/>
            </a:pPr>
            <a:r>
              <a:rPr lang="en-US" sz="2400" dirty="0">
                <a:latin typeface="Calibri" panose="020F0502020204030204" pitchFamily="34" charset="0"/>
                <a:cs typeface="Calibri" panose="020F0502020204030204" pitchFamily="34" charset="0"/>
              </a:rPr>
              <a:t>Continue to place gender equality at the heart of all that the Department for International Development does, integrating gender equality across </a:t>
            </a:r>
            <a:r>
              <a:rPr lang="en-US" sz="2400" dirty="0" err="1">
                <a:latin typeface="Calibri" panose="020F0502020204030204" pitchFamily="34" charset="0"/>
                <a:cs typeface="Calibri" panose="020F0502020204030204" pitchFamily="34" charset="0"/>
              </a:rPr>
              <a:t>programmes</a:t>
            </a:r>
            <a:r>
              <a:rPr lang="en-US" sz="2400" dirty="0">
                <a:latin typeface="Calibri" panose="020F0502020204030204" pitchFamily="34" charset="0"/>
                <a:cs typeface="Calibri" panose="020F0502020204030204" pitchFamily="34" charset="0"/>
              </a:rPr>
              <a:t> and ensuring implementation of the Strategic Vision for Gender Equality</a:t>
            </a:r>
          </a:p>
          <a:p>
            <a:pPr marL="457200" indent="-457200">
              <a:buFont typeface="+mj-lt"/>
              <a:buAutoNum type="arabicParenR"/>
            </a:pPr>
            <a:r>
              <a:rPr lang="en-US" sz="2400" dirty="0">
                <a:latin typeface="Calibri" panose="020F0502020204030204" pitchFamily="34" charset="0"/>
                <a:cs typeface="Calibri" panose="020F0502020204030204" pitchFamily="34" charset="0"/>
              </a:rPr>
              <a:t>Drive diversity and participation in the </a:t>
            </a:r>
            <a:r>
              <a:rPr lang="en-US" sz="2400" dirty="0" err="1">
                <a:latin typeface="Calibri" panose="020F0502020204030204" pitchFamily="34" charset="0"/>
                <a:cs typeface="Calibri" panose="020F0502020204030204" pitchFamily="34" charset="0"/>
              </a:rPr>
              <a:t>labour</a:t>
            </a:r>
            <a:r>
              <a:rPr lang="en-US" sz="2400" dirty="0">
                <a:latin typeface="Calibri" panose="020F0502020204030204" pitchFamily="34" charset="0"/>
                <a:cs typeface="Calibri" panose="020F0502020204030204" pitchFamily="34" charset="0"/>
              </a:rPr>
              <a:t> market by removing barriers to under-represented groups achieving their full potential at work. These include transparency, flexibility from employers, as well as statutory entitlements.</a:t>
            </a:r>
          </a:p>
        </p:txBody>
      </p:sp>
    </p:spTree>
    <p:extLst>
      <p:ext uri="{BB962C8B-B14F-4D97-AF65-F5344CB8AC3E}">
        <p14:creationId xmlns:p14="http://schemas.microsoft.com/office/powerpoint/2010/main" val="801807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D106-8B4D-4138-B7E4-399D48515640}"/>
              </a:ext>
            </a:extLst>
          </p:cNvPr>
          <p:cNvSpPr>
            <a:spLocks noGrp="1"/>
          </p:cNvSpPr>
          <p:nvPr>
            <p:ph type="title"/>
          </p:nvPr>
        </p:nvSpPr>
        <p:spPr/>
        <p:txBody>
          <a:bodyPr>
            <a:noAutofit/>
          </a:bodyPr>
          <a:lstStyle/>
          <a:p>
            <a:r>
              <a:rPr lang="en-US" sz="3600" b="1" dirty="0"/>
              <a:t>Goal 5. Achieve gender equality and empower all women and girls</a:t>
            </a:r>
            <a:endParaRPr lang="en-GB" sz="3600" b="1" dirty="0"/>
          </a:p>
        </p:txBody>
      </p:sp>
      <p:sp>
        <p:nvSpPr>
          <p:cNvPr id="3" name="Content Placeholder 2">
            <a:extLst>
              <a:ext uri="{FF2B5EF4-FFF2-40B4-BE49-F238E27FC236}">
                <a16:creationId xmlns:a16="http://schemas.microsoft.com/office/drawing/2014/main" id="{C005481E-65E4-4030-BEDB-2C6B2B9416B3}"/>
              </a:ext>
            </a:extLst>
          </p:cNvPr>
          <p:cNvSpPr>
            <a:spLocks noGrp="1"/>
          </p:cNvSpPr>
          <p:nvPr>
            <p:ph idx="1"/>
          </p:nvPr>
        </p:nvSpPr>
        <p:spPr>
          <a:xfrm>
            <a:off x="885348" y="1737360"/>
            <a:ext cx="10421303" cy="4231216"/>
          </a:xfrm>
        </p:spPr>
        <p:txBody>
          <a:bodyPr>
            <a:noAutofit/>
          </a:bodyPr>
          <a:lstStyle/>
          <a:p>
            <a:r>
              <a:rPr lang="en-US" sz="2200" dirty="0">
                <a:latin typeface="Calibri" panose="020F0502020204030204" pitchFamily="34" charset="0"/>
                <a:cs typeface="Calibri" panose="020F0502020204030204" pitchFamily="34" charset="0"/>
              </a:rPr>
              <a:t>Continued..</a:t>
            </a:r>
          </a:p>
          <a:p>
            <a:pPr marL="457200" indent="-457200">
              <a:buFont typeface="+mj-lt"/>
              <a:buAutoNum type="arabicParenR" startAt="4"/>
            </a:pPr>
            <a:r>
              <a:rPr lang="en-US" sz="2200" dirty="0">
                <a:latin typeface="Calibri" panose="020F0502020204030204" pitchFamily="34" charset="0"/>
                <a:cs typeface="Calibri" panose="020F0502020204030204" pitchFamily="34" charset="0"/>
              </a:rPr>
              <a:t>Maintain a gender-balanced </a:t>
            </a:r>
            <a:r>
              <a:rPr lang="en-US" sz="2200" dirty="0" err="1">
                <a:latin typeface="Calibri" panose="020F0502020204030204" pitchFamily="34" charset="0"/>
                <a:cs typeface="Calibri" panose="020F0502020204030204" pitchFamily="34" charset="0"/>
              </a:rPr>
              <a:t>Honours</a:t>
            </a:r>
            <a:r>
              <a:rPr lang="en-US" sz="2200" dirty="0">
                <a:latin typeface="Calibri" panose="020F0502020204030204" pitchFamily="34" charset="0"/>
                <a:cs typeface="Calibri" panose="020F0502020204030204" pitchFamily="34" charset="0"/>
              </a:rPr>
              <a:t> list and at least 10% of awards to Black, Asian and Minority Ethnic (BAME) nominees, as well as improving the number of women and BAME nominees at the higher levels, and tackling regional disparities</a:t>
            </a:r>
          </a:p>
          <a:p>
            <a:pPr marL="457200" indent="-457200">
              <a:buFont typeface="+mj-lt"/>
              <a:buAutoNum type="arabicParenR" startAt="4"/>
            </a:pPr>
            <a:r>
              <a:rPr lang="en-US" sz="2200" dirty="0">
                <a:latin typeface="Calibri" panose="020F0502020204030204" pitchFamily="34" charset="0"/>
                <a:cs typeface="Calibri" panose="020F0502020204030204" pitchFamily="34" charset="0"/>
              </a:rPr>
              <a:t>Continue to promote diversity and accountability in the boardroom, supporting business-led initiatives to improve access to business leadership roles for under-represented groups</a:t>
            </a:r>
          </a:p>
          <a:p>
            <a:pPr marL="457200" indent="-457200">
              <a:buFont typeface="+mj-lt"/>
              <a:buAutoNum type="arabicParenR" startAt="4"/>
            </a:pPr>
            <a:r>
              <a:rPr lang="en-US" sz="2200" dirty="0">
                <a:latin typeface="Calibri" panose="020F0502020204030204" pitchFamily="34" charset="0"/>
                <a:cs typeface="Calibri" panose="020F0502020204030204" pitchFamily="34" charset="0"/>
              </a:rPr>
              <a:t>Promote gender equality, including the Preventing Sexual Violence Initiative</a:t>
            </a:r>
          </a:p>
          <a:p>
            <a:pPr marL="457200" indent="-457200">
              <a:buFont typeface="+mj-lt"/>
              <a:buAutoNum type="arabicParenR" startAt="4"/>
            </a:pPr>
            <a:r>
              <a:rPr lang="en-US" sz="2200" dirty="0">
                <a:latin typeface="Calibri" panose="020F0502020204030204" pitchFamily="34" charset="0"/>
                <a:cs typeface="Calibri" panose="020F0502020204030204" pitchFamily="34" charset="0"/>
              </a:rPr>
              <a:t>Introduce legislation to protect domestic abuse victims</a:t>
            </a:r>
          </a:p>
          <a:p>
            <a:pPr marL="457200" indent="-457200">
              <a:buFont typeface="+mj-lt"/>
              <a:buAutoNum type="arabicParenR" startAt="4"/>
            </a:pPr>
            <a:r>
              <a:rPr lang="en-US" sz="2200" dirty="0">
                <a:latin typeface="Calibri" panose="020F0502020204030204" pitchFamily="34" charset="0"/>
                <a:cs typeface="Calibri" panose="020F0502020204030204" pitchFamily="34" charset="0"/>
              </a:rPr>
              <a:t>Work with partners across government to deliver the Female Offender Strategy.</a:t>
            </a:r>
            <a:endParaRPr lang="en-GB"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891840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744DE-0555-4701-960C-204E4CC4D9BF}"/>
              </a:ext>
            </a:extLst>
          </p:cNvPr>
          <p:cNvSpPr>
            <a:spLocks noGrp="1"/>
          </p:cNvSpPr>
          <p:nvPr>
            <p:ph type="title"/>
          </p:nvPr>
        </p:nvSpPr>
        <p:spPr/>
        <p:txBody>
          <a:bodyPr>
            <a:noAutofit/>
          </a:bodyPr>
          <a:lstStyle/>
          <a:p>
            <a:r>
              <a:rPr lang="en-US" sz="3200" b="1" dirty="0"/>
              <a:t>Goal 6. Ensure availability and sustainable management of water and sanitation for all</a:t>
            </a:r>
            <a:endParaRPr lang="en-GB" sz="3200" b="1" dirty="0"/>
          </a:p>
        </p:txBody>
      </p:sp>
      <p:sp>
        <p:nvSpPr>
          <p:cNvPr id="3" name="Content Placeholder 2">
            <a:extLst>
              <a:ext uri="{FF2B5EF4-FFF2-40B4-BE49-F238E27FC236}">
                <a16:creationId xmlns:a16="http://schemas.microsoft.com/office/drawing/2014/main" id="{D7FE1B3A-2531-49A3-B518-32452FAF0AFD}"/>
              </a:ext>
            </a:extLst>
          </p:cNvPr>
          <p:cNvSpPr>
            <a:spLocks noGrp="1"/>
          </p:cNvSpPr>
          <p:nvPr>
            <p:ph idx="1"/>
          </p:nvPr>
        </p:nvSpPr>
        <p:spPr/>
        <p:txBody>
          <a:bodyPr>
            <a:noAutofit/>
          </a:bodyPr>
          <a:lstStyle/>
          <a:p>
            <a:r>
              <a:rPr lang="en-US" sz="2400" dirty="0">
                <a:latin typeface="Calibri" panose="020F0502020204030204" pitchFamily="34" charset="0"/>
                <a:cs typeface="Calibri" panose="020F0502020204030204" pitchFamily="34" charset="0"/>
              </a:rPr>
              <a:t>How we will achieve this:</a:t>
            </a:r>
          </a:p>
          <a:p>
            <a:pPr marL="457200" indent="-457200">
              <a:buFont typeface="+mj-lt"/>
              <a:buAutoNum type="arabicParenR"/>
            </a:pPr>
            <a:r>
              <a:rPr lang="en-US" sz="2400" dirty="0">
                <a:latin typeface="Calibri" panose="020F0502020204030204" pitchFamily="34" charset="0"/>
                <a:cs typeface="Calibri" panose="020F0502020204030204" pitchFamily="34" charset="0"/>
              </a:rPr>
              <a:t>Pass on to the next generation a natural environment protected and enhanced for the future</a:t>
            </a:r>
          </a:p>
          <a:p>
            <a:pPr marL="457200" indent="-457200">
              <a:buFont typeface="+mj-lt"/>
              <a:buAutoNum type="arabicParenR"/>
            </a:pPr>
            <a:r>
              <a:rPr lang="en-US" sz="2400" dirty="0">
                <a:latin typeface="Calibri" panose="020F0502020204030204" pitchFamily="34" charset="0"/>
                <a:cs typeface="Calibri" panose="020F0502020204030204" pitchFamily="34" charset="0"/>
              </a:rPr>
              <a:t>Maintain the high level of environmental protection achieved to date, through preventative action to avoid deterioration of the water environment and reversing deterioration when it occurs</a:t>
            </a:r>
          </a:p>
          <a:p>
            <a:pPr marL="457200" indent="-457200">
              <a:buFont typeface="+mj-lt"/>
              <a:buAutoNum type="arabicParenR"/>
            </a:pPr>
            <a:r>
              <a:rPr lang="en-US" sz="2400" dirty="0">
                <a:latin typeface="Calibri" panose="020F0502020204030204" pitchFamily="34" charset="0"/>
                <a:cs typeface="Calibri" panose="020F0502020204030204" pitchFamily="34" charset="0"/>
              </a:rPr>
              <a:t>Ensure resilient, sustainable, affordable water services to homes and businesses, through a strategic framework for water sector planning and investment, and a strengthened regulatory framework</a:t>
            </a:r>
          </a:p>
          <a:p>
            <a:pPr marL="457200" indent="-457200">
              <a:buFont typeface="+mj-lt"/>
              <a:buAutoNum type="arabicParenR"/>
            </a:pPr>
            <a:r>
              <a:rPr lang="en-US" sz="2400" dirty="0">
                <a:latin typeface="Calibri" panose="020F0502020204030204" pitchFamily="34" charset="0"/>
                <a:cs typeface="Calibri" panose="020F0502020204030204" pitchFamily="34" charset="0"/>
              </a:rPr>
              <a:t>Ensure access to water and sanitation for all to meet basic needs.</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114438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150B0-3790-45D4-8D2C-1643BCFB7997}"/>
              </a:ext>
            </a:extLst>
          </p:cNvPr>
          <p:cNvSpPr>
            <a:spLocks noGrp="1"/>
          </p:cNvSpPr>
          <p:nvPr>
            <p:ph type="title"/>
          </p:nvPr>
        </p:nvSpPr>
        <p:spPr/>
        <p:txBody>
          <a:bodyPr/>
          <a:lstStyle/>
          <a:p>
            <a:r>
              <a:rPr lang="en-GB" dirty="0"/>
              <a:t>Activity – 4 – 20 minutes</a:t>
            </a:r>
          </a:p>
        </p:txBody>
      </p:sp>
      <p:sp>
        <p:nvSpPr>
          <p:cNvPr id="3" name="Content Placeholder 2">
            <a:extLst>
              <a:ext uri="{FF2B5EF4-FFF2-40B4-BE49-F238E27FC236}">
                <a16:creationId xmlns:a16="http://schemas.microsoft.com/office/drawing/2014/main" id="{BD56BF88-FC59-4F0E-87A4-E5EA65ECF422}"/>
              </a:ext>
            </a:extLst>
          </p:cNvPr>
          <p:cNvSpPr>
            <a:spLocks noGrp="1"/>
          </p:cNvSpPr>
          <p:nvPr>
            <p:ph idx="1"/>
          </p:nvPr>
        </p:nvSpPr>
        <p:spPr/>
        <p:txBody>
          <a:bodyPr/>
          <a:lstStyle/>
          <a:p>
            <a:r>
              <a:rPr lang="en-GB" dirty="0"/>
              <a:t>Identify the different challenges in implementing the 6 SDGs discussed </a:t>
            </a:r>
          </a:p>
        </p:txBody>
      </p:sp>
    </p:spTree>
    <p:extLst>
      <p:ext uri="{BB962C8B-B14F-4D97-AF65-F5344CB8AC3E}">
        <p14:creationId xmlns:p14="http://schemas.microsoft.com/office/powerpoint/2010/main" val="28470205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BE361-943C-4EC0-8782-6E684AED25DF}"/>
              </a:ext>
            </a:extLst>
          </p:cNvPr>
          <p:cNvSpPr>
            <a:spLocks noGrp="1"/>
          </p:cNvSpPr>
          <p:nvPr>
            <p:ph type="title"/>
          </p:nvPr>
        </p:nvSpPr>
        <p:spPr/>
        <p:txBody>
          <a:bodyPr>
            <a:normAutofit/>
          </a:bodyPr>
          <a:lstStyle/>
          <a:p>
            <a:r>
              <a:rPr lang="en-GB" b="1" dirty="0"/>
              <a:t>Recap</a:t>
            </a:r>
          </a:p>
        </p:txBody>
      </p:sp>
      <p:sp>
        <p:nvSpPr>
          <p:cNvPr id="3" name="Content Placeholder 2">
            <a:extLst>
              <a:ext uri="{FF2B5EF4-FFF2-40B4-BE49-F238E27FC236}">
                <a16:creationId xmlns:a16="http://schemas.microsoft.com/office/drawing/2014/main" id="{7A01F709-9700-4D54-9509-55CB17F16002}"/>
              </a:ext>
            </a:extLst>
          </p:cNvPr>
          <p:cNvSpPr>
            <a:spLocks noGrp="1"/>
          </p:cNvSpPr>
          <p:nvPr>
            <p:ph idx="1"/>
          </p:nvPr>
        </p:nvSpPr>
        <p:spPr>
          <a:xfrm>
            <a:off x="1097280" y="1350628"/>
            <a:ext cx="10058400" cy="3808601"/>
          </a:xfrm>
        </p:spPr>
        <p:txBody>
          <a:bodyPr>
            <a:normAutofit/>
          </a:bodyPr>
          <a:lstStyle/>
          <a:p>
            <a:pPr>
              <a:buFont typeface="Wingdings" panose="05000000000000000000" pitchFamily="2" charset="2"/>
              <a:buChar char="§"/>
            </a:pPr>
            <a:r>
              <a:rPr lang="en-GB" sz="2000" dirty="0"/>
              <a:t> Sustainable development is a</a:t>
            </a:r>
            <a:r>
              <a:rPr lang="en-US" sz="2000" dirty="0"/>
              <a:t> principle that recognises the importance of ensuring that all people should be able to satisfy their basic needs and enjoy a better quality of life, both now and in the future.</a:t>
            </a:r>
          </a:p>
          <a:p>
            <a:pPr>
              <a:buFont typeface="Wingdings" panose="05000000000000000000" pitchFamily="2" charset="2"/>
              <a:buChar char="§"/>
            </a:pPr>
            <a:r>
              <a:rPr lang="en-US" sz="2000" dirty="0"/>
              <a:t> UN Member States have agreed on common 17 Sustainable Development Goals (SDGs).</a:t>
            </a:r>
          </a:p>
          <a:p>
            <a:pPr>
              <a:buFont typeface="Wingdings" panose="05000000000000000000" pitchFamily="2" charset="2"/>
              <a:buChar char="§"/>
            </a:pPr>
            <a:r>
              <a:rPr lang="en-US" sz="2000" dirty="0"/>
              <a:t> Relevant actions/policies have been implemented or planned from the UK Government to achieve these SDGs.</a:t>
            </a:r>
          </a:p>
          <a:p>
            <a:pPr>
              <a:buFont typeface="Wingdings" panose="05000000000000000000" pitchFamily="2" charset="2"/>
              <a:buChar char="§"/>
            </a:pPr>
            <a:r>
              <a:rPr lang="en-US" sz="2000" dirty="0"/>
              <a:t> Which are the SDGs discussed today?</a:t>
            </a:r>
          </a:p>
          <a:p>
            <a:endParaRPr lang="en-GB" sz="2000" dirty="0"/>
          </a:p>
        </p:txBody>
      </p:sp>
    </p:spTree>
    <p:extLst>
      <p:ext uri="{BB962C8B-B14F-4D97-AF65-F5344CB8AC3E}">
        <p14:creationId xmlns:p14="http://schemas.microsoft.com/office/powerpoint/2010/main" val="3314804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04C07-889C-428C-A638-2E39E87D6CCF}"/>
              </a:ext>
            </a:extLst>
          </p:cNvPr>
          <p:cNvSpPr>
            <a:spLocks noGrp="1"/>
          </p:cNvSpPr>
          <p:nvPr>
            <p:ph type="title"/>
          </p:nvPr>
        </p:nvSpPr>
        <p:spPr/>
        <p:txBody>
          <a:bodyPr/>
          <a:lstStyle/>
          <a:p>
            <a:r>
              <a:rPr lang="en-GB" dirty="0"/>
              <a:t>Assignment Brief discussion </a:t>
            </a:r>
          </a:p>
        </p:txBody>
      </p:sp>
      <p:sp>
        <p:nvSpPr>
          <p:cNvPr id="3" name="Content Placeholder 2">
            <a:extLst>
              <a:ext uri="{FF2B5EF4-FFF2-40B4-BE49-F238E27FC236}">
                <a16:creationId xmlns:a16="http://schemas.microsoft.com/office/drawing/2014/main" id="{4B94E723-DA42-48E3-A645-6875460EA51B}"/>
              </a:ext>
            </a:extLst>
          </p:cNvPr>
          <p:cNvSpPr>
            <a:spLocks noGrp="1"/>
          </p:cNvSpPr>
          <p:nvPr>
            <p:ph idx="1"/>
          </p:nvPr>
        </p:nvSpPr>
        <p:spPr/>
        <p:txBody>
          <a:bodyPr>
            <a:normAutofit/>
          </a:bodyPr>
          <a:lstStyle/>
          <a:p>
            <a:r>
              <a:rPr lang="en-GB" b="1" dirty="0">
                <a:latin typeface="Calibri" panose="020F0502020204030204" pitchFamily="34" charset="0"/>
                <a:cs typeface="Calibri" panose="020F0502020204030204" pitchFamily="34" charset="0"/>
              </a:rPr>
              <a:t>Note to remember: </a:t>
            </a:r>
            <a:r>
              <a:rPr lang="en-GB" dirty="0">
                <a:latin typeface="Calibri" panose="020F0502020204030204" pitchFamily="34" charset="0"/>
                <a:cs typeface="Calibri" panose="020F0502020204030204" pitchFamily="34" charset="0"/>
              </a:rPr>
              <a:t>We will be having a dedicated workshop session every week to help you complete parts of your assignment in the class. Be prepared to bring your laptop/phone/tablet and connect it to the Wi-Fi. </a:t>
            </a:r>
          </a:p>
        </p:txBody>
      </p:sp>
    </p:spTree>
    <p:extLst>
      <p:ext uri="{BB962C8B-B14F-4D97-AF65-F5344CB8AC3E}">
        <p14:creationId xmlns:p14="http://schemas.microsoft.com/office/powerpoint/2010/main" val="21775440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06EC17-5108-4EFD-9900-08E40C905279}"/>
              </a:ext>
            </a:extLst>
          </p:cNvPr>
          <p:cNvSpPr>
            <a:spLocks noGrp="1"/>
          </p:cNvSpPr>
          <p:nvPr>
            <p:ph idx="1"/>
          </p:nvPr>
        </p:nvSpPr>
        <p:spPr>
          <a:xfrm>
            <a:off x="1097280" y="2819400"/>
            <a:ext cx="10058400" cy="3049694"/>
          </a:xfrm>
        </p:spPr>
        <p:txBody>
          <a:bodyPr>
            <a:normAutofit/>
          </a:bodyPr>
          <a:lstStyle/>
          <a:p>
            <a:pPr marL="0" indent="0" algn="ctr">
              <a:buNone/>
            </a:pPr>
            <a:r>
              <a:rPr lang="en-GB" sz="8000" dirty="0"/>
              <a:t>Any questions?</a:t>
            </a:r>
          </a:p>
        </p:txBody>
      </p:sp>
    </p:spTree>
    <p:extLst>
      <p:ext uri="{BB962C8B-B14F-4D97-AF65-F5344CB8AC3E}">
        <p14:creationId xmlns:p14="http://schemas.microsoft.com/office/powerpoint/2010/main" val="8534118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7A5EC-E71F-4445-BFB3-00C976114645}"/>
              </a:ext>
            </a:extLst>
          </p:cNvPr>
          <p:cNvSpPr>
            <a:spLocks noGrp="1"/>
          </p:cNvSpPr>
          <p:nvPr>
            <p:ph type="title"/>
          </p:nvPr>
        </p:nvSpPr>
        <p:spPr>
          <a:xfrm>
            <a:off x="609600" y="274638"/>
            <a:ext cx="10972800" cy="614595"/>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D550175E-1128-4314-965A-F60A70359B5A}"/>
              </a:ext>
            </a:extLst>
          </p:cNvPr>
          <p:cNvSpPr>
            <a:spLocks noGrp="1"/>
          </p:cNvSpPr>
          <p:nvPr>
            <p:ph idx="1"/>
          </p:nvPr>
        </p:nvSpPr>
        <p:spPr>
          <a:xfrm>
            <a:off x="609600" y="889233"/>
            <a:ext cx="10972800" cy="4628000"/>
          </a:xfrm>
        </p:spPr>
        <p:txBody>
          <a:bodyPr>
            <a:normAutofit fontScale="92500" lnSpcReduction="10000"/>
          </a:bodyPr>
          <a:lstStyle/>
          <a:p>
            <a:r>
              <a:rPr lang="en-GB" sz="2400" dirty="0">
                <a:latin typeface="Calibri" panose="020F0502020204030204" pitchFamily="34" charset="0"/>
                <a:cs typeface="Calibri" panose="020F0502020204030204" pitchFamily="34" charset="0"/>
              </a:rPr>
              <a:t>United Nations (2021) THE 17 GOALS | Sustainable Development. [online] Sdgs.un.org. Available at: &lt;https://sdgs.un.org/goals&gt; [Accessed 27 September 2021]. </a:t>
            </a:r>
          </a:p>
          <a:p>
            <a:r>
              <a:rPr lang="en-GB" sz="2400" dirty="0">
                <a:latin typeface="Calibri" panose="020F0502020204030204" pitchFamily="34" charset="0"/>
                <a:cs typeface="Calibri" panose="020F0502020204030204" pitchFamily="34" charset="0"/>
              </a:rPr>
              <a:t>UK Parliament (2021) Poverty in the UK: statistics. [online] House of Commons Library. Available at: &lt;https://commonslibrary.parliament.uk/research-briefings/sn07096/&gt; [Accessed 27 September 2021].</a:t>
            </a:r>
          </a:p>
          <a:p>
            <a:r>
              <a:rPr lang="en-GB" sz="2400" dirty="0">
                <a:latin typeface="Calibri" panose="020F0502020204030204" pitchFamily="34" charset="0"/>
                <a:cs typeface="Calibri" panose="020F0502020204030204" pitchFamily="34" charset="0"/>
              </a:rPr>
              <a:t>Gov UK (2021) Implementing the Sustainable Development Goals. [online] GOV.UK. Available at: &lt;https://www.gov.uk/government/publications/implementing-the-sustainable-development-goals/implementing-the-sustainable-development-goals--2&gt; [Accessed 27 September 2021].</a:t>
            </a:r>
          </a:p>
          <a:p>
            <a:r>
              <a:rPr lang="en-GB" sz="2400" dirty="0">
                <a:latin typeface="Calibri" panose="020F0502020204030204" pitchFamily="34" charset="0"/>
                <a:cs typeface="Calibri" panose="020F0502020204030204" pitchFamily="34" charset="0"/>
              </a:rPr>
              <a:t>Gov UK (2019) UK’s Voluntary National Review of the Sustainable Development Goals. [online] GOV.UK. Available at: &lt;https://www.gov.uk/government/publications/uks-voluntary-national-review-of-the-sustainable-development-goals&gt; [Accessed 27 September 2021].</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866575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606</TotalTime>
  <Words>2482</Words>
  <Application>Microsoft Office PowerPoint</Application>
  <PresentationFormat>Widescreen</PresentationFormat>
  <Paragraphs>143</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Myriad Pro</vt:lpstr>
      <vt:lpstr>Arial</vt:lpstr>
      <vt:lpstr>Calibri</vt:lpstr>
      <vt:lpstr>Wingdings</vt:lpstr>
      <vt:lpstr>20140311PresentationUWTSDTemplate</vt:lpstr>
      <vt:lpstr>Sustainable Development Goals in the UK  (Part 1)</vt:lpstr>
      <vt:lpstr>In today’s session </vt:lpstr>
      <vt:lpstr> Recap on last week’s session  </vt:lpstr>
      <vt:lpstr>What is Sustainable Development?</vt:lpstr>
      <vt:lpstr>Overview of the Sustainable Development Goals</vt:lpstr>
      <vt:lpstr>Overview of the Sustainable Development Goals</vt:lpstr>
      <vt:lpstr>PowerPoint Presentation</vt:lpstr>
      <vt:lpstr>Sustainable Development Goals in the UK</vt:lpstr>
      <vt:lpstr>Goal 1. End poverty in all its forms everywhere</vt:lpstr>
      <vt:lpstr>Goal 1. End poverty in all its forms everywhere in the UK</vt:lpstr>
      <vt:lpstr>Goal 1. End poverty in all its forms everywhere in the UK…</vt:lpstr>
      <vt:lpstr>Review of progress of SDG 1 in the UK </vt:lpstr>
      <vt:lpstr>Activity - 1 – 30 minutes</vt:lpstr>
      <vt:lpstr>Goal 2. End hunger, achieve food security and improved nutrition and promote sustainable agriculture</vt:lpstr>
      <vt:lpstr>Review of progress of SDG 2 in the UK </vt:lpstr>
      <vt:lpstr>Review of progress of SDG 2 in the UK </vt:lpstr>
      <vt:lpstr>Activity -2 -15 minutes </vt:lpstr>
      <vt:lpstr>PowerPoint Presentation</vt:lpstr>
      <vt:lpstr>Goal 3. Ensure healthy lives and promote well-being for all at all ages</vt:lpstr>
      <vt:lpstr>Activity -3 – 15 minutes</vt:lpstr>
      <vt:lpstr>Goal 4. Ensure inclusive and equitable quality education and promote lifelong learning opportunities for all</vt:lpstr>
      <vt:lpstr>Goal 4. Ensure inclusive and equitable quality education and promote lifelong learning opportunities for all</vt:lpstr>
      <vt:lpstr>Goal 5. Achieve gender equality and empower all women and girls</vt:lpstr>
      <vt:lpstr>Goal 5. Achieve gender equality and empower all women and girls</vt:lpstr>
      <vt:lpstr>Goal 6. Ensure availability and sustainable management of water and sanitation for all</vt:lpstr>
      <vt:lpstr>Activity – 4 – 20 minutes</vt:lpstr>
      <vt:lpstr>Recap</vt:lpstr>
      <vt:lpstr>Assignment Brief discussion </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Development Goals</dc:title>
  <dc:creator>Eleni Koutsogeorgou</dc:creator>
  <cp:lastModifiedBy>Besty Jose</cp:lastModifiedBy>
  <cp:revision>23</cp:revision>
  <dcterms:created xsi:type="dcterms:W3CDTF">2021-06-24T13:44:25Z</dcterms:created>
  <dcterms:modified xsi:type="dcterms:W3CDTF">2022-02-02T23:45:26Z</dcterms:modified>
</cp:coreProperties>
</file>