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6" r:id="rId1"/>
  </p:sldMasterIdLst>
  <p:sldIdLst>
    <p:sldId id="267" r:id="rId2"/>
    <p:sldId id="257" r:id="rId3"/>
    <p:sldId id="258" r:id="rId4"/>
    <p:sldId id="259" r:id="rId5"/>
    <p:sldId id="269" r:id="rId6"/>
    <p:sldId id="260" r:id="rId7"/>
    <p:sldId id="261" r:id="rId8"/>
    <p:sldId id="262" r:id="rId9"/>
    <p:sldId id="264" r:id="rId10"/>
    <p:sldId id="268" r:id="rId11"/>
    <p:sldId id="270" r:id="rId12"/>
    <p:sldId id="265"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8" d="100"/>
          <a:sy n="88" d="100"/>
        </p:scale>
        <p:origin x="466"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A56981C1-DB81-4B15-A899-7AE7E90A8622}" type="datetimeFigureOut">
              <a:rPr lang="en-US" smtClean="0"/>
              <a:t>7/21/2022</a:t>
            </a:fld>
            <a:endParaRPr lang="en-US"/>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D9DCB444-B9E0-4666-AEA5-298C76349798}" type="slidenum">
              <a:rPr lang="en-US" smtClean="0"/>
              <a:t>‹#›</a:t>
            </a:fld>
            <a:endParaRPr lang="en-US"/>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40420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56981C1-DB81-4B15-A899-7AE7E90A8622}" type="datetimeFigureOut">
              <a:rPr lang="en-US" smtClean="0"/>
              <a:t>7/21/2022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DCB444-B9E0-4666-AEA5-298C76349798}" type="slidenum">
              <a:rPr lang="en-US" smtClean="0"/>
              <a:t>‹#›</a:t>
            </a:fld>
            <a:endParaRPr lang="en-US"/>
          </a:p>
        </p:txBody>
      </p:sp>
    </p:spTree>
    <p:extLst>
      <p:ext uri="{BB962C8B-B14F-4D97-AF65-F5344CB8AC3E}">
        <p14:creationId xmlns:p14="http://schemas.microsoft.com/office/powerpoint/2010/main" val="21777132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56981C1-DB81-4B15-A899-7AE7E90A8622}" type="datetimeFigureOut">
              <a:rPr lang="en-US" smtClean="0"/>
              <a:t>7/21/2022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DCB444-B9E0-4666-AEA5-298C76349798}" type="slidenum">
              <a:rPr lang="en-US" smtClean="0"/>
              <a:t>‹#›</a:t>
            </a:fld>
            <a:endParaRPr lang="en-US"/>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53809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56981C1-DB81-4B15-A899-7AE7E90A8622}" type="datetimeFigureOut">
              <a:rPr lang="en-US" smtClean="0"/>
              <a:t>7/21/2022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9DCB444-B9E0-4666-AEA5-298C76349798}" type="slidenum">
              <a:rPr lang="en-US" smtClean="0"/>
              <a:t>‹#›</a:t>
            </a:fld>
            <a:endParaRPr lang="en-US"/>
          </a:p>
        </p:txBody>
      </p:sp>
    </p:spTree>
    <p:extLst>
      <p:ext uri="{BB962C8B-B14F-4D97-AF65-F5344CB8AC3E}">
        <p14:creationId xmlns:p14="http://schemas.microsoft.com/office/powerpoint/2010/main" val="2981618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56981C1-DB81-4B15-A899-7AE7E90A8622}" type="datetimeFigureOut">
              <a:rPr lang="en-US" smtClean="0"/>
              <a:t>7/21/2022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9DCB444-B9E0-4666-AEA5-298C76349798}" type="slidenum">
              <a:rPr lang="en-US" smtClean="0"/>
              <a:t>‹#›</a:t>
            </a:fld>
            <a:endParaRPr lang="en-US"/>
          </a:p>
        </p:txBody>
      </p:sp>
    </p:spTree>
    <p:extLst>
      <p:ext uri="{BB962C8B-B14F-4D97-AF65-F5344CB8AC3E}">
        <p14:creationId xmlns:p14="http://schemas.microsoft.com/office/powerpoint/2010/main" val="28690945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56981C1-DB81-4B15-A899-7AE7E90A8622}" type="datetimeFigureOut">
              <a:rPr lang="en-US" smtClean="0"/>
              <a:t>7/21/2022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9DCB444-B9E0-4666-AEA5-298C76349798}" type="slidenum">
              <a:rPr lang="en-US" smtClean="0"/>
              <a:t>‹#›</a:t>
            </a:fld>
            <a:endParaRPr lang="en-US"/>
          </a:p>
        </p:txBody>
      </p:sp>
    </p:spTree>
    <p:extLst>
      <p:ext uri="{BB962C8B-B14F-4D97-AF65-F5344CB8AC3E}">
        <p14:creationId xmlns:p14="http://schemas.microsoft.com/office/powerpoint/2010/main" val="31327852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6981C1-DB81-4B15-A899-7AE7E90A8622}" type="datetimeFigureOut">
              <a:rPr lang="en-US" smtClean="0"/>
              <a:t>7/21/2022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9DCB444-B9E0-4666-AEA5-298C76349798}" type="slidenum">
              <a:rPr lang="en-US" smtClean="0"/>
              <a:t>‹#›</a:t>
            </a:fld>
            <a:endParaRPr lang="en-US"/>
          </a:p>
        </p:txBody>
      </p:sp>
    </p:spTree>
    <p:extLst>
      <p:ext uri="{BB962C8B-B14F-4D97-AF65-F5344CB8AC3E}">
        <p14:creationId xmlns:p14="http://schemas.microsoft.com/office/powerpoint/2010/main" val="31337949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smtClean="0"/>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56981C1-DB81-4B15-A899-7AE7E90A8622}" type="datetimeFigureOut">
              <a:rPr lang="en-US" smtClean="0"/>
              <a:t>7/21/2022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9DCB444-B9E0-4666-AEA5-298C76349798}" type="slidenum">
              <a:rPr lang="en-US" smtClean="0"/>
              <a:t>‹#›</a:t>
            </a:fld>
            <a:endParaRPr lang="en-US"/>
          </a:p>
        </p:txBody>
      </p:sp>
    </p:spTree>
    <p:extLst>
      <p:ext uri="{BB962C8B-B14F-4D97-AF65-F5344CB8AC3E}">
        <p14:creationId xmlns:p14="http://schemas.microsoft.com/office/powerpoint/2010/main" val="13720764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56981C1-DB81-4B15-A899-7AE7E90A8622}" type="datetimeFigureOut">
              <a:rPr lang="en-US" smtClean="0"/>
              <a:t>7/21/2022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9DCB444-B9E0-4666-AEA5-298C76349798}" type="slidenum">
              <a:rPr lang="en-US" smtClean="0"/>
              <a:t>‹#›</a:t>
            </a:fld>
            <a:endParaRPr lang="en-US"/>
          </a:p>
        </p:txBody>
      </p:sp>
    </p:spTree>
    <p:extLst>
      <p:ext uri="{BB962C8B-B14F-4D97-AF65-F5344CB8AC3E}">
        <p14:creationId xmlns:p14="http://schemas.microsoft.com/office/powerpoint/2010/main" val="30136288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56981C1-DB81-4B15-A899-7AE7E90A8622}" type="datetimeFigureOut">
              <a:rPr lang="en-US" smtClean="0"/>
              <a:t>7/21/2022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DCB444-B9E0-4666-AEA5-298C76349798}" type="slidenum">
              <a:rPr lang="en-US" smtClean="0"/>
              <a:t>‹#›</a:t>
            </a:fld>
            <a:endParaRPr lang="en-US"/>
          </a:p>
        </p:txBody>
      </p:sp>
    </p:spTree>
    <p:extLst>
      <p:ext uri="{BB962C8B-B14F-4D97-AF65-F5344CB8AC3E}">
        <p14:creationId xmlns:p14="http://schemas.microsoft.com/office/powerpoint/2010/main" val="3394161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56981C1-DB81-4B15-A899-7AE7E90A8622}" type="datetimeFigureOut">
              <a:rPr lang="en-US" smtClean="0"/>
              <a:t>7/21/2022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DCB444-B9E0-4666-AEA5-298C76349798}" type="slidenum">
              <a:rPr lang="en-US" smtClean="0"/>
              <a:t>‹#›</a:t>
            </a:fld>
            <a:endParaRPr lang="en-US"/>
          </a:p>
        </p:txBody>
      </p:sp>
    </p:spTree>
    <p:extLst>
      <p:ext uri="{BB962C8B-B14F-4D97-AF65-F5344CB8AC3E}">
        <p14:creationId xmlns:p14="http://schemas.microsoft.com/office/powerpoint/2010/main" val="1938064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A56981C1-DB81-4B15-A899-7AE7E90A8622}" type="datetimeFigureOut">
              <a:rPr lang="en-US" smtClean="0"/>
              <a:t>7/21/2022</a:t>
            </a:fld>
            <a:endParaRPr lang="en-US"/>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D9DCB444-B9E0-4666-AEA5-298C76349798}" type="slidenum">
              <a:rPr lang="en-US" smtClean="0"/>
              <a:t>‹#›</a:t>
            </a:fld>
            <a:endParaRPr lang="en-US"/>
          </a:p>
        </p:txBody>
      </p:sp>
    </p:spTree>
    <p:extLst>
      <p:ext uri="{BB962C8B-B14F-4D97-AF65-F5344CB8AC3E}">
        <p14:creationId xmlns:p14="http://schemas.microsoft.com/office/powerpoint/2010/main" val="3237020592"/>
      </p:ext>
    </p:extLst>
  </p:cSld>
  <p:clrMap bg1="lt1" tx1="dk1" bg2="lt2" tx2="dk2" accent1="accent1" accent2="accent2" accent3="accent3" accent4="accent4" accent5="accent5" accent6="accent6" hlink="hlink" folHlink="folHlink"/>
  <p:sldLayoutIdLst>
    <p:sldLayoutId id="2147483767" r:id="rId1"/>
    <p:sldLayoutId id="2147483768" r:id="rId2"/>
    <p:sldLayoutId id="2147483769" r:id="rId3"/>
    <p:sldLayoutId id="2147483770" r:id="rId4"/>
    <p:sldLayoutId id="2147483771" r:id="rId5"/>
    <p:sldLayoutId id="2147483772" r:id="rId6"/>
    <p:sldLayoutId id="2147483773" r:id="rId7"/>
    <p:sldLayoutId id="2147483774" r:id="rId8"/>
    <p:sldLayoutId id="2147483775" r:id="rId9"/>
    <p:sldLayoutId id="2147483776" r:id="rId10"/>
    <p:sldLayoutId id="2147483777"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sidebyside.mind.org.uk/" TargetMode="External"/><Relationship Id="rId2" Type="http://schemas.openxmlformats.org/officeDocument/2006/relationships/hyperlink" Target="https://www.nhs.uk/every-mind-matters/mental-wellbeing-tips/top-tips-to-improve-your-mental-wellbeing/"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my.clevelandclinic.org/health/diseases/6424-asthma" TargetMode="External"/><Relationship Id="rId2" Type="http://schemas.openxmlformats.org/officeDocument/2006/relationships/hyperlink" Target="https://www.healthline.com/health/depression/medication-" TargetMode="External"/><Relationship Id="rId1" Type="http://schemas.openxmlformats.org/officeDocument/2006/relationships/slideLayout" Target="../slideLayouts/slideLayout2.xml"/><Relationship Id="rId4" Type="http://schemas.openxmlformats.org/officeDocument/2006/relationships/hyperlink" Target="https://www.heartuk.org.uk/cholesterol/what-is-high"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gale.com/intl/databases-explored/social-issues/depression" TargetMode="External"/><Relationship Id="rId2" Type="http://schemas.openxmlformats.org/officeDocument/2006/relationships/hyperlink" Target="https://www.healthline.com/nutrition/low-cholesterol-diet#TOC_TITLE_HDR_2" TargetMode="External"/><Relationship Id="rId1" Type="http://schemas.openxmlformats.org/officeDocument/2006/relationships/slideLayout" Target="../slideLayouts/slideLayout2.xml"/><Relationship Id="rId4" Type="http://schemas.openxmlformats.org/officeDocument/2006/relationships/hyperlink" Target="https://www.webmd.com/asthma/what-is-asthm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09980" y="882376"/>
            <a:ext cx="9966960" cy="1291481"/>
          </a:xfrm>
        </p:spPr>
        <p:txBody>
          <a:bodyPr/>
          <a:lstStyle/>
          <a:p>
            <a:r>
              <a:rPr lang="en-US" dirty="0" smtClean="0"/>
              <a:t>Care </a:t>
            </a:r>
            <a:r>
              <a:rPr lang="en-US" smtClean="0"/>
              <a:t>Plan </a:t>
            </a:r>
            <a:endParaRPr lang="en-US" dirty="0"/>
          </a:p>
        </p:txBody>
      </p:sp>
      <p:sp>
        <p:nvSpPr>
          <p:cNvPr id="3" name="Subtitle 2"/>
          <p:cNvSpPr>
            <a:spLocks noGrp="1"/>
          </p:cNvSpPr>
          <p:nvPr>
            <p:ph type="subTitle" idx="1"/>
          </p:nvPr>
        </p:nvSpPr>
        <p:spPr>
          <a:xfrm>
            <a:off x="1813047" y="4784034"/>
            <a:ext cx="8767860" cy="1547755"/>
          </a:xfrm>
        </p:spPr>
        <p:txBody>
          <a:bodyPr>
            <a:normAutofit fontScale="92500" lnSpcReduction="20000"/>
          </a:bodyPr>
          <a:lstStyle/>
          <a:p>
            <a:r>
              <a:rPr lang="en-US" dirty="0" smtClean="0"/>
              <a:t>Name : Sonia </a:t>
            </a:r>
            <a:r>
              <a:rPr lang="en-US" dirty="0" err="1" smtClean="0"/>
              <a:t>Hussain</a:t>
            </a:r>
            <a:r>
              <a:rPr lang="en-US" dirty="0" smtClean="0"/>
              <a:t>      Student Id: 191854</a:t>
            </a:r>
          </a:p>
          <a:p>
            <a:r>
              <a:rPr lang="en-US" dirty="0" smtClean="0"/>
              <a:t>Module</a:t>
            </a:r>
            <a:r>
              <a:rPr lang="en-US" dirty="0"/>
              <a:t>: Living with </a:t>
            </a:r>
            <a:r>
              <a:rPr lang="en-US" dirty="0" smtClean="0"/>
              <a:t>Care: The </a:t>
            </a:r>
            <a:r>
              <a:rPr lang="en-US" dirty="0"/>
              <a:t>Older </a:t>
            </a:r>
            <a:r>
              <a:rPr lang="en-US" dirty="0" smtClean="0"/>
              <a:t>Person</a:t>
            </a:r>
          </a:p>
          <a:p>
            <a:r>
              <a:rPr lang="en-US" dirty="0" smtClean="0"/>
              <a:t>Module </a:t>
            </a:r>
            <a:r>
              <a:rPr lang="en-US" dirty="0"/>
              <a:t>Code : BMHP6009_BIRM </a:t>
            </a:r>
            <a:endParaRPr lang="en-US" dirty="0" smtClean="0"/>
          </a:p>
          <a:p>
            <a:r>
              <a:rPr lang="en-US" dirty="0" smtClean="0"/>
              <a:t> Lecturer : Joanne Davis </a:t>
            </a:r>
          </a:p>
        </p:txBody>
      </p:sp>
    </p:spTree>
    <p:extLst>
      <p:ext uri="{BB962C8B-B14F-4D97-AF65-F5344CB8AC3E}">
        <p14:creationId xmlns:p14="http://schemas.microsoft.com/office/powerpoint/2010/main" val="34161348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02257" y="707366"/>
            <a:ext cx="10546397" cy="5562677"/>
          </a:xfrm>
        </p:spPr>
        <p:txBody>
          <a:bodyPr>
            <a:normAutofit/>
          </a:bodyPr>
          <a:lstStyle/>
          <a:p>
            <a:pPr marL="0" indent="0">
              <a:buNone/>
            </a:pPr>
            <a:r>
              <a:rPr lang="en-US" sz="2400" b="1" dirty="0">
                <a:solidFill>
                  <a:schemeClr val="tx1"/>
                </a:solidFill>
                <a:latin typeface="Arial" panose="020B0604020202020204" pitchFamily="34" charset="0"/>
                <a:cs typeface="Arial" panose="020B0604020202020204" pitchFamily="34" charset="0"/>
              </a:rPr>
              <a:t>This presentation is about a care </a:t>
            </a:r>
            <a:r>
              <a:rPr lang="en-US" sz="2400" b="1" dirty="0" smtClean="0">
                <a:solidFill>
                  <a:schemeClr val="tx1"/>
                </a:solidFill>
                <a:latin typeface="Arial" panose="020B0604020202020204" pitchFamily="34" charset="0"/>
                <a:cs typeface="Arial" panose="020B0604020202020204" pitchFamily="34" charset="0"/>
              </a:rPr>
              <a:t>plan </a:t>
            </a:r>
            <a:r>
              <a:rPr lang="en-US" sz="2400" b="1" dirty="0">
                <a:solidFill>
                  <a:schemeClr val="tx1"/>
                </a:solidFill>
                <a:latin typeface="Arial" panose="020B0604020202020204" pitchFamily="34" charset="0"/>
                <a:cs typeface="Arial" panose="020B0604020202020204" pitchFamily="34" charset="0"/>
              </a:rPr>
              <a:t>for an old lady </a:t>
            </a:r>
            <a:r>
              <a:rPr lang="en-US" sz="2400" b="1" dirty="0" smtClean="0">
                <a:solidFill>
                  <a:schemeClr val="tx1"/>
                </a:solidFill>
                <a:latin typeface="Arial" panose="020B0604020202020204" pitchFamily="34" charset="0"/>
                <a:cs typeface="Arial" panose="020B0604020202020204" pitchFamily="34" charset="0"/>
              </a:rPr>
              <a:t>called Gemma Marshal who is in domiciliary care</a:t>
            </a:r>
            <a:r>
              <a:rPr lang="en-US" sz="2400" b="1" dirty="0">
                <a:solidFill>
                  <a:schemeClr val="tx1"/>
                </a:solidFill>
                <a:latin typeface="Arial" panose="020B0604020202020204" pitchFamily="34" charset="0"/>
                <a:cs typeface="Arial" panose="020B0604020202020204" pitchFamily="34" charset="0"/>
              </a:rPr>
              <a:t>.</a:t>
            </a:r>
            <a:endParaRPr lang="en-US" sz="2400" b="1" dirty="0" smtClean="0">
              <a:solidFill>
                <a:schemeClr val="tx1"/>
              </a:solidFill>
              <a:latin typeface="Arial" panose="020B0604020202020204" pitchFamily="34" charset="0"/>
              <a:cs typeface="Arial" panose="020B0604020202020204" pitchFamily="34" charset="0"/>
            </a:endParaRPr>
          </a:p>
          <a:p>
            <a:pPr marL="0" indent="0">
              <a:buNone/>
            </a:pPr>
            <a:r>
              <a:rPr lang="en-US" sz="1800" b="1" dirty="0" smtClean="0">
                <a:latin typeface="Arial" panose="020B0604020202020204" pitchFamily="34" charset="0"/>
                <a:cs typeface="Arial" panose="020B0604020202020204" pitchFamily="34" charset="0"/>
              </a:rPr>
              <a:t>Domiciliary </a:t>
            </a:r>
            <a:r>
              <a:rPr lang="en-US" sz="1800" b="1" dirty="0">
                <a:latin typeface="Arial" panose="020B0604020202020204" pitchFamily="34" charset="0"/>
                <a:cs typeface="Arial" panose="020B0604020202020204" pitchFamily="34" charset="0"/>
              </a:rPr>
              <a:t>care </a:t>
            </a:r>
            <a:r>
              <a:rPr lang="en-US" sz="1800" dirty="0">
                <a:solidFill>
                  <a:schemeClr val="tx1"/>
                </a:solidFill>
                <a:latin typeface="Arial" panose="020B0604020202020204" pitchFamily="34" charset="0"/>
                <a:cs typeface="Arial" panose="020B0604020202020204" pitchFamily="34" charset="0"/>
              </a:rPr>
              <a:t>is the care which </a:t>
            </a:r>
            <a:r>
              <a:rPr lang="en-US" sz="1800" dirty="0" smtClean="0">
                <a:solidFill>
                  <a:schemeClr val="tx1"/>
                </a:solidFill>
                <a:latin typeface="Arial" panose="020B0604020202020204" pitchFamily="34" charset="0"/>
                <a:cs typeface="Arial" panose="020B0604020202020204" pitchFamily="34" charset="0"/>
              </a:rPr>
              <a:t>is given to a person staying in their own house. </a:t>
            </a:r>
            <a:r>
              <a:rPr lang="en-US" sz="1800" dirty="0">
                <a:solidFill>
                  <a:schemeClr val="tx1"/>
                </a:solidFill>
                <a:latin typeface="Arial" panose="020B0604020202020204" pitchFamily="34" charset="0"/>
                <a:cs typeface="Arial" panose="020B0604020202020204" pitchFamily="34" charset="0"/>
              </a:rPr>
              <a:t>Domiciliary care is characterized as the care which is administered by a paid worker in the comfort of an individual’s own </a:t>
            </a:r>
            <a:r>
              <a:rPr lang="en-US" sz="1800" dirty="0" smtClean="0">
                <a:solidFill>
                  <a:schemeClr val="tx1"/>
                </a:solidFill>
                <a:latin typeface="Arial" panose="020B0604020202020204" pitchFamily="34" charset="0"/>
                <a:cs typeface="Arial" panose="020B0604020202020204" pitchFamily="34" charset="0"/>
              </a:rPr>
              <a:t>house. </a:t>
            </a:r>
            <a:r>
              <a:rPr lang="en-US" sz="1800" dirty="0">
                <a:solidFill>
                  <a:schemeClr val="tx1"/>
                </a:solidFill>
                <a:latin typeface="Arial" panose="020B0604020202020204" pitchFamily="34" charset="0"/>
                <a:cs typeface="Arial" panose="020B0604020202020204" pitchFamily="34" charset="0"/>
              </a:rPr>
              <a:t>Administrations may include scheduled daily jobs, personal hygiene &amp;  care in a respectful manner within their own residence. (NHS </a:t>
            </a:r>
            <a:r>
              <a:rPr lang="en-US" sz="1800" dirty="0" smtClean="0">
                <a:solidFill>
                  <a:schemeClr val="tx1"/>
                </a:solidFill>
                <a:latin typeface="Arial" panose="020B0604020202020204" pitchFamily="34" charset="0"/>
                <a:cs typeface="Arial" panose="020B0604020202020204" pitchFamily="34" charset="0"/>
              </a:rPr>
              <a:t>Choices,2019)</a:t>
            </a:r>
            <a:endParaRPr lang="en-US" sz="1800" dirty="0">
              <a:solidFill>
                <a:schemeClr val="tx1"/>
              </a:solidFill>
              <a:latin typeface="Arial" panose="020B0604020202020204" pitchFamily="34" charset="0"/>
              <a:cs typeface="Arial" panose="020B0604020202020204" pitchFamily="34" charset="0"/>
            </a:endParaRPr>
          </a:p>
          <a:p>
            <a:pPr marL="0" lvl="0" indent="0">
              <a:buNone/>
            </a:pPr>
            <a:r>
              <a:rPr lang="en-US" sz="1800" b="1" dirty="0">
                <a:solidFill>
                  <a:schemeClr val="tx1"/>
                </a:solidFill>
                <a:latin typeface="Arial" panose="020B0604020202020204" pitchFamily="34" charset="0"/>
                <a:cs typeface="Arial" panose="020B0604020202020204" pitchFamily="34" charset="0"/>
              </a:rPr>
              <a:t>It is important to have a </a:t>
            </a:r>
            <a:r>
              <a:rPr lang="en-US" sz="1800" b="1" dirty="0">
                <a:latin typeface="Arial" panose="020B0604020202020204" pitchFamily="34" charset="0"/>
                <a:cs typeface="Arial" panose="020B0604020202020204" pitchFamily="34" charset="0"/>
              </a:rPr>
              <a:t>care plan </a:t>
            </a:r>
            <a:r>
              <a:rPr lang="en-US" sz="1800" b="1" dirty="0">
                <a:solidFill>
                  <a:schemeClr val="tx1"/>
                </a:solidFill>
                <a:latin typeface="Arial" panose="020B0604020202020204" pitchFamily="34" charset="0"/>
                <a:cs typeface="Arial" panose="020B0604020202020204" pitchFamily="34" charset="0"/>
              </a:rPr>
              <a:t>to support individuals after assessing their needs.  It defines what kind of support they would require, how it would be given and by </a:t>
            </a:r>
            <a:r>
              <a:rPr lang="en-US" sz="1800" b="1" dirty="0" smtClean="0">
                <a:solidFill>
                  <a:schemeClr val="tx1"/>
                </a:solidFill>
                <a:latin typeface="Arial" panose="020B0604020202020204" pitchFamily="34" charset="0"/>
                <a:cs typeface="Arial" panose="020B0604020202020204" pitchFamily="34" charset="0"/>
              </a:rPr>
              <a:t>whom</a:t>
            </a:r>
            <a:r>
              <a:rPr lang="en-US" sz="1800" b="1" dirty="0">
                <a:solidFill>
                  <a:schemeClr val="tx1"/>
                </a:solidFill>
                <a:latin typeface="Arial" panose="020B0604020202020204" pitchFamily="34" charset="0"/>
                <a:cs typeface="Arial" panose="020B0604020202020204" pitchFamily="34" charset="0"/>
              </a:rPr>
              <a:t> </a:t>
            </a:r>
            <a:r>
              <a:rPr lang="en-US" sz="1800" b="1" dirty="0" smtClean="0">
                <a:solidFill>
                  <a:schemeClr val="tx1"/>
                </a:solidFill>
                <a:latin typeface="Arial" panose="020B0604020202020204" pitchFamily="34" charset="0"/>
                <a:cs typeface="Arial" panose="020B0604020202020204" pitchFamily="34" charset="0"/>
              </a:rPr>
              <a:t>with their agreement and wishes.  </a:t>
            </a:r>
            <a:endParaRPr lang="en-US" sz="1800" b="1" dirty="0">
              <a:solidFill>
                <a:schemeClr val="tx1"/>
              </a:solidFill>
              <a:latin typeface="Arial" panose="020B0604020202020204" pitchFamily="34" charset="0"/>
              <a:cs typeface="Arial" panose="020B0604020202020204" pitchFamily="34" charset="0"/>
            </a:endParaRPr>
          </a:p>
          <a:p>
            <a:pPr marL="0" indent="0">
              <a:buNone/>
            </a:pPr>
            <a:r>
              <a:rPr lang="en-US" sz="1800" dirty="0">
                <a:solidFill>
                  <a:schemeClr val="tx1"/>
                </a:solidFill>
                <a:latin typeface="Arial" panose="020B0604020202020204" pitchFamily="34" charset="0"/>
                <a:cs typeface="Arial" panose="020B0604020202020204" pitchFamily="34" charset="0"/>
              </a:rPr>
              <a:t>Care plan are unique from one individual to another however, have same objective. </a:t>
            </a:r>
          </a:p>
          <a:p>
            <a:pPr marL="0" indent="0">
              <a:buNone/>
            </a:pPr>
            <a:r>
              <a:rPr lang="en-US" sz="1800" dirty="0">
                <a:solidFill>
                  <a:schemeClr val="tx1"/>
                </a:solidFill>
                <a:latin typeface="Arial" panose="020B0604020202020204" pitchFamily="34" charset="0"/>
                <a:cs typeface="Arial" panose="020B0604020202020204" pitchFamily="34" charset="0"/>
              </a:rPr>
              <a:t>The care plan should: </a:t>
            </a:r>
          </a:p>
          <a:p>
            <a:pPr lvl="0"/>
            <a:r>
              <a:rPr lang="en-US" sz="1800" dirty="0">
                <a:solidFill>
                  <a:schemeClr val="tx1"/>
                </a:solidFill>
                <a:latin typeface="Arial" panose="020B0604020202020204" pitchFamily="34" charset="0"/>
                <a:cs typeface="Arial" panose="020B0604020202020204" pitchFamily="34" charset="0"/>
              </a:rPr>
              <a:t> Consistent and easy to follow by any staff assigned on duty. </a:t>
            </a:r>
          </a:p>
          <a:p>
            <a:pPr lvl="0"/>
            <a:r>
              <a:rPr lang="en-US" sz="1800" dirty="0">
                <a:solidFill>
                  <a:schemeClr val="tx1"/>
                </a:solidFill>
                <a:latin typeface="Arial" panose="020B0604020202020204" pitchFamily="34" charset="0"/>
                <a:cs typeface="Arial" panose="020B0604020202020204" pitchFamily="34" charset="0"/>
              </a:rPr>
              <a:t> </a:t>
            </a:r>
            <a:r>
              <a:rPr lang="en-US" sz="1800" dirty="0" smtClean="0">
                <a:solidFill>
                  <a:schemeClr val="tx1"/>
                </a:solidFill>
                <a:latin typeface="Arial" panose="020B0604020202020204" pitchFamily="34" charset="0"/>
                <a:cs typeface="Arial" panose="020B0604020202020204" pitchFamily="34" charset="0"/>
              </a:rPr>
              <a:t>Documented</a:t>
            </a:r>
            <a:r>
              <a:rPr lang="en-US" sz="1800" dirty="0">
                <a:solidFill>
                  <a:schemeClr val="tx1"/>
                </a:solidFill>
                <a:latin typeface="Arial" panose="020B0604020202020204" pitchFamily="34" charset="0"/>
                <a:cs typeface="Arial" panose="020B0604020202020204" pitchFamily="34" charset="0"/>
              </a:rPr>
              <a:t> </a:t>
            </a:r>
            <a:r>
              <a:rPr lang="en-US" sz="1800" dirty="0" smtClean="0">
                <a:solidFill>
                  <a:schemeClr val="tx1"/>
                </a:solidFill>
                <a:latin typeface="Arial" panose="020B0604020202020204" pitchFamily="34" charset="0"/>
                <a:cs typeface="Arial" panose="020B0604020202020204" pitchFamily="34" charset="0"/>
              </a:rPr>
              <a:t>and a copy given to the client. </a:t>
            </a:r>
            <a:endParaRPr lang="en-US" sz="1800" dirty="0">
              <a:solidFill>
                <a:schemeClr val="tx1"/>
              </a:solidFill>
              <a:latin typeface="Arial" panose="020B0604020202020204" pitchFamily="34" charset="0"/>
              <a:cs typeface="Arial" panose="020B0604020202020204" pitchFamily="34" charset="0"/>
            </a:endParaRPr>
          </a:p>
          <a:p>
            <a:pPr lvl="0"/>
            <a:r>
              <a:rPr lang="en-US" sz="1800" dirty="0">
                <a:solidFill>
                  <a:schemeClr val="tx1"/>
                </a:solidFill>
                <a:latin typeface="Arial" panose="020B0604020202020204" pitchFamily="34" charset="0"/>
                <a:cs typeface="Arial" panose="020B0604020202020204" pitchFamily="34" charset="0"/>
              </a:rPr>
              <a:t>Analyze the care and support according to the persons exigencies. </a:t>
            </a:r>
            <a:endParaRPr lang="en-US" sz="1800" dirty="0" smtClean="0">
              <a:solidFill>
                <a:schemeClr val="tx1"/>
              </a:solidFill>
              <a:latin typeface="Arial" panose="020B0604020202020204" pitchFamily="34" charset="0"/>
              <a:cs typeface="Arial" panose="020B0604020202020204" pitchFamily="34" charset="0"/>
            </a:endParaRPr>
          </a:p>
          <a:p>
            <a:pPr marL="0" indent="0">
              <a:buNone/>
            </a:pPr>
            <a:r>
              <a:rPr lang="en-US" sz="1800" dirty="0" smtClean="0">
                <a:solidFill>
                  <a:schemeClr val="tx1"/>
                </a:solidFill>
                <a:latin typeface="Arial" panose="020B0604020202020204" pitchFamily="34" charset="0"/>
                <a:cs typeface="Arial" panose="020B0604020202020204" pitchFamily="34" charset="0"/>
              </a:rPr>
              <a:t>                                                                                  </a:t>
            </a:r>
            <a:r>
              <a:rPr lang="en-US" sz="1400" dirty="0" smtClean="0">
                <a:solidFill>
                  <a:schemeClr val="tx1"/>
                </a:solidFill>
                <a:latin typeface="Arial" panose="020B0604020202020204" pitchFamily="34" charset="0"/>
                <a:cs typeface="Arial" panose="020B0604020202020204" pitchFamily="34" charset="0"/>
              </a:rPr>
              <a:t>(Homecare.co.uk, 2021).</a:t>
            </a:r>
          </a:p>
          <a:p>
            <a:pPr marL="0" lvl="0" indent="0">
              <a:buNone/>
            </a:pPr>
            <a:endParaRPr lang="en-US" dirty="0"/>
          </a:p>
        </p:txBody>
      </p:sp>
    </p:spTree>
    <p:extLst>
      <p:ext uri="{BB962C8B-B14F-4D97-AF65-F5344CB8AC3E}">
        <p14:creationId xmlns:p14="http://schemas.microsoft.com/office/powerpoint/2010/main" val="12808984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14285" y="409855"/>
            <a:ext cx="10104922" cy="1323474"/>
          </a:xfrm>
        </p:spPr>
        <p:txBody>
          <a:bodyPr/>
          <a:lstStyle/>
          <a:p>
            <a:r>
              <a:rPr lang="en-US" dirty="0" smtClean="0">
                <a:latin typeface="Arial" panose="020B0604020202020204" pitchFamily="34" charset="0"/>
                <a:cs typeface="Arial" panose="020B0604020202020204" pitchFamily="34" charset="0"/>
              </a:rPr>
              <a:t>Person Centered Care </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14285" y="1547898"/>
            <a:ext cx="11153738" cy="4844275"/>
          </a:xfrm>
        </p:spPr>
        <p:txBody>
          <a:bodyPr/>
          <a:lstStyle/>
          <a:p>
            <a:pPr marL="0" indent="0">
              <a:buNone/>
            </a:pPr>
            <a:r>
              <a:rPr lang="en-US" sz="2000" dirty="0">
                <a:solidFill>
                  <a:schemeClr val="tx1"/>
                </a:solidFill>
                <a:latin typeface="Arial" panose="020B0604020202020204" pitchFamily="34" charset="0"/>
                <a:cs typeface="Arial" panose="020B0604020202020204" pitchFamily="34" charset="0"/>
              </a:rPr>
              <a:t>In this care plan person centered care has been embedded to ensure the needs of </a:t>
            </a:r>
            <a:r>
              <a:rPr lang="en-US" sz="2000" dirty="0" smtClean="0">
                <a:solidFill>
                  <a:schemeClr val="tx1"/>
                </a:solidFill>
                <a:latin typeface="Arial" panose="020B0604020202020204" pitchFamily="34" charset="0"/>
                <a:cs typeface="Arial" panose="020B0604020202020204" pitchFamily="34" charset="0"/>
              </a:rPr>
              <a:t>Gemma  </a:t>
            </a:r>
            <a:r>
              <a:rPr lang="en-US" sz="2000" dirty="0">
                <a:solidFill>
                  <a:schemeClr val="tx1"/>
                </a:solidFill>
                <a:latin typeface="Arial" panose="020B0604020202020204" pitchFamily="34" charset="0"/>
                <a:cs typeface="Arial" panose="020B0604020202020204" pitchFamily="34" charset="0"/>
              </a:rPr>
              <a:t>are being met. </a:t>
            </a:r>
            <a:endParaRPr lang="en-US" sz="2000" dirty="0" smtClean="0">
              <a:solidFill>
                <a:schemeClr val="tx1"/>
              </a:solidFill>
              <a:latin typeface="Arial" panose="020B0604020202020204" pitchFamily="34" charset="0"/>
              <a:cs typeface="Arial" panose="020B0604020202020204" pitchFamily="34" charset="0"/>
            </a:endParaRPr>
          </a:p>
          <a:p>
            <a:pPr marL="0" indent="0">
              <a:buNone/>
            </a:pPr>
            <a:r>
              <a:rPr lang="en-US" sz="2000" b="1" dirty="0" smtClean="0">
                <a:latin typeface="Arial" panose="020B0604020202020204" pitchFamily="34" charset="0"/>
                <a:cs typeface="Arial" panose="020B0604020202020204" pitchFamily="34" charset="0"/>
              </a:rPr>
              <a:t>Person </a:t>
            </a:r>
            <a:r>
              <a:rPr lang="en-US" sz="2000" b="1" dirty="0">
                <a:latin typeface="Arial" panose="020B0604020202020204" pitchFamily="34" charset="0"/>
                <a:cs typeface="Arial" panose="020B0604020202020204" pitchFamily="34" charset="0"/>
              </a:rPr>
              <a:t>centered care </a:t>
            </a:r>
            <a:r>
              <a:rPr lang="en-US" sz="2000" dirty="0">
                <a:solidFill>
                  <a:schemeClr val="tx1"/>
                </a:solidFill>
                <a:latin typeface="Arial" panose="020B0604020202020204" pitchFamily="34" charset="0"/>
                <a:cs typeface="Arial" panose="020B0604020202020204" pitchFamily="34" charset="0"/>
              </a:rPr>
              <a:t>is an approach where care is focused on the individual’s needs, by considering their preferences, values and needs to guide the organizations  </a:t>
            </a:r>
            <a:r>
              <a:rPr lang="en-US" sz="2000" dirty="0" smtClean="0">
                <a:solidFill>
                  <a:schemeClr val="tx1"/>
                </a:solidFill>
                <a:latin typeface="Arial" panose="020B0604020202020204" pitchFamily="34" charset="0"/>
                <a:cs typeface="Arial" panose="020B0604020202020204" pitchFamily="34" charset="0"/>
              </a:rPr>
              <a:t>clinical </a:t>
            </a:r>
            <a:r>
              <a:rPr lang="en-US" sz="2000" dirty="0">
                <a:solidFill>
                  <a:schemeClr val="tx1"/>
                </a:solidFill>
                <a:latin typeface="Arial" panose="020B0604020202020204" pitchFamily="34" charset="0"/>
                <a:cs typeface="Arial" panose="020B0604020202020204" pitchFamily="34" charset="0"/>
              </a:rPr>
              <a:t>decisions</a:t>
            </a:r>
            <a:r>
              <a:rPr lang="en-US" sz="2000" dirty="0" smtClean="0">
                <a:solidFill>
                  <a:schemeClr val="tx1"/>
                </a:solidFill>
                <a:latin typeface="Arial" panose="020B0604020202020204" pitchFamily="34" charset="0"/>
                <a:cs typeface="Arial" panose="020B0604020202020204" pitchFamily="34" charset="0"/>
              </a:rPr>
              <a:t>. According </a:t>
            </a:r>
          </a:p>
          <a:p>
            <a:pPr marL="0" indent="0">
              <a:buNone/>
            </a:pPr>
            <a:r>
              <a:rPr lang="en-US" sz="1200" dirty="0" smtClean="0">
                <a:solidFill>
                  <a:schemeClr val="tx1"/>
                </a:solidFill>
                <a:latin typeface="Arial" panose="020B0604020202020204" pitchFamily="34" charset="0"/>
                <a:cs typeface="Arial" panose="020B0604020202020204" pitchFamily="34" charset="0"/>
              </a:rPr>
              <a:t> </a:t>
            </a:r>
            <a:r>
              <a:rPr lang="en-US" sz="1200" dirty="0">
                <a:solidFill>
                  <a:schemeClr val="tx1"/>
                </a:solidFill>
                <a:latin typeface="Arial" panose="020B0604020202020204" pitchFamily="34" charset="0"/>
                <a:cs typeface="Arial" panose="020B0604020202020204" pitchFamily="34" charset="0"/>
              </a:rPr>
              <a:t>(Health Education </a:t>
            </a:r>
            <a:r>
              <a:rPr lang="en-US" sz="1200" dirty="0" smtClean="0">
                <a:solidFill>
                  <a:schemeClr val="tx1"/>
                </a:solidFill>
                <a:latin typeface="Arial" panose="020B0604020202020204" pitchFamily="34" charset="0"/>
                <a:cs typeface="Arial" panose="020B0604020202020204" pitchFamily="34" charset="0"/>
              </a:rPr>
              <a:t>England,2014) </a:t>
            </a:r>
          </a:p>
          <a:p>
            <a:pPr marL="0" indent="0">
              <a:buNone/>
            </a:pPr>
            <a:r>
              <a:rPr lang="en-US" sz="2000" b="1" dirty="0" smtClean="0">
                <a:latin typeface="Arial" panose="020B0604020202020204" pitchFamily="34" charset="0"/>
                <a:cs typeface="Arial" panose="020B0604020202020204" pitchFamily="34" charset="0"/>
              </a:rPr>
              <a:t>Advocacy: </a:t>
            </a:r>
            <a:r>
              <a:rPr lang="en-US" sz="2000" dirty="0" smtClean="0">
                <a:solidFill>
                  <a:schemeClr val="tx1"/>
                </a:solidFill>
                <a:latin typeface="Arial" panose="020B0604020202020204" pitchFamily="34" charset="0"/>
                <a:cs typeface="Arial" panose="020B0604020202020204" pitchFamily="34" charset="0"/>
              </a:rPr>
              <a:t>Gemma has chosen her daughter  Hannah 44 years old,  as  her advocate because she is closely attached with her daughter and understand her emotions and feelings.</a:t>
            </a:r>
          </a:p>
          <a:p>
            <a:pPr marL="0" indent="0">
              <a:buNone/>
            </a:pPr>
            <a:r>
              <a:rPr lang="en-US" sz="2000" dirty="0" smtClean="0">
                <a:solidFill>
                  <a:schemeClr val="tx1"/>
                </a:solidFill>
                <a:latin typeface="Arial" panose="020B0604020202020204" pitchFamily="34" charset="0"/>
                <a:cs typeface="Arial" panose="020B0604020202020204" pitchFamily="34" charset="0"/>
              </a:rPr>
              <a:t>In </a:t>
            </a:r>
            <a:r>
              <a:rPr lang="en-US" sz="2000" dirty="0">
                <a:solidFill>
                  <a:schemeClr val="tx1"/>
                </a:solidFill>
                <a:latin typeface="Arial" panose="020B0604020202020204" pitchFamily="34" charset="0"/>
                <a:cs typeface="Arial" panose="020B0604020202020204" pitchFamily="34" charset="0"/>
              </a:rPr>
              <a:t>order to communicate your opinions and advocate for your rights, you need the assistance of another person. Your advocate is someone who stands up for you in this way. Advocacy supports the individual with health issues to be taken seriously within the health care profession as the advocate will help you explore the right options for you, listens to your views/concerns, accompany you to your appointments and many more supporting actions</a:t>
            </a:r>
            <a:r>
              <a:rPr lang="en-US" sz="1800" dirty="0">
                <a:solidFill>
                  <a:schemeClr val="tx1"/>
                </a:solidFill>
                <a:latin typeface="Arial" panose="020B0604020202020204" pitchFamily="34" charset="0"/>
                <a:cs typeface="Arial" panose="020B0604020202020204" pitchFamily="34" charset="0"/>
              </a:rPr>
              <a:t>.</a:t>
            </a:r>
            <a:r>
              <a:rPr lang="en-US" sz="2000" dirty="0">
                <a:solidFill>
                  <a:schemeClr val="tx1"/>
                </a:solidFill>
              </a:rPr>
              <a:t> </a:t>
            </a:r>
            <a:r>
              <a:rPr lang="en-US" sz="1400" b="1" dirty="0">
                <a:solidFill>
                  <a:schemeClr val="tx1"/>
                </a:solidFill>
              </a:rPr>
              <a:t>(</a:t>
            </a:r>
            <a:r>
              <a:rPr lang="en-US" sz="1200" dirty="0">
                <a:solidFill>
                  <a:schemeClr val="tx1"/>
                </a:solidFill>
                <a:latin typeface="Arial" panose="020B0604020202020204" pitchFamily="34" charset="0"/>
                <a:cs typeface="Arial" panose="020B0604020202020204" pitchFamily="34" charset="0"/>
              </a:rPr>
              <a:t>MindOrg,2018)</a:t>
            </a:r>
          </a:p>
          <a:p>
            <a:pPr marL="0" indent="0">
              <a:buNone/>
            </a:pPr>
            <a:endParaRPr lang="en-US" dirty="0">
              <a:solidFill>
                <a:schemeClr val="tx1"/>
              </a:solidFill>
            </a:endParaRPr>
          </a:p>
        </p:txBody>
      </p:sp>
    </p:spTree>
    <p:extLst>
      <p:ext uri="{BB962C8B-B14F-4D97-AF65-F5344CB8AC3E}">
        <p14:creationId xmlns:p14="http://schemas.microsoft.com/office/powerpoint/2010/main" val="4825100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476" y="1526876"/>
            <a:ext cx="9991977" cy="345056"/>
          </a:xfrm>
        </p:spPr>
        <p:txBody>
          <a:bodyPr>
            <a:normAutofit fontScale="90000"/>
          </a:bodyPr>
          <a:lstStyle/>
          <a:p>
            <a:r>
              <a:rPr lang="en-US" sz="2400" dirty="0" smtClean="0"/>
              <a:t/>
            </a:r>
            <a:br>
              <a:rPr lang="en-US" sz="2400" dirty="0" smtClean="0"/>
            </a:br>
            <a:r>
              <a:rPr lang="en-US" sz="2400" dirty="0" smtClean="0"/>
              <a:t/>
            </a:r>
            <a:br>
              <a:rPr lang="en-US" sz="2400" dirty="0" smtClean="0"/>
            </a:br>
            <a:r>
              <a:rPr lang="en-US" sz="2400" dirty="0" smtClean="0"/>
              <a:t/>
            </a:r>
            <a:br>
              <a:rPr lang="en-US" sz="2400" dirty="0" smtClean="0"/>
            </a:br>
            <a:r>
              <a:rPr lang="en-US" sz="2400" dirty="0" smtClean="0"/>
              <a:t/>
            </a:r>
            <a:br>
              <a:rPr lang="en-US" sz="2400" dirty="0" smtClean="0"/>
            </a:br>
            <a:endParaRPr lang="en-US" sz="2400" dirty="0"/>
          </a:p>
        </p:txBody>
      </p:sp>
      <p:sp>
        <p:nvSpPr>
          <p:cNvPr id="3" name="Content Placeholder 2"/>
          <p:cNvSpPr>
            <a:spLocks noGrp="1"/>
          </p:cNvSpPr>
          <p:nvPr>
            <p:ph idx="1"/>
          </p:nvPr>
        </p:nvSpPr>
        <p:spPr>
          <a:xfrm>
            <a:off x="509797" y="574536"/>
            <a:ext cx="10825311" cy="5400694"/>
          </a:xfrm>
        </p:spPr>
        <p:txBody>
          <a:bodyPr>
            <a:noAutofit/>
          </a:bodyPr>
          <a:lstStyle/>
          <a:p>
            <a:pPr marL="45720" indent="0">
              <a:buNone/>
            </a:pPr>
            <a:r>
              <a:rPr lang="en-US" sz="1800" b="1" dirty="0">
                <a:latin typeface="Arial" panose="020B0604020202020204" pitchFamily="34" charset="0"/>
                <a:cs typeface="Arial" panose="020B0604020202020204" pitchFamily="34" charset="0"/>
              </a:rPr>
              <a:t>Personal details :  </a:t>
            </a:r>
            <a:r>
              <a:rPr lang="en-US" sz="1800" dirty="0">
                <a:solidFill>
                  <a:schemeClr val="tx2"/>
                </a:solidFill>
                <a:latin typeface="Arial" panose="020B0604020202020204" pitchFamily="34" charset="0"/>
                <a:cs typeface="Arial" panose="020B0604020202020204" pitchFamily="34" charset="0"/>
              </a:rPr>
              <a:t>Gemma </a:t>
            </a:r>
            <a:r>
              <a:rPr lang="en-US" sz="1800" dirty="0" smtClean="0">
                <a:solidFill>
                  <a:schemeClr val="tx2"/>
                </a:solidFill>
                <a:latin typeface="Arial" panose="020B0604020202020204" pitchFamily="34" charset="0"/>
                <a:cs typeface="Arial" panose="020B0604020202020204" pitchFamily="34" charset="0"/>
              </a:rPr>
              <a:t>Marshal</a:t>
            </a:r>
          </a:p>
          <a:p>
            <a:pPr marL="45720" indent="0">
              <a:buNone/>
            </a:pPr>
            <a:r>
              <a:rPr lang="en-US" sz="1800" b="1" dirty="0" smtClean="0">
                <a:latin typeface="Arial" panose="020B0604020202020204" pitchFamily="34" charset="0"/>
                <a:cs typeface="Arial" panose="020B0604020202020204" pitchFamily="34" charset="0"/>
              </a:rPr>
              <a:t>Date of Birth : </a:t>
            </a:r>
            <a:r>
              <a:rPr lang="en-US" sz="1800" dirty="0" smtClean="0">
                <a:solidFill>
                  <a:schemeClr val="tx1"/>
                </a:solidFill>
                <a:latin typeface="Arial" panose="020B0604020202020204" pitchFamily="34" charset="0"/>
                <a:cs typeface="Arial" panose="020B0604020202020204" pitchFamily="34" charset="0"/>
              </a:rPr>
              <a:t>16-07-1942</a:t>
            </a:r>
          </a:p>
          <a:p>
            <a:pPr marL="45720" indent="0">
              <a:buNone/>
            </a:pPr>
            <a:endParaRPr lang="en-US" sz="1800" b="1" dirty="0">
              <a:latin typeface="Arial" panose="020B0604020202020204" pitchFamily="34" charset="0"/>
              <a:cs typeface="Arial" panose="020B0604020202020204" pitchFamily="34" charset="0"/>
            </a:endParaRPr>
          </a:p>
          <a:p>
            <a:pPr marL="45720" indent="0">
              <a:buNone/>
            </a:pPr>
            <a:r>
              <a:rPr lang="en-US" sz="1800" b="1" dirty="0" smtClean="0">
                <a:latin typeface="Arial" panose="020B0604020202020204" pitchFamily="34" charset="0"/>
                <a:cs typeface="Arial" panose="020B0604020202020204" pitchFamily="34" charset="0"/>
              </a:rPr>
              <a:t>Age</a:t>
            </a:r>
            <a:r>
              <a:rPr lang="en-US" sz="1800" dirty="0">
                <a:latin typeface="Arial" panose="020B0604020202020204" pitchFamily="34" charset="0"/>
                <a:cs typeface="Arial" panose="020B0604020202020204" pitchFamily="34" charset="0"/>
              </a:rPr>
              <a:t>: </a:t>
            </a:r>
            <a:r>
              <a:rPr lang="en-US" sz="1800" dirty="0">
                <a:solidFill>
                  <a:schemeClr val="tx2"/>
                </a:solidFill>
                <a:latin typeface="Arial" panose="020B0604020202020204" pitchFamily="34" charset="0"/>
                <a:cs typeface="Arial" panose="020B0604020202020204" pitchFamily="34" charset="0"/>
              </a:rPr>
              <a:t>80  years </a:t>
            </a:r>
            <a:r>
              <a:rPr lang="en-US" sz="1800" dirty="0" smtClean="0">
                <a:solidFill>
                  <a:schemeClr val="tx2"/>
                </a:solidFill>
                <a:latin typeface="Arial" panose="020B0604020202020204" pitchFamily="34" charset="0"/>
                <a:cs typeface="Arial" panose="020B0604020202020204" pitchFamily="34" charset="0"/>
              </a:rPr>
              <a:t>old    </a:t>
            </a:r>
          </a:p>
          <a:p>
            <a:pPr marL="45720" indent="0">
              <a:buNone/>
            </a:pPr>
            <a:r>
              <a:rPr lang="en-US" sz="1800" dirty="0" smtClean="0">
                <a:solidFill>
                  <a:schemeClr val="tx2"/>
                </a:solidFill>
                <a:latin typeface="Arial" panose="020B0604020202020204" pitchFamily="34" charset="0"/>
                <a:cs typeface="Arial" panose="020B0604020202020204" pitchFamily="34" charset="0"/>
              </a:rPr>
              <a:t>        </a:t>
            </a:r>
          </a:p>
          <a:p>
            <a:pPr marL="45720" indent="0">
              <a:buNone/>
            </a:pPr>
            <a:r>
              <a:rPr lang="en-US" sz="1800" b="1" dirty="0" smtClean="0">
                <a:latin typeface="Arial" panose="020B0604020202020204" pitchFamily="34" charset="0"/>
                <a:cs typeface="Arial" panose="020B0604020202020204" pitchFamily="34" charset="0"/>
              </a:rPr>
              <a:t>Religion</a:t>
            </a:r>
            <a:r>
              <a:rPr lang="en-US" sz="1800" b="1" dirty="0">
                <a:latin typeface="Arial" panose="020B0604020202020204" pitchFamily="34" charset="0"/>
                <a:cs typeface="Arial" panose="020B0604020202020204" pitchFamily="34" charset="0"/>
              </a:rPr>
              <a:t>: </a:t>
            </a:r>
            <a:r>
              <a:rPr lang="en-US" sz="1800" dirty="0">
                <a:solidFill>
                  <a:schemeClr val="tx2"/>
                </a:solidFill>
                <a:latin typeface="Arial" panose="020B0604020202020204" pitchFamily="34" charset="0"/>
                <a:cs typeface="Arial" panose="020B0604020202020204" pitchFamily="34" charset="0"/>
              </a:rPr>
              <a:t>Christian  </a:t>
            </a:r>
            <a:r>
              <a:rPr lang="en-US" sz="1800" dirty="0">
                <a:latin typeface="Arial" panose="020B0604020202020204" pitchFamily="34" charset="0"/>
                <a:cs typeface="Arial" panose="020B0604020202020204" pitchFamily="34" charset="0"/>
              </a:rPr>
              <a:t>  </a:t>
            </a:r>
            <a:endParaRPr lang="en-US" sz="1800" dirty="0" smtClean="0">
              <a:latin typeface="Arial" panose="020B0604020202020204" pitchFamily="34" charset="0"/>
              <a:cs typeface="Arial" panose="020B0604020202020204" pitchFamily="34" charset="0"/>
            </a:endParaRPr>
          </a:p>
          <a:p>
            <a:pPr marL="45720" indent="0">
              <a:buNone/>
            </a:pPr>
            <a:endParaRPr lang="en-US" sz="1800" b="1" dirty="0" smtClean="0">
              <a:latin typeface="Arial" panose="020B0604020202020204" pitchFamily="34" charset="0"/>
              <a:cs typeface="Arial" panose="020B0604020202020204" pitchFamily="34" charset="0"/>
            </a:endParaRPr>
          </a:p>
          <a:p>
            <a:pPr marL="45720" indent="0">
              <a:buNone/>
            </a:pPr>
            <a:r>
              <a:rPr lang="en-US" sz="1800" b="1" dirty="0" smtClean="0">
                <a:latin typeface="Arial" panose="020B0604020202020204" pitchFamily="34" charset="0"/>
                <a:cs typeface="Arial" panose="020B0604020202020204" pitchFamily="34" charset="0"/>
              </a:rPr>
              <a:t>Address: </a:t>
            </a:r>
            <a:r>
              <a:rPr lang="en-US" sz="1800" dirty="0" smtClean="0">
                <a:solidFill>
                  <a:schemeClr val="tx2"/>
                </a:solidFill>
                <a:latin typeface="Arial" panose="020B0604020202020204" pitchFamily="34" charset="0"/>
                <a:cs typeface="Arial" panose="020B0604020202020204" pitchFamily="34" charset="0"/>
              </a:rPr>
              <a:t>31 New Road , B22 3XX      </a:t>
            </a:r>
            <a:endParaRPr lang="en-US" sz="1800" dirty="0">
              <a:solidFill>
                <a:schemeClr val="tx2"/>
              </a:solidFill>
              <a:latin typeface="Arial" panose="020B0604020202020204" pitchFamily="34" charset="0"/>
              <a:cs typeface="Arial" panose="020B0604020202020204" pitchFamily="34" charset="0"/>
            </a:endParaRPr>
          </a:p>
          <a:p>
            <a:pPr marL="45720" indent="0">
              <a:buNone/>
            </a:pPr>
            <a:r>
              <a:rPr lang="en-US" sz="1800" dirty="0" smtClean="0">
                <a:solidFill>
                  <a:schemeClr val="tx2"/>
                </a:solidFill>
                <a:latin typeface="Arial" panose="020B0604020202020204" pitchFamily="34" charset="0"/>
                <a:cs typeface="Arial" panose="020B0604020202020204" pitchFamily="34" charset="0"/>
              </a:rPr>
              <a:t>       </a:t>
            </a:r>
          </a:p>
          <a:p>
            <a:pPr marL="45720" indent="0">
              <a:buNone/>
            </a:pPr>
            <a:r>
              <a:rPr lang="en-US" sz="1800" dirty="0" smtClean="0">
                <a:solidFill>
                  <a:schemeClr val="tx2"/>
                </a:solidFill>
                <a:latin typeface="Arial" panose="020B0604020202020204" pitchFamily="34" charset="0"/>
                <a:cs typeface="Arial" panose="020B0604020202020204" pitchFamily="34" charset="0"/>
              </a:rPr>
              <a:t> </a:t>
            </a:r>
            <a:r>
              <a:rPr lang="en-US" sz="1800" b="1" dirty="0" smtClean="0">
                <a:latin typeface="Arial" panose="020B0604020202020204" pitchFamily="34" charset="0"/>
                <a:cs typeface="Arial" panose="020B0604020202020204" pitchFamily="34" charset="0"/>
              </a:rPr>
              <a:t>Next </a:t>
            </a:r>
            <a:r>
              <a:rPr lang="en-US" sz="1800" b="1" dirty="0">
                <a:latin typeface="Arial" panose="020B0604020202020204" pitchFamily="34" charset="0"/>
                <a:cs typeface="Arial" panose="020B0604020202020204" pitchFamily="34" charset="0"/>
              </a:rPr>
              <a:t>of Kin</a:t>
            </a:r>
            <a:r>
              <a:rPr lang="en-US" sz="1800" b="1" dirty="0">
                <a:solidFill>
                  <a:schemeClr val="tx2"/>
                </a:solidFill>
                <a:latin typeface="Arial" panose="020B0604020202020204" pitchFamily="34" charset="0"/>
                <a:cs typeface="Arial" panose="020B0604020202020204" pitchFamily="34" charset="0"/>
              </a:rPr>
              <a:t>: </a:t>
            </a:r>
            <a:r>
              <a:rPr lang="en-US" sz="1800" dirty="0">
                <a:solidFill>
                  <a:schemeClr val="tx2"/>
                </a:solidFill>
                <a:latin typeface="Arial" panose="020B0604020202020204" pitchFamily="34" charset="0"/>
                <a:cs typeface="Arial" panose="020B0604020202020204" pitchFamily="34" charset="0"/>
              </a:rPr>
              <a:t>Hannah </a:t>
            </a:r>
            <a:r>
              <a:rPr lang="en-US" sz="1800" dirty="0" smtClean="0">
                <a:solidFill>
                  <a:schemeClr val="tx2"/>
                </a:solidFill>
                <a:latin typeface="Arial" panose="020B0604020202020204" pitchFamily="34" charset="0"/>
                <a:cs typeface="Arial" panose="020B0604020202020204" pitchFamily="34" charset="0"/>
              </a:rPr>
              <a:t>James.</a:t>
            </a:r>
            <a:endParaRPr lang="en-US" sz="1800" dirty="0" smtClean="0">
              <a:latin typeface="Arial" panose="020B0604020202020204" pitchFamily="34" charset="0"/>
              <a:cs typeface="Arial" panose="020B0604020202020204" pitchFamily="34" charset="0"/>
            </a:endParaRPr>
          </a:p>
          <a:p>
            <a:pPr marL="45720" indent="0">
              <a:buNone/>
            </a:pPr>
            <a:endParaRPr lang="en-US" sz="1800" b="1" dirty="0" smtClean="0">
              <a:latin typeface="Arial" panose="020B0604020202020204" pitchFamily="34" charset="0"/>
              <a:cs typeface="Arial" panose="020B0604020202020204" pitchFamily="34" charset="0"/>
            </a:endParaRPr>
          </a:p>
          <a:p>
            <a:pPr marL="45720" indent="0">
              <a:buNone/>
            </a:pPr>
            <a:r>
              <a:rPr lang="en-US" sz="1800" b="1" dirty="0" smtClean="0">
                <a:latin typeface="Arial" panose="020B0604020202020204" pitchFamily="34" charset="0"/>
                <a:cs typeface="Arial" panose="020B0604020202020204" pitchFamily="34" charset="0"/>
              </a:rPr>
              <a:t>Relationship </a:t>
            </a:r>
            <a:r>
              <a:rPr lang="en-US" sz="1800" dirty="0" smtClean="0">
                <a:latin typeface="Arial" panose="020B0604020202020204" pitchFamily="34" charset="0"/>
                <a:cs typeface="Arial" panose="020B0604020202020204" pitchFamily="34" charset="0"/>
              </a:rPr>
              <a:t>: </a:t>
            </a:r>
            <a:r>
              <a:rPr lang="en-US" sz="1800" dirty="0" smtClean="0">
                <a:solidFill>
                  <a:schemeClr val="tx1"/>
                </a:solidFill>
                <a:latin typeface="Arial" panose="020B0604020202020204" pitchFamily="34" charset="0"/>
                <a:cs typeface="Arial" panose="020B0604020202020204" pitchFamily="34" charset="0"/>
              </a:rPr>
              <a:t>Daughter </a:t>
            </a:r>
            <a:r>
              <a:rPr lang="en-US" sz="1800" dirty="0" smtClean="0">
                <a:latin typeface="Arial" panose="020B0604020202020204" pitchFamily="34" charset="0"/>
                <a:cs typeface="Arial" panose="020B0604020202020204" pitchFamily="34" charset="0"/>
              </a:rPr>
              <a:t>           </a:t>
            </a:r>
          </a:p>
          <a:p>
            <a:pPr marL="45720" indent="0">
              <a:buNone/>
            </a:pPr>
            <a:r>
              <a:rPr lang="en-US" sz="1800" dirty="0" smtClean="0">
                <a:latin typeface="Arial" panose="020B0604020202020204" pitchFamily="34" charset="0"/>
                <a:cs typeface="Arial" panose="020B0604020202020204" pitchFamily="34" charset="0"/>
              </a:rPr>
              <a:t>  </a:t>
            </a:r>
          </a:p>
          <a:p>
            <a:pPr marL="45720" indent="0">
              <a:buNone/>
            </a:pPr>
            <a:r>
              <a:rPr lang="en-US" sz="1800" b="1" dirty="0" smtClean="0">
                <a:latin typeface="Arial" panose="020B0604020202020204" pitchFamily="34" charset="0"/>
                <a:cs typeface="Arial" panose="020B0604020202020204" pitchFamily="34" charset="0"/>
              </a:rPr>
              <a:t>Hannah’s Contact</a:t>
            </a:r>
            <a:r>
              <a:rPr lang="en-US" sz="1800" dirty="0" smtClean="0">
                <a:latin typeface="Arial" panose="020B0604020202020204" pitchFamily="34" charset="0"/>
                <a:cs typeface="Arial" panose="020B0604020202020204" pitchFamily="34" charset="0"/>
              </a:rPr>
              <a:t>: </a:t>
            </a:r>
            <a:r>
              <a:rPr lang="en-US" sz="1800" dirty="0" smtClean="0">
                <a:solidFill>
                  <a:schemeClr val="tx1"/>
                </a:solidFill>
                <a:latin typeface="Arial" panose="020B0604020202020204" pitchFamily="34" charset="0"/>
                <a:cs typeface="Arial" panose="020B0604020202020204" pitchFamily="34" charset="0"/>
              </a:rPr>
              <a:t>07XXXXXX90.</a:t>
            </a:r>
          </a:p>
        </p:txBody>
      </p:sp>
    </p:spTree>
    <p:extLst>
      <p:ext uri="{BB962C8B-B14F-4D97-AF65-F5344CB8AC3E}">
        <p14:creationId xmlns:p14="http://schemas.microsoft.com/office/powerpoint/2010/main" val="28366015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4068" y="345058"/>
            <a:ext cx="10604452" cy="914400"/>
          </a:xfrm>
        </p:spPr>
        <p:txBody>
          <a:bodyPr/>
          <a:lstStyle/>
          <a:p>
            <a:r>
              <a:rPr lang="en-US" dirty="0" smtClean="0"/>
              <a:t>Health: </a:t>
            </a:r>
            <a:endParaRPr lang="en-US" dirty="0"/>
          </a:p>
        </p:txBody>
      </p:sp>
      <p:sp>
        <p:nvSpPr>
          <p:cNvPr id="3" name="Content Placeholder 2"/>
          <p:cNvSpPr>
            <a:spLocks noGrp="1"/>
          </p:cNvSpPr>
          <p:nvPr>
            <p:ph idx="1"/>
          </p:nvPr>
        </p:nvSpPr>
        <p:spPr>
          <a:xfrm>
            <a:off x="694426" y="1121434"/>
            <a:ext cx="10666563" cy="5253487"/>
          </a:xfrm>
        </p:spPr>
        <p:txBody>
          <a:bodyPr>
            <a:normAutofit fontScale="70000" lnSpcReduction="20000"/>
          </a:bodyPr>
          <a:lstStyle/>
          <a:p>
            <a:pPr marL="45720" indent="0">
              <a:buNone/>
            </a:pPr>
            <a:r>
              <a:rPr lang="en-GB" sz="2400" dirty="0" smtClean="0">
                <a:solidFill>
                  <a:schemeClr val="tx1"/>
                </a:solidFill>
                <a:latin typeface="Arial" panose="020B0604020202020204" pitchFamily="34" charset="0"/>
                <a:cs typeface="Arial" panose="020B0604020202020204" pitchFamily="34" charset="0"/>
              </a:rPr>
              <a:t>Gemma </a:t>
            </a:r>
            <a:r>
              <a:rPr lang="en-GB" sz="2400" dirty="0">
                <a:solidFill>
                  <a:schemeClr val="tx1"/>
                </a:solidFill>
                <a:latin typeface="Arial" panose="020B0604020202020204" pitchFamily="34" charset="0"/>
                <a:cs typeface="Arial" panose="020B0604020202020204" pitchFamily="34" charset="0"/>
              </a:rPr>
              <a:t>is Asthmatic &amp;  has high </a:t>
            </a:r>
            <a:r>
              <a:rPr lang="en-GB" sz="2400" dirty="0" smtClean="0">
                <a:solidFill>
                  <a:schemeClr val="tx1"/>
                </a:solidFill>
                <a:latin typeface="Arial" panose="020B0604020202020204" pitchFamily="34" charset="0"/>
                <a:cs typeface="Arial" panose="020B0604020202020204" pitchFamily="34" charset="0"/>
              </a:rPr>
              <a:t>cholesterol. She suffers from depression. </a:t>
            </a:r>
            <a:endParaRPr lang="en-GB" sz="2400" dirty="0">
              <a:solidFill>
                <a:schemeClr val="tx1"/>
              </a:solidFill>
              <a:latin typeface="Arial" panose="020B0604020202020204" pitchFamily="34" charset="0"/>
              <a:cs typeface="Arial" panose="020B0604020202020204" pitchFamily="34" charset="0"/>
            </a:endParaRPr>
          </a:p>
          <a:p>
            <a:pPr marL="45720" indent="0">
              <a:buNone/>
            </a:pPr>
            <a:r>
              <a:rPr lang="en-GB" sz="2400" b="1" dirty="0">
                <a:latin typeface="Arial" panose="020B0604020202020204" pitchFamily="34" charset="0"/>
                <a:cs typeface="Arial" panose="020B0604020202020204" pitchFamily="34" charset="0"/>
              </a:rPr>
              <a:t>ASTHMA: </a:t>
            </a:r>
            <a:r>
              <a:rPr lang="en-GB" sz="2400" dirty="0">
                <a:solidFill>
                  <a:schemeClr val="tx1"/>
                </a:solidFill>
                <a:latin typeface="Arial" panose="020B0604020202020204" pitchFamily="34" charset="0"/>
                <a:cs typeface="Arial" panose="020B0604020202020204" pitchFamily="34" charset="0"/>
              </a:rPr>
              <a:t>Asthmatic patient  have delicate  airways if triggered  the airways tighten and the individual finds difficulty in breathing which results in wheezing and coughing. (WebMD,2002)</a:t>
            </a:r>
          </a:p>
          <a:p>
            <a:pPr marL="45720" indent="0">
              <a:buNone/>
            </a:pPr>
            <a:r>
              <a:rPr lang="en-GB" sz="2400" dirty="0">
                <a:latin typeface="Arial" panose="020B0604020202020204" pitchFamily="34" charset="0"/>
                <a:cs typeface="Arial" panose="020B0604020202020204" pitchFamily="34" charset="0"/>
              </a:rPr>
              <a:t> </a:t>
            </a:r>
            <a:r>
              <a:rPr lang="en-GB" sz="2400" dirty="0">
                <a:solidFill>
                  <a:schemeClr val="tx1"/>
                </a:solidFill>
                <a:latin typeface="Arial" panose="020B0604020202020204" pitchFamily="34" charset="0"/>
                <a:cs typeface="Arial" panose="020B0604020202020204" pitchFamily="34" charset="0"/>
              </a:rPr>
              <a:t>Gemma has to keep an inhaler within reach if she gets an asthmatic attack. Stay calm and if  it gets worse one should call 999. The support worker should ensure Gemma has all the emergency numbers displayed clearly in her house and saved in her mobile contacts. </a:t>
            </a:r>
          </a:p>
          <a:p>
            <a:pPr marL="45720" indent="0">
              <a:buNone/>
            </a:pPr>
            <a:r>
              <a:rPr lang="en-GB" sz="2400" b="1" dirty="0">
                <a:latin typeface="Arial" panose="020B0604020202020204" pitchFamily="34" charset="0"/>
                <a:cs typeface="Arial" panose="020B0604020202020204" pitchFamily="34" charset="0"/>
              </a:rPr>
              <a:t>DEPRESSION: </a:t>
            </a:r>
            <a:r>
              <a:rPr lang="en-GB" sz="2400" dirty="0">
                <a:solidFill>
                  <a:schemeClr val="tx1"/>
                </a:solidFill>
                <a:latin typeface="Arial" panose="020B0604020202020204" pitchFamily="34" charset="0"/>
                <a:cs typeface="Arial" panose="020B0604020202020204" pitchFamily="34" charset="0"/>
              </a:rPr>
              <a:t>She suffers with depression. Depression is a continuous feeling of unhappiness, low moods  and misery if it prolongs with sadness for more than fifteen days it is diagnosed as  clinical depression. (Watson, 2018)</a:t>
            </a:r>
          </a:p>
          <a:p>
            <a:pPr marL="45720" indent="0">
              <a:buNone/>
            </a:pPr>
            <a:r>
              <a:rPr lang="en-GB" sz="2400" dirty="0">
                <a:solidFill>
                  <a:schemeClr val="tx1"/>
                </a:solidFill>
                <a:latin typeface="Arial" panose="020B0604020202020204" pitchFamily="34" charset="0"/>
                <a:cs typeface="Arial" panose="020B0604020202020204" pitchFamily="34" charset="0"/>
              </a:rPr>
              <a:t>Due to Gemma’s depression and  her current circumstances Gemma has withdrawn herself from socialising and is embarrassed to invite her friends. This behaviour of withdrawal from the society is very common within the older people . However, the support worker will try to encourage Gemma to get more active and mix with the community because this will make herself feel more delighted  . She can also get some support through some  mental health website which are available online or over the phone. </a:t>
            </a:r>
            <a:r>
              <a:rPr lang="en-GB" sz="2400" dirty="0">
                <a:solidFill>
                  <a:schemeClr val="tx1"/>
                </a:solidFill>
                <a:latin typeface="Arial" panose="020B0604020202020204" pitchFamily="34" charset="0"/>
                <a:cs typeface="Arial" panose="020B0604020202020204" pitchFamily="34" charset="0"/>
                <a:hlinkClick r:id="rId2"/>
              </a:rPr>
              <a:t>https://www.nhs.uk/every-mind-matters/mental-wellbeing-tips/top-tips-to-improve-your-mental-wellbeing/</a:t>
            </a:r>
            <a:endParaRPr lang="en-GB" sz="2400" dirty="0">
              <a:solidFill>
                <a:schemeClr val="tx1"/>
              </a:solidFill>
              <a:latin typeface="Arial" panose="020B0604020202020204" pitchFamily="34" charset="0"/>
              <a:cs typeface="Arial" panose="020B0604020202020204" pitchFamily="34" charset="0"/>
            </a:endParaRPr>
          </a:p>
          <a:p>
            <a:pPr marL="45720" indent="0">
              <a:buNone/>
            </a:pPr>
            <a:r>
              <a:rPr lang="en-GB" sz="2400" dirty="0">
                <a:solidFill>
                  <a:schemeClr val="tx1"/>
                </a:solidFill>
                <a:latin typeface="Arial" panose="020B0604020202020204" pitchFamily="34" charset="0"/>
                <a:cs typeface="Arial" panose="020B0604020202020204" pitchFamily="34" charset="0"/>
                <a:hlinkClick r:id="rId3"/>
              </a:rPr>
              <a:t>https://sidebyside.mind.org.uk/</a:t>
            </a:r>
            <a:endParaRPr lang="en-GB" sz="2400" dirty="0">
              <a:solidFill>
                <a:schemeClr val="tx1"/>
              </a:solidFill>
              <a:latin typeface="Arial" panose="020B0604020202020204" pitchFamily="34" charset="0"/>
              <a:cs typeface="Arial" panose="020B0604020202020204" pitchFamily="34" charset="0"/>
            </a:endParaRPr>
          </a:p>
          <a:p>
            <a:pPr marL="45720" indent="0">
              <a:buNone/>
            </a:pPr>
            <a:r>
              <a:rPr lang="en-GB" sz="2400" b="1" dirty="0">
                <a:latin typeface="Arial" panose="020B0604020202020204" pitchFamily="34" charset="0"/>
                <a:cs typeface="Arial" panose="020B0604020202020204" pitchFamily="34" charset="0"/>
              </a:rPr>
              <a:t>High </a:t>
            </a:r>
            <a:r>
              <a:rPr lang="en-GB" sz="2400" b="1" dirty="0" err="1">
                <a:latin typeface="Arial" panose="020B0604020202020204" pitchFamily="34" charset="0"/>
                <a:cs typeface="Arial" panose="020B0604020202020204" pitchFamily="34" charset="0"/>
              </a:rPr>
              <a:t>Cholestrol</a:t>
            </a:r>
            <a:r>
              <a:rPr lang="en-GB" sz="2400" b="1" dirty="0">
                <a:latin typeface="Arial" panose="020B0604020202020204" pitchFamily="34" charset="0"/>
                <a:cs typeface="Arial" panose="020B0604020202020204" pitchFamily="34" charset="0"/>
              </a:rPr>
              <a:t>:  </a:t>
            </a:r>
            <a:r>
              <a:rPr lang="en-GB" sz="2400" dirty="0">
                <a:solidFill>
                  <a:schemeClr val="tx1"/>
                </a:solidFill>
                <a:latin typeface="Arial" panose="020B0604020202020204" pitchFamily="34" charset="0"/>
                <a:cs typeface="Arial" panose="020B0604020202020204" pitchFamily="34" charset="0"/>
              </a:rPr>
              <a:t>Gemma’s  cholesterol level is high. </a:t>
            </a:r>
            <a:r>
              <a:rPr lang="en-US" sz="2400" dirty="0">
                <a:solidFill>
                  <a:schemeClr val="tx1"/>
                </a:solidFill>
                <a:latin typeface="Arial" panose="020B0604020202020204" pitchFamily="34" charset="0"/>
                <a:cs typeface="Arial" panose="020B0604020202020204" pitchFamily="34" charset="0"/>
              </a:rPr>
              <a:t>If there's a lot of cholesterol in your blood, this could be laid down within the dividers of your supply routes – the expansive blood vessels that carry blood around your body called arteries. Fatty regions known as plaques can shape, and these gotten to be harder with time, making arteries stiffer and smaller. This  is known as atherosclerosis</a:t>
            </a:r>
            <a:r>
              <a:rPr lang="en-US" sz="2400" dirty="0">
                <a:latin typeface="Arial" panose="020B0604020202020204" pitchFamily="34" charset="0"/>
                <a:cs typeface="Arial" panose="020B0604020202020204" pitchFamily="34" charset="0"/>
              </a:rPr>
              <a:t>. (</a:t>
            </a:r>
            <a:r>
              <a:rPr lang="en-US" sz="2400" dirty="0">
                <a:solidFill>
                  <a:schemeClr val="tx1"/>
                </a:solidFill>
                <a:latin typeface="Arial" panose="020B0604020202020204" pitchFamily="34" charset="0"/>
                <a:cs typeface="Arial" panose="020B0604020202020204" pitchFamily="34" charset="0"/>
              </a:rPr>
              <a:t>Heart UK, 2019)</a:t>
            </a:r>
            <a:r>
              <a:rPr lang="en-US" sz="2400" dirty="0">
                <a:latin typeface="Arial" panose="020B0604020202020204" pitchFamily="34" charset="0"/>
                <a:cs typeface="Arial" panose="020B0604020202020204" pitchFamily="34" charset="0"/>
              </a:rPr>
              <a:t/>
            </a:r>
            <a:br>
              <a:rPr lang="en-US" sz="2400" dirty="0">
                <a:latin typeface="Arial" panose="020B0604020202020204" pitchFamily="34" charset="0"/>
                <a:cs typeface="Arial" panose="020B0604020202020204" pitchFamily="34" charset="0"/>
              </a:rPr>
            </a:br>
            <a:endParaRPr lang="en-US" sz="2400" dirty="0">
              <a:solidFill>
                <a:schemeClr val="tx1"/>
              </a:solidFill>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39805028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1102" y="664235"/>
            <a:ext cx="10869283" cy="5431766"/>
          </a:xfrm>
        </p:spPr>
        <p:txBody>
          <a:bodyPr>
            <a:normAutofit/>
          </a:bodyPr>
          <a:lstStyle/>
          <a:p>
            <a:pPr marL="45720" indent="0">
              <a:buNone/>
            </a:pPr>
            <a:r>
              <a:rPr lang="en-US" sz="1800" b="1" dirty="0" smtClean="0">
                <a:latin typeface="Arial" panose="020B0604020202020204" pitchFamily="34" charset="0"/>
                <a:cs typeface="Arial" panose="020B0604020202020204" pitchFamily="34" charset="0"/>
              </a:rPr>
              <a:t>Medication</a:t>
            </a:r>
            <a:r>
              <a:rPr lang="en-US" sz="1800" dirty="0" smtClean="0">
                <a:latin typeface="Arial" panose="020B0604020202020204" pitchFamily="34" charset="0"/>
                <a:cs typeface="Arial" panose="020B0604020202020204" pitchFamily="34" charset="0"/>
              </a:rPr>
              <a:t> : </a:t>
            </a:r>
            <a:r>
              <a:rPr lang="en-US" sz="1800" dirty="0" smtClean="0">
                <a:solidFill>
                  <a:schemeClr val="tx1"/>
                </a:solidFill>
                <a:latin typeface="Arial" panose="020B0604020202020204" pitchFamily="34" charset="0"/>
                <a:cs typeface="Arial" panose="020B0604020202020204" pitchFamily="34" charset="0"/>
              </a:rPr>
              <a:t>Gemma is prescribed </a:t>
            </a:r>
            <a:r>
              <a:rPr lang="en-US" sz="1800" b="1" dirty="0" smtClean="0"/>
              <a:t>simvastatin</a:t>
            </a:r>
            <a:r>
              <a:rPr lang="en-US" sz="1800" dirty="0" smtClean="0">
                <a:solidFill>
                  <a:schemeClr val="tx1"/>
                </a:solidFill>
                <a:latin typeface="Arial" panose="020B0604020202020204" pitchFamily="34" charset="0"/>
                <a:cs typeface="Arial" panose="020B0604020202020204" pitchFamily="34" charset="0"/>
              </a:rPr>
              <a:t> for high </a:t>
            </a:r>
            <a:r>
              <a:rPr lang="en-US" sz="1800" dirty="0" err="1" smtClean="0">
                <a:solidFill>
                  <a:schemeClr val="tx1"/>
                </a:solidFill>
                <a:latin typeface="Arial" panose="020B0604020202020204" pitchFamily="34" charset="0"/>
                <a:cs typeface="Arial" panose="020B0604020202020204" pitchFamily="34" charset="0"/>
              </a:rPr>
              <a:t>cholestrol</a:t>
            </a:r>
            <a:r>
              <a:rPr lang="en-US" sz="1800" dirty="0">
                <a:solidFill>
                  <a:schemeClr val="tx1"/>
                </a:solidFill>
                <a:latin typeface="Arial" panose="020B0604020202020204" pitchFamily="34" charset="0"/>
                <a:cs typeface="Arial" panose="020B0604020202020204" pitchFamily="34" charset="0"/>
              </a:rPr>
              <a:t>. </a:t>
            </a:r>
            <a:endParaRPr lang="en-US" sz="1800" dirty="0" smtClean="0">
              <a:solidFill>
                <a:schemeClr val="tx1"/>
              </a:solidFill>
              <a:latin typeface="Arial" panose="020B0604020202020204" pitchFamily="34" charset="0"/>
              <a:cs typeface="Arial" panose="020B0604020202020204" pitchFamily="34" charset="0"/>
            </a:endParaRPr>
          </a:p>
          <a:p>
            <a:pPr marL="45720" indent="0">
              <a:buNone/>
            </a:pPr>
            <a:r>
              <a:rPr lang="en-US" sz="1800" dirty="0" smtClean="0">
                <a:solidFill>
                  <a:schemeClr val="tx1"/>
                </a:solidFill>
              </a:rPr>
              <a:t>She takes Citalopram for depression</a:t>
            </a:r>
            <a:r>
              <a:rPr lang="en-US" sz="1800" dirty="0">
                <a:solidFill>
                  <a:schemeClr val="tx1"/>
                </a:solidFill>
              </a:rPr>
              <a:t>. </a:t>
            </a:r>
            <a:r>
              <a:rPr lang="en-US" sz="1800" dirty="0" smtClean="0">
                <a:solidFill>
                  <a:schemeClr val="tx1"/>
                </a:solidFill>
              </a:rPr>
              <a:t>The anti depressants help balance neurotransmitters which is a chemical in our brain </a:t>
            </a:r>
            <a:r>
              <a:rPr lang="en-US" sz="1800" dirty="0">
                <a:solidFill>
                  <a:schemeClr val="tx1"/>
                </a:solidFill>
              </a:rPr>
              <a:t>. </a:t>
            </a:r>
            <a:r>
              <a:rPr lang="en-US" sz="1400" dirty="0">
                <a:solidFill>
                  <a:schemeClr val="tx1"/>
                </a:solidFill>
              </a:rPr>
              <a:t>(</a:t>
            </a:r>
            <a:r>
              <a:rPr lang="en-US" sz="1400" dirty="0" err="1">
                <a:solidFill>
                  <a:schemeClr val="tx1"/>
                </a:solidFill>
              </a:rPr>
              <a:t>Cherney</a:t>
            </a:r>
            <a:r>
              <a:rPr lang="en-US" sz="1400" dirty="0">
                <a:solidFill>
                  <a:schemeClr val="tx1"/>
                </a:solidFill>
              </a:rPr>
              <a:t>, 2021). </a:t>
            </a:r>
            <a:endParaRPr lang="en-US" sz="1400" dirty="0" smtClean="0">
              <a:solidFill>
                <a:schemeClr val="tx1"/>
              </a:solidFill>
              <a:latin typeface="Arial" panose="020B0604020202020204" pitchFamily="34" charset="0"/>
              <a:cs typeface="Arial" panose="020B0604020202020204" pitchFamily="34" charset="0"/>
            </a:endParaRPr>
          </a:p>
          <a:p>
            <a:pPr marL="45720" indent="0">
              <a:buNone/>
            </a:pPr>
            <a:r>
              <a:rPr lang="en-US" sz="1800" b="1" dirty="0" smtClean="0">
                <a:latin typeface="Arial" panose="020B0604020202020204" pitchFamily="34" charset="0"/>
                <a:cs typeface="Arial" panose="020B0604020202020204" pitchFamily="34" charset="0"/>
              </a:rPr>
              <a:t>Allergies </a:t>
            </a:r>
            <a:r>
              <a:rPr lang="en-US" sz="1800" dirty="0" smtClean="0"/>
              <a:t>: </a:t>
            </a:r>
            <a:r>
              <a:rPr lang="en-US" sz="1800" dirty="0" smtClean="0">
                <a:solidFill>
                  <a:schemeClr val="tx1"/>
                </a:solidFill>
                <a:latin typeface="Arial" panose="020B0604020202020204" pitchFamily="34" charset="0"/>
                <a:cs typeface="Arial" panose="020B0604020202020204" pitchFamily="34" charset="0"/>
              </a:rPr>
              <a:t>Gemma does not suffer with specific allergies, however allergies like hay fever or chemical ones can lead Gemma to have an asthmatic  attack. Gemma needs to ensure she is cautious of her surroundings and the products she uses as, by making sure she is in a clean environment and using authentic products she can avoid allergens like mold, pollen and other harsh </a:t>
            </a:r>
            <a:r>
              <a:rPr lang="en-US" sz="1800" dirty="0">
                <a:solidFill>
                  <a:schemeClr val="tx1"/>
                </a:solidFill>
                <a:latin typeface="Arial" panose="020B0604020202020204" pitchFamily="34" charset="0"/>
                <a:cs typeface="Arial" panose="020B0604020202020204" pitchFamily="34" charset="0"/>
              </a:rPr>
              <a:t>chemicals. </a:t>
            </a:r>
            <a:endParaRPr lang="en-US" sz="1800" dirty="0" smtClean="0">
              <a:solidFill>
                <a:schemeClr val="tx1"/>
              </a:solidFill>
              <a:latin typeface="Arial" panose="020B0604020202020204" pitchFamily="34" charset="0"/>
              <a:cs typeface="Arial" panose="020B0604020202020204" pitchFamily="34" charset="0"/>
            </a:endParaRPr>
          </a:p>
          <a:p>
            <a:pPr marL="45720" indent="0">
              <a:buNone/>
            </a:pPr>
            <a:r>
              <a:rPr lang="en-US" sz="1800" dirty="0" smtClean="0">
                <a:solidFill>
                  <a:schemeClr val="tx1"/>
                </a:solidFill>
                <a:latin typeface="Arial" panose="020B0604020202020204" pitchFamily="34" charset="0"/>
                <a:cs typeface="Arial" panose="020B0604020202020204" pitchFamily="34" charset="0"/>
              </a:rPr>
              <a:t> </a:t>
            </a:r>
            <a:r>
              <a:rPr lang="en-US" sz="1800" b="1" dirty="0" smtClean="0">
                <a:latin typeface="Arial" panose="020B0604020202020204" pitchFamily="34" charset="0"/>
                <a:cs typeface="Arial" panose="020B0604020202020204" pitchFamily="34" charset="0"/>
              </a:rPr>
              <a:t>Environment</a:t>
            </a:r>
            <a:r>
              <a:rPr lang="en-US" sz="1800" dirty="0" smtClean="0">
                <a:solidFill>
                  <a:schemeClr val="tx1"/>
                </a:solidFill>
                <a:latin typeface="Arial" panose="020B0604020202020204" pitchFamily="34" charset="0"/>
                <a:cs typeface="Arial" panose="020B0604020202020204" pitchFamily="34" charset="0"/>
              </a:rPr>
              <a:t>: As shown above Gemma needs to ensure she is in an environment which is clean and mold free to prevent her from developing any allergies, as an allergic reaction can trigger her asthma. She needs support to  keep her </a:t>
            </a:r>
            <a:r>
              <a:rPr lang="en-US" sz="1800" dirty="0">
                <a:solidFill>
                  <a:schemeClr val="tx1"/>
                </a:solidFill>
                <a:latin typeface="Arial" panose="020B0604020202020204" pitchFamily="34" charset="0"/>
                <a:cs typeface="Arial" panose="020B0604020202020204" pitchFamily="34" charset="0"/>
              </a:rPr>
              <a:t> </a:t>
            </a:r>
            <a:r>
              <a:rPr lang="en-US" sz="1800" dirty="0" smtClean="0">
                <a:solidFill>
                  <a:schemeClr val="tx1"/>
                </a:solidFill>
                <a:latin typeface="Arial" panose="020B0604020202020204" pitchFamily="34" charset="0"/>
                <a:cs typeface="Arial" panose="020B0604020202020204" pitchFamily="34" charset="0"/>
              </a:rPr>
              <a:t>house clean and tidied to avoid asthma triggers </a:t>
            </a:r>
          </a:p>
          <a:p>
            <a:pPr marL="45720" indent="0">
              <a:buNone/>
            </a:pPr>
            <a:r>
              <a:rPr lang="en-US" sz="1800" dirty="0" smtClean="0">
                <a:solidFill>
                  <a:schemeClr val="tx1"/>
                </a:solidFill>
                <a:latin typeface="Arial" panose="020B0604020202020204" pitchFamily="34" charset="0"/>
                <a:cs typeface="Arial" panose="020B0604020202020204" pitchFamily="34" charset="0"/>
              </a:rPr>
              <a:t>Health care professionals recommend individuals with mental health disorders to surround themselves in positive and clean bright environments as that can have an affect on your mood.  </a:t>
            </a:r>
          </a:p>
          <a:p>
            <a:pPr marL="45720" indent="0">
              <a:buNone/>
            </a:pPr>
            <a:r>
              <a:rPr lang="en-US" sz="1800" dirty="0">
                <a:latin typeface="Arial" panose="020B0604020202020204" pitchFamily="34" charset="0"/>
                <a:cs typeface="Arial" panose="020B0604020202020204" pitchFamily="34" charset="0"/>
              </a:rPr>
              <a:t>(</a:t>
            </a:r>
            <a:r>
              <a:rPr lang="en-US" sz="1800" dirty="0">
                <a:solidFill>
                  <a:schemeClr val="tx1"/>
                </a:solidFill>
                <a:latin typeface="Arial" panose="020B0604020202020204" pitchFamily="34" charset="0"/>
                <a:cs typeface="Arial" panose="020B0604020202020204" pitchFamily="34" charset="0"/>
              </a:rPr>
              <a:t>Cleveland Clinic,2017)</a:t>
            </a:r>
          </a:p>
          <a:p>
            <a:pPr marL="45720" indent="0">
              <a:buNone/>
            </a:pPr>
            <a:r>
              <a:rPr lang="en-US" sz="1800" b="1" dirty="0" smtClean="0">
                <a:latin typeface="Arial" panose="020B0604020202020204" pitchFamily="34" charset="0"/>
                <a:cs typeface="Arial" panose="020B0604020202020204" pitchFamily="34" charset="0"/>
              </a:rPr>
              <a:t>Mobility </a:t>
            </a:r>
            <a:r>
              <a:rPr lang="en-US" sz="1800" dirty="0" smtClean="0">
                <a:latin typeface="Arial" panose="020B0604020202020204" pitchFamily="34" charset="0"/>
                <a:cs typeface="Arial" panose="020B0604020202020204" pitchFamily="34" charset="0"/>
              </a:rPr>
              <a:t>: </a:t>
            </a:r>
            <a:r>
              <a:rPr lang="en-US" sz="1800" dirty="0" smtClean="0">
                <a:solidFill>
                  <a:schemeClr val="tx1"/>
                </a:solidFill>
                <a:latin typeface="Arial" panose="020B0604020202020204" pitchFamily="34" charset="0"/>
                <a:cs typeface="Arial" panose="020B0604020202020204" pitchFamily="34" charset="0"/>
              </a:rPr>
              <a:t>Gemma is not very mobile because of her hip replacement and is now walking with the help of a walker .She uses a  mobility scooter when she needs to get around  to the local shops. It helps her to get more independent life .</a:t>
            </a:r>
            <a:endParaRPr lang="en-US" sz="1800" dirty="0" smtClean="0">
              <a:latin typeface="Arial" panose="020B0604020202020204" pitchFamily="34" charset="0"/>
              <a:cs typeface="Arial" panose="020B0604020202020204" pitchFamily="34" charset="0"/>
            </a:endParaRPr>
          </a:p>
          <a:p>
            <a:pPr marL="45720" indent="0">
              <a:buNone/>
            </a:pPr>
            <a:endParaRPr lang="en-US" sz="1600" dirty="0">
              <a:latin typeface="Arial" panose="020B0604020202020204" pitchFamily="34" charset="0"/>
              <a:cs typeface="Arial" panose="020B0604020202020204" pitchFamily="34" charset="0"/>
            </a:endParaRPr>
          </a:p>
          <a:p>
            <a:pPr marL="45720" indent="0">
              <a:buNone/>
            </a:pP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00284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17586" y="586597"/>
            <a:ext cx="11050438" cy="5630174"/>
          </a:xfrm>
        </p:spPr>
        <p:txBody>
          <a:bodyPr>
            <a:normAutofit/>
          </a:bodyPr>
          <a:lstStyle/>
          <a:p>
            <a:pPr marL="45720" indent="0">
              <a:buNone/>
            </a:pPr>
            <a:r>
              <a:rPr lang="en-US" sz="1600" b="1" i="1" dirty="0" smtClean="0">
                <a:latin typeface="Arial" panose="020B0604020202020204" pitchFamily="34" charset="0"/>
                <a:cs typeface="Arial" panose="020B0604020202020204" pitchFamily="34" charset="0"/>
              </a:rPr>
              <a:t>Sensory </a:t>
            </a:r>
            <a:r>
              <a:rPr lang="en-US" sz="1600" i="1" dirty="0" smtClean="0">
                <a:solidFill>
                  <a:schemeClr val="tx1"/>
                </a:solidFill>
                <a:latin typeface="Arial" panose="020B0604020202020204" pitchFamily="34" charset="0"/>
                <a:cs typeface="Arial" panose="020B0604020202020204" pitchFamily="34" charset="0"/>
              </a:rPr>
              <a:t>: NONE </a:t>
            </a:r>
          </a:p>
          <a:p>
            <a:pPr marL="45720" indent="0">
              <a:buNone/>
            </a:pPr>
            <a:r>
              <a:rPr lang="en-US" sz="1600" b="1" i="1" dirty="0" smtClean="0">
                <a:latin typeface="Arial" panose="020B0604020202020204" pitchFamily="34" charset="0"/>
                <a:cs typeface="Arial" panose="020B0604020202020204" pitchFamily="34" charset="0"/>
              </a:rPr>
              <a:t>Cognitive : </a:t>
            </a:r>
            <a:r>
              <a:rPr lang="en-US" sz="1600" i="1" dirty="0" smtClean="0">
                <a:solidFill>
                  <a:schemeClr val="tx1"/>
                </a:solidFill>
                <a:latin typeface="Arial" panose="020B0604020202020204" pitchFamily="34" charset="0"/>
                <a:cs typeface="Arial" panose="020B0604020202020204" pitchFamily="34" charset="0"/>
              </a:rPr>
              <a:t>Gemma tends to forget to take her medication occasionally . She needs a reminder or a prompt to take her medication. </a:t>
            </a:r>
          </a:p>
          <a:p>
            <a:pPr marL="45720" indent="0">
              <a:buNone/>
            </a:pPr>
            <a:r>
              <a:rPr lang="en-US" sz="1600" b="1" i="1" dirty="0" smtClean="0">
                <a:latin typeface="Arial" panose="020B0604020202020204" pitchFamily="34" charset="0"/>
                <a:cs typeface="Arial" panose="020B0604020202020204" pitchFamily="34" charset="0"/>
              </a:rPr>
              <a:t>Diet </a:t>
            </a:r>
            <a:r>
              <a:rPr lang="en-US" sz="1600" i="1" dirty="0" smtClean="0">
                <a:solidFill>
                  <a:schemeClr val="tx1"/>
                </a:solidFill>
                <a:latin typeface="Arial" panose="020B0604020202020204" pitchFamily="34" charset="0"/>
                <a:cs typeface="Arial" panose="020B0604020202020204" pitchFamily="34" charset="0"/>
              </a:rPr>
              <a:t>: Due to her high cholesterol level </a:t>
            </a:r>
            <a:r>
              <a:rPr lang="en-US" sz="1600" i="1" dirty="0">
                <a:solidFill>
                  <a:schemeClr val="tx1"/>
                </a:solidFill>
                <a:latin typeface="Arial" panose="020B0604020202020204" pitchFamily="34" charset="0"/>
                <a:cs typeface="Arial" panose="020B0604020202020204" pitchFamily="34" charset="0"/>
              </a:rPr>
              <a:t>G</a:t>
            </a:r>
            <a:r>
              <a:rPr lang="en-US" sz="1600" i="1" dirty="0" smtClean="0">
                <a:solidFill>
                  <a:schemeClr val="tx1"/>
                </a:solidFill>
                <a:latin typeface="Arial" panose="020B0604020202020204" pitchFamily="34" charset="0"/>
                <a:cs typeface="Arial" panose="020B0604020202020204" pitchFamily="34" charset="0"/>
              </a:rPr>
              <a:t>emma should have healthy food and avoid red meat, junk or fried food . </a:t>
            </a:r>
            <a:r>
              <a:rPr lang="en-US" sz="1600" i="1" dirty="0">
                <a:solidFill>
                  <a:schemeClr val="tx1"/>
                </a:solidFill>
                <a:latin typeface="Arial" panose="020B0604020202020204" pitchFamily="34" charset="0"/>
                <a:cs typeface="Arial" panose="020B0604020202020204" pitchFamily="34" charset="0"/>
              </a:rPr>
              <a:t>S</a:t>
            </a:r>
            <a:r>
              <a:rPr lang="en-US" sz="1600" i="1" dirty="0" smtClean="0">
                <a:solidFill>
                  <a:schemeClr val="tx1"/>
                </a:solidFill>
                <a:latin typeface="Arial" panose="020B0604020202020204" pitchFamily="34" charset="0"/>
                <a:cs typeface="Arial" panose="020B0604020202020204" pitchFamily="34" charset="0"/>
              </a:rPr>
              <a:t>he should have lots of fresh fruits and vegetables and eat foods rich in soluble fiber. </a:t>
            </a:r>
          </a:p>
          <a:p>
            <a:pPr marL="45720" indent="0">
              <a:buNone/>
            </a:pPr>
            <a:r>
              <a:rPr lang="en-GB" sz="1800" b="1" dirty="0">
                <a:latin typeface="Arial" panose="020B0604020202020204" pitchFamily="34" charset="0"/>
                <a:cs typeface="Arial" panose="020B0604020202020204" pitchFamily="34" charset="0"/>
              </a:rPr>
              <a:t>Personal </a:t>
            </a:r>
            <a:r>
              <a:rPr lang="en-GB" sz="1800" b="1" dirty="0" smtClean="0">
                <a:latin typeface="Arial" panose="020B0604020202020204" pitchFamily="34" charset="0"/>
                <a:cs typeface="Arial" panose="020B0604020202020204" pitchFamily="34" charset="0"/>
              </a:rPr>
              <a:t>Care: not required. </a:t>
            </a:r>
            <a:endParaRPr lang="en-US" sz="1800" b="1" i="1" dirty="0" smtClean="0">
              <a:solidFill>
                <a:schemeClr val="tx1"/>
              </a:solidFill>
              <a:latin typeface="Arial" panose="020B0604020202020204" pitchFamily="34" charset="0"/>
              <a:cs typeface="Arial" panose="020B0604020202020204" pitchFamily="34" charset="0"/>
            </a:endParaRPr>
          </a:p>
          <a:p>
            <a:pPr marL="45720" indent="0">
              <a:buNone/>
            </a:pPr>
            <a:r>
              <a:rPr lang="en-US" sz="2000" b="1" i="1" dirty="0" smtClean="0">
                <a:latin typeface="Arial" panose="020B0604020202020204" pitchFamily="34" charset="0"/>
                <a:cs typeface="Arial" panose="020B0604020202020204" pitchFamily="34" charset="0"/>
              </a:rPr>
              <a:t>ICT:</a:t>
            </a:r>
          </a:p>
          <a:p>
            <a:pPr marL="45720" indent="0">
              <a:buNone/>
            </a:pPr>
            <a:r>
              <a:rPr lang="en-US" sz="1800" dirty="0" smtClean="0">
                <a:solidFill>
                  <a:schemeClr val="tx1"/>
                </a:solidFill>
                <a:latin typeface="Arial" panose="020B0604020202020204" pitchFamily="34" charset="0"/>
                <a:cs typeface="Arial" panose="020B0604020202020204" pitchFamily="34" charset="0"/>
              </a:rPr>
              <a:t>Due to Gemma's weak mobility, technology and ICT infrastructure can be beneficial to her as she they can support her with her daily tasks. For example, if Gemma got the Amazon Alexa play embedded into her daily routine it can send her reminders for Gemma's health appointments and allow her to turn her lights off by just talking out loud .This will support Gemma as she will not have to use much mobility as she will not have to get up</a:t>
            </a:r>
            <a:r>
              <a:rPr lang="en-US" sz="1800" dirty="0">
                <a:solidFill>
                  <a:schemeClr val="tx1"/>
                </a:solidFill>
                <a:latin typeface="Arial" panose="020B0604020202020204" pitchFamily="34" charset="0"/>
                <a:cs typeface="Arial" panose="020B0604020202020204" pitchFamily="34" charset="0"/>
              </a:rPr>
              <a:t>. (</a:t>
            </a:r>
            <a:r>
              <a:rPr lang="en-US" sz="1800" dirty="0" smtClean="0">
                <a:solidFill>
                  <a:schemeClr val="tx1"/>
                </a:solidFill>
                <a:latin typeface="Arial" panose="020B0604020202020204" pitchFamily="34" charset="0"/>
                <a:cs typeface="Arial" panose="020B0604020202020204" pitchFamily="34" charset="0"/>
              </a:rPr>
              <a:t>Accenture,2017)</a:t>
            </a:r>
          </a:p>
          <a:p>
            <a:pPr marL="45720" indent="0">
              <a:buNone/>
            </a:pPr>
            <a:r>
              <a:rPr lang="en-US" sz="1800" dirty="0" smtClean="0">
                <a:solidFill>
                  <a:schemeClr val="tx1"/>
                </a:solidFill>
                <a:latin typeface="Arial" panose="020B0604020202020204" pitchFamily="34" charset="0"/>
                <a:cs typeface="Arial" panose="020B0604020202020204" pitchFamily="34" charset="0"/>
              </a:rPr>
              <a:t>AI plays a vital role in older people lives  allowing them to live  independently in their homes. Some devices can also detect if they fall or need assistance by tracking their movements.</a:t>
            </a:r>
          </a:p>
          <a:p>
            <a:pPr marL="45720" indent="0">
              <a:buNone/>
            </a:pPr>
            <a:r>
              <a:rPr lang="en-US" sz="1800" dirty="0" err="1" smtClean="0">
                <a:solidFill>
                  <a:schemeClr val="tx1"/>
                </a:solidFill>
                <a:latin typeface="Arial" panose="020B0604020202020204" pitchFamily="34" charset="0"/>
                <a:cs typeface="Arial" panose="020B0604020202020204" pitchFamily="34" charset="0"/>
              </a:rPr>
              <a:t>Linderman</a:t>
            </a:r>
            <a:r>
              <a:rPr lang="en-US" sz="1800" dirty="0" smtClean="0">
                <a:solidFill>
                  <a:schemeClr val="tx1"/>
                </a:solidFill>
                <a:latin typeface="Arial" panose="020B0604020202020204" pitchFamily="34" charset="0"/>
                <a:cs typeface="Arial" panose="020B0604020202020204" pitchFamily="34" charset="0"/>
              </a:rPr>
              <a:t> Says, </a:t>
            </a:r>
            <a:r>
              <a:rPr lang="en-US" sz="1800" b="1" dirty="0" smtClean="0">
                <a:latin typeface="Arial" panose="020B0604020202020204" pitchFamily="34" charset="0"/>
                <a:cs typeface="Arial" panose="020B0604020202020204" pitchFamily="34" charset="0"/>
              </a:rPr>
              <a:t>“</a:t>
            </a:r>
            <a:r>
              <a:rPr lang="en-US" sz="1800" b="1" dirty="0">
                <a:latin typeface="Arial" panose="020B0604020202020204" pitchFamily="34" charset="0"/>
                <a:cs typeface="Arial" panose="020B0604020202020204" pitchFamily="34" charset="0"/>
              </a:rPr>
              <a:t>If you capture enough information, you’ll be able to tell if a fall is serious or </a:t>
            </a:r>
            <a:r>
              <a:rPr lang="en-US" sz="1800" b="1" dirty="0" smtClean="0">
                <a:latin typeface="Arial" panose="020B0604020202020204" pitchFamily="34" charset="0"/>
                <a:cs typeface="Arial" panose="020B0604020202020204" pitchFamily="34" charset="0"/>
              </a:rPr>
              <a:t>not, and </a:t>
            </a:r>
            <a:r>
              <a:rPr lang="en-US" sz="1800" b="1" dirty="0">
                <a:latin typeface="Arial" panose="020B0604020202020204" pitchFamily="34" charset="0"/>
                <a:cs typeface="Arial" panose="020B0604020202020204" pitchFamily="34" charset="0"/>
              </a:rPr>
              <a:t>you’d be better able to help people keep from going to the emergency </a:t>
            </a:r>
            <a:r>
              <a:rPr lang="en-US" sz="1800" b="1" dirty="0" smtClean="0">
                <a:latin typeface="Arial" panose="020B0604020202020204" pitchFamily="34" charset="0"/>
                <a:cs typeface="Arial" panose="020B0604020202020204" pitchFamily="34" charset="0"/>
              </a:rPr>
              <a:t>room</a:t>
            </a:r>
            <a:r>
              <a:rPr lang="en-US" sz="2000" b="1" dirty="0" smtClean="0"/>
              <a:t>.”</a:t>
            </a:r>
            <a:endParaRPr lang="en-US" sz="1400" b="1" dirty="0" smtClean="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288452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5581" y="1187746"/>
            <a:ext cx="9875520" cy="1356360"/>
          </a:xfrm>
        </p:spPr>
        <p:txBody>
          <a:bodyPr>
            <a:normAutofit/>
          </a:bodyPr>
          <a:lstStyle/>
          <a:p>
            <a:r>
              <a:rPr lang="en-US" sz="2400" b="1" dirty="0" smtClean="0">
                <a:latin typeface="Arial" panose="020B0604020202020204" pitchFamily="34" charset="0"/>
                <a:cs typeface="Arial" panose="020B0604020202020204" pitchFamily="34" charset="0"/>
              </a:rPr>
              <a:t/>
            </a:r>
            <a:br>
              <a:rPr lang="en-US" sz="2400" b="1" dirty="0" smtClean="0">
                <a:latin typeface="Arial" panose="020B0604020202020204" pitchFamily="34" charset="0"/>
                <a:cs typeface="Arial" panose="020B0604020202020204" pitchFamily="34" charset="0"/>
              </a:rPr>
            </a:br>
            <a:endParaRPr lang="en-US" sz="24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67943" y="2064910"/>
            <a:ext cx="10935476" cy="4554746"/>
          </a:xfrm>
        </p:spPr>
        <p:txBody>
          <a:bodyPr>
            <a:normAutofit/>
          </a:bodyPr>
          <a:lstStyle/>
          <a:p>
            <a:r>
              <a:rPr lang="en-US" sz="1800" b="1" dirty="0">
                <a:latin typeface="Arial" panose="020B0604020202020204" pitchFamily="34" charset="0"/>
                <a:cs typeface="Arial" panose="020B0604020202020204" pitchFamily="34" charset="0"/>
              </a:rPr>
              <a:t>Hobbies and Interests:  </a:t>
            </a:r>
            <a:r>
              <a:rPr lang="en-US" sz="1800" dirty="0">
                <a:solidFill>
                  <a:schemeClr val="tx1"/>
                </a:solidFill>
                <a:latin typeface="Arial" panose="020B0604020202020204" pitchFamily="34" charset="0"/>
                <a:cs typeface="Arial" panose="020B0604020202020204" pitchFamily="34" charset="0"/>
              </a:rPr>
              <a:t>Gemma likes to knit and do embroidery in  her free time. She loves history and watches some historical channels with lots of interest. </a:t>
            </a:r>
          </a:p>
          <a:p>
            <a:r>
              <a:rPr lang="en-US" sz="1800" b="1" dirty="0">
                <a:latin typeface="Arial" panose="020B0604020202020204" pitchFamily="34" charset="0"/>
                <a:cs typeface="Arial" panose="020B0604020202020204" pitchFamily="34" charset="0"/>
              </a:rPr>
              <a:t>Important to Gemma; </a:t>
            </a:r>
            <a:r>
              <a:rPr lang="en-US" sz="1800" dirty="0">
                <a:solidFill>
                  <a:schemeClr val="tx1"/>
                </a:solidFill>
                <a:latin typeface="Arial" panose="020B0604020202020204" pitchFamily="34" charset="0"/>
                <a:cs typeface="Arial" panose="020B0604020202020204" pitchFamily="34" charset="0"/>
              </a:rPr>
              <a:t>It is very important for Gemma that Hannah visits her every weekend and looks forward to see her.</a:t>
            </a:r>
          </a:p>
          <a:p>
            <a:r>
              <a:rPr lang="en-US" sz="1800" b="1" dirty="0">
                <a:latin typeface="Arial" panose="020B0604020202020204" pitchFamily="34" charset="0"/>
                <a:cs typeface="Arial" panose="020B0604020202020204" pitchFamily="34" charset="0"/>
              </a:rPr>
              <a:t>Important dates: </a:t>
            </a:r>
            <a:r>
              <a:rPr lang="en-US" sz="1800" dirty="0">
                <a:solidFill>
                  <a:schemeClr val="tx1"/>
                </a:solidFill>
                <a:latin typeface="Arial" panose="020B0604020202020204" pitchFamily="34" charset="0"/>
                <a:cs typeface="Arial" panose="020B0604020202020204" pitchFamily="34" charset="0"/>
              </a:rPr>
              <a:t>Gemma has written down her anniversary and her husband’s date of birth in her diary. Every year on those dates she looks at her wedding album and cherish the memories.  </a:t>
            </a:r>
          </a:p>
          <a:p>
            <a:pPr marL="45720" indent="0">
              <a:buNone/>
            </a:pPr>
            <a:endParaRPr lang="en-US" sz="1800" dirty="0">
              <a:solidFill>
                <a:schemeClr val="tx1"/>
              </a:solidFill>
              <a:latin typeface="Arial" panose="020B0604020202020204" pitchFamily="34" charset="0"/>
              <a:cs typeface="Arial" panose="020B0604020202020204" pitchFamily="34" charset="0"/>
            </a:endParaRPr>
          </a:p>
        </p:txBody>
      </p:sp>
      <p:sp>
        <p:nvSpPr>
          <p:cNvPr id="5" name="TextBox 4"/>
          <p:cNvSpPr txBox="1"/>
          <p:nvPr/>
        </p:nvSpPr>
        <p:spPr>
          <a:xfrm rot="10800000" flipV="1">
            <a:off x="543464" y="310583"/>
            <a:ext cx="10837593" cy="1754326"/>
          </a:xfrm>
          <a:prstGeom prst="rect">
            <a:avLst/>
          </a:prstGeom>
          <a:noFill/>
        </p:spPr>
        <p:txBody>
          <a:bodyPr wrap="square" rtlCol="0">
            <a:spAutoFit/>
          </a:bodyPr>
          <a:lstStyle/>
          <a:p>
            <a:pPr marL="45720" indent="0">
              <a:buNone/>
            </a:pPr>
            <a:r>
              <a:rPr lang="en-US" b="1" dirty="0">
                <a:solidFill>
                  <a:schemeClr val="accent1"/>
                </a:solidFill>
                <a:latin typeface="Arial" panose="020B0604020202020204" pitchFamily="34" charset="0"/>
                <a:cs typeface="Arial" panose="020B0604020202020204" pitchFamily="34" charset="0"/>
              </a:rPr>
              <a:t>Likes and Dislikes </a:t>
            </a:r>
            <a:r>
              <a:rPr lang="en-US" b="1"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Gemma likes spending time with her daughter Hannah . When Hannah visits her mother she usually brings a bouquet for her because Gemma loves  flowers. She likes watching Netflix with her. </a:t>
            </a:r>
            <a:r>
              <a:rPr lang="en-US" dirty="0" smtClean="0">
                <a:latin typeface="Arial" panose="020B0604020202020204" pitchFamily="34" charset="0"/>
                <a:cs typeface="Arial" panose="020B0604020202020204" pitchFamily="34" charset="0"/>
              </a:rPr>
              <a:t>She likes Coffee and loves sea food. </a:t>
            </a:r>
            <a:endParaRPr lang="en-US" dirty="0">
              <a:latin typeface="Arial" panose="020B0604020202020204" pitchFamily="34" charset="0"/>
              <a:cs typeface="Arial" panose="020B0604020202020204" pitchFamily="34" charset="0"/>
            </a:endParaRPr>
          </a:p>
          <a:p>
            <a:pPr marL="45720" indent="0">
              <a:buNone/>
            </a:pPr>
            <a:r>
              <a:rPr lang="en-US" dirty="0">
                <a:latin typeface="Arial" panose="020B0604020202020204" pitchFamily="34" charset="0"/>
                <a:cs typeface="Arial" panose="020B0604020202020204" pitchFamily="34" charset="0"/>
              </a:rPr>
              <a:t>Gemma doesn’t like if someone is not paying attention to her. She feels that she is not been heard and gets irritated. </a:t>
            </a:r>
            <a:r>
              <a:rPr lang="en-US" dirty="0" smtClean="0">
                <a:latin typeface="Arial" panose="020B0604020202020204" pitchFamily="34" charset="0"/>
                <a:cs typeface="Arial" panose="020B0604020202020204" pitchFamily="34" charset="0"/>
              </a:rPr>
              <a:t>Gemma doesn’t like to eat Okra. </a:t>
            </a:r>
          </a:p>
          <a:p>
            <a:pPr marL="45720" indent="0">
              <a:buNone/>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169174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6789" y="530524"/>
            <a:ext cx="10890849" cy="5827143"/>
          </a:xfrm>
        </p:spPr>
        <p:txBody>
          <a:bodyPr>
            <a:normAutofit lnSpcReduction="10000"/>
          </a:bodyPr>
          <a:lstStyle/>
          <a:p>
            <a:r>
              <a:rPr lang="en-US" sz="2000" b="1" dirty="0" smtClean="0">
                <a:latin typeface="Arial" panose="020B0604020202020204" pitchFamily="34" charset="0"/>
                <a:cs typeface="Arial" panose="020B0604020202020204" pitchFamily="34" charset="0"/>
              </a:rPr>
              <a:t>Risk Assessments</a:t>
            </a:r>
            <a:r>
              <a:rPr lang="en-US" dirty="0" smtClean="0"/>
              <a:t>: </a:t>
            </a:r>
            <a:r>
              <a:rPr lang="en-US" sz="2000" dirty="0" smtClean="0">
                <a:solidFill>
                  <a:schemeClr val="tx1"/>
                </a:solidFill>
                <a:latin typeface="Arial" panose="020B0604020202020204" pitchFamily="34" charset="0"/>
                <a:cs typeface="Arial" panose="020B0604020202020204" pitchFamily="34" charset="0"/>
              </a:rPr>
              <a:t>Risk assessment is done so that the  hazards are identified and precautions could be taken for the health and safety of an individual. As Gemma is asthmatic she has to keep her house clean of dust and avoid to use any strong fragrances and passive smoking, she should also make sure her inhaler is always within her reach and should use it when she has asthmatic attack. . Gemma’s mobility scooter should be parked outside the premises as it’s fuel can be the cause of fire. Due to her immobility she should be careful in the shower and should have a grab bars fitted in the wet room , wear non-slip  shoes, have some light at night and keep her house free of hazards to avoid any trips or fall. </a:t>
            </a:r>
          </a:p>
          <a:p>
            <a:r>
              <a:rPr lang="en-US" sz="2000" b="1" dirty="0" smtClean="0">
                <a:latin typeface="Arial" panose="020B0604020202020204" pitchFamily="34" charset="0"/>
                <a:cs typeface="Arial" panose="020B0604020202020204" pitchFamily="34" charset="0"/>
              </a:rPr>
              <a:t>Hobbies and Interests:  </a:t>
            </a:r>
            <a:r>
              <a:rPr lang="en-US" sz="2000" dirty="0" smtClean="0">
                <a:solidFill>
                  <a:schemeClr val="tx1"/>
                </a:solidFill>
                <a:latin typeface="Arial" panose="020B0604020202020204" pitchFamily="34" charset="0"/>
                <a:cs typeface="Arial" panose="020B0604020202020204" pitchFamily="34" charset="0"/>
              </a:rPr>
              <a:t>Gemma likes to knit and do embroidery in  her free time. She loves history and watches some historical channels with lots of interest. </a:t>
            </a:r>
            <a:endParaRPr lang="en-US" sz="2000" dirty="0">
              <a:solidFill>
                <a:schemeClr val="tx1"/>
              </a:solidFill>
              <a:latin typeface="Arial" panose="020B0604020202020204" pitchFamily="34" charset="0"/>
              <a:cs typeface="Arial" panose="020B0604020202020204" pitchFamily="34" charset="0"/>
            </a:endParaRPr>
          </a:p>
          <a:p>
            <a:r>
              <a:rPr lang="en-US" sz="2000" b="1" dirty="0" smtClean="0">
                <a:latin typeface="Arial" panose="020B0604020202020204" pitchFamily="34" charset="0"/>
                <a:cs typeface="Arial" panose="020B0604020202020204" pitchFamily="34" charset="0"/>
              </a:rPr>
              <a:t>Important to Gemma; </a:t>
            </a:r>
            <a:r>
              <a:rPr lang="en-US" sz="2000" dirty="0" smtClean="0">
                <a:solidFill>
                  <a:schemeClr val="tx1"/>
                </a:solidFill>
                <a:latin typeface="Arial" panose="020B0604020202020204" pitchFamily="34" charset="0"/>
                <a:cs typeface="Arial" panose="020B0604020202020204" pitchFamily="34" charset="0"/>
              </a:rPr>
              <a:t>It is very important for Gemma that Hannah visits her every weekend and looks forward to see her.</a:t>
            </a:r>
          </a:p>
          <a:p>
            <a:r>
              <a:rPr lang="en-US" sz="2000" b="1" dirty="0" smtClean="0">
                <a:latin typeface="Arial" panose="020B0604020202020204" pitchFamily="34" charset="0"/>
                <a:cs typeface="Arial" panose="020B0604020202020204" pitchFamily="34" charset="0"/>
              </a:rPr>
              <a:t>Important dates: </a:t>
            </a:r>
            <a:r>
              <a:rPr lang="en-US" sz="2000" dirty="0" smtClean="0">
                <a:solidFill>
                  <a:schemeClr val="tx1"/>
                </a:solidFill>
                <a:latin typeface="Arial" panose="020B0604020202020204" pitchFamily="34" charset="0"/>
                <a:cs typeface="Arial" panose="020B0604020202020204" pitchFamily="34" charset="0"/>
              </a:rPr>
              <a:t>Gemma has written down her anniversary and her husband’s date of birth in her diary. Every year on those dates she looks at her wedding album and cherish the memories.  </a:t>
            </a:r>
          </a:p>
          <a:p>
            <a:r>
              <a:rPr lang="en-US" sz="2000" b="1" dirty="0" smtClean="0">
                <a:latin typeface="Arial" panose="020B0604020202020204" pitchFamily="34" charset="0"/>
                <a:cs typeface="Arial" panose="020B0604020202020204" pitchFamily="34" charset="0"/>
              </a:rPr>
              <a:t>Daily Habits &amp; Schedule: </a:t>
            </a:r>
            <a:r>
              <a:rPr lang="en-US" sz="2000" dirty="0" smtClean="0">
                <a:solidFill>
                  <a:schemeClr val="tx1"/>
                </a:solidFill>
                <a:latin typeface="Arial" panose="020B0604020202020204" pitchFamily="34" charset="0"/>
                <a:cs typeface="Arial" panose="020B0604020202020204" pitchFamily="34" charset="0"/>
              </a:rPr>
              <a:t>Gemma is a early morning person she wakes up at 6in the morning. She opens her curtains after she wakes up to enjoy the daylight . She prefers to have lunch at 12:30 pm and dinner by 7:30pm after that she watches TV for a while and goes to sleep. </a:t>
            </a:r>
          </a:p>
        </p:txBody>
      </p:sp>
    </p:spTree>
    <p:extLst>
      <p:ext uri="{BB962C8B-B14F-4D97-AF65-F5344CB8AC3E}">
        <p14:creationId xmlns:p14="http://schemas.microsoft.com/office/powerpoint/2010/main" val="21072382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26211" y="1121434"/>
            <a:ext cx="10964173" cy="6072996"/>
          </a:xfrm>
        </p:spPr>
        <p:txBody>
          <a:bodyPr>
            <a:normAutofit/>
          </a:bodyPr>
          <a:lstStyle/>
          <a:p>
            <a:pPr marL="45720" indent="0">
              <a:buNone/>
            </a:pPr>
            <a:r>
              <a:rPr lang="en-GB" sz="1800" b="1" dirty="0">
                <a:latin typeface="Arial" panose="020B0604020202020204" pitchFamily="34" charset="0"/>
                <a:cs typeface="Arial" panose="020B0604020202020204" pitchFamily="34" charset="0"/>
              </a:rPr>
              <a:t>The Care Act 2014: </a:t>
            </a:r>
          </a:p>
          <a:p>
            <a:pPr marL="45720" indent="0">
              <a:buNone/>
            </a:pPr>
            <a:r>
              <a:rPr lang="en-GB" sz="1600" dirty="0">
                <a:solidFill>
                  <a:schemeClr val="tx1"/>
                </a:solidFill>
                <a:latin typeface="Arial" panose="020B0604020202020204" pitchFamily="34" charset="0"/>
                <a:cs typeface="Arial" panose="020B0604020202020204" pitchFamily="34" charset="0"/>
              </a:rPr>
              <a:t>Care act is a guidance to the health care sector in </a:t>
            </a:r>
            <a:r>
              <a:rPr lang="en-GB" sz="1600" dirty="0" smtClean="0">
                <a:solidFill>
                  <a:schemeClr val="tx1"/>
                </a:solidFill>
                <a:latin typeface="Arial" panose="020B0604020202020204" pitchFamily="34" charset="0"/>
                <a:cs typeface="Arial" panose="020B0604020202020204" pitchFamily="34" charset="0"/>
              </a:rPr>
              <a:t>the UK </a:t>
            </a:r>
            <a:r>
              <a:rPr lang="en-GB" sz="1600" dirty="0">
                <a:solidFill>
                  <a:schemeClr val="tx1"/>
                </a:solidFill>
                <a:latin typeface="Arial" panose="020B0604020202020204" pitchFamily="34" charset="0"/>
                <a:cs typeface="Arial" panose="020B0604020202020204" pitchFamily="34" charset="0"/>
              </a:rPr>
              <a:t>. The act highlights  that the local </a:t>
            </a:r>
            <a:r>
              <a:rPr lang="en-GB" sz="1600" dirty="0" smtClean="0">
                <a:solidFill>
                  <a:schemeClr val="tx1"/>
                </a:solidFill>
                <a:latin typeface="Arial" panose="020B0604020202020204" pitchFamily="34" charset="0"/>
                <a:cs typeface="Arial" panose="020B0604020202020204" pitchFamily="34" charset="0"/>
              </a:rPr>
              <a:t>authorities </a:t>
            </a:r>
            <a:r>
              <a:rPr lang="en-GB" sz="1600" dirty="0">
                <a:solidFill>
                  <a:schemeClr val="tx1"/>
                </a:solidFill>
                <a:latin typeface="Arial" panose="020B0604020202020204" pitchFamily="34" charset="0"/>
                <a:cs typeface="Arial" panose="020B0604020202020204" pitchFamily="34" charset="0"/>
              </a:rPr>
              <a:t>and the companies should provide maximum value </a:t>
            </a:r>
            <a:r>
              <a:rPr lang="en-GB" sz="1600" dirty="0" smtClean="0">
                <a:solidFill>
                  <a:schemeClr val="tx1"/>
                </a:solidFill>
                <a:latin typeface="Arial" panose="020B0604020202020204" pitchFamily="34" charset="0"/>
                <a:cs typeface="Arial" panose="020B0604020202020204" pitchFamily="34" charset="0"/>
              </a:rPr>
              <a:t>and care to </a:t>
            </a:r>
            <a:r>
              <a:rPr lang="en-GB" sz="1600" dirty="0">
                <a:solidFill>
                  <a:schemeClr val="tx1"/>
                </a:solidFill>
                <a:latin typeface="Arial" panose="020B0604020202020204" pitchFamily="34" charset="0"/>
                <a:cs typeface="Arial" panose="020B0604020202020204" pitchFamily="34" charset="0"/>
              </a:rPr>
              <a:t>the </a:t>
            </a:r>
            <a:r>
              <a:rPr lang="en-GB" sz="1600" dirty="0" smtClean="0">
                <a:solidFill>
                  <a:schemeClr val="tx1"/>
                </a:solidFill>
                <a:latin typeface="Arial" panose="020B0604020202020204" pitchFamily="34" charset="0"/>
                <a:cs typeface="Arial" panose="020B0604020202020204" pitchFamily="34" charset="0"/>
              </a:rPr>
              <a:t>individuals  seeking care. It </a:t>
            </a:r>
            <a:r>
              <a:rPr lang="en-GB" sz="1600" dirty="0">
                <a:solidFill>
                  <a:schemeClr val="tx1"/>
                </a:solidFill>
                <a:latin typeface="Arial" panose="020B0604020202020204" pitchFamily="34" charset="0"/>
                <a:cs typeface="Arial" panose="020B0604020202020204" pitchFamily="34" charset="0"/>
              </a:rPr>
              <a:t>promotes well –being , quality and diversity of services for the </a:t>
            </a:r>
            <a:r>
              <a:rPr lang="en-GB" sz="1600" dirty="0" smtClean="0">
                <a:solidFill>
                  <a:schemeClr val="tx1"/>
                </a:solidFill>
                <a:latin typeface="Arial" panose="020B0604020202020204" pitchFamily="34" charset="0"/>
                <a:cs typeface="Arial" panose="020B0604020202020204" pitchFamily="34" charset="0"/>
              </a:rPr>
              <a:t>patients  </a:t>
            </a:r>
            <a:r>
              <a:rPr lang="en-GB" sz="1600" dirty="0">
                <a:solidFill>
                  <a:schemeClr val="tx1"/>
                </a:solidFill>
                <a:latin typeface="Arial" panose="020B0604020202020204" pitchFamily="34" charset="0"/>
                <a:cs typeface="Arial" panose="020B0604020202020204" pitchFamily="34" charset="0"/>
              </a:rPr>
              <a:t>. (</a:t>
            </a:r>
            <a:r>
              <a:rPr lang="en-US" sz="1600" dirty="0" err="1">
                <a:solidFill>
                  <a:schemeClr val="tx1"/>
                </a:solidFill>
                <a:latin typeface="Arial" panose="020B0604020202020204" pitchFamily="34" charset="0"/>
                <a:cs typeface="Arial" panose="020B0604020202020204" pitchFamily="34" charset="0"/>
              </a:rPr>
              <a:t>Rafighi</a:t>
            </a:r>
            <a:r>
              <a:rPr lang="en-US" sz="1600" dirty="0">
                <a:solidFill>
                  <a:schemeClr val="tx1"/>
                </a:solidFill>
                <a:latin typeface="Arial" panose="020B0604020202020204" pitchFamily="34" charset="0"/>
                <a:cs typeface="Arial" panose="020B0604020202020204" pitchFamily="34" charset="0"/>
              </a:rPr>
              <a:t> </a:t>
            </a:r>
            <a:r>
              <a:rPr lang="en-GB" sz="1600" dirty="0">
                <a:solidFill>
                  <a:schemeClr val="tx1"/>
                </a:solidFill>
                <a:latin typeface="Arial" panose="020B0604020202020204" pitchFamily="34" charset="0"/>
                <a:cs typeface="Arial" panose="020B0604020202020204" pitchFamily="34" charset="0"/>
              </a:rPr>
              <a:t>et al., 2016). </a:t>
            </a:r>
            <a:r>
              <a:rPr lang="en-GB" sz="1600" dirty="0" smtClean="0">
                <a:solidFill>
                  <a:schemeClr val="tx1"/>
                </a:solidFill>
                <a:latin typeface="Arial" panose="020B0604020202020204" pitchFamily="34" charset="0"/>
                <a:cs typeface="Arial" panose="020B0604020202020204" pitchFamily="34" charset="0"/>
              </a:rPr>
              <a:t> The care act also outlines what  support the patients would need according to their requirements with respect and dignity and their eligibility for funding them . It pursues the patients “ Journey” In health and social care system . The company providing support has to make sure that they provide the best care to Gemma which meets the requirements of the above act.</a:t>
            </a:r>
          </a:p>
          <a:p>
            <a:pPr marL="45720" indent="0">
              <a:buNone/>
            </a:pPr>
            <a:r>
              <a:rPr lang="en-GB" sz="1600" b="1" dirty="0" smtClean="0">
                <a:latin typeface="Arial" panose="020B0604020202020204" pitchFamily="34" charset="0"/>
                <a:cs typeface="Arial" panose="020B0604020202020204" pitchFamily="34" charset="0"/>
              </a:rPr>
              <a:t>The </a:t>
            </a:r>
            <a:r>
              <a:rPr lang="en-GB" sz="1600" b="1" dirty="0">
                <a:latin typeface="Arial" panose="020B0604020202020204" pitchFamily="34" charset="0"/>
                <a:cs typeface="Arial" panose="020B0604020202020204" pitchFamily="34" charset="0"/>
              </a:rPr>
              <a:t>Equality Act 2010:</a:t>
            </a:r>
            <a:r>
              <a:rPr lang="en-GB" sz="1600" dirty="0">
                <a:latin typeface="Arial" panose="020B0604020202020204" pitchFamily="34" charset="0"/>
                <a:cs typeface="Arial" panose="020B0604020202020204" pitchFamily="34" charset="0"/>
              </a:rPr>
              <a:t> </a:t>
            </a:r>
            <a:endParaRPr lang="en-GB" sz="1600" dirty="0" smtClean="0">
              <a:solidFill>
                <a:schemeClr val="tx1"/>
              </a:solidFill>
              <a:latin typeface="Arial" panose="020B0604020202020204" pitchFamily="34" charset="0"/>
              <a:cs typeface="Arial" panose="020B0604020202020204" pitchFamily="34" charset="0"/>
            </a:endParaRPr>
          </a:p>
          <a:p>
            <a:pPr marL="45720" indent="0">
              <a:buNone/>
            </a:pPr>
            <a:r>
              <a:rPr lang="en-GB" sz="1800" dirty="0" smtClean="0">
                <a:solidFill>
                  <a:schemeClr val="tx1"/>
                </a:solidFill>
                <a:latin typeface="Arial" panose="020B0604020202020204" pitchFamily="34" charset="0"/>
                <a:cs typeface="Arial" panose="020B0604020202020204" pitchFamily="34" charset="0"/>
              </a:rPr>
              <a:t>This </a:t>
            </a:r>
            <a:r>
              <a:rPr lang="en-GB" sz="1800" dirty="0">
                <a:solidFill>
                  <a:schemeClr val="tx1"/>
                </a:solidFill>
                <a:latin typeface="Arial" panose="020B0604020202020204" pitchFamily="34" charset="0"/>
                <a:cs typeface="Arial" panose="020B0604020202020204" pitchFamily="34" charset="0"/>
              </a:rPr>
              <a:t>act outlines the socio-economic inequalities and gives the outlines to protect all the groups against any discrimination from any authorities. According to the act, all the groups are be treated with equal attention irrespective of their age, race, disability, religion, sex, marriage, social status etc. This act will ensure that Gemma  treated with equality by the care giver. </a:t>
            </a:r>
            <a:r>
              <a:rPr lang="en-GB" sz="1200" dirty="0" smtClean="0">
                <a:solidFill>
                  <a:schemeClr val="tx1"/>
                </a:solidFill>
                <a:latin typeface="Arial" panose="020B0604020202020204" pitchFamily="34" charset="0"/>
                <a:cs typeface="Arial" panose="020B0604020202020204" pitchFamily="34" charset="0"/>
              </a:rPr>
              <a:t>(</a:t>
            </a:r>
            <a:r>
              <a:rPr lang="en-GB" sz="1200" dirty="0">
                <a:solidFill>
                  <a:schemeClr val="tx1"/>
                </a:solidFill>
                <a:latin typeface="Arial" panose="020B0604020202020204" pitchFamily="34" charset="0"/>
                <a:cs typeface="Arial" panose="020B0604020202020204" pitchFamily="34" charset="0"/>
              </a:rPr>
              <a:t>Curtis, 2013</a:t>
            </a:r>
            <a:r>
              <a:rPr lang="en-GB" sz="1200" dirty="0" smtClean="0">
                <a:solidFill>
                  <a:schemeClr val="tx1"/>
                </a:solidFill>
                <a:latin typeface="Arial" panose="020B0604020202020204" pitchFamily="34" charset="0"/>
                <a:cs typeface="Arial" panose="020B0604020202020204" pitchFamily="34" charset="0"/>
              </a:rPr>
              <a:t>).</a:t>
            </a:r>
          </a:p>
          <a:p>
            <a:pPr marL="45720" indent="0">
              <a:buNone/>
            </a:pPr>
            <a:endParaRPr lang="en-US" sz="1200" dirty="0">
              <a:solidFill>
                <a:schemeClr val="tx1"/>
              </a:solidFill>
              <a:latin typeface="Arial" panose="020B0604020202020204" pitchFamily="34" charset="0"/>
              <a:cs typeface="Arial" panose="020B0604020202020204" pitchFamily="34" charset="0"/>
            </a:endParaRPr>
          </a:p>
          <a:p>
            <a:pPr marL="45720" indent="0">
              <a:buNone/>
            </a:pPr>
            <a:r>
              <a:rPr lang="en-US" sz="1800" b="1" dirty="0">
                <a:latin typeface="Arial" panose="020B0604020202020204" pitchFamily="34" charset="0"/>
                <a:cs typeface="Arial" panose="020B0604020202020204" pitchFamily="34" charset="0"/>
              </a:rPr>
              <a:t>Data Protection Act 2018:</a:t>
            </a:r>
            <a:r>
              <a:rPr lang="en-GB" sz="1800" dirty="0"/>
              <a:t>. </a:t>
            </a:r>
          </a:p>
          <a:p>
            <a:pPr marL="45720" indent="0">
              <a:buNone/>
            </a:pPr>
            <a:r>
              <a:rPr lang="en-GB" sz="1800" dirty="0">
                <a:solidFill>
                  <a:schemeClr val="tx1"/>
                </a:solidFill>
                <a:latin typeface="Arial" panose="020B0604020202020204" pitchFamily="34" charset="0"/>
                <a:cs typeface="Arial" panose="020B0604020202020204" pitchFamily="34" charset="0"/>
              </a:rPr>
              <a:t>Data Protection Act 2018  provides the guidelines on maintaining the privacy of the patients. The carer needs to make sure that Gemma’s information is to be kept very confidential and a consent taken to share her details to any other agencies and delete all her information if not in use. </a:t>
            </a:r>
            <a:endParaRPr lang="en-US" sz="1800" b="1" dirty="0">
              <a:solidFill>
                <a:schemeClr val="tx1"/>
              </a:solidFill>
              <a:latin typeface="Arial" panose="020B0604020202020204" pitchFamily="34" charset="0"/>
              <a:cs typeface="Arial" panose="020B0604020202020204" pitchFamily="34" charset="0"/>
            </a:endParaRPr>
          </a:p>
          <a:p>
            <a:endParaRPr lang="en-US" dirty="0"/>
          </a:p>
        </p:txBody>
      </p:sp>
      <p:sp>
        <p:nvSpPr>
          <p:cNvPr id="4" name="TextBox 3"/>
          <p:cNvSpPr txBox="1"/>
          <p:nvPr/>
        </p:nvSpPr>
        <p:spPr>
          <a:xfrm>
            <a:off x="638356" y="388189"/>
            <a:ext cx="5262112" cy="523220"/>
          </a:xfrm>
          <a:prstGeom prst="rect">
            <a:avLst/>
          </a:prstGeom>
          <a:noFill/>
        </p:spPr>
        <p:txBody>
          <a:bodyPr wrap="square" rtlCol="0">
            <a:spAutoFit/>
          </a:bodyPr>
          <a:lstStyle/>
          <a:p>
            <a:r>
              <a:rPr lang="en-US" sz="2800" b="1" dirty="0" smtClean="0">
                <a:solidFill>
                  <a:schemeClr val="accent1"/>
                </a:solidFill>
                <a:latin typeface="Arial" panose="020B0604020202020204" pitchFamily="34" charset="0"/>
                <a:cs typeface="Arial" panose="020B0604020202020204" pitchFamily="34" charset="0"/>
              </a:rPr>
              <a:t>Legislations : </a:t>
            </a:r>
            <a:endParaRPr lang="en-US" sz="2800" b="1"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480320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2476" y="595223"/>
            <a:ext cx="10403396" cy="5500777"/>
          </a:xfrm>
        </p:spPr>
        <p:txBody>
          <a:bodyPr/>
          <a:lstStyle/>
          <a:p>
            <a:pPr marL="45720" indent="0">
              <a:buNone/>
            </a:pPr>
            <a:endParaRPr lang="en-US" dirty="0"/>
          </a:p>
          <a:p>
            <a:pPr marL="45720" indent="0">
              <a:buNone/>
            </a:pPr>
            <a:endParaRPr lang="en-US" dirty="0" smtClean="0"/>
          </a:p>
          <a:p>
            <a:pPr marL="45720" indent="0">
              <a:buNone/>
            </a:pPr>
            <a:r>
              <a:rPr lang="en-US" sz="2400" dirty="0" smtClean="0">
                <a:latin typeface="Arial" panose="020B0604020202020204" pitchFamily="34" charset="0"/>
                <a:cs typeface="Arial" panose="020B0604020202020204" pitchFamily="34" charset="0"/>
              </a:rPr>
              <a:t>                       </a:t>
            </a:r>
            <a:endParaRPr lang="en-US" sz="2400" dirty="0" smtClean="0">
              <a:latin typeface="Arial" panose="020B0604020202020204" pitchFamily="34" charset="0"/>
              <a:cs typeface="Arial" panose="020B0604020202020204" pitchFamily="34" charset="0"/>
            </a:endParaRPr>
          </a:p>
          <a:p>
            <a:pPr marL="45720" indent="0">
              <a:buNone/>
            </a:pPr>
            <a:endParaRPr lang="en-US" sz="2400" dirty="0">
              <a:latin typeface="Arial" panose="020B0604020202020204" pitchFamily="34" charset="0"/>
              <a:cs typeface="Arial" panose="020B0604020202020204" pitchFamily="34" charset="0"/>
            </a:endParaRPr>
          </a:p>
          <a:p>
            <a:pPr marL="45720" indent="0">
              <a:buNone/>
            </a:pPr>
            <a:r>
              <a:rPr lang="en-US" sz="2400" smtClean="0">
                <a:latin typeface="Arial" panose="020B0604020202020204" pitchFamily="34" charset="0"/>
                <a:cs typeface="Arial" panose="020B0604020202020204" pitchFamily="34" charset="0"/>
              </a:rPr>
              <a:t>               </a:t>
            </a:r>
            <a:r>
              <a:rPr lang="en-US" sz="2400" b="1" dirty="0" smtClean="0">
                <a:latin typeface="Arial" panose="020B0604020202020204" pitchFamily="34" charset="0"/>
                <a:cs typeface="Arial" panose="020B0604020202020204" pitchFamily="34" charset="0"/>
              </a:rPr>
              <a:t>This care plan will be reviewed after 3 months. </a:t>
            </a:r>
          </a:p>
          <a:p>
            <a:pPr marL="45720" indent="0">
              <a:buNone/>
            </a:pPr>
            <a:r>
              <a:rPr lang="en-US" sz="2400" dirty="0">
                <a:latin typeface="Arial" panose="020B0604020202020204" pitchFamily="34" charset="0"/>
                <a:cs typeface="Arial" panose="020B0604020202020204" pitchFamily="34" charset="0"/>
              </a:rPr>
              <a:t> </a:t>
            </a:r>
            <a:r>
              <a:rPr lang="en-US" sz="2400" dirty="0" smtClean="0">
                <a:latin typeface="Arial" panose="020B0604020202020204" pitchFamily="34" charset="0"/>
                <a:cs typeface="Arial" panose="020B0604020202020204" pitchFamily="34" charset="0"/>
              </a:rPr>
              <a:t>                                        </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598032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475" y="-284672"/>
            <a:ext cx="9845328" cy="1641032"/>
          </a:xfrm>
        </p:spPr>
        <p:txBody>
          <a:bodyPr>
            <a:normAutofit/>
          </a:bodyPr>
          <a:lstStyle/>
          <a:p>
            <a:r>
              <a:rPr lang="en-US" sz="2000" b="1" u="sng" dirty="0" smtClean="0">
                <a:latin typeface="Arial" panose="020B0604020202020204" pitchFamily="34" charset="0"/>
                <a:cs typeface="Arial" panose="020B0604020202020204" pitchFamily="34" charset="0"/>
              </a:rPr>
              <a:t>References : </a:t>
            </a:r>
            <a:endParaRPr lang="en-US" sz="2000" b="1" u="sng"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31321" y="828136"/>
            <a:ext cx="11378241" cy="5650302"/>
          </a:xfrm>
        </p:spPr>
        <p:txBody>
          <a:bodyPr>
            <a:normAutofit fontScale="25000" lnSpcReduction="20000"/>
          </a:bodyPr>
          <a:lstStyle/>
          <a:p>
            <a:endParaRPr lang="en-US" dirty="0"/>
          </a:p>
          <a:p>
            <a:r>
              <a:rPr lang="en-US" sz="4300" dirty="0">
                <a:solidFill>
                  <a:schemeClr val="tx1"/>
                </a:solidFill>
                <a:latin typeface="Arial" panose="020B0604020202020204" pitchFamily="34" charset="0"/>
                <a:cs typeface="Arial" panose="020B0604020202020204" pitchFamily="34" charset="0"/>
              </a:rPr>
              <a:t>Accenture (2017). </a:t>
            </a:r>
            <a:r>
              <a:rPr lang="en-US" sz="4300" i="1" dirty="0">
                <a:solidFill>
                  <a:schemeClr val="tx1"/>
                </a:solidFill>
                <a:latin typeface="Arial" panose="020B0604020202020204" pitchFamily="34" charset="0"/>
                <a:cs typeface="Arial" panose="020B0604020202020204" pitchFamily="34" charset="0"/>
              </a:rPr>
              <a:t>Accenture Uses Artificial Intelligence to Help the Elderly Better Navigate Their Care and Improve Their Well-Being</a:t>
            </a:r>
            <a:r>
              <a:rPr lang="en-US" sz="4300" dirty="0">
                <a:solidFill>
                  <a:schemeClr val="tx1"/>
                </a:solidFill>
                <a:latin typeface="Arial" panose="020B0604020202020204" pitchFamily="34" charset="0"/>
                <a:cs typeface="Arial" panose="020B0604020202020204" pitchFamily="34" charset="0"/>
              </a:rPr>
              <a:t>. [online] newsroom.accenture.com. Available at: https://newsroom.accenture.com/news/accenture-uses-artificial-intelligence-to-help-the-elderly-better-navigate-their-care-and-improve-their-well-being.htm [Accessed 16 Jul. 2022].</a:t>
            </a:r>
          </a:p>
          <a:p>
            <a:r>
              <a:rPr lang="en-US" sz="4300" dirty="0">
                <a:solidFill>
                  <a:schemeClr val="tx1"/>
                </a:solidFill>
                <a:latin typeface="Arial" panose="020B0604020202020204" pitchFamily="34" charset="0"/>
                <a:cs typeface="Arial" panose="020B0604020202020204" pitchFamily="34" charset="0"/>
              </a:rPr>
              <a:t>Berg, V. (2020). </a:t>
            </a:r>
            <a:r>
              <a:rPr lang="en-US" sz="4300" i="1" dirty="0">
                <a:solidFill>
                  <a:schemeClr val="tx1"/>
                </a:solidFill>
                <a:latin typeface="Arial" panose="020B0604020202020204" pitchFamily="34" charset="0"/>
                <a:cs typeface="Arial" panose="020B0604020202020204" pitchFamily="34" charset="0"/>
              </a:rPr>
              <a:t>what is a care plan?</a:t>
            </a:r>
            <a:r>
              <a:rPr lang="en-US" sz="4300" dirty="0">
                <a:solidFill>
                  <a:schemeClr val="tx1"/>
                </a:solidFill>
                <a:latin typeface="Arial" panose="020B0604020202020204" pitchFamily="34" charset="0"/>
                <a:cs typeface="Arial" panose="020B0604020202020204" pitchFamily="34" charset="0"/>
              </a:rPr>
              <a:t> [online] Homecare.co.uk. Available at: https://www.homecare.co.uk/advice/care-plans-explained-what-they-involve-and-why-they-are-important#:~:text=A%20care%20plan%20is%20a%20document%20that%20outlines%20your%20assessed.</a:t>
            </a:r>
          </a:p>
          <a:p>
            <a:r>
              <a:rPr lang="en-US" sz="4300" dirty="0" err="1">
                <a:solidFill>
                  <a:schemeClr val="tx1"/>
                </a:solidFill>
                <a:latin typeface="Arial" panose="020B0604020202020204" pitchFamily="34" charset="0"/>
                <a:cs typeface="Arial" panose="020B0604020202020204" pitchFamily="34" charset="0"/>
              </a:rPr>
              <a:t>boxchilli</a:t>
            </a:r>
            <a:r>
              <a:rPr lang="en-US" sz="4300" dirty="0">
                <a:solidFill>
                  <a:schemeClr val="tx1"/>
                </a:solidFill>
                <a:latin typeface="Arial" panose="020B0604020202020204" pitchFamily="34" charset="0"/>
                <a:cs typeface="Arial" panose="020B0604020202020204" pitchFamily="34" charset="0"/>
              </a:rPr>
              <a:t> (2019). </a:t>
            </a:r>
            <a:r>
              <a:rPr lang="en-US" sz="4300" i="1" dirty="0">
                <a:solidFill>
                  <a:schemeClr val="tx1"/>
                </a:solidFill>
                <a:latin typeface="Arial" panose="020B0604020202020204" pitchFamily="34" charset="0"/>
                <a:cs typeface="Arial" panose="020B0604020202020204" pitchFamily="34" charset="0"/>
              </a:rPr>
              <a:t>5 Benefits of a Mobility Scooter | Mobility Scooter Benefits - Blue Badge</a:t>
            </a:r>
            <a:r>
              <a:rPr lang="en-US" sz="4300" dirty="0">
                <a:solidFill>
                  <a:schemeClr val="tx1"/>
                </a:solidFill>
                <a:latin typeface="Arial" panose="020B0604020202020204" pitchFamily="34" charset="0"/>
                <a:cs typeface="Arial" panose="020B0604020202020204" pitchFamily="34" charset="0"/>
              </a:rPr>
              <a:t>. [online] Blue Badge Mobility Insurance. Available at: https://www.bluebadgemobilityinsurance.co.uk/news/5-benefits-of-a-mobility-scooter [Accessed 17 Jul. 2022].</a:t>
            </a:r>
          </a:p>
          <a:p>
            <a:r>
              <a:rPr lang="en-US" sz="4300" dirty="0" err="1">
                <a:solidFill>
                  <a:schemeClr val="tx1"/>
                </a:solidFill>
                <a:latin typeface="Arial" panose="020B0604020202020204" pitchFamily="34" charset="0"/>
                <a:cs typeface="Arial" panose="020B0604020202020204" pitchFamily="34" charset="0"/>
              </a:rPr>
              <a:t>Cherney</a:t>
            </a:r>
            <a:r>
              <a:rPr lang="en-US" sz="4300" dirty="0">
                <a:solidFill>
                  <a:schemeClr val="tx1"/>
                </a:solidFill>
                <a:latin typeface="Arial" panose="020B0604020202020204" pitchFamily="34" charset="0"/>
                <a:cs typeface="Arial" panose="020B0604020202020204" pitchFamily="34" charset="0"/>
              </a:rPr>
              <a:t>, K. (2021). </a:t>
            </a:r>
            <a:r>
              <a:rPr lang="en-US" sz="4300" i="1" dirty="0">
                <a:solidFill>
                  <a:schemeClr val="tx1"/>
                </a:solidFill>
                <a:latin typeface="Arial" panose="020B0604020202020204" pitchFamily="34" charset="0"/>
                <a:cs typeface="Arial" panose="020B0604020202020204" pitchFamily="34" charset="0"/>
              </a:rPr>
              <a:t>Antidepressants: Types, Side Effects, Effectiveness, and More</a:t>
            </a:r>
            <a:r>
              <a:rPr lang="en-US" sz="4300" dirty="0">
                <a:solidFill>
                  <a:schemeClr val="tx1"/>
                </a:solidFill>
                <a:latin typeface="Arial" panose="020B0604020202020204" pitchFamily="34" charset="0"/>
                <a:cs typeface="Arial" panose="020B0604020202020204" pitchFamily="34" charset="0"/>
              </a:rPr>
              <a:t>. [online] </a:t>
            </a:r>
            <a:r>
              <a:rPr lang="en-US" sz="4300" dirty="0" err="1">
                <a:solidFill>
                  <a:schemeClr val="tx1"/>
                </a:solidFill>
                <a:latin typeface="Arial" panose="020B0604020202020204" pitchFamily="34" charset="0"/>
                <a:cs typeface="Arial" panose="020B0604020202020204" pitchFamily="34" charset="0"/>
              </a:rPr>
              <a:t>Healthline</a:t>
            </a:r>
            <a:r>
              <a:rPr lang="en-US" sz="4300" dirty="0">
                <a:solidFill>
                  <a:schemeClr val="tx1"/>
                </a:solidFill>
                <a:latin typeface="Arial" panose="020B0604020202020204" pitchFamily="34" charset="0"/>
                <a:cs typeface="Arial" panose="020B0604020202020204" pitchFamily="34" charset="0"/>
              </a:rPr>
              <a:t>. Available at: </a:t>
            </a:r>
            <a:r>
              <a:rPr lang="en-US" sz="4300" dirty="0">
                <a:solidFill>
                  <a:schemeClr val="tx1"/>
                </a:solidFill>
                <a:latin typeface="Arial" panose="020B0604020202020204" pitchFamily="34" charset="0"/>
                <a:cs typeface="Arial" panose="020B0604020202020204" pitchFamily="34" charset="0"/>
                <a:hlinkClick r:id="rId2"/>
              </a:rPr>
              <a:t>https://</a:t>
            </a:r>
            <a:r>
              <a:rPr lang="en-US" sz="4300" dirty="0" smtClean="0">
                <a:solidFill>
                  <a:schemeClr val="tx1"/>
                </a:solidFill>
                <a:latin typeface="Arial" panose="020B0604020202020204" pitchFamily="34" charset="0"/>
                <a:cs typeface="Arial" panose="020B0604020202020204" pitchFamily="34" charset="0"/>
                <a:hlinkClick r:id="rId2"/>
              </a:rPr>
              <a:t>www.healthline.com/health/depression/medication-</a:t>
            </a:r>
            <a:r>
              <a:rPr lang="en-US" sz="4300" dirty="0" smtClean="0">
                <a:solidFill>
                  <a:schemeClr val="tx1"/>
                </a:solidFill>
                <a:latin typeface="Arial" panose="020B0604020202020204" pitchFamily="34" charset="0"/>
                <a:cs typeface="Arial" panose="020B0604020202020204" pitchFamily="34" charset="0"/>
              </a:rPr>
              <a:t>list#types</a:t>
            </a:r>
            <a:r>
              <a:rPr lang="en-US" sz="4300" dirty="0">
                <a:solidFill>
                  <a:schemeClr val="tx1"/>
                </a:solidFill>
                <a:latin typeface="Arial" panose="020B0604020202020204" pitchFamily="34" charset="0"/>
                <a:cs typeface="Arial" panose="020B0604020202020204" pitchFamily="34" charset="0"/>
              </a:rPr>
              <a:t>.</a:t>
            </a:r>
          </a:p>
          <a:p>
            <a:r>
              <a:rPr lang="en-US" sz="4300" dirty="0">
                <a:solidFill>
                  <a:schemeClr val="tx1"/>
                </a:solidFill>
                <a:latin typeface="Arial" panose="020B0604020202020204" pitchFamily="34" charset="0"/>
                <a:cs typeface="Arial" panose="020B0604020202020204" pitchFamily="34" charset="0"/>
              </a:rPr>
              <a:t>Cleveland Clinic (2017). </a:t>
            </a:r>
            <a:r>
              <a:rPr lang="en-US" sz="4300" i="1" dirty="0">
                <a:solidFill>
                  <a:schemeClr val="tx1"/>
                </a:solidFill>
                <a:latin typeface="Arial" panose="020B0604020202020204" pitchFamily="34" charset="0"/>
                <a:cs typeface="Arial" panose="020B0604020202020204" pitchFamily="34" charset="0"/>
              </a:rPr>
              <a:t>Asthma | Cleveland Clinic</a:t>
            </a:r>
            <a:r>
              <a:rPr lang="en-US" sz="4300" dirty="0">
                <a:solidFill>
                  <a:schemeClr val="tx1"/>
                </a:solidFill>
                <a:latin typeface="Arial" panose="020B0604020202020204" pitchFamily="34" charset="0"/>
                <a:cs typeface="Arial" panose="020B0604020202020204" pitchFamily="34" charset="0"/>
              </a:rPr>
              <a:t>. [online] Cleveland Clinic. Available at: </a:t>
            </a:r>
            <a:r>
              <a:rPr lang="en-US" sz="4300" dirty="0">
                <a:solidFill>
                  <a:schemeClr val="tx1"/>
                </a:solidFill>
                <a:latin typeface="Arial" panose="020B0604020202020204" pitchFamily="34" charset="0"/>
                <a:cs typeface="Arial" panose="020B0604020202020204" pitchFamily="34" charset="0"/>
                <a:hlinkClick r:id="rId3"/>
              </a:rPr>
              <a:t>https://my.clevelandclinic.org/health/diseases/6424-asthma</a:t>
            </a:r>
            <a:r>
              <a:rPr lang="en-US" sz="4300" dirty="0" smtClean="0">
                <a:solidFill>
                  <a:schemeClr val="tx1"/>
                </a:solidFill>
                <a:latin typeface="Arial" panose="020B0604020202020204" pitchFamily="34" charset="0"/>
                <a:cs typeface="Arial" panose="020B0604020202020204" pitchFamily="34" charset="0"/>
              </a:rPr>
              <a:t>.</a:t>
            </a:r>
          </a:p>
          <a:p>
            <a:r>
              <a:rPr lang="en-US" sz="4800" dirty="0">
                <a:solidFill>
                  <a:schemeClr val="tx1"/>
                </a:solidFill>
                <a:latin typeface="Arial" panose="020B0604020202020204" pitchFamily="34" charset="0"/>
                <a:cs typeface="Arial" panose="020B0604020202020204" pitchFamily="34" charset="0"/>
              </a:rPr>
              <a:t>Curtis, L.A., 2013. </a:t>
            </a:r>
            <a:r>
              <a:rPr lang="en-US" sz="4800" i="1" dirty="0">
                <a:solidFill>
                  <a:schemeClr val="tx1"/>
                </a:solidFill>
                <a:latin typeface="Arial" panose="020B0604020202020204" pitchFamily="34" charset="0"/>
                <a:cs typeface="Arial" panose="020B0604020202020204" pitchFamily="34" charset="0"/>
              </a:rPr>
              <a:t>Unit costs of health and social care 2013</a:t>
            </a:r>
            <a:r>
              <a:rPr lang="en-US" sz="4800" dirty="0">
                <a:solidFill>
                  <a:schemeClr val="tx1"/>
                </a:solidFill>
                <a:latin typeface="Arial" panose="020B0604020202020204" pitchFamily="34" charset="0"/>
                <a:cs typeface="Arial" panose="020B0604020202020204" pitchFamily="34" charset="0"/>
              </a:rPr>
              <a:t>. Personal Social Services Research Unit, University of Kent</a:t>
            </a:r>
            <a:r>
              <a:rPr lang="en-US" sz="4800" dirty="0" smtClean="0">
                <a:solidFill>
                  <a:schemeClr val="tx1"/>
                </a:solidFill>
                <a:latin typeface="Arial" panose="020B0604020202020204" pitchFamily="34" charset="0"/>
                <a:cs typeface="Arial" panose="020B0604020202020204" pitchFamily="34" charset="0"/>
              </a:rPr>
              <a:t>.</a:t>
            </a:r>
          </a:p>
          <a:p>
            <a:r>
              <a:rPr lang="en-US" sz="4800" dirty="0">
                <a:solidFill>
                  <a:schemeClr val="tx1"/>
                </a:solidFill>
                <a:latin typeface="Arial" panose="020B0604020202020204" pitchFamily="34" charset="0"/>
                <a:cs typeface="Arial" panose="020B0604020202020204" pitchFamily="34" charset="0"/>
              </a:rPr>
              <a:t>Department of Health and Social Care (2022). </a:t>
            </a:r>
            <a:r>
              <a:rPr lang="en-US" sz="4800" i="1" dirty="0">
                <a:solidFill>
                  <a:schemeClr val="tx1"/>
                </a:solidFill>
                <a:latin typeface="Arial" panose="020B0604020202020204" pitchFamily="34" charset="0"/>
                <a:cs typeface="Arial" panose="020B0604020202020204" pitchFamily="34" charset="0"/>
              </a:rPr>
              <a:t>Care and support statutory guidance</a:t>
            </a:r>
            <a:r>
              <a:rPr lang="en-US" sz="4800" dirty="0">
                <a:solidFill>
                  <a:schemeClr val="tx1"/>
                </a:solidFill>
                <a:latin typeface="Arial" panose="020B0604020202020204" pitchFamily="34" charset="0"/>
                <a:cs typeface="Arial" panose="020B0604020202020204" pitchFamily="34" charset="0"/>
              </a:rPr>
              <a:t>. [online] GOV.UK. Available at: https://www.gov.uk/government/publications/care-act-statutory-guidance/care-and-support-statutory-guidance.</a:t>
            </a:r>
          </a:p>
          <a:p>
            <a:r>
              <a:rPr lang="en-US" sz="4400" dirty="0" smtClean="0">
                <a:solidFill>
                  <a:schemeClr val="tx1"/>
                </a:solidFill>
                <a:latin typeface="Arial" panose="020B0604020202020204" pitchFamily="34" charset="0"/>
                <a:cs typeface="Arial" panose="020B0604020202020204" pitchFamily="34" charset="0"/>
              </a:rPr>
              <a:t>Health </a:t>
            </a:r>
            <a:r>
              <a:rPr lang="en-US" sz="4400" dirty="0">
                <a:solidFill>
                  <a:schemeClr val="tx1"/>
                </a:solidFill>
                <a:latin typeface="Arial" panose="020B0604020202020204" pitchFamily="34" charset="0"/>
                <a:cs typeface="Arial" panose="020B0604020202020204" pitchFamily="34" charset="0"/>
              </a:rPr>
              <a:t>and Safety Executive (2016). </a:t>
            </a:r>
            <a:r>
              <a:rPr lang="en-US" sz="4400" i="1" dirty="0">
                <a:solidFill>
                  <a:schemeClr val="tx1"/>
                </a:solidFill>
                <a:latin typeface="Arial" panose="020B0604020202020204" pitchFamily="34" charset="0"/>
                <a:cs typeface="Arial" panose="020B0604020202020204" pitchFamily="34" charset="0"/>
              </a:rPr>
              <a:t>Sensible risk assessment in care settings - Health and social care - HSE</a:t>
            </a:r>
            <a:r>
              <a:rPr lang="en-US" sz="4400" dirty="0">
                <a:solidFill>
                  <a:schemeClr val="tx1"/>
                </a:solidFill>
                <a:latin typeface="Arial" panose="020B0604020202020204" pitchFamily="34" charset="0"/>
                <a:cs typeface="Arial" panose="020B0604020202020204" pitchFamily="34" charset="0"/>
              </a:rPr>
              <a:t>. [online] Hse.gov.uk. Available at: https://www.hse.gov.uk/healthservices/sensible-risk-assessment-care-settings.htm</a:t>
            </a:r>
            <a:r>
              <a:rPr lang="en-US" sz="4400" dirty="0" smtClean="0">
                <a:solidFill>
                  <a:schemeClr val="tx1"/>
                </a:solidFill>
                <a:latin typeface="Arial" panose="020B0604020202020204" pitchFamily="34" charset="0"/>
                <a:cs typeface="Arial" panose="020B0604020202020204" pitchFamily="34" charset="0"/>
              </a:rPr>
              <a:t>.</a:t>
            </a:r>
            <a:endParaRPr lang="en-US" sz="4800" dirty="0">
              <a:solidFill>
                <a:schemeClr val="tx1"/>
              </a:solidFill>
              <a:latin typeface="Arial" panose="020B0604020202020204" pitchFamily="34" charset="0"/>
              <a:cs typeface="Arial" panose="020B0604020202020204" pitchFamily="34" charset="0"/>
            </a:endParaRPr>
          </a:p>
          <a:p>
            <a:r>
              <a:rPr lang="en-US" sz="4800" dirty="0">
                <a:solidFill>
                  <a:schemeClr val="tx1"/>
                </a:solidFill>
                <a:latin typeface="Arial" panose="020B0604020202020204" pitchFamily="34" charset="0"/>
                <a:cs typeface="Arial" panose="020B0604020202020204" pitchFamily="34" charset="0"/>
              </a:rPr>
              <a:t> </a:t>
            </a:r>
            <a:r>
              <a:rPr lang="en-US" sz="4800" dirty="0" smtClean="0">
                <a:solidFill>
                  <a:schemeClr val="tx1"/>
                </a:solidFill>
                <a:latin typeface="Arial" panose="020B0604020202020204" pitchFamily="34" charset="0"/>
                <a:cs typeface="Arial" panose="020B0604020202020204" pitchFamily="34" charset="0"/>
              </a:rPr>
              <a:t>   </a:t>
            </a:r>
            <a:r>
              <a:rPr lang="en-US" sz="4300" dirty="0" smtClean="0">
                <a:solidFill>
                  <a:schemeClr val="tx1"/>
                </a:solidFill>
                <a:latin typeface="Arial" panose="020B0604020202020204" pitchFamily="34" charset="0"/>
                <a:cs typeface="Arial" panose="020B0604020202020204" pitchFamily="34" charset="0"/>
              </a:rPr>
              <a:t>Health </a:t>
            </a:r>
            <a:r>
              <a:rPr lang="en-US" sz="4300" dirty="0">
                <a:solidFill>
                  <a:schemeClr val="tx1"/>
                </a:solidFill>
                <a:latin typeface="Arial" panose="020B0604020202020204" pitchFamily="34" charset="0"/>
                <a:cs typeface="Arial" panose="020B0604020202020204" pitchFamily="34" charset="0"/>
              </a:rPr>
              <a:t>Education England (2017). </a:t>
            </a:r>
            <a:r>
              <a:rPr lang="en-US" sz="4300" i="1" dirty="0">
                <a:solidFill>
                  <a:schemeClr val="tx1"/>
                </a:solidFill>
                <a:latin typeface="Arial" panose="020B0604020202020204" pitchFamily="34" charset="0"/>
                <a:cs typeface="Arial" panose="020B0604020202020204" pitchFamily="34" charset="0"/>
              </a:rPr>
              <a:t>Person-</a:t>
            </a:r>
            <a:r>
              <a:rPr lang="en-US" sz="4300" i="1" dirty="0" err="1">
                <a:solidFill>
                  <a:schemeClr val="tx1"/>
                </a:solidFill>
                <a:latin typeface="Arial" panose="020B0604020202020204" pitchFamily="34" charset="0"/>
                <a:cs typeface="Arial" panose="020B0604020202020204" pitchFamily="34" charset="0"/>
              </a:rPr>
              <a:t>centred</a:t>
            </a:r>
            <a:r>
              <a:rPr lang="en-US" sz="4300" i="1" dirty="0">
                <a:solidFill>
                  <a:schemeClr val="tx1"/>
                </a:solidFill>
                <a:latin typeface="Arial" panose="020B0604020202020204" pitchFamily="34" charset="0"/>
                <a:cs typeface="Arial" panose="020B0604020202020204" pitchFamily="34" charset="0"/>
              </a:rPr>
              <a:t> Care</a:t>
            </a:r>
            <a:r>
              <a:rPr lang="en-US" sz="4300" dirty="0">
                <a:solidFill>
                  <a:schemeClr val="tx1"/>
                </a:solidFill>
                <a:latin typeface="Arial" panose="020B0604020202020204" pitchFamily="34" charset="0"/>
                <a:cs typeface="Arial" panose="020B0604020202020204" pitchFamily="34" charset="0"/>
              </a:rPr>
              <a:t>. [online] Health Education England. Available at: https://www.hee.nhs.uk/our-work/person-centred-care [Accessed 16 </a:t>
            </a:r>
            <a:r>
              <a:rPr lang="en-US" sz="4300" dirty="0" smtClean="0">
                <a:solidFill>
                  <a:schemeClr val="tx1"/>
                </a:solidFill>
                <a:latin typeface="Arial" panose="020B0604020202020204" pitchFamily="34" charset="0"/>
                <a:cs typeface="Arial" panose="020B0604020202020204" pitchFamily="34" charset="0"/>
              </a:rPr>
              <a:t>Jul 2022].</a:t>
            </a:r>
          </a:p>
          <a:p>
            <a:r>
              <a:rPr lang="en-US" sz="4300" dirty="0">
                <a:solidFill>
                  <a:schemeClr val="tx1"/>
                </a:solidFill>
                <a:latin typeface="Arial" panose="020B0604020202020204" pitchFamily="34" charset="0"/>
                <a:cs typeface="Arial" panose="020B0604020202020204" pitchFamily="34" charset="0"/>
              </a:rPr>
              <a:t> </a:t>
            </a:r>
            <a:r>
              <a:rPr lang="en-US" sz="4300" dirty="0" smtClean="0">
                <a:solidFill>
                  <a:schemeClr val="tx1"/>
                </a:solidFill>
                <a:latin typeface="Arial" panose="020B0604020202020204" pitchFamily="34" charset="0"/>
                <a:cs typeface="Arial" panose="020B0604020202020204" pitchFamily="34" charset="0"/>
              </a:rPr>
              <a:t> Heart </a:t>
            </a:r>
            <a:r>
              <a:rPr lang="en-US" sz="4300" dirty="0">
                <a:solidFill>
                  <a:schemeClr val="tx1"/>
                </a:solidFill>
                <a:latin typeface="Arial" panose="020B0604020202020204" pitchFamily="34" charset="0"/>
                <a:cs typeface="Arial" panose="020B0604020202020204" pitchFamily="34" charset="0"/>
              </a:rPr>
              <a:t>UK (2019). </a:t>
            </a:r>
            <a:r>
              <a:rPr lang="en-US" sz="4300" i="1" dirty="0">
                <a:solidFill>
                  <a:schemeClr val="tx1"/>
                </a:solidFill>
                <a:latin typeface="Arial" panose="020B0604020202020204" pitchFamily="34" charset="0"/>
                <a:cs typeface="Arial" panose="020B0604020202020204" pitchFamily="34" charset="0"/>
              </a:rPr>
              <a:t>What is High Cholesterol? | HEART UK- The Cholesterol Charity</a:t>
            </a:r>
            <a:r>
              <a:rPr lang="en-US" sz="4300" dirty="0">
                <a:solidFill>
                  <a:schemeClr val="tx1"/>
                </a:solidFill>
                <a:latin typeface="Arial" panose="020B0604020202020204" pitchFamily="34" charset="0"/>
                <a:cs typeface="Arial" panose="020B0604020202020204" pitchFamily="34" charset="0"/>
              </a:rPr>
              <a:t>. [online] Heartuk.org.uk. Available at: </a:t>
            </a:r>
            <a:r>
              <a:rPr lang="en-US" sz="4300" dirty="0">
                <a:solidFill>
                  <a:schemeClr val="tx1"/>
                </a:solidFill>
                <a:latin typeface="Arial" panose="020B0604020202020204" pitchFamily="34" charset="0"/>
                <a:cs typeface="Arial" panose="020B0604020202020204" pitchFamily="34" charset="0"/>
                <a:hlinkClick r:id="rId4"/>
              </a:rPr>
              <a:t>https://</a:t>
            </a:r>
            <a:r>
              <a:rPr lang="en-US" sz="4300" dirty="0" smtClean="0">
                <a:solidFill>
                  <a:schemeClr val="tx1"/>
                </a:solidFill>
                <a:latin typeface="Arial" panose="020B0604020202020204" pitchFamily="34" charset="0"/>
                <a:cs typeface="Arial" panose="020B0604020202020204" pitchFamily="34" charset="0"/>
                <a:hlinkClick r:id="rId4"/>
              </a:rPr>
              <a:t>www.heartuk.org.uk/cholesterol/what-is-high</a:t>
            </a:r>
            <a:r>
              <a:rPr lang="en-US" sz="4300" dirty="0" smtClean="0">
                <a:solidFill>
                  <a:schemeClr val="tx1"/>
                </a:solidFill>
                <a:latin typeface="Arial" panose="020B0604020202020204" pitchFamily="34" charset="0"/>
                <a:cs typeface="Arial" panose="020B0604020202020204" pitchFamily="34" charset="0"/>
              </a:rPr>
              <a:t> cholesterol</a:t>
            </a:r>
            <a:r>
              <a:rPr lang="en-US" sz="4300" dirty="0">
                <a:solidFill>
                  <a:schemeClr val="tx1"/>
                </a:solidFill>
                <a:latin typeface="Arial" panose="020B0604020202020204" pitchFamily="34" charset="0"/>
                <a:cs typeface="Arial" panose="020B0604020202020204" pitchFamily="34" charset="0"/>
              </a:rPr>
              <a:t>.</a:t>
            </a:r>
          </a:p>
          <a:p>
            <a:r>
              <a:rPr lang="en-US" sz="4300" dirty="0" err="1">
                <a:solidFill>
                  <a:schemeClr val="tx1"/>
                </a:solidFill>
                <a:latin typeface="Arial" panose="020B0604020202020204" pitchFamily="34" charset="0"/>
                <a:cs typeface="Arial" panose="020B0604020202020204" pitchFamily="34" charset="0"/>
              </a:rPr>
              <a:t>Kowalczyk</a:t>
            </a:r>
            <a:r>
              <a:rPr lang="en-US" sz="4300" dirty="0">
                <a:solidFill>
                  <a:schemeClr val="tx1"/>
                </a:solidFill>
                <a:latin typeface="Arial" panose="020B0604020202020204" pitchFamily="34" charset="0"/>
                <a:cs typeface="Arial" panose="020B0604020202020204" pitchFamily="34" charset="0"/>
              </a:rPr>
              <a:t>, D. (2019). </a:t>
            </a:r>
            <a:r>
              <a:rPr lang="en-US" sz="4300" i="1" dirty="0">
                <a:solidFill>
                  <a:schemeClr val="tx1"/>
                </a:solidFill>
                <a:latin typeface="Arial" panose="020B0604020202020204" pitchFamily="34" charset="0"/>
                <a:cs typeface="Arial" panose="020B0604020202020204" pitchFamily="34" charset="0"/>
              </a:rPr>
              <a:t>Psychosocial Theories of Aging: Activity Theory, Continuity Theory &amp; Disengagement Theory - Video &amp; Lesson Transcript | Study.com</a:t>
            </a:r>
            <a:r>
              <a:rPr lang="en-US" sz="4300" dirty="0">
                <a:solidFill>
                  <a:schemeClr val="tx1"/>
                </a:solidFill>
                <a:latin typeface="Arial" panose="020B0604020202020204" pitchFamily="34" charset="0"/>
                <a:cs typeface="Arial" panose="020B0604020202020204" pitchFamily="34" charset="0"/>
              </a:rPr>
              <a:t>. [online] Study.com. Available at: https://study.com/academy/lesson/psychosocial-theories-of-aging-activity-theory-continuity-theory-disengagement-theory.html.</a:t>
            </a:r>
          </a:p>
          <a:p>
            <a:r>
              <a:rPr lang="en-US" sz="4300" dirty="0">
                <a:solidFill>
                  <a:schemeClr val="tx1"/>
                </a:solidFill>
                <a:latin typeface="Arial" panose="020B0604020202020204" pitchFamily="34" charset="0"/>
                <a:cs typeface="Arial" panose="020B0604020202020204" pitchFamily="34" charset="0"/>
              </a:rPr>
              <a:t>legislation.gov.uk (2018). </a:t>
            </a:r>
            <a:r>
              <a:rPr lang="en-US" sz="4300" i="1" dirty="0">
                <a:solidFill>
                  <a:schemeClr val="tx1"/>
                </a:solidFill>
                <a:latin typeface="Arial" panose="020B0604020202020204" pitchFamily="34" charset="0"/>
                <a:cs typeface="Arial" panose="020B0604020202020204" pitchFamily="34" charset="0"/>
              </a:rPr>
              <a:t>Data Protection Act 2018</a:t>
            </a:r>
            <a:r>
              <a:rPr lang="en-US" sz="4300" dirty="0">
                <a:solidFill>
                  <a:schemeClr val="tx1"/>
                </a:solidFill>
                <a:latin typeface="Arial" panose="020B0604020202020204" pitchFamily="34" charset="0"/>
                <a:cs typeface="Arial" panose="020B0604020202020204" pitchFamily="34" charset="0"/>
              </a:rPr>
              <a:t>. [online] Legislation.gov.uk. Available at: https://www.legislation.gov.uk/ukpga/2018/12/section/2/enacted.</a:t>
            </a:r>
          </a:p>
          <a:p>
            <a:r>
              <a:rPr lang="en-US" sz="4300" dirty="0">
                <a:solidFill>
                  <a:schemeClr val="tx1"/>
                </a:solidFill>
                <a:latin typeface="Arial" panose="020B0604020202020204" pitchFamily="34" charset="0"/>
                <a:cs typeface="Arial" panose="020B0604020202020204" pitchFamily="34" charset="0"/>
              </a:rPr>
              <a:t>Mayo Clinic (2022). </a:t>
            </a:r>
            <a:r>
              <a:rPr lang="en-US" sz="4300" i="1" dirty="0">
                <a:solidFill>
                  <a:schemeClr val="tx1"/>
                </a:solidFill>
                <a:latin typeface="Arial" panose="020B0604020202020204" pitchFamily="34" charset="0"/>
                <a:cs typeface="Arial" panose="020B0604020202020204" pitchFamily="34" charset="0"/>
              </a:rPr>
              <a:t>Fall prevention: Simple tips to prevent falls</a:t>
            </a:r>
            <a:r>
              <a:rPr lang="en-US" sz="4300" dirty="0">
                <a:solidFill>
                  <a:schemeClr val="tx1"/>
                </a:solidFill>
                <a:latin typeface="Arial" panose="020B0604020202020204" pitchFamily="34" charset="0"/>
                <a:cs typeface="Arial" panose="020B0604020202020204" pitchFamily="34" charset="0"/>
              </a:rPr>
              <a:t>. [online] Mayo Clinic. Available at: https://www.mayoclinic.org/healthy-lifestyle/healthy-aging/in-depth/fall-prevention/art-20047358.</a:t>
            </a:r>
          </a:p>
          <a:p>
            <a:r>
              <a:rPr lang="en-US" sz="4300" dirty="0">
                <a:solidFill>
                  <a:schemeClr val="tx1"/>
                </a:solidFill>
                <a:latin typeface="Arial" panose="020B0604020202020204" pitchFamily="34" charset="0"/>
                <a:cs typeface="Arial" panose="020B0604020202020204" pitchFamily="34" charset="0"/>
              </a:rPr>
              <a:t>Mind Org (2018). </a:t>
            </a:r>
            <a:r>
              <a:rPr lang="en-US" sz="4300" i="1" dirty="0">
                <a:solidFill>
                  <a:schemeClr val="tx1"/>
                </a:solidFill>
                <a:latin typeface="Arial" panose="020B0604020202020204" pitchFamily="34" charset="0"/>
                <a:cs typeface="Arial" panose="020B0604020202020204" pitchFamily="34" charset="0"/>
              </a:rPr>
              <a:t>What is advocacy</a:t>
            </a:r>
            <a:r>
              <a:rPr lang="en-US" sz="4300" dirty="0">
                <a:solidFill>
                  <a:schemeClr val="tx1"/>
                </a:solidFill>
                <a:latin typeface="Arial" panose="020B0604020202020204" pitchFamily="34" charset="0"/>
                <a:cs typeface="Arial" panose="020B0604020202020204" pitchFamily="34" charset="0"/>
              </a:rPr>
              <a:t>. [online] www.mind.org.uk. Available at: https://www.mind.org.uk/information-support/guides-to-support-and-services/advocacy/what-is-advocacy/#:~:text=Advocacy%20means%20getting%20support%20from [Accessed 16 Jul. 2022</a:t>
            </a:r>
            <a:r>
              <a:rPr lang="en-US" sz="4300" dirty="0" smtClean="0">
                <a:solidFill>
                  <a:schemeClr val="tx1"/>
                </a:solidFill>
                <a:latin typeface="Arial" panose="020B0604020202020204" pitchFamily="34" charset="0"/>
                <a:cs typeface="Arial" panose="020B0604020202020204" pitchFamily="34" charset="0"/>
              </a:rPr>
              <a:t>].</a:t>
            </a:r>
            <a:endParaRPr lang="en-US" sz="43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55606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2695" y="431320"/>
            <a:ext cx="11188460" cy="6055743"/>
          </a:xfrm>
        </p:spPr>
        <p:txBody>
          <a:bodyPr>
            <a:normAutofit/>
          </a:bodyPr>
          <a:lstStyle/>
          <a:p>
            <a:endParaRPr lang="en-US" sz="1200" dirty="0" smtClean="0">
              <a:solidFill>
                <a:schemeClr val="tx1"/>
              </a:solidFill>
              <a:latin typeface="Arial" panose="020B0604020202020204" pitchFamily="34" charset="0"/>
              <a:cs typeface="Arial" panose="020B0604020202020204" pitchFamily="34" charset="0"/>
            </a:endParaRPr>
          </a:p>
          <a:p>
            <a:r>
              <a:rPr lang="en-US" sz="1200" dirty="0">
                <a:solidFill>
                  <a:schemeClr val="tx1"/>
                </a:solidFill>
                <a:latin typeface="Arial" panose="020B0604020202020204" pitchFamily="34" charset="0"/>
                <a:cs typeface="Arial" panose="020B0604020202020204" pitchFamily="34" charset="0"/>
              </a:rPr>
              <a:t>NHS Choices (2019a). </a:t>
            </a:r>
            <a:r>
              <a:rPr lang="en-US" sz="1200" i="1" dirty="0">
                <a:solidFill>
                  <a:schemeClr val="tx1"/>
                </a:solidFill>
                <a:latin typeface="Arial" panose="020B0604020202020204" pitchFamily="34" charset="0"/>
                <a:cs typeface="Arial" panose="020B0604020202020204" pitchFamily="34" charset="0"/>
              </a:rPr>
              <a:t>Help at home from a </a:t>
            </a:r>
            <a:r>
              <a:rPr lang="en-US" sz="1200" i="1" dirty="0" err="1">
                <a:solidFill>
                  <a:schemeClr val="tx1"/>
                </a:solidFill>
                <a:latin typeface="Arial" panose="020B0604020202020204" pitchFamily="34" charset="0"/>
                <a:cs typeface="Arial" panose="020B0604020202020204" pitchFamily="34" charset="0"/>
              </a:rPr>
              <a:t>carer</a:t>
            </a:r>
            <a:r>
              <a:rPr lang="en-US" sz="1200" dirty="0">
                <a:solidFill>
                  <a:schemeClr val="tx1"/>
                </a:solidFill>
                <a:latin typeface="Arial" panose="020B0604020202020204" pitchFamily="34" charset="0"/>
                <a:cs typeface="Arial" panose="020B0604020202020204" pitchFamily="34" charset="0"/>
              </a:rPr>
              <a:t>. [online] </a:t>
            </a:r>
            <a:r>
              <a:rPr lang="en-US" sz="1200" dirty="0" err="1">
                <a:solidFill>
                  <a:schemeClr val="tx1"/>
                </a:solidFill>
                <a:latin typeface="Arial" panose="020B0604020202020204" pitchFamily="34" charset="0"/>
                <a:cs typeface="Arial" panose="020B0604020202020204" pitchFamily="34" charset="0"/>
              </a:rPr>
              <a:t>nhs</a:t>
            </a:r>
            <a:r>
              <a:rPr lang="en-US" sz="1200" dirty="0">
                <a:solidFill>
                  <a:schemeClr val="tx1"/>
                </a:solidFill>
                <a:latin typeface="Arial" panose="020B0604020202020204" pitchFamily="34" charset="0"/>
                <a:cs typeface="Arial" panose="020B0604020202020204" pitchFamily="34" charset="0"/>
              </a:rPr>
              <a:t>. Available at: https://www.nhs.uk/conditions/social-care-and-support-guide/care-services-equipment-and-care-homes/homecare/ [Accessed 16 Jul. 2022</a:t>
            </a:r>
            <a:r>
              <a:rPr lang="en-US" sz="1200" dirty="0" smtClean="0">
                <a:solidFill>
                  <a:schemeClr val="tx1"/>
                </a:solidFill>
                <a:latin typeface="Arial" panose="020B0604020202020204" pitchFamily="34" charset="0"/>
                <a:cs typeface="Arial" panose="020B0604020202020204" pitchFamily="34" charset="0"/>
              </a:rPr>
              <a:t>].</a:t>
            </a:r>
            <a:endParaRPr lang="en-US" sz="1200" dirty="0">
              <a:solidFill>
                <a:schemeClr val="tx1"/>
              </a:solidFill>
              <a:latin typeface="Arial" panose="020B0604020202020204" pitchFamily="34" charset="0"/>
              <a:cs typeface="Arial" panose="020B0604020202020204" pitchFamily="34" charset="0"/>
            </a:endParaRPr>
          </a:p>
          <a:p>
            <a:r>
              <a:rPr lang="en-US" sz="1200" dirty="0" smtClean="0">
                <a:solidFill>
                  <a:schemeClr val="tx1"/>
                </a:solidFill>
                <a:latin typeface="Arial" panose="020B0604020202020204" pitchFamily="34" charset="0"/>
                <a:cs typeface="Arial" panose="020B0604020202020204" pitchFamily="34" charset="0"/>
              </a:rPr>
              <a:t>NHS </a:t>
            </a:r>
            <a:r>
              <a:rPr lang="en-US" sz="1200" dirty="0">
                <a:solidFill>
                  <a:schemeClr val="tx1"/>
                </a:solidFill>
                <a:latin typeface="Arial" panose="020B0604020202020204" pitchFamily="34" charset="0"/>
                <a:cs typeface="Arial" panose="020B0604020202020204" pitchFamily="34" charset="0"/>
              </a:rPr>
              <a:t>Choices (2019b). </a:t>
            </a:r>
            <a:r>
              <a:rPr lang="en-US" sz="1200" i="1" dirty="0">
                <a:solidFill>
                  <a:schemeClr val="tx1"/>
                </a:solidFill>
                <a:latin typeface="Arial" panose="020B0604020202020204" pitchFamily="34" charset="0"/>
                <a:cs typeface="Arial" panose="020B0604020202020204" pitchFamily="34" charset="0"/>
              </a:rPr>
              <a:t>Household gadgets and equipment to make life easier</a:t>
            </a:r>
            <a:r>
              <a:rPr lang="en-US" sz="1200" dirty="0">
                <a:solidFill>
                  <a:schemeClr val="tx1"/>
                </a:solidFill>
                <a:latin typeface="Arial" panose="020B0604020202020204" pitchFamily="34" charset="0"/>
                <a:cs typeface="Arial" panose="020B0604020202020204" pitchFamily="34" charset="0"/>
              </a:rPr>
              <a:t>. [online] NHS. Available at: https://www.nhs.uk/conditions/social-care-and-support-guide/care-services-equipment-and-care-homes/household-gadgets-and-equipment-to-make-life-easier</a:t>
            </a:r>
            <a:r>
              <a:rPr lang="en-US" sz="1200" dirty="0" smtClean="0">
                <a:solidFill>
                  <a:schemeClr val="tx1"/>
                </a:solidFill>
                <a:latin typeface="Arial" panose="020B0604020202020204" pitchFamily="34" charset="0"/>
                <a:cs typeface="Arial" panose="020B0604020202020204" pitchFamily="34" charset="0"/>
              </a:rPr>
              <a:t>/.</a:t>
            </a:r>
          </a:p>
          <a:p>
            <a:r>
              <a:rPr lang="en-US" sz="1200" dirty="0" smtClean="0">
                <a:solidFill>
                  <a:schemeClr val="tx1"/>
                </a:solidFill>
                <a:latin typeface="Arial" panose="020B0604020202020204" pitchFamily="34" charset="0"/>
                <a:cs typeface="Arial" panose="020B0604020202020204" pitchFamily="34" charset="0"/>
              </a:rPr>
              <a:t>Pedersen</a:t>
            </a:r>
            <a:r>
              <a:rPr lang="en-US" sz="1200" dirty="0">
                <a:solidFill>
                  <a:schemeClr val="tx1"/>
                </a:solidFill>
                <a:latin typeface="Arial" panose="020B0604020202020204" pitchFamily="34" charset="0"/>
                <a:cs typeface="Arial" panose="020B0604020202020204" pitchFamily="34" charset="0"/>
              </a:rPr>
              <a:t>, T.R. (1995). Lowering Cholesterol with Drugs and Diet. </a:t>
            </a:r>
            <a:r>
              <a:rPr lang="en-US" sz="1200" i="1" dirty="0">
                <a:solidFill>
                  <a:schemeClr val="tx1"/>
                </a:solidFill>
                <a:latin typeface="Arial" panose="020B0604020202020204" pitchFamily="34" charset="0"/>
                <a:cs typeface="Arial" panose="020B0604020202020204" pitchFamily="34" charset="0"/>
              </a:rPr>
              <a:t>New England Journal of Medicine</a:t>
            </a:r>
            <a:r>
              <a:rPr lang="en-US" sz="1200" dirty="0">
                <a:solidFill>
                  <a:schemeClr val="tx1"/>
                </a:solidFill>
                <a:latin typeface="Arial" panose="020B0604020202020204" pitchFamily="34" charset="0"/>
                <a:cs typeface="Arial" panose="020B0604020202020204" pitchFamily="34" charset="0"/>
              </a:rPr>
              <a:t>, 333(20), pp.1350–1351. doi:10.1056/nejm199511163332010</a:t>
            </a:r>
            <a:r>
              <a:rPr lang="en-US" sz="1200" dirty="0" smtClean="0">
                <a:solidFill>
                  <a:schemeClr val="tx1"/>
                </a:solidFill>
                <a:latin typeface="Arial" panose="020B0604020202020204" pitchFamily="34" charset="0"/>
                <a:cs typeface="Arial" panose="020B0604020202020204" pitchFamily="34" charset="0"/>
              </a:rPr>
              <a:t>.</a:t>
            </a:r>
          </a:p>
          <a:p>
            <a:r>
              <a:rPr lang="en-US" sz="1100" dirty="0" err="1">
                <a:solidFill>
                  <a:schemeClr val="tx1"/>
                </a:solidFill>
                <a:latin typeface="Arial" panose="020B0604020202020204" pitchFamily="34" charset="0"/>
                <a:cs typeface="Arial" panose="020B0604020202020204" pitchFamily="34" charset="0"/>
              </a:rPr>
              <a:t>Rafighi</a:t>
            </a:r>
            <a:r>
              <a:rPr lang="en-US" sz="1100" dirty="0">
                <a:solidFill>
                  <a:schemeClr val="tx1"/>
                </a:solidFill>
                <a:latin typeface="Arial" panose="020B0604020202020204" pitchFamily="34" charset="0"/>
                <a:cs typeface="Arial" panose="020B0604020202020204" pitchFamily="34" charset="0"/>
              </a:rPr>
              <a:t>, E., </a:t>
            </a:r>
            <a:r>
              <a:rPr lang="en-US" sz="1100" dirty="0" err="1">
                <a:solidFill>
                  <a:schemeClr val="tx1"/>
                </a:solidFill>
                <a:latin typeface="Arial" panose="020B0604020202020204" pitchFamily="34" charset="0"/>
                <a:cs typeface="Arial" panose="020B0604020202020204" pitchFamily="34" charset="0"/>
              </a:rPr>
              <a:t>Poduval</a:t>
            </a:r>
            <a:r>
              <a:rPr lang="en-US" sz="1100" dirty="0">
                <a:solidFill>
                  <a:schemeClr val="tx1"/>
                </a:solidFill>
                <a:latin typeface="Arial" panose="020B0604020202020204" pitchFamily="34" charset="0"/>
                <a:cs typeface="Arial" panose="020B0604020202020204" pitchFamily="34" charset="0"/>
              </a:rPr>
              <a:t>, S., </a:t>
            </a:r>
            <a:r>
              <a:rPr lang="en-US" sz="1100" dirty="0" err="1">
                <a:solidFill>
                  <a:schemeClr val="tx1"/>
                </a:solidFill>
                <a:latin typeface="Arial" panose="020B0604020202020204" pitchFamily="34" charset="0"/>
                <a:cs typeface="Arial" panose="020B0604020202020204" pitchFamily="34" charset="0"/>
              </a:rPr>
              <a:t>Legido</a:t>
            </a:r>
            <a:r>
              <a:rPr lang="en-US" sz="1100" dirty="0">
                <a:solidFill>
                  <a:schemeClr val="tx1"/>
                </a:solidFill>
                <a:latin typeface="Arial" panose="020B0604020202020204" pitchFamily="34" charset="0"/>
                <a:cs typeface="Arial" panose="020B0604020202020204" pitchFamily="34" charset="0"/>
              </a:rPr>
              <a:t>-Quigley, H. and Howard, N., 2016. National Health Service Principles as Experienced by Vulnerable London Migrants in" Austerity Britain": a qualitative study of rights, entitlements, and civil-society advocacy. </a:t>
            </a:r>
            <a:r>
              <a:rPr lang="en-US" sz="1100" i="1" dirty="0">
                <a:solidFill>
                  <a:schemeClr val="tx1"/>
                </a:solidFill>
                <a:latin typeface="Arial" panose="020B0604020202020204" pitchFamily="34" charset="0"/>
                <a:cs typeface="Arial" panose="020B0604020202020204" pitchFamily="34" charset="0"/>
              </a:rPr>
              <a:t>International journal of health policy and management</a:t>
            </a:r>
            <a:r>
              <a:rPr lang="en-US" sz="1100" dirty="0">
                <a:solidFill>
                  <a:schemeClr val="tx1"/>
                </a:solidFill>
                <a:latin typeface="Arial" panose="020B0604020202020204" pitchFamily="34" charset="0"/>
                <a:cs typeface="Arial" panose="020B0604020202020204" pitchFamily="34" charset="0"/>
              </a:rPr>
              <a:t>, </a:t>
            </a:r>
            <a:r>
              <a:rPr lang="en-US" sz="1100" i="1" dirty="0">
                <a:solidFill>
                  <a:schemeClr val="tx1"/>
                </a:solidFill>
                <a:latin typeface="Arial" panose="020B0604020202020204" pitchFamily="34" charset="0"/>
                <a:cs typeface="Arial" panose="020B0604020202020204" pitchFamily="34" charset="0"/>
              </a:rPr>
              <a:t>5</a:t>
            </a:r>
            <a:r>
              <a:rPr lang="en-US" sz="1100" dirty="0">
                <a:solidFill>
                  <a:schemeClr val="tx1"/>
                </a:solidFill>
                <a:latin typeface="Arial" panose="020B0604020202020204" pitchFamily="34" charset="0"/>
                <a:cs typeface="Arial" panose="020B0604020202020204" pitchFamily="34" charset="0"/>
              </a:rPr>
              <a:t>(10), p.589.</a:t>
            </a:r>
          </a:p>
          <a:p>
            <a:r>
              <a:rPr lang="en-US" sz="1200" dirty="0" err="1" smtClean="0">
                <a:solidFill>
                  <a:schemeClr val="tx1"/>
                </a:solidFill>
                <a:latin typeface="Arial" panose="020B0604020202020204" pitchFamily="34" charset="0"/>
                <a:cs typeface="Arial" panose="020B0604020202020204" pitchFamily="34" charset="0"/>
              </a:rPr>
              <a:t>Rieland</a:t>
            </a:r>
            <a:r>
              <a:rPr lang="en-US" sz="1200" dirty="0">
                <a:solidFill>
                  <a:schemeClr val="tx1"/>
                </a:solidFill>
                <a:latin typeface="Arial" panose="020B0604020202020204" pitchFamily="34" charset="0"/>
                <a:cs typeface="Arial" panose="020B0604020202020204" pitchFamily="34" charset="0"/>
              </a:rPr>
              <a:t>, R. (2017). </a:t>
            </a:r>
            <a:r>
              <a:rPr lang="en-US" sz="1200" i="1" dirty="0">
                <a:solidFill>
                  <a:schemeClr val="tx1"/>
                </a:solidFill>
                <a:latin typeface="Arial" panose="020B0604020202020204" pitchFamily="34" charset="0"/>
                <a:cs typeface="Arial" panose="020B0604020202020204" pitchFamily="34" charset="0"/>
              </a:rPr>
              <a:t>How Will Artificial Intelligence Help the Aging?</a:t>
            </a:r>
            <a:r>
              <a:rPr lang="en-US" sz="1200" dirty="0">
                <a:solidFill>
                  <a:schemeClr val="tx1"/>
                </a:solidFill>
                <a:latin typeface="Arial" panose="020B0604020202020204" pitchFamily="34" charset="0"/>
                <a:cs typeface="Arial" panose="020B0604020202020204" pitchFamily="34" charset="0"/>
              </a:rPr>
              <a:t> [online] Smithsonian. Available at: https://www.smithsonianmag.com/innovation/how-will-artificial-intelligence-help-aging-180962682/ [Accessed 4 Dec. 2019</a:t>
            </a:r>
            <a:r>
              <a:rPr lang="en-US" sz="1200" dirty="0" smtClean="0">
                <a:solidFill>
                  <a:schemeClr val="tx1"/>
                </a:solidFill>
                <a:latin typeface="Arial" panose="020B0604020202020204" pitchFamily="34" charset="0"/>
                <a:cs typeface="Arial" panose="020B0604020202020204" pitchFamily="34" charset="0"/>
              </a:rPr>
              <a:t>].</a:t>
            </a:r>
          </a:p>
          <a:p>
            <a:r>
              <a:rPr lang="en-US" sz="1200" dirty="0">
                <a:solidFill>
                  <a:schemeClr val="tx1"/>
                </a:solidFill>
                <a:latin typeface="Arial" panose="020B0604020202020204" pitchFamily="34" charset="0"/>
                <a:cs typeface="Arial" panose="020B0604020202020204" pitchFamily="34" charset="0"/>
              </a:rPr>
              <a:t> </a:t>
            </a:r>
            <a:r>
              <a:rPr lang="en-US" sz="1200" dirty="0" smtClean="0">
                <a:solidFill>
                  <a:schemeClr val="tx1"/>
                </a:solidFill>
                <a:latin typeface="Arial" panose="020B0604020202020204" pitchFamily="34" charset="0"/>
                <a:cs typeface="Arial" panose="020B0604020202020204" pitchFamily="34" charset="0"/>
              </a:rPr>
              <a:t> Thompson</a:t>
            </a:r>
            <a:r>
              <a:rPr lang="en-US" sz="1200" dirty="0">
                <a:solidFill>
                  <a:schemeClr val="tx1"/>
                </a:solidFill>
                <a:latin typeface="Arial" panose="020B0604020202020204" pitchFamily="34" charset="0"/>
                <a:cs typeface="Arial" panose="020B0604020202020204" pitchFamily="34" charset="0"/>
              </a:rPr>
              <a:t>, D.T., Terry Rigby, Caron (2013). </a:t>
            </a:r>
            <a:r>
              <a:rPr lang="en-US" sz="1200" i="1" dirty="0">
                <a:solidFill>
                  <a:schemeClr val="tx1"/>
                </a:solidFill>
                <a:latin typeface="Arial" panose="020B0604020202020204" pitchFamily="34" charset="0"/>
                <a:cs typeface="Arial" panose="020B0604020202020204" pitchFamily="34" charset="0"/>
              </a:rPr>
              <a:t>TWR</a:t>
            </a:r>
            <a:r>
              <a:rPr lang="en-US" sz="1200" dirty="0">
                <a:solidFill>
                  <a:schemeClr val="tx1"/>
                </a:solidFill>
                <a:latin typeface="Arial" panose="020B0604020202020204" pitchFamily="34" charset="0"/>
                <a:cs typeface="Arial" panose="020B0604020202020204" pitchFamily="34" charset="0"/>
              </a:rPr>
              <a:t>. [online] The Waiting Room. Available at: https://the-waitingroom.org/mth#block </a:t>
            </a:r>
            <a:r>
              <a:rPr lang="en-US" sz="1200" dirty="0" smtClean="0">
                <a:solidFill>
                  <a:schemeClr val="tx1"/>
                </a:solidFill>
                <a:latin typeface="Arial" panose="020B0604020202020204" pitchFamily="34" charset="0"/>
                <a:cs typeface="Arial" panose="020B0604020202020204" pitchFamily="34" charset="0"/>
              </a:rPr>
              <a:t>[</a:t>
            </a:r>
            <a:r>
              <a:rPr lang="en-US" sz="1200" dirty="0">
                <a:solidFill>
                  <a:schemeClr val="tx1"/>
                </a:solidFill>
                <a:latin typeface="Arial" panose="020B0604020202020204" pitchFamily="34" charset="0"/>
                <a:cs typeface="Arial" panose="020B0604020202020204" pitchFamily="34" charset="0"/>
              </a:rPr>
              <a:t>Accessed 17 Jul. 2022].</a:t>
            </a:r>
          </a:p>
          <a:p>
            <a:r>
              <a:rPr lang="en-US" sz="1200" dirty="0">
                <a:solidFill>
                  <a:schemeClr val="tx1"/>
                </a:solidFill>
                <a:latin typeface="Arial" panose="020B0604020202020204" pitchFamily="34" charset="0"/>
                <a:cs typeface="Arial" panose="020B0604020202020204" pitchFamily="34" charset="0"/>
              </a:rPr>
              <a:t>Thorpe, M. (2018). </a:t>
            </a:r>
            <a:r>
              <a:rPr lang="en-US" sz="1200" i="1" dirty="0">
                <a:solidFill>
                  <a:schemeClr val="tx1"/>
                </a:solidFill>
                <a:latin typeface="Arial" panose="020B0604020202020204" pitchFamily="34" charset="0"/>
                <a:cs typeface="Arial" panose="020B0604020202020204" pitchFamily="34" charset="0"/>
              </a:rPr>
              <a:t>10 Tips to Lower Cholesterol With Your Diet</a:t>
            </a:r>
            <a:r>
              <a:rPr lang="en-US" sz="1200" dirty="0">
                <a:solidFill>
                  <a:schemeClr val="tx1"/>
                </a:solidFill>
                <a:latin typeface="Arial" panose="020B0604020202020204" pitchFamily="34" charset="0"/>
                <a:cs typeface="Arial" panose="020B0604020202020204" pitchFamily="34" charset="0"/>
              </a:rPr>
              <a:t>. [online] </a:t>
            </a:r>
            <a:r>
              <a:rPr lang="en-US" sz="1200" dirty="0" err="1">
                <a:solidFill>
                  <a:schemeClr val="tx1"/>
                </a:solidFill>
                <a:latin typeface="Arial" panose="020B0604020202020204" pitchFamily="34" charset="0"/>
                <a:cs typeface="Arial" panose="020B0604020202020204" pitchFamily="34" charset="0"/>
              </a:rPr>
              <a:t>Healthline</a:t>
            </a:r>
            <a:r>
              <a:rPr lang="en-US" sz="1200" dirty="0">
                <a:solidFill>
                  <a:schemeClr val="tx1"/>
                </a:solidFill>
                <a:latin typeface="Arial" panose="020B0604020202020204" pitchFamily="34" charset="0"/>
                <a:cs typeface="Arial" panose="020B0604020202020204" pitchFamily="34" charset="0"/>
              </a:rPr>
              <a:t>. Available at: </a:t>
            </a:r>
            <a:r>
              <a:rPr lang="en-US" sz="1200" dirty="0">
                <a:solidFill>
                  <a:schemeClr val="tx1"/>
                </a:solidFill>
                <a:latin typeface="Arial" panose="020B0604020202020204" pitchFamily="34" charset="0"/>
                <a:cs typeface="Arial" panose="020B0604020202020204" pitchFamily="34" charset="0"/>
                <a:hlinkClick r:id="rId2"/>
              </a:rPr>
              <a:t>https://www.healthline.com/nutrition/low-cholesterol-diet#TOC_TITLE_HDR_2</a:t>
            </a:r>
            <a:r>
              <a:rPr lang="en-US" sz="1200" dirty="0" smtClean="0">
                <a:solidFill>
                  <a:schemeClr val="tx1"/>
                </a:solidFill>
                <a:latin typeface="Arial" panose="020B0604020202020204" pitchFamily="34" charset="0"/>
                <a:cs typeface="Arial" panose="020B0604020202020204" pitchFamily="34" charset="0"/>
              </a:rPr>
              <a:t>. </a:t>
            </a:r>
            <a:endParaRPr lang="en-US" sz="1200" dirty="0">
              <a:solidFill>
                <a:schemeClr val="tx1"/>
              </a:solidFill>
              <a:latin typeface="Arial" panose="020B0604020202020204" pitchFamily="34" charset="0"/>
              <a:cs typeface="Arial" panose="020B0604020202020204" pitchFamily="34" charset="0"/>
            </a:endParaRPr>
          </a:p>
          <a:p>
            <a:r>
              <a:rPr lang="en-US" sz="1200" dirty="0">
                <a:solidFill>
                  <a:schemeClr val="tx1"/>
                </a:solidFill>
                <a:latin typeface="Arial" panose="020B0604020202020204" pitchFamily="34" charset="0"/>
                <a:cs typeface="Arial" panose="020B0604020202020204" pitchFamily="34" charset="0"/>
              </a:rPr>
              <a:t>Watson (2018). </a:t>
            </a:r>
            <a:r>
              <a:rPr lang="en-US" sz="1200" i="1" dirty="0">
                <a:solidFill>
                  <a:schemeClr val="tx1"/>
                </a:solidFill>
                <a:latin typeface="Arial" panose="020B0604020202020204" pitchFamily="34" charset="0"/>
                <a:cs typeface="Arial" panose="020B0604020202020204" pitchFamily="34" charset="0"/>
              </a:rPr>
              <a:t>Depression topic overview</a:t>
            </a:r>
            <a:r>
              <a:rPr lang="en-US" sz="1200" dirty="0">
                <a:solidFill>
                  <a:schemeClr val="tx1"/>
                </a:solidFill>
                <a:latin typeface="Arial" panose="020B0604020202020204" pitchFamily="34" charset="0"/>
                <a:cs typeface="Arial" panose="020B0604020202020204" pitchFamily="34" charset="0"/>
              </a:rPr>
              <a:t>. [online] </a:t>
            </a:r>
            <a:r>
              <a:rPr lang="en-US" sz="1200" dirty="0" err="1">
                <a:solidFill>
                  <a:schemeClr val="tx1"/>
                </a:solidFill>
                <a:latin typeface="Arial" panose="020B0604020202020204" pitchFamily="34" charset="0"/>
                <a:cs typeface="Arial" panose="020B0604020202020204" pitchFamily="34" charset="0"/>
              </a:rPr>
              <a:t>watson</a:t>
            </a:r>
            <a:r>
              <a:rPr lang="en-US" sz="1200" dirty="0">
                <a:solidFill>
                  <a:schemeClr val="tx1"/>
                </a:solidFill>
                <a:latin typeface="Arial" panose="020B0604020202020204" pitchFamily="34" charset="0"/>
                <a:cs typeface="Arial" panose="020B0604020202020204" pitchFamily="34" charset="0"/>
              </a:rPr>
              <a:t>, </a:t>
            </a:r>
            <a:r>
              <a:rPr lang="en-US" sz="1200" dirty="0" err="1">
                <a:solidFill>
                  <a:schemeClr val="tx1"/>
                </a:solidFill>
                <a:latin typeface="Arial" panose="020B0604020202020204" pitchFamily="34" charset="0"/>
                <a:cs typeface="Arial" panose="020B0604020202020204" pitchFamily="34" charset="0"/>
              </a:rPr>
              <a:t>stephanie</a:t>
            </a:r>
            <a:r>
              <a:rPr lang="en-US" sz="1200" dirty="0">
                <a:solidFill>
                  <a:schemeClr val="tx1"/>
                </a:solidFill>
                <a:latin typeface="Arial" panose="020B0604020202020204" pitchFamily="34" charset="0"/>
                <a:cs typeface="Arial" panose="020B0604020202020204" pitchFamily="34" charset="0"/>
              </a:rPr>
              <a:t>. (2018). Depression Topic Overview. Available: https://www.gale.com/intl/databases-explored/social-issues/depression. Last accessed 14-07-2022. Available at: </a:t>
            </a:r>
            <a:r>
              <a:rPr lang="en-US" sz="1200" dirty="0">
                <a:solidFill>
                  <a:schemeClr val="tx1"/>
                </a:solidFill>
                <a:latin typeface="Arial" panose="020B0604020202020204" pitchFamily="34" charset="0"/>
                <a:cs typeface="Arial" panose="020B0604020202020204" pitchFamily="34" charset="0"/>
                <a:hlinkClick r:id="rId3"/>
              </a:rPr>
              <a:t>https://</a:t>
            </a:r>
            <a:r>
              <a:rPr lang="en-US" sz="1200" dirty="0" smtClean="0">
                <a:solidFill>
                  <a:schemeClr val="tx1"/>
                </a:solidFill>
                <a:latin typeface="Arial" panose="020B0604020202020204" pitchFamily="34" charset="0"/>
                <a:cs typeface="Arial" panose="020B0604020202020204" pitchFamily="34" charset="0"/>
                <a:hlinkClick r:id="rId3"/>
              </a:rPr>
              <a:t>www.gale.com/intl/databases-explored/social-issues/depression</a:t>
            </a:r>
            <a:r>
              <a:rPr lang="en-US" sz="1200" dirty="0" smtClean="0">
                <a:solidFill>
                  <a:schemeClr val="tx1"/>
                </a:solidFill>
                <a:latin typeface="Arial" panose="020B0604020202020204" pitchFamily="34" charset="0"/>
                <a:cs typeface="Arial" panose="020B0604020202020204" pitchFamily="34" charset="0"/>
              </a:rPr>
              <a:t>  </a:t>
            </a:r>
            <a:r>
              <a:rPr lang="en-US" sz="1200" dirty="0">
                <a:solidFill>
                  <a:schemeClr val="tx1"/>
                </a:solidFill>
                <a:latin typeface="Arial" panose="020B0604020202020204" pitchFamily="34" charset="0"/>
                <a:cs typeface="Arial" panose="020B0604020202020204" pitchFamily="34" charset="0"/>
              </a:rPr>
              <a:t>[Accessed 14 Jul. 2022</a:t>
            </a:r>
            <a:r>
              <a:rPr lang="en-US" sz="1200" dirty="0" smtClean="0">
                <a:solidFill>
                  <a:schemeClr val="tx1"/>
                </a:solidFill>
                <a:latin typeface="Arial" panose="020B0604020202020204" pitchFamily="34" charset="0"/>
                <a:cs typeface="Arial" panose="020B0604020202020204" pitchFamily="34" charset="0"/>
              </a:rPr>
              <a:t>]. </a:t>
            </a:r>
            <a:endParaRPr lang="en-US" sz="1200" dirty="0">
              <a:solidFill>
                <a:schemeClr val="tx1"/>
              </a:solidFill>
              <a:latin typeface="Arial" panose="020B0604020202020204" pitchFamily="34" charset="0"/>
              <a:cs typeface="Arial" panose="020B0604020202020204" pitchFamily="34" charset="0"/>
            </a:endParaRPr>
          </a:p>
          <a:p>
            <a:r>
              <a:rPr lang="en-US" sz="1200" dirty="0">
                <a:solidFill>
                  <a:schemeClr val="tx1"/>
                </a:solidFill>
                <a:latin typeface="Arial" panose="020B0604020202020204" pitchFamily="34" charset="0"/>
                <a:cs typeface="Arial" panose="020B0604020202020204" pitchFamily="34" charset="0"/>
              </a:rPr>
              <a:t>WebMD (2002). </a:t>
            </a:r>
            <a:r>
              <a:rPr lang="en-US" sz="1200" i="1" dirty="0">
                <a:solidFill>
                  <a:schemeClr val="tx1"/>
                </a:solidFill>
                <a:latin typeface="Arial" panose="020B0604020202020204" pitchFamily="34" charset="0"/>
                <a:cs typeface="Arial" panose="020B0604020202020204" pitchFamily="34" charset="0"/>
              </a:rPr>
              <a:t>Guide to Asthma</a:t>
            </a:r>
            <a:r>
              <a:rPr lang="en-US" sz="1200" dirty="0">
                <a:solidFill>
                  <a:schemeClr val="tx1"/>
                </a:solidFill>
                <a:latin typeface="Arial" panose="020B0604020202020204" pitchFamily="34" charset="0"/>
                <a:cs typeface="Arial" panose="020B0604020202020204" pitchFamily="34" charset="0"/>
              </a:rPr>
              <a:t>. [online] WebMD. Available at: </a:t>
            </a:r>
            <a:r>
              <a:rPr lang="en-US" sz="1200" dirty="0">
                <a:solidFill>
                  <a:schemeClr val="tx1"/>
                </a:solidFill>
                <a:latin typeface="Arial" panose="020B0604020202020204" pitchFamily="34" charset="0"/>
                <a:cs typeface="Arial" panose="020B0604020202020204" pitchFamily="34" charset="0"/>
                <a:hlinkClick r:id="rId4"/>
              </a:rPr>
              <a:t>https://www.webmd.com/asthma/what-is-asthma</a:t>
            </a:r>
            <a:r>
              <a:rPr lang="en-US" sz="1200" dirty="0" smtClean="0">
                <a:solidFill>
                  <a:schemeClr val="tx1"/>
                </a:solidFill>
                <a:latin typeface="Arial" panose="020B0604020202020204" pitchFamily="34" charset="0"/>
                <a:cs typeface="Arial" panose="020B0604020202020204" pitchFamily="34" charset="0"/>
              </a:rPr>
              <a:t>. </a:t>
            </a:r>
            <a:endParaRPr lang="en-US" sz="1200" dirty="0">
              <a:solidFill>
                <a:schemeClr val="tx1"/>
              </a:solidFill>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26313871"/>
      </p:ext>
    </p:extLst>
  </p:cSld>
  <p:clrMapOvr>
    <a:masterClrMapping/>
  </p:clrMapOvr>
</p:sld>
</file>

<file path=ppt/theme/theme1.xml><?xml version="1.0" encoding="utf-8"?>
<a:theme xmlns:a="http://schemas.openxmlformats.org/drawingml/2006/main" name="Basis">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D9D01AC2-EE7D-4E49-99EE-8E62E4E7E8A7}"/>
    </a:ext>
  </a:extLst>
</a:theme>
</file>

<file path=docProps/app.xml><?xml version="1.0" encoding="utf-8"?>
<Properties xmlns="http://schemas.openxmlformats.org/officeDocument/2006/extended-properties" xmlns:vt="http://schemas.openxmlformats.org/officeDocument/2006/docPropsVTypes">
  <Template>TM03457444[[fn=Basis]]</Template>
  <TotalTime>2303</TotalTime>
  <Words>2238</Words>
  <Application>Microsoft Office PowerPoint</Application>
  <PresentationFormat>Widescreen</PresentationFormat>
  <Paragraphs>109</Paragraphs>
  <Slides>13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Corbel</vt:lpstr>
      <vt:lpstr>Basis</vt:lpstr>
      <vt:lpstr>Care Plan </vt:lpstr>
      <vt:lpstr>PowerPoint Presentation</vt:lpstr>
      <vt:lpstr>Person Centered Care </vt:lpstr>
      <vt:lpstr>    </vt:lpstr>
      <vt:lpstr>Health: </vt:lpstr>
      <vt:lpstr>PowerPoint Presentation</vt:lpstr>
      <vt:lpstr>PowerPoint Presentation</vt:lpstr>
      <vt:lpstr> </vt:lpstr>
      <vt:lpstr>PowerPoint Presentation</vt:lpstr>
      <vt:lpstr>PowerPoint Presentation</vt:lpstr>
      <vt:lpstr>PowerPoint Presentation</vt:lpstr>
      <vt:lpstr>References : </vt:lpstr>
      <vt:lpstr>PowerPoint Presentation</vt:lpstr>
    </vt:vector>
  </TitlesOfParts>
  <Company>HP</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account</dc:creator>
  <cp:lastModifiedBy>Microsoft account</cp:lastModifiedBy>
  <cp:revision>151</cp:revision>
  <dcterms:created xsi:type="dcterms:W3CDTF">2022-07-15T14:51:56Z</dcterms:created>
  <dcterms:modified xsi:type="dcterms:W3CDTF">2022-07-21T00:29:52Z</dcterms:modified>
</cp:coreProperties>
</file>