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1"/>
  </p:notesMasterIdLst>
  <p:handoutMasterIdLst>
    <p:handoutMasterId r:id="rId22"/>
  </p:handoutMasterIdLst>
  <p:sldIdLst>
    <p:sldId id="256" r:id="rId2"/>
    <p:sldId id="257" r:id="rId3"/>
    <p:sldId id="258" r:id="rId4"/>
    <p:sldId id="259" r:id="rId5"/>
    <p:sldId id="260" r:id="rId6"/>
    <p:sldId id="274" r:id="rId7"/>
    <p:sldId id="265" r:id="rId8"/>
    <p:sldId id="276" r:id="rId9"/>
    <p:sldId id="266" r:id="rId10"/>
    <p:sldId id="267" r:id="rId11"/>
    <p:sldId id="268" r:id="rId12"/>
    <p:sldId id="275" r:id="rId13"/>
    <p:sldId id="264" r:id="rId14"/>
    <p:sldId id="277" r:id="rId15"/>
    <p:sldId id="269" r:id="rId16"/>
    <p:sldId id="270" r:id="rId17"/>
    <p:sldId id="271" r:id="rId18"/>
    <p:sldId id="272" r:id="rId19"/>
    <p:sldId id="273" r:id="rId20"/>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6A8870-FA8B-46F7-9C92-7E543E06DA0C}" v="1" dt="2026-01-03T14:40:22.771"/>
  </p1510:revLst>
</p1510:revInfo>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sorterViewPr>
    <p:cViewPr varScale="1">
      <p:scale>
        <a:sx n="100" d="100"/>
        <a:sy n="100" d="100"/>
      </p:scale>
      <p:origin x="0" y="-2408"/>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Dicks" userId="bef47f4166bff77b" providerId="LiveId" clId="{D5EB451E-A8FE-49BC-AB57-EC7B6B2A5812}"/>
    <pc:docChg chg="custSel modSld sldOrd">
      <pc:chgData name="Alison Dicks" userId="bef47f4166bff77b" providerId="LiveId" clId="{D5EB451E-A8FE-49BC-AB57-EC7B6B2A5812}" dt="2026-01-03T14:44:37.631" v="439" actId="20577"/>
      <pc:docMkLst>
        <pc:docMk/>
      </pc:docMkLst>
      <pc:sldChg chg="modNotesTx">
        <pc:chgData name="Alison Dicks" userId="bef47f4166bff77b" providerId="LiveId" clId="{D5EB451E-A8FE-49BC-AB57-EC7B6B2A5812}" dt="2026-01-03T14:25:54.989" v="15" actId="20577"/>
        <pc:sldMkLst>
          <pc:docMk/>
          <pc:sldMk cId="2449431650" sldId="258"/>
        </pc:sldMkLst>
      </pc:sldChg>
      <pc:sldChg chg="modNotesTx">
        <pc:chgData name="Alison Dicks" userId="bef47f4166bff77b" providerId="LiveId" clId="{D5EB451E-A8FE-49BC-AB57-EC7B6B2A5812}" dt="2026-01-03T14:28:02.549" v="198" actId="313"/>
        <pc:sldMkLst>
          <pc:docMk/>
          <pc:sldMk cId="2712936521" sldId="259"/>
        </pc:sldMkLst>
      </pc:sldChg>
      <pc:sldChg chg="modNotesTx">
        <pc:chgData name="Alison Dicks" userId="bef47f4166bff77b" providerId="LiveId" clId="{D5EB451E-A8FE-49BC-AB57-EC7B6B2A5812}" dt="2026-01-03T14:44:37.631" v="439" actId="20577"/>
        <pc:sldMkLst>
          <pc:docMk/>
          <pc:sldMk cId="2394598200" sldId="264"/>
        </pc:sldMkLst>
      </pc:sldChg>
      <pc:sldChg chg="ord">
        <pc:chgData name="Alison Dicks" userId="bef47f4166bff77b" providerId="LiveId" clId="{D5EB451E-A8FE-49BC-AB57-EC7B6B2A5812}" dt="2026-01-02T15:51:43.695" v="4"/>
        <pc:sldMkLst>
          <pc:docMk/>
          <pc:sldMk cId="3568612112" sldId="265"/>
        </pc:sldMkLst>
      </pc:sldChg>
      <pc:sldChg chg="modSp mod">
        <pc:chgData name="Alison Dicks" userId="bef47f4166bff77b" providerId="LiveId" clId="{D5EB451E-A8FE-49BC-AB57-EC7B6B2A5812}" dt="2026-01-02T15:25:11.894" v="0" actId="20577"/>
        <pc:sldMkLst>
          <pc:docMk/>
          <pc:sldMk cId="2420620776" sldId="274"/>
        </pc:sldMkLst>
        <pc:spChg chg="mod">
          <ac:chgData name="Alison Dicks" userId="bef47f4166bff77b" providerId="LiveId" clId="{D5EB451E-A8FE-49BC-AB57-EC7B6B2A5812}" dt="2026-01-02T15:25:11.894" v="0" actId="20577"/>
          <ac:spMkLst>
            <pc:docMk/>
            <pc:sldMk cId="2420620776" sldId="274"/>
            <ac:spMk id="2" creationId="{7B2288F6-277E-353D-2D66-7DFE278786E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402055C-5699-4633-A8D1-944F6696172A}" type="datetime1">
              <a:rPr lang="en-GB" smtClean="0"/>
              <a:t>05/01/2026</a:t>
            </a:fld>
            <a:endParaRPr lang="en-GB"/>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507CFE-5866-4B40-8953-42375E9B5DB3}" type="slidenum">
              <a:rPr lang="en-GB" smtClean="0"/>
              <a:t>‹#›</a:t>
            </a:fld>
            <a:endParaRPr lang="en-GB"/>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29510B7-9DD4-413F-914D-50B10A01918D}" type="datetime1">
              <a:rPr lang="en-GB" noProof="0" smtClean="0"/>
              <a:t>05/01/2026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F3874D-A20A-4B3E-9C12-F524953D5B76}" type="slidenum">
              <a:rPr lang="en-GB" noProof="0" smtClean="0"/>
              <a:t>‹#›</a:t>
            </a:fld>
            <a:endParaRPr lang="en-GB" noProof="0"/>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iptrauma.org/docs/history-of-psychotraumatology/the-emergence-of-ptsd-from-post-vietnam-syndrome-to-dsm-recogniti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rtlCol="0"/>
          <a:lstStyle/>
          <a:p>
            <a:pPr rtl="0"/>
            <a:fld id="{BCF3874D-A20A-4B3E-9C12-F524953D5B76}" type="slidenum">
              <a:rPr lang="en-GB" smtClean="0"/>
              <a:t>1</a:t>
            </a:fld>
            <a:endParaRPr lang="en-GB"/>
          </a:p>
        </p:txBody>
      </p:sp>
    </p:spTree>
    <p:extLst>
      <p:ext uri="{BB962C8B-B14F-4D97-AF65-F5344CB8AC3E}">
        <p14:creationId xmlns:p14="http://schemas.microsoft.com/office/powerpoint/2010/main" val="2535965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today I am, going to talk to you about PTSD, what it is, how our understanding of it has developed historically, what was known about its prevalence before 1980 and how it became an official mental health condition in the DSM.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2</a:t>
            </a:fld>
            <a:endParaRPr lang="en-GB"/>
          </a:p>
        </p:txBody>
      </p:sp>
    </p:spTree>
    <p:extLst>
      <p:ext uri="{BB962C8B-B14F-4D97-AF65-F5344CB8AC3E}">
        <p14:creationId xmlns:p14="http://schemas.microsoft.com/office/powerpoint/2010/main" val="1244747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PTSD or (post-traumatic stress disorder) as it is known today is a </a:t>
            </a:r>
            <a:r>
              <a:rPr lang="en-GB" sz="1200" kern="1200" dirty="0" err="1">
                <a:solidFill>
                  <a:schemeClr val="tx1"/>
                </a:solidFill>
                <a:effectLst/>
                <a:latin typeface="+mn-lt"/>
                <a:ea typeface="+mn-ea"/>
                <a:cs typeface="+mn-cs"/>
              </a:rPr>
              <a:t>a</a:t>
            </a:r>
            <a:r>
              <a:rPr lang="en-GB" sz="1200" kern="1200" dirty="0">
                <a:solidFill>
                  <a:schemeClr val="tx1"/>
                </a:solidFill>
                <a:effectLst/>
                <a:latin typeface="+mn-lt"/>
                <a:ea typeface="+mn-ea"/>
                <a:cs typeface="+mn-cs"/>
              </a:rPr>
              <a:t> mental health condition, which became classified under an anxiety disorder in the DSM III </a:t>
            </a:r>
          </a:p>
          <a:p>
            <a:r>
              <a:rPr lang="en-GB" sz="1200" kern="1200" dirty="0">
                <a:solidFill>
                  <a:schemeClr val="tx1"/>
                </a:solidFill>
                <a:effectLst/>
                <a:latin typeface="+mn-lt"/>
                <a:ea typeface="+mn-ea"/>
                <a:cs typeface="+mn-cs"/>
              </a:rPr>
              <a:t>( Diagnostic &amp; Statistical Manual ) in 1980, it can occur when an individual witnesses a traumatic event, such as war, natural disasters, or experiences violence, abuse, childhood trauma or a serious accident.</a:t>
            </a:r>
          </a:p>
          <a:p>
            <a:r>
              <a:rPr lang="en-GB" sz="1200" kern="1200" dirty="0">
                <a:solidFill>
                  <a:schemeClr val="tx1"/>
                </a:solidFill>
                <a:effectLst/>
                <a:latin typeface="+mn-lt"/>
                <a:ea typeface="+mn-ea"/>
                <a:cs typeface="+mn-cs"/>
              </a:rPr>
              <a:t>It is more than just a temporary reaction to stress; it is a persistent and often debilitating condition that can last for months or even years after the traumatic event has occurred.        </a:t>
            </a:r>
            <a:r>
              <a:rPr lang="en-GB" sz="1200" b="1" kern="1200" dirty="0">
                <a:solidFill>
                  <a:schemeClr val="tx1"/>
                </a:solidFill>
                <a:effectLst/>
                <a:latin typeface="+mn-lt"/>
                <a:ea typeface="+mn-ea"/>
                <a:cs typeface="+mn-cs"/>
              </a:rPr>
              <a:t>Neuro launch 2024.</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3</a:t>
            </a:fld>
            <a:endParaRPr lang="en-GB"/>
          </a:p>
        </p:txBody>
      </p:sp>
    </p:spTree>
    <p:extLst>
      <p:ext uri="{BB962C8B-B14F-4D97-AF65-F5344CB8AC3E}">
        <p14:creationId xmlns:p14="http://schemas.microsoft.com/office/powerpoint/2010/main" val="1660245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symptoms an individual might experienced will be explored later however they can be categorised into 4 clusters including; </a:t>
            </a:r>
          </a:p>
          <a:p>
            <a:r>
              <a:rPr lang="en-GB" sz="1200" b="1" kern="1200" dirty="0">
                <a:solidFill>
                  <a:schemeClr val="tx1"/>
                </a:solidFill>
                <a:effectLst/>
                <a:latin typeface="+mn-lt"/>
                <a:ea typeface="+mn-ea"/>
                <a:cs typeface="+mn-cs"/>
              </a:rPr>
              <a:t>Intrusion Symptoms </a:t>
            </a:r>
            <a:r>
              <a:rPr lang="en-GB" sz="1200" kern="1200" dirty="0">
                <a:solidFill>
                  <a:schemeClr val="tx1"/>
                </a:solidFill>
                <a:effectLst/>
                <a:latin typeface="+mn-lt"/>
                <a:ea typeface="+mn-ea"/>
                <a:cs typeface="+mn-cs"/>
              </a:rPr>
              <a:t>– which can include flashbacks, nightmares, and intrusive thoughts linked to the traumatic experience. </a:t>
            </a:r>
          </a:p>
          <a:p>
            <a:r>
              <a:rPr lang="en-GB" sz="1200" b="1" kern="1200" dirty="0">
                <a:solidFill>
                  <a:schemeClr val="tx1"/>
                </a:solidFill>
                <a:effectLst/>
                <a:latin typeface="+mn-lt"/>
                <a:ea typeface="+mn-ea"/>
                <a:cs typeface="+mn-cs"/>
              </a:rPr>
              <a:t>Avoidance</a:t>
            </a:r>
            <a:r>
              <a:rPr lang="en-GB" sz="1200" kern="1200" dirty="0">
                <a:solidFill>
                  <a:schemeClr val="tx1"/>
                </a:solidFill>
                <a:effectLst/>
                <a:latin typeface="+mn-lt"/>
                <a:ea typeface="+mn-ea"/>
                <a:cs typeface="+mn-cs"/>
              </a:rPr>
              <a:t> – an individuals might avoid links to the traumatic event, including reminders or people, places or memories that might trigger the event. </a:t>
            </a:r>
          </a:p>
          <a:p>
            <a:r>
              <a:rPr lang="en-GB" sz="1200" b="1" kern="1200" dirty="0">
                <a:solidFill>
                  <a:schemeClr val="tx1"/>
                </a:solidFill>
                <a:effectLst/>
                <a:latin typeface="+mn-lt"/>
                <a:ea typeface="+mn-ea"/>
                <a:cs typeface="+mn-cs"/>
              </a:rPr>
              <a:t>Negative changes in mood or thoughts</a:t>
            </a:r>
            <a:r>
              <a:rPr lang="en-GB" sz="1200" kern="1200" dirty="0">
                <a:solidFill>
                  <a:schemeClr val="tx1"/>
                </a:solidFill>
                <a:effectLst/>
                <a:latin typeface="+mn-lt"/>
                <a:ea typeface="+mn-ea"/>
                <a:cs typeface="+mn-cs"/>
              </a:rPr>
              <a:t> – this can create feelings of hopelessness; individuals can become emotionally numb or experiences negative beliefs about themselves or others</a:t>
            </a:r>
          </a:p>
          <a:p>
            <a:r>
              <a:rPr lang="en-GB" sz="1200" b="1" kern="1200" dirty="0">
                <a:solidFill>
                  <a:schemeClr val="tx1"/>
                </a:solidFill>
                <a:effectLst/>
                <a:latin typeface="+mn-lt"/>
                <a:ea typeface="+mn-ea"/>
                <a:cs typeface="+mn-cs"/>
              </a:rPr>
              <a:t>Changes in reactivity</a:t>
            </a:r>
            <a:r>
              <a:rPr lang="en-GB" sz="1200" kern="1200" dirty="0">
                <a:solidFill>
                  <a:schemeClr val="tx1"/>
                </a:solidFill>
                <a:effectLst/>
                <a:latin typeface="+mn-lt"/>
                <a:ea typeface="+mn-ea"/>
                <a:cs typeface="+mn-cs"/>
              </a:rPr>
              <a:t> – this can include individuals experiencing hypervigilance, irritability or difficulty concentrating (biologyinsights.com).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Whilst this is how PTSD is referred to in society today, in order to gain a greater understanding of this complex condition it is important to understand its historical context and how it has evolved over time.                                       </a:t>
            </a: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4</a:t>
            </a:fld>
            <a:endParaRPr lang="en-GB"/>
          </a:p>
        </p:txBody>
      </p:sp>
    </p:spTree>
    <p:extLst>
      <p:ext uri="{BB962C8B-B14F-4D97-AF65-F5344CB8AC3E}">
        <p14:creationId xmlns:p14="http://schemas.microsoft.com/office/powerpoint/2010/main" val="9337846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do this we must go back to its origins which research suggests is as far as 4000 years ago, and whether we were aware of it at the time or not, has been present throughout human history. </a:t>
            </a:r>
          </a:p>
          <a:p>
            <a:r>
              <a:rPr lang="en-GB" sz="1200" kern="1200" dirty="0">
                <a:solidFill>
                  <a:schemeClr val="tx1"/>
                </a:solidFill>
                <a:effectLst/>
                <a:latin typeface="+mn-lt"/>
                <a:ea typeface="+mn-ea"/>
                <a:cs typeface="+mn-cs"/>
              </a:rPr>
              <a:t>In ancient literature there are many early examples of how symptoms of PTSD might have impacted the individuals who experienced them, including nightmares, emotional detachment from others and violent outbursts, which were often attributed to curses or supernatural forces.                                                                                                                                               </a:t>
            </a:r>
            <a:r>
              <a:rPr lang="en-GB" sz="1200" b="1" kern="1200" dirty="0">
                <a:solidFill>
                  <a:schemeClr val="tx1"/>
                </a:solidFill>
                <a:effectLst/>
                <a:latin typeface="+mn-lt"/>
                <a:ea typeface="+mn-ea"/>
                <a:cs typeface="+mn-cs"/>
              </a:rPr>
              <a:t>Dr </a:t>
            </a:r>
            <a:r>
              <a:rPr lang="en-GB" sz="1200" b="1" kern="1200" dirty="0" err="1">
                <a:solidFill>
                  <a:schemeClr val="tx1"/>
                </a:solidFill>
                <a:effectLst/>
                <a:latin typeface="+mn-lt"/>
                <a:ea typeface="+mn-ea"/>
                <a:cs typeface="+mn-cs"/>
              </a:rPr>
              <a:t>Neeshu</a:t>
            </a:r>
            <a:r>
              <a:rPr lang="en-GB" sz="1200" b="1" kern="1200" dirty="0">
                <a:solidFill>
                  <a:schemeClr val="tx1"/>
                </a:solidFill>
                <a:effectLst/>
                <a:latin typeface="+mn-lt"/>
                <a:ea typeface="+mn-ea"/>
                <a:cs typeface="+mn-cs"/>
              </a:rPr>
              <a:t> Rathore (2025)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first historical example of anxiety related combat trauma is said to that which was recorded by Greek historian Herodotus (484BC) who documented PTSD like symptoms  when referring to a Greek soldier who was rendered blind in the Battle of Marathon in (490 BC), which was said to be a result of traumatic stress he experienced during the battle , with many mental health professionals believing this to be the first account of “ hysterical blindness”  as a result of wartime trauma or PTSD, despite the soldier being reported to have no wounds when examined by surgeons. </a:t>
            </a:r>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5</a:t>
            </a:fld>
            <a:endParaRPr lang="en-GB"/>
          </a:p>
        </p:txBody>
      </p:sp>
    </p:spTree>
    <p:extLst>
      <p:ext uri="{BB962C8B-B14F-4D97-AF65-F5344CB8AC3E}">
        <p14:creationId xmlns:p14="http://schemas.microsoft.com/office/powerpoint/2010/main" val="2317388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early writers do not attribute these accounts to mental health, they do offer evidence that humans have grappled with the aftermath of trauma, with physicians in the 17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&amp; 18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describing conditions resembling PTSD under names such as “soldiers heart” “nostalgia” or “battle shock”                                                                                                                                         </a:t>
            </a:r>
            <a:r>
              <a:rPr lang="en-GB" sz="1200" b="1" kern="1200" dirty="0">
                <a:solidFill>
                  <a:schemeClr val="tx1"/>
                </a:solidFill>
                <a:effectLst/>
                <a:latin typeface="+mn-lt"/>
                <a:ea typeface="+mn-ea"/>
                <a:cs typeface="+mn-cs"/>
              </a:rPr>
              <a:t>Mental Health.com (2025).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6</a:t>
            </a:fld>
            <a:endParaRPr lang="en-GB" noProof="0"/>
          </a:p>
        </p:txBody>
      </p:sp>
    </p:spTree>
    <p:extLst>
      <p:ext uri="{BB962C8B-B14F-4D97-AF65-F5344CB8AC3E}">
        <p14:creationId xmlns:p14="http://schemas.microsoft.com/office/powerpoint/2010/main" val="1945743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7</a:t>
            </a:fld>
            <a:endParaRPr lang="en-GB" noProof="0"/>
          </a:p>
        </p:txBody>
      </p:sp>
    </p:spTree>
    <p:extLst>
      <p:ext uri="{BB962C8B-B14F-4D97-AF65-F5344CB8AC3E}">
        <p14:creationId xmlns:p14="http://schemas.microsoft.com/office/powerpoint/2010/main" val="25531824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saw rapid industrialisation and new technology that brought forward new traumas following major railway crashes doctors observed persistent psychological and physical symptoms in those who survived these events,  “ railway spine” was a term used to describe symptoms such as anxiety, hypervigilance and sleep disturbance, and although there was confusion about whether these symptoms were due to the physical injury to the spine or the psychological shock , this important development signified that individuals could experience psychological symptoms of traumatic events outside of military combat.  </a:t>
            </a: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8</a:t>
            </a:fld>
            <a:endParaRPr lang="en-GB" noProof="0"/>
          </a:p>
        </p:txBody>
      </p:sp>
    </p:spTree>
    <p:extLst>
      <p:ext uri="{BB962C8B-B14F-4D97-AF65-F5344CB8AC3E}">
        <p14:creationId xmlns:p14="http://schemas.microsoft.com/office/powerpoint/2010/main" val="3661545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was also a significant turning point in the study of trauma, with more empirical approaches being investigated, transforming psychology from the field of philosophy to a scientific discipline. From foundational figures like: </a:t>
            </a:r>
          </a:p>
          <a:p>
            <a:pPr lvl="0"/>
            <a:r>
              <a:rPr lang="en-GB" sz="1200" b="1" kern="1200" dirty="0">
                <a:solidFill>
                  <a:schemeClr val="tx1"/>
                </a:solidFill>
                <a:effectLst/>
                <a:latin typeface="+mn-lt"/>
                <a:ea typeface="+mn-ea"/>
                <a:cs typeface="+mn-cs"/>
              </a:rPr>
              <a:t>Jean – Martin Charcot</a:t>
            </a:r>
            <a:r>
              <a:rPr lang="en-GB" sz="1200" kern="1200" dirty="0">
                <a:solidFill>
                  <a:schemeClr val="tx1"/>
                </a:solidFill>
                <a:effectLst/>
                <a:latin typeface="+mn-lt"/>
                <a:ea typeface="+mn-ea"/>
                <a:cs typeface="+mn-cs"/>
              </a:rPr>
              <a:t> (1880) who was a pioneer in the field of neurology and psychology, who was the first to use hypnosis to explore traumatic memory. </a:t>
            </a:r>
          </a:p>
          <a:p>
            <a:pPr lvl="0"/>
            <a:r>
              <a:rPr lang="en-GB" sz="1200" b="1" kern="1200" dirty="0">
                <a:solidFill>
                  <a:schemeClr val="tx1"/>
                </a:solidFill>
                <a:effectLst/>
                <a:latin typeface="+mn-lt"/>
                <a:ea typeface="+mn-ea"/>
                <a:cs typeface="+mn-cs"/>
              </a:rPr>
              <a:t>Pierre Janet</a:t>
            </a:r>
            <a:r>
              <a:rPr lang="en-GB" sz="1200" kern="1200" dirty="0">
                <a:solidFill>
                  <a:schemeClr val="tx1"/>
                </a:solidFill>
                <a:effectLst/>
                <a:latin typeface="+mn-lt"/>
                <a:ea typeface="+mn-ea"/>
                <a:cs typeface="+mn-cs"/>
              </a:rPr>
              <a:t> (1889- 1910) introduced dissociation, intrusive memories with emotional numbing as trauma responses. </a:t>
            </a:r>
          </a:p>
          <a:p>
            <a:r>
              <a:rPr lang="en-GB" sz="1200" kern="1200" dirty="0">
                <a:solidFill>
                  <a:schemeClr val="tx1"/>
                </a:solidFill>
                <a:effectLst/>
                <a:latin typeface="+mn-lt"/>
                <a:ea typeface="+mn-ea"/>
                <a:cs typeface="+mn-cs"/>
              </a:rPr>
              <a:t>who first identified the psychological complexities behind trauma responses, to contemporary neuroscientists and therapists such as Bessel van der Kolk (1943) Judith Herman (1942) and Rick Doblin (1953), these influential leaders have continuously transformed therapeutic practice and deepened our understanding of human resilience. Their collective legacy not only defines modern trauma care but also continues to offer hope and healing pathways for countless individuals worldwide. </a:t>
            </a:r>
            <a:r>
              <a:rPr lang="en-GB" sz="1200" b="1" kern="1200" dirty="0">
                <a:solidFill>
                  <a:schemeClr val="tx1"/>
                </a:solidFill>
                <a:effectLst/>
                <a:latin typeface="+mn-lt"/>
                <a:ea typeface="+mn-ea"/>
                <a:cs typeface="+mn-cs"/>
              </a:rPr>
              <a:t>(International </a:t>
            </a:r>
            <a:r>
              <a:rPr lang="en-GB" sz="1200" b="1" kern="1200" dirty="0" err="1">
                <a:solidFill>
                  <a:schemeClr val="tx1"/>
                </a:solidFill>
                <a:effectLst/>
                <a:latin typeface="+mn-lt"/>
                <a:ea typeface="+mn-ea"/>
                <a:cs typeface="+mn-cs"/>
              </a:rPr>
              <a:t>Psychotraumatology</a:t>
            </a:r>
            <a:r>
              <a:rPr lang="en-GB" sz="1200" b="1" kern="1200" dirty="0">
                <a:solidFill>
                  <a:schemeClr val="tx1"/>
                </a:solidFill>
                <a:effectLst/>
                <a:latin typeface="+mn-lt"/>
                <a:ea typeface="+mn-ea"/>
                <a:cs typeface="+mn-cs"/>
              </a:rPr>
              <a:t> Association, n.d.)).</a:t>
            </a:r>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9</a:t>
            </a:fld>
            <a:endParaRPr lang="en-GB" noProof="0"/>
          </a:p>
        </p:txBody>
      </p:sp>
    </p:spTree>
    <p:extLst>
      <p:ext uri="{BB962C8B-B14F-4D97-AF65-F5344CB8AC3E}">
        <p14:creationId xmlns:p14="http://schemas.microsoft.com/office/powerpoint/2010/main" val="3978864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century brought about a new term for psychological combat trauma during WWI in 1915 when Charles Myers a British psychologist was the first to coin the phrase “shell shock” in a journal he produced in the Lancet. </a:t>
            </a:r>
          </a:p>
          <a:p>
            <a:r>
              <a:rPr lang="en-GB" sz="1200" kern="1200" dirty="0">
                <a:solidFill>
                  <a:schemeClr val="tx1"/>
                </a:solidFill>
                <a:effectLst/>
                <a:latin typeface="+mn-lt"/>
                <a:ea typeface="+mn-ea"/>
                <a:cs typeface="+mn-cs"/>
              </a:rPr>
              <a:t>Due to limited understanding at the time “derangement” as it was described then was initially thought to be due to the physical impact of being in close range of bomb explosions and heavy artillery.</a:t>
            </a:r>
          </a:p>
          <a:p>
            <a:r>
              <a:rPr lang="en-GB" sz="1200" kern="1200" dirty="0">
                <a:solidFill>
                  <a:schemeClr val="tx1"/>
                </a:solidFill>
                <a:effectLst/>
                <a:latin typeface="+mn-lt"/>
                <a:ea typeface="+mn-ea"/>
                <a:cs typeface="+mn-cs"/>
              </a:rPr>
              <a:t>Societal attitudes at the time were one of weakness, with many high-ranking officers believing that those who were displaying symptoms of PTSD were malingers, who were often labelled as weak and cowardly. These attitudes delayed recognition of PTSD as a legitimate disorder. Soldiers were often punished or shamed instead of treated, which worsened their suffering. (Jones, 2006; Wainwright, 2006).</a:t>
            </a:r>
          </a:p>
          <a:p>
            <a:r>
              <a:rPr lang="en-GB" sz="1200" kern="1200" dirty="0">
                <a:solidFill>
                  <a:schemeClr val="tx1"/>
                </a:solidFill>
                <a:effectLst/>
                <a:latin typeface="+mn-lt"/>
                <a:ea typeface="+mn-ea"/>
                <a:cs typeface="+mn-cs"/>
              </a:rPr>
              <a:t>Myers offered an alternative view; he believed that the effects of shell shock were due to the psychological impact of war rather than physical injury as many serving soldiers who had not been near explosions were also experiencing symptoms of “shell shock”. This term shifted in WW2 to “battle fatigue” which is said to reflect a shift in thinking towards a conceptual framework of trauma with military psychiatry actively addressing these conditions, however the Vietnam war brought about momentum for a distinct diagnostic category.                               </a:t>
            </a:r>
            <a:r>
              <a:rPr lang="en-GB" sz="1200" b="1" kern="1200" dirty="0">
                <a:solidFill>
                  <a:schemeClr val="tx1"/>
                </a:solidFill>
                <a:effectLst/>
                <a:latin typeface="+mn-lt"/>
                <a:ea typeface="+mn-ea"/>
                <a:cs typeface="+mn-cs"/>
              </a:rPr>
              <a:t>Seay, N. (2025).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10</a:t>
            </a:fld>
            <a:endParaRPr lang="en-GB" noProof="0"/>
          </a:p>
        </p:txBody>
      </p:sp>
    </p:spTree>
    <p:extLst>
      <p:ext uri="{BB962C8B-B14F-4D97-AF65-F5344CB8AC3E}">
        <p14:creationId xmlns:p14="http://schemas.microsoft.com/office/powerpoint/2010/main" val="1358441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post-Vietnam war Era saw for the first time a sustained organized push for PTSD to be formally recognized as a psychiatric diagnosis, joining veterans, clinicians, and researchers collectively who pressured the psychiatric establishment to codify PTSD in the DSM-III (1980) </a:t>
            </a:r>
            <a:r>
              <a:rPr lang="en-GB" sz="1200" u="sng" kern="1200" dirty="0">
                <a:solidFill>
                  <a:schemeClr val="tx1"/>
                </a:solidFill>
                <a:effectLst/>
                <a:latin typeface="+mn-lt"/>
                <a:ea typeface="+mn-ea"/>
                <a:cs typeface="+mn-cs"/>
                <a:hlinkClick r:id="rId3"/>
              </a:rPr>
              <a:t>https://iptrauma.org/docs/history-of-psychotraumatology/the-emergence-of-ptsd-from-post-vietnam-syndrome-to-dsm-recognition/</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1980 when the DSM recognised and classified PTSD it validated the experiences of millions of people who had suffered trauma related symptoms without a diagnosis. </a:t>
            </a:r>
          </a:p>
          <a:p>
            <a:r>
              <a:rPr lang="en-GB" sz="1200" kern="1200" dirty="0">
                <a:solidFill>
                  <a:schemeClr val="tx1"/>
                </a:solidFill>
                <a:effectLst/>
                <a:latin typeface="+mn-lt"/>
                <a:ea typeface="+mn-ea"/>
                <a:cs typeface="+mn-cs"/>
              </a:rPr>
              <a:t>It also led the way for, the development of evidence-based treatments, more accurate epidemiology studies, greater public awareness, and the reduction of stigma.                                    </a:t>
            </a: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11</a:t>
            </a:fld>
            <a:endParaRPr lang="en-GB" noProof="0"/>
          </a:p>
        </p:txBody>
      </p:sp>
    </p:spTree>
    <p:extLst>
      <p:ext uri="{BB962C8B-B14F-4D97-AF65-F5344CB8AC3E}">
        <p14:creationId xmlns:p14="http://schemas.microsoft.com/office/powerpoint/2010/main" val="857738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Before PTSD became an official diagnosis, epidemiology was limited and inconsistent due to the fact there was no single term to describe trauma related disorders, and although psychological conditions were widely observed they were described using varied and inconsistent terms which made collecting data to gain a greater understanding of the scale of the effects of PTSD difficult. (Erichson 1866).                                                                                                                                 The most extensive epidemiological data prior to 1980 can be gathered from a military context, focusing this data on the effects of PTSD of veterans</a:t>
            </a:r>
            <a:r>
              <a:rPr lang="en-GB" sz="1200" b="1" kern="1200" dirty="0">
                <a:solidFill>
                  <a:schemeClr val="tx1"/>
                </a:solidFill>
                <a:effectLst/>
                <a:latin typeface="+mn-lt"/>
                <a:ea typeface="+mn-ea"/>
                <a:cs typeface="+mn-cs"/>
              </a:rPr>
              <a:t> ( Myers 1915, Jones &amp; Wessely, 2005)</a:t>
            </a:r>
            <a:r>
              <a:rPr lang="en-GB" sz="1200" kern="1200" dirty="0">
                <a:solidFill>
                  <a:schemeClr val="tx1"/>
                </a:solidFill>
                <a:effectLst/>
                <a:latin typeface="+mn-lt"/>
                <a:ea typeface="+mn-ea"/>
                <a:cs typeface="+mn-cs"/>
              </a:rPr>
              <a:t>  however data into non war related trauma is fragmented, and largely anecdotal, as it focused on survivors of large scale industrial accidents and historical events rather than the general population, demonstrating that reliable prevalence rates did not exist until PTSD was codified in the DSM -III in 1980.                                                                                                                                                                                                                                 </a:t>
            </a:r>
            <a:r>
              <a:rPr lang="en-GB" sz="1200" b="1" kern="1200" dirty="0">
                <a:solidFill>
                  <a:schemeClr val="tx1"/>
                </a:solidFill>
                <a:effectLst/>
                <a:latin typeface="+mn-lt"/>
                <a:ea typeface="+mn-ea"/>
                <a:cs typeface="+mn-cs"/>
              </a:rPr>
              <a:t>Matthew J. Friedman, MD, PhD.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12</a:t>
            </a:fld>
            <a:endParaRPr lang="en-GB" noProof="0"/>
          </a:p>
        </p:txBody>
      </p:sp>
    </p:spTree>
    <p:extLst>
      <p:ext uri="{BB962C8B-B14F-4D97-AF65-F5344CB8AC3E}">
        <p14:creationId xmlns:p14="http://schemas.microsoft.com/office/powerpoint/2010/main" val="34514753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symptoms of PTSD have been observed long before the term existed, through wars, industrial accidents and large-scale natural disasters, consistent patterns of trauma responses have emerged, through scientific evidence and social advocacy which saw a push for an official diagnosis.                                     </a:t>
            </a:r>
          </a:p>
          <a:p>
            <a:r>
              <a:rPr lang="en-GB" sz="1200" kern="1200" dirty="0">
                <a:solidFill>
                  <a:schemeClr val="tx1"/>
                </a:solidFill>
                <a:effectLst/>
                <a:latin typeface="+mn-lt"/>
                <a:ea typeface="+mn-ea"/>
                <a:cs typeface="+mn-cs"/>
              </a:rPr>
              <a:t>This shift legitimised trauma research and treatment, laying the foundation for modern </a:t>
            </a:r>
            <a:r>
              <a:rPr lang="en-GB" sz="1200" kern="1200" dirty="0" err="1">
                <a:solidFill>
                  <a:schemeClr val="tx1"/>
                </a:solidFill>
                <a:effectLst/>
                <a:latin typeface="+mn-lt"/>
                <a:ea typeface="+mn-ea"/>
                <a:cs typeface="+mn-cs"/>
              </a:rPr>
              <a:t>psychtraumatology</a:t>
            </a:r>
            <a:r>
              <a:rPr lang="en-GB" sz="1200" kern="1200" dirty="0">
                <a:solidFill>
                  <a:schemeClr val="tx1"/>
                </a:solidFill>
                <a:effectLst/>
                <a:latin typeface="+mn-lt"/>
                <a:ea typeface="+mn-ea"/>
                <a:cs typeface="+mn-cs"/>
              </a:rPr>
              <a:t>, (which is the scientific field studying how people are affected by and recover from deeply distressing, psychologically traumatic events  focusing on the emotional, cognitive and brain impacts).                                                                         (</a:t>
            </a:r>
            <a:r>
              <a:rPr lang="en-GB" sz="1200" b="1" kern="1200" dirty="0">
                <a:solidFill>
                  <a:schemeClr val="tx1"/>
                </a:solidFill>
                <a:effectLst/>
                <a:latin typeface="+mn-lt"/>
                <a:ea typeface="+mn-ea"/>
                <a:cs typeface="+mn-cs"/>
              </a:rPr>
              <a:t>National institute of </a:t>
            </a:r>
            <a:r>
              <a:rPr lang="en-GB" sz="1200" b="1" kern="1200" dirty="0" err="1">
                <a:solidFill>
                  <a:schemeClr val="tx1"/>
                </a:solidFill>
                <a:effectLst/>
                <a:latin typeface="+mn-lt"/>
                <a:ea typeface="+mn-ea"/>
                <a:cs typeface="+mn-cs"/>
              </a:rPr>
              <a:t>health.Gov</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Understanding the history not only demonstrates how far the field of mental health has come, it also shows how historical misunderstandings has shaped generations of survivors.  </a:t>
            </a: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13</a:t>
            </a:fld>
            <a:endParaRPr lang="en-GB"/>
          </a:p>
        </p:txBody>
      </p:sp>
    </p:spTree>
    <p:extLst>
      <p:ext uri="{BB962C8B-B14F-4D97-AF65-F5344CB8AC3E}">
        <p14:creationId xmlns:p14="http://schemas.microsoft.com/office/powerpoint/2010/main" val="3363329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rtlCol="0" anchor="b">
            <a:normAutofit/>
          </a:bodyPr>
          <a:lstStyle>
            <a:lvl1pPr algn="l">
              <a:defRPr sz="6600"/>
            </a:lvl1pPr>
          </a:lstStyle>
          <a:p>
            <a:pPr rtl="0"/>
            <a:r>
              <a:rPr lang="en-US" noProof="0"/>
              <a:t>Click to edit Master title style</a:t>
            </a:r>
            <a:endParaRPr lang="en-GB" noProof="0"/>
          </a:p>
        </p:txBody>
      </p:sp>
      <p:sp>
        <p:nvSpPr>
          <p:cNvPr id="3" name="Subtitle 2"/>
          <p:cNvSpPr>
            <a:spLocks noGrp="1"/>
          </p:cNvSpPr>
          <p:nvPr>
            <p:ph type="subTitle" idx="1"/>
          </p:nvPr>
        </p:nvSpPr>
        <p:spPr>
          <a:xfrm>
            <a:off x="1777464"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6913821" y="6370429"/>
            <a:ext cx="3500715" cy="309201"/>
          </a:xfrm>
        </p:spPr>
        <p:txBody>
          <a:bodyPr rtlCol="0"/>
          <a:lstStyle/>
          <a:p>
            <a:pPr rtl="0"/>
            <a:fld id="{A4F6F9D9-FB5B-4182-87D0-FA865FBEC673}" type="datetime1">
              <a:rPr lang="en-GB" noProof="0" smtClean="0"/>
              <a:t>05/01/2026</a:t>
            </a:fld>
            <a:endParaRPr lang="en-GB" noProof="0"/>
          </a:p>
        </p:txBody>
      </p:sp>
      <p:sp>
        <p:nvSpPr>
          <p:cNvPr id="5" name="Footer Placeholder 4"/>
          <p:cNvSpPr>
            <a:spLocks noGrp="1"/>
          </p:cNvSpPr>
          <p:nvPr>
            <p:ph type="ftr" sz="quarter" idx="11"/>
          </p:nvPr>
        </p:nvSpPr>
        <p:spPr>
          <a:xfrm>
            <a:off x="1777464" y="6370430"/>
            <a:ext cx="4973915" cy="309201"/>
          </a:xfrm>
        </p:spPr>
        <p:txBody>
          <a:bodyPr rtlCol="0"/>
          <a:lstStyle/>
          <a:p>
            <a:pPr rtl="0"/>
            <a:r>
              <a:rPr lang="en-GB"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9C472AE-2C6D-4758-84B9-3482850669A9}" type="datetime1">
              <a:rPr lang="en-GB" noProof="0" smtClean="0"/>
              <a:t>05/01/2026</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rtlCol="0" anchor="b">
            <a:normAutofit/>
          </a:bodyPr>
          <a:lstStyle>
            <a:lvl1pPr algn="l">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780777"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3A7F1DB-1DC1-4C29-B49E-CD94CE9FCCB8}" type="datetime1">
              <a:rPr lang="en-GB" noProof="0" smtClean="0"/>
              <a:t>05/01/2026</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258679" y="2168318"/>
            <a:ext cx="4645152" cy="3441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D6841E75-FBC7-435D-9EC3-A21073C5B3F3}" type="datetime1">
              <a:rPr lang="en-GB" noProof="0" smtClean="0"/>
              <a:t>05/01/2026</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52486" y="1954249"/>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8DDA904D-4039-4DAB-ADB7-AA2B19CB5904}" type="datetime1">
              <a:rPr lang="en-GB" noProof="0" smtClean="0"/>
              <a:t>05/01/2026</a:t>
            </a:fld>
            <a:endParaRPr lang="en-GB" noProof="0"/>
          </a:p>
        </p:txBody>
      </p:sp>
      <p:sp>
        <p:nvSpPr>
          <p:cNvPr id="8" name="Footer Placeholder 7"/>
          <p:cNvSpPr>
            <a:spLocks noGrp="1"/>
          </p:cNvSpPr>
          <p:nvPr>
            <p:ph type="ftr" sz="quarter" idx="11"/>
          </p:nvPr>
        </p:nvSpPr>
        <p:spPr/>
        <p:txBody>
          <a:bodyPr rtlCol="0"/>
          <a:lstStyle/>
          <a:p>
            <a:pPr rtl="0"/>
            <a:r>
              <a:rPr lang="en-GB"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F15C4209-BBD3-453B-831B-A301F68FE89E}" type="datetime1">
              <a:rPr lang="en-GB" noProof="0" smtClean="0"/>
              <a:t>05/01/2026</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CACDF440-2E41-4B25-8E82-B21392874E92}" type="datetime1">
              <a:rPr lang="en-GB" noProof="0" smtClean="0"/>
              <a:t>05/01/2026</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rtlCol="0" anchor="ctr">
            <a:normAutofit/>
          </a:bodyPr>
          <a:lstStyle>
            <a:lvl1pPr marL="0" indent="0" algn="ctr">
              <a:buNone/>
              <a:defRPr sz="6000"/>
            </a:lvl1pPr>
            <a:lvl2pPr marL="457200" indent="0">
              <a:buNone/>
              <a:defRPr/>
            </a:lvl2pPr>
          </a:lstStyle>
          <a:p>
            <a:pPr lvl="0" rt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772349C-68BB-48C2-AD75-90FBF5534F90}" type="datetime1">
              <a:rPr lang="en-GB" noProof="0" smtClean="0"/>
              <a:t>05/01/2026</a:t>
            </a:fld>
            <a:endParaRPr lang="en-GB" noProof="0"/>
          </a:p>
        </p:txBody>
      </p:sp>
      <p:sp>
        <p:nvSpPr>
          <p:cNvPr id="3" name="Footer Placeholder 2"/>
          <p:cNvSpPr>
            <a:spLocks noGrp="1"/>
          </p:cNvSpPr>
          <p:nvPr>
            <p:ph type="ftr" sz="quarter" idx="11"/>
          </p:nvPr>
        </p:nvSpPr>
        <p:spPr/>
        <p:txBody>
          <a:bodyPr rtlCol="0"/>
          <a:lstStyle/>
          <a:p>
            <a:pPr rtl="0"/>
            <a:r>
              <a:rPr lang="en-GB" noProof="0"/>
              <a:t>Add Footer Here</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290909" y="1645522"/>
            <a:ext cx="3600000" cy="383672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98778AE1-BCEF-430B-A66D-E0CD21932E55}" type="datetime1">
              <a:rPr lang="en-GB" noProof="0" smtClean="0"/>
              <a:t>05/01/2026</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873638" y="5144980"/>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A889398-08E9-4F89-9268-640DE18F12F9}" type="datetime1">
              <a:rPr lang="en-GB" noProof="0" smtClean="0"/>
              <a:t>05/01/2026</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rtlCol="0"/>
          <a:lstStyle>
            <a:lvl1pPr algn="r">
              <a:defRPr/>
            </a:lvl1pPr>
          </a:lstStyle>
          <a:p>
            <a:pPr rtl="0"/>
            <a:fld id="{20CDF77E-6A09-4113-8113-5B83FDCA9866}" type="datetime1">
              <a:rPr lang="en-GB" noProof="0" smtClean="0"/>
              <a:t>05/01/2026</a:t>
            </a:fld>
            <a:endParaRPr lang="en-GB" noProof="0"/>
          </a:p>
        </p:txBody>
      </p:sp>
      <p:sp>
        <p:nvSpPr>
          <p:cNvPr id="6" name="Footer Placeholder 5"/>
          <p:cNvSpPr>
            <a:spLocks noGrp="1"/>
          </p:cNvSpPr>
          <p:nvPr>
            <p:ph type="ftr" sz="quarter" idx="11"/>
          </p:nvPr>
        </p:nvSpPr>
        <p:spPr>
          <a:xfrm>
            <a:off x="1447382" y="6332578"/>
            <a:ext cx="5541004" cy="320931"/>
          </a:xfrm>
        </p:spPr>
        <p:txBody>
          <a:bodyPr rtlCol="0"/>
          <a:lstStyle/>
          <a:p>
            <a:pPr rtl="0"/>
            <a:r>
              <a:rPr lang="en-GB"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pPr rtl="0"/>
            <a:fld id="{22806558-6BA8-4B68-BBCB-6D33CABBD03C}" type="datetime1">
              <a:rPr lang="en-GB" noProof="0" smtClean="0"/>
              <a:t>05/01/2026</a:t>
            </a:fld>
            <a:endParaRPr lang="en-GB"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pPr rtl="0"/>
            <a:r>
              <a:rPr lang="en-GB"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p:txBody>
          <a:bodyPr rtlCol="0">
            <a:normAutofit/>
          </a:bodyPr>
          <a:lstStyle/>
          <a:p>
            <a:pPr rtl="0"/>
            <a:r>
              <a:rPr lang="en-GB" sz="5400" dirty="0">
                <a:latin typeface="Aptos" panose="020B0004020202020204" pitchFamily="34" charset="0"/>
              </a:rPr>
              <a:t>The History of </a:t>
            </a:r>
            <a:r>
              <a:rPr lang="en-GB" sz="5400" dirty="0" err="1">
                <a:latin typeface="Aptos" panose="020B0004020202020204" pitchFamily="34" charset="0"/>
              </a:rPr>
              <a:t>ptsd</a:t>
            </a:r>
            <a:r>
              <a:rPr lang="en-GB" sz="5400" dirty="0">
                <a:latin typeface="Aptos" panose="020B0004020202020204" pitchFamily="34" charset="0"/>
              </a:rPr>
              <a:t> </a:t>
            </a:r>
          </a:p>
        </p:txBody>
      </p:sp>
      <p:sp>
        <p:nvSpPr>
          <p:cNvPr id="3" name="Subtitle 2">
            <a:extLst>
              <a:ext uri="{FF2B5EF4-FFF2-40B4-BE49-F238E27FC236}">
                <a16:creationId xmlns:a16="http://schemas.microsoft.com/office/drawing/2014/main" id="{BBBCF363-1123-45B1-8A9A-ABCDA40EF3F2}"/>
              </a:ext>
            </a:extLst>
          </p:cNvPr>
          <p:cNvSpPr>
            <a:spLocks noGrp="1"/>
          </p:cNvSpPr>
          <p:nvPr>
            <p:ph type="subTitle" idx="1"/>
          </p:nvPr>
        </p:nvSpPr>
        <p:spPr>
          <a:xfrm>
            <a:off x="1777465" y="3552810"/>
            <a:ext cx="8637072" cy="977621"/>
          </a:xfrm>
        </p:spPr>
        <p:txBody>
          <a:bodyPr rtlCol="0"/>
          <a:lstStyle/>
          <a:p>
            <a:pPr rtl="0"/>
            <a:r>
              <a:rPr lang="en-GB" sz="2400" dirty="0">
                <a:solidFill>
                  <a:srgbClr val="000000"/>
                </a:solidFill>
                <a:ea typeface="Tahoma" panose="020B0604030504040204" pitchFamily="34" charset="0"/>
                <a:cs typeface="Tahoma" panose="020B0604030504040204" pitchFamily="34" charset="0"/>
              </a:rPr>
              <a:t> </a:t>
            </a:r>
            <a:r>
              <a:rPr lang="en-GB" sz="2400" dirty="0">
                <a:solidFill>
                  <a:srgbClr val="000000"/>
                </a:solidFill>
                <a:latin typeface="Aptos" panose="020B0004020202020204" pitchFamily="34" charset="0"/>
                <a:ea typeface="Tahoma" panose="020B0604030504040204" pitchFamily="34" charset="0"/>
                <a:cs typeface="Tahoma" panose="020B0604030504040204" pitchFamily="34" charset="0"/>
              </a:rPr>
              <a:t>Alison dicks </a:t>
            </a:r>
          </a:p>
          <a:p>
            <a:pPr rtl="0"/>
            <a:endParaRPr lang="en-GB" dirty="0"/>
          </a:p>
        </p:txBody>
      </p:sp>
      <p:pic>
        <p:nvPicPr>
          <p:cNvPr id="5" name="Graphic 4" descr="Brain in head icon&#10;">
            <a:extLst>
              <a:ext uri="{FF2B5EF4-FFF2-40B4-BE49-F238E27FC236}">
                <a16:creationId xmlns:a16="http://schemas.microsoft.com/office/drawing/2014/main" id="{D011E263-3212-4780-A140-E652B108BDC5}"/>
              </a:ext>
            </a:extLst>
          </p:cNvPr>
          <p:cNvPicPr>
            <a:picLocks noChangeAspect="1"/>
          </p:cNvPicPr>
          <p:nvPr/>
        </p:nvPicPr>
        <p:blipFill>
          <a:blip r:embed="rId4">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9107471" y="1989000"/>
            <a:ext cx="1440000" cy="1440000"/>
          </a:xfrm>
          <a:prstGeom prst="rect">
            <a:avLst/>
          </a:prstGeom>
        </p:spPr>
      </p:pic>
    </p:spTree>
    <p:extLst>
      <p:ext uri="{BB962C8B-B14F-4D97-AF65-F5344CB8AC3E}">
        <p14:creationId xmlns:p14="http://schemas.microsoft.com/office/powerpoint/2010/main" val="410429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normAutofit/>
          </a:bodyPr>
          <a:lstStyle/>
          <a:p>
            <a:pPr algn="ctr" rtl="0"/>
            <a:r>
              <a:rPr lang="en-GB" sz="4400" dirty="0">
                <a:latin typeface="Aptos" panose="020B0004020202020204" pitchFamily="34" charset="0"/>
              </a:rPr>
              <a:t>Aims &amp; objections </a:t>
            </a:r>
          </a:p>
        </p:txBody>
      </p:sp>
      <p:pic>
        <p:nvPicPr>
          <p:cNvPr id="4" name="Graphic 3" descr="Lightbulb icon">
            <a:extLst>
              <a:ext uri="{FF2B5EF4-FFF2-40B4-BE49-F238E27FC236}">
                <a16:creationId xmlns:a16="http://schemas.microsoft.com/office/drawing/2014/main" id="{5E124F8C-3984-4EEC-9BA8-3B255731F2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28262" y="206686"/>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138023" y="1535502"/>
            <a:ext cx="10759615" cy="4615132"/>
          </a:xfrm>
        </p:spPr>
        <p:txBody>
          <a:bodyPr rtlCol="0">
            <a:normAutofit lnSpcReduction="10000"/>
          </a:bodyPr>
          <a:lstStyle/>
          <a:p>
            <a:pPr lvl="0" rtl="0">
              <a:buFont typeface="Wingdings" panose="05000000000000000000" pitchFamily="2" charset="2"/>
              <a:buChar char="Ø"/>
            </a:pPr>
            <a:r>
              <a:rPr lang="en-GB" sz="3200" dirty="0">
                <a:solidFill>
                  <a:srgbClr val="000000"/>
                </a:solidFill>
                <a:ea typeface="Tahoma" panose="020B0604030504040204" pitchFamily="34" charset="0"/>
                <a:cs typeface="Tahoma" panose="020B0604030504040204" pitchFamily="34" charset="0"/>
              </a:rPr>
              <a:t> </a:t>
            </a:r>
            <a:r>
              <a:rPr lang="en-GB" sz="3200" dirty="0">
                <a:solidFill>
                  <a:srgbClr val="000000"/>
                </a:solidFill>
                <a:latin typeface="Aptos" panose="020B0004020202020204" pitchFamily="34" charset="0"/>
                <a:ea typeface="Tahoma" panose="020B0604030504040204" pitchFamily="34" charset="0"/>
                <a:cs typeface="Tahoma" panose="020B0604030504040204" pitchFamily="34" charset="0"/>
              </a:rPr>
              <a:t>What is PTSD &amp; the four clusters. </a:t>
            </a:r>
          </a:p>
          <a:p>
            <a:pPr lvl="0" rtl="0">
              <a:buFont typeface="Wingdings" panose="05000000000000000000" pitchFamily="2" charset="2"/>
              <a:buChar char="Ø"/>
            </a:pPr>
            <a:endParaRPr lang="en-GB" sz="3200" dirty="0">
              <a:solidFill>
                <a:srgbClr val="000000"/>
              </a:solidFill>
              <a:latin typeface="Aptos" panose="020B0004020202020204" pitchFamily="34" charset="0"/>
              <a:ea typeface="Tahoma" panose="020B0604030504040204" pitchFamily="34" charset="0"/>
              <a:cs typeface="Tahoma" panose="020B0604030504040204" pitchFamily="34" charset="0"/>
            </a:endParaRPr>
          </a:p>
          <a:p>
            <a:pPr lvl="0" rtl="0">
              <a:buFont typeface="Wingdings" panose="05000000000000000000" pitchFamily="2" charset="2"/>
              <a:buChar char="Ø"/>
            </a:pPr>
            <a:r>
              <a:rPr lang="en-GB" sz="3200" dirty="0">
                <a:solidFill>
                  <a:srgbClr val="000000"/>
                </a:solidFill>
                <a:latin typeface="Aptos" panose="020B0004020202020204" pitchFamily="34" charset="0"/>
                <a:ea typeface="Tahoma" panose="020B0604030504040204" pitchFamily="34" charset="0"/>
                <a:cs typeface="Tahoma" panose="020B0604030504040204" pitchFamily="34" charset="0"/>
              </a:rPr>
              <a:t> Historical understandings of the condition. </a:t>
            </a:r>
          </a:p>
          <a:p>
            <a:pPr lvl="0" rtl="0">
              <a:buFont typeface="Wingdings" panose="05000000000000000000" pitchFamily="2" charset="2"/>
              <a:buChar char="Ø"/>
            </a:pPr>
            <a:endParaRPr lang="en-GB" sz="3200" dirty="0">
              <a:solidFill>
                <a:srgbClr val="000000"/>
              </a:solidFill>
              <a:latin typeface="Aptos" panose="020B0004020202020204" pitchFamily="34" charset="0"/>
              <a:ea typeface="Tahoma" panose="020B0604030504040204" pitchFamily="34" charset="0"/>
              <a:cs typeface="Tahoma" panose="020B0604030504040204" pitchFamily="34" charset="0"/>
            </a:endParaRPr>
          </a:p>
          <a:p>
            <a:pPr lvl="0" rtl="0">
              <a:buFont typeface="Wingdings" panose="05000000000000000000" pitchFamily="2" charset="2"/>
              <a:buChar char="Ø"/>
            </a:pPr>
            <a:r>
              <a:rPr lang="en-GB" sz="3200" dirty="0">
                <a:solidFill>
                  <a:srgbClr val="000000"/>
                </a:solidFill>
                <a:latin typeface="Aptos" panose="020B0004020202020204" pitchFamily="34" charset="0"/>
                <a:ea typeface="Tahoma" panose="020B0604030504040204" pitchFamily="34" charset="0"/>
                <a:cs typeface="Tahoma" panose="020B0604030504040204" pitchFamily="34" charset="0"/>
              </a:rPr>
              <a:t>Prevalence rates at the time.  </a:t>
            </a:r>
          </a:p>
          <a:p>
            <a:pPr marL="0" lvl="0" indent="0" rtl="0">
              <a:buNone/>
            </a:pPr>
            <a:r>
              <a:rPr lang="en-GB" sz="3200" dirty="0">
                <a:solidFill>
                  <a:srgbClr val="000000"/>
                </a:solidFill>
                <a:latin typeface="Aptos" panose="020B0004020202020204" pitchFamily="34" charset="0"/>
                <a:ea typeface="Tahoma" panose="020B0604030504040204" pitchFamily="34" charset="0"/>
                <a:cs typeface="Tahoma" panose="020B0604030504040204" pitchFamily="34" charset="0"/>
              </a:rPr>
              <a:t> </a:t>
            </a:r>
          </a:p>
          <a:p>
            <a:pPr lvl="0" rtl="0">
              <a:buFont typeface="Wingdings" panose="05000000000000000000" pitchFamily="2" charset="2"/>
              <a:buChar char="Ø"/>
            </a:pPr>
            <a:r>
              <a:rPr lang="en-GB" sz="3200" dirty="0">
                <a:solidFill>
                  <a:srgbClr val="000000"/>
                </a:solidFill>
                <a:latin typeface="Aptos" panose="020B0004020202020204" pitchFamily="34" charset="0"/>
                <a:ea typeface="Tahoma" panose="020B0604030504040204" pitchFamily="34" charset="0"/>
                <a:cs typeface="Tahoma" panose="020B0604030504040204" pitchFamily="34" charset="0"/>
              </a:rPr>
              <a:t> Becoming officially recognised in the DSM.  </a:t>
            </a:r>
          </a:p>
        </p:txBody>
      </p:sp>
    </p:spTree>
    <p:extLst>
      <p:ext uri="{BB962C8B-B14F-4D97-AF65-F5344CB8AC3E}">
        <p14:creationId xmlns:p14="http://schemas.microsoft.com/office/powerpoint/2010/main" val="2094298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t>                        </a:t>
            </a:r>
            <a:r>
              <a:rPr lang="en-GB" sz="4400" dirty="0">
                <a:latin typeface="Aptos" panose="020B0004020202020204" pitchFamily="34" charset="0"/>
              </a:rPr>
              <a:t>What is it?  </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75187" y="162305"/>
            <a:ext cx="1122450" cy="112245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258793" y="1690778"/>
            <a:ext cx="11654286" cy="4278702"/>
          </a:xfrm>
        </p:spPr>
        <p:txBody>
          <a:bodyPr rtlCol="0">
            <a:normAutofit/>
          </a:bodyPr>
          <a:lstStyle/>
          <a:p>
            <a:pPr marL="0" lvl="0" indent="0" algn="ctr">
              <a:buNone/>
            </a:pPr>
            <a:r>
              <a:rPr lang="en-GB" sz="2800" dirty="0">
                <a:latin typeface="Aptos" panose="020B0004020202020204" pitchFamily="34" charset="0"/>
              </a:rPr>
              <a:t>PTSD or (post-traumatic stress disorder) as it is known today is a mental health condition, </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it can occur when an individual witnesses a traumatic event, such as war, natural disasters, or experiences violence, abuse, childhood trauma or a serious accident, it is </a:t>
            </a:r>
            <a:r>
              <a:rPr lang="en-GB" sz="2800" kern="100" dirty="0">
                <a:solidFill>
                  <a:srgbClr val="333333"/>
                </a:solidFill>
                <a:effectLst/>
                <a:latin typeface="Aptos" panose="020B0004020202020204" pitchFamily="34" charset="0"/>
                <a:ea typeface="Aptos" panose="020B0004020202020204" pitchFamily="34" charset="0"/>
                <a:cs typeface="Times New Roman" panose="02020603050405020304" pitchFamily="18" charset="0"/>
              </a:rPr>
              <a:t>more than just a temporary reaction to stress; it is a persistent and often debilitating condition that can last for months or even years after the traumatic event occurs. </a:t>
            </a:r>
          </a:p>
          <a:p>
            <a:pPr marL="0" lvl="0" indent="0" algn="ctr">
              <a:buNone/>
            </a:pPr>
            <a:r>
              <a:rPr lang="en-GB" sz="2800" b="1" kern="100" dirty="0">
                <a:solidFill>
                  <a:srgbClr val="333333"/>
                </a:solidFill>
                <a:effectLst/>
                <a:latin typeface="Times New Roman" panose="02020603050405020304" pitchFamily="18" charset="0"/>
                <a:ea typeface="Aptos" panose="020B0004020202020204" pitchFamily="34" charset="0"/>
                <a:cs typeface="Times New Roman" panose="02020603050405020304" pitchFamily="18" charset="0"/>
              </a:rPr>
              <a:t>Neuro launch 2024</a:t>
            </a:r>
            <a:r>
              <a:rPr lang="en-GB" sz="2800" kern="100" dirty="0">
                <a:solidFill>
                  <a:srgbClr val="333333"/>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lvl="0" rtl="0"/>
            <a:endParaRPr lang="en-GB" dirty="0">
              <a:solidFill>
                <a:srgbClr val="000000"/>
              </a:solidFill>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449431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normAutofit/>
          </a:bodyPr>
          <a:lstStyle/>
          <a:p>
            <a:pPr rtl="0"/>
            <a:r>
              <a:rPr lang="en-GB" sz="4400" dirty="0"/>
              <a:t>           </a:t>
            </a:r>
            <a:r>
              <a:rPr lang="en-GB" sz="4400" dirty="0">
                <a:latin typeface="Aptos" panose="020B0004020202020204" pitchFamily="34" charset="0"/>
              </a:rPr>
              <a:t>The four clusters </a:t>
            </a:r>
          </a:p>
        </p:txBody>
      </p:sp>
      <p:pic>
        <p:nvPicPr>
          <p:cNvPr id="6" name="Graphic 5" descr="Tools icon">
            <a:extLst>
              <a:ext uri="{FF2B5EF4-FFF2-40B4-BE49-F238E27FC236}">
                <a16:creationId xmlns:a16="http://schemas.microsoft.com/office/drawing/2014/main" id="{A0524D64-7C99-4DD6-A26E-C33BE01EC4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4045" y="340011"/>
            <a:ext cx="1044000" cy="1044000"/>
          </a:xfrm>
          <a:prstGeom prst="rect">
            <a:avLst/>
          </a:prstGeom>
        </p:spPr>
      </p:pic>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p:txBody>
          <a:bodyPr rtlCol="0"/>
          <a:lstStyle/>
          <a:p>
            <a:pPr lvl="0" rtl="0"/>
            <a:endParaRPr lang="en-GB" dirty="0"/>
          </a:p>
          <a:p>
            <a:pPr lvl="0" rtl="0"/>
            <a:endParaRPr lang="en-GB" dirty="0"/>
          </a:p>
        </p:txBody>
      </p:sp>
      <p:sp>
        <p:nvSpPr>
          <p:cNvPr id="5" name="TextBox 4">
            <a:extLst>
              <a:ext uri="{FF2B5EF4-FFF2-40B4-BE49-F238E27FC236}">
                <a16:creationId xmlns:a16="http://schemas.microsoft.com/office/drawing/2014/main" id="{754EC38D-4DA0-96C8-25C8-07DD75B26C6B}"/>
              </a:ext>
            </a:extLst>
          </p:cNvPr>
          <p:cNvSpPr txBox="1"/>
          <p:nvPr/>
        </p:nvSpPr>
        <p:spPr>
          <a:xfrm>
            <a:off x="198408" y="1526876"/>
            <a:ext cx="11993592" cy="4515403"/>
          </a:xfrm>
          <a:prstGeom prst="rect">
            <a:avLst/>
          </a:prstGeom>
          <a:noFill/>
        </p:spPr>
        <p:txBody>
          <a:bodyPr wrap="square">
            <a:spAutoFit/>
          </a:bodyPr>
          <a:lstStyle/>
          <a:p>
            <a:pPr>
              <a:lnSpc>
                <a:spcPct val="115000"/>
              </a:lnSpc>
              <a:spcAft>
                <a:spcPts val="800"/>
              </a:spcAft>
              <a:buNone/>
            </a:pPr>
            <a:r>
              <a:rPr lang="en-GB" sz="2600" b="1" kern="100" dirty="0">
                <a:effectLst/>
                <a:latin typeface="Aptos" panose="020B0004020202020204" pitchFamily="34" charset="0"/>
                <a:ea typeface="Aptos" panose="020B0004020202020204" pitchFamily="34" charset="0"/>
                <a:cs typeface="Times New Roman" panose="02020603050405020304" pitchFamily="18" charset="0"/>
              </a:rPr>
              <a:t>Intrusion Symptoms </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which can include flashbacks, nightmares, and intrusive thoughts linked to the traumatic experience. </a:t>
            </a:r>
          </a:p>
          <a:p>
            <a:pPr>
              <a:lnSpc>
                <a:spcPct val="115000"/>
              </a:lnSpc>
              <a:spcAft>
                <a:spcPts val="800"/>
              </a:spcAft>
              <a:buNone/>
            </a:pPr>
            <a:r>
              <a:rPr lang="en-GB" sz="2600" b="1" kern="100" dirty="0">
                <a:effectLst/>
                <a:latin typeface="Aptos" panose="020B0004020202020204" pitchFamily="34" charset="0"/>
                <a:ea typeface="Aptos" panose="020B0004020202020204" pitchFamily="34" charset="0"/>
                <a:cs typeface="Times New Roman" panose="02020603050405020304" pitchFamily="18" charset="0"/>
              </a:rPr>
              <a:t>Avoidance</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 an individuals might avoid links to the traumatic event, including reminders or people, places or memories that might trigger the event. </a:t>
            </a:r>
          </a:p>
          <a:p>
            <a:pPr>
              <a:lnSpc>
                <a:spcPct val="115000"/>
              </a:lnSpc>
              <a:spcAft>
                <a:spcPts val="800"/>
              </a:spcAft>
              <a:buNone/>
            </a:pPr>
            <a:r>
              <a:rPr lang="en-GB" sz="2600" b="1" kern="100" dirty="0">
                <a:effectLst/>
                <a:latin typeface="Aptos" panose="020B0004020202020204" pitchFamily="34" charset="0"/>
                <a:ea typeface="Aptos" panose="020B0004020202020204" pitchFamily="34" charset="0"/>
                <a:cs typeface="Times New Roman" panose="02020603050405020304" pitchFamily="18" charset="0"/>
              </a:rPr>
              <a:t>Negative changes in mood or thoughts</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 this can create feelings of hopelessness; individuals can become emotionally numb or experiences negative beliefs about themselves or others</a:t>
            </a:r>
          </a:p>
          <a:p>
            <a:pPr>
              <a:lnSpc>
                <a:spcPct val="115000"/>
              </a:lnSpc>
              <a:spcAft>
                <a:spcPts val="800"/>
              </a:spcAft>
              <a:buNone/>
            </a:pPr>
            <a:r>
              <a:rPr lang="en-GB" sz="2600" b="1" kern="100" dirty="0">
                <a:effectLst/>
                <a:latin typeface="Aptos" panose="020B0004020202020204" pitchFamily="34" charset="0"/>
                <a:ea typeface="Aptos" panose="020B0004020202020204" pitchFamily="34" charset="0"/>
                <a:cs typeface="Times New Roman" panose="02020603050405020304" pitchFamily="18" charset="0"/>
              </a:rPr>
              <a:t>Changes in reactivity</a:t>
            </a:r>
            <a:r>
              <a:rPr lang="en-GB" sz="2600" kern="100" dirty="0">
                <a:effectLst/>
                <a:latin typeface="Aptos" panose="020B0004020202020204" pitchFamily="34" charset="0"/>
                <a:ea typeface="Aptos" panose="020B0004020202020204" pitchFamily="34" charset="0"/>
                <a:cs typeface="Times New Roman" panose="02020603050405020304" pitchFamily="18" charset="0"/>
              </a:rPr>
              <a:t> – this can include individuals experiencing hypervigilance, irritability or difficulty concentrating                                     </a:t>
            </a:r>
            <a:r>
              <a:rPr lang="en-GB" sz="2600" kern="100" dirty="0">
                <a:effectLst/>
                <a:latin typeface="Times New Roman" panose="02020603050405020304" pitchFamily="18" charset="0"/>
                <a:ea typeface="Aptos" panose="020B0004020202020204" pitchFamily="34" charset="0"/>
                <a:cs typeface="Times New Roman" panose="02020603050405020304" pitchFamily="18" charset="0"/>
              </a:rPr>
              <a:t>(</a:t>
            </a:r>
            <a:r>
              <a:rPr lang="en-GB" sz="2600" b="1" kern="100" dirty="0">
                <a:effectLst/>
                <a:latin typeface="Times New Roman" panose="02020603050405020304" pitchFamily="18" charset="0"/>
                <a:ea typeface="Aptos" panose="020B0004020202020204" pitchFamily="34" charset="0"/>
                <a:cs typeface="Times New Roman" panose="02020603050405020304" pitchFamily="18" charset="0"/>
              </a:rPr>
              <a:t>biologyinsights.com</a:t>
            </a:r>
            <a:r>
              <a:rPr lang="en-GB" sz="26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2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12936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978-9605-417C-951F-53F4926CFF1A}"/>
              </a:ext>
            </a:extLst>
          </p:cNvPr>
          <p:cNvSpPr>
            <a:spLocks noGrp="1"/>
          </p:cNvSpPr>
          <p:nvPr>
            <p:ph type="title"/>
          </p:nvPr>
        </p:nvSpPr>
        <p:spPr>
          <a:xfrm>
            <a:off x="905775" y="243287"/>
            <a:ext cx="9991864" cy="1610467"/>
          </a:xfrm>
        </p:spPr>
        <p:txBody>
          <a:bodyPr rtlCol="0">
            <a:noAutofit/>
          </a:bodyPr>
          <a:lstStyle/>
          <a:p>
            <a:pPr algn="ctr" rtl="0"/>
            <a:r>
              <a:rPr lang="en-GB" sz="4000" dirty="0">
                <a:latin typeface="Aptos" panose="020B0004020202020204" pitchFamily="34" charset="0"/>
              </a:rPr>
              <a:t>Herodotus  (484bc) - the Greek Historian </a:t>
            </a:r>
          </a:p>
        </p:txBody>
      </p:sp>
      <p:sp>
        <p:nvSpPr>
          <p:cNvPr id="4" name="Text Placeholder 3">
            <a:extLst>
              <a:ext uri="{FF2B5EF4-FFF2-40B4-BE49-F238E27FC236}">
                <a16:creationId xmlns:a16="http://schemas.microsoft.com/office/drawing/2014/main" id="{4986B87E-83DC-455A-94FE-389658903147}"/>
              </a:ext>
            </a:extLst>
          </p:cNvPr>
          <p:cNvSpPr>
            <a:spLocks noGrp="1"/>
          </p:cNvSpPr>
          <p:nvPr>
            <p:ph type="body" sz="half" idx="4294967295"/>
          </p:nvPr>
        </p:nvSpPr>
        <p:spPr>
          <a:xfrm>
            <a:off x="0" y="1646238"/>
            <a:ext cx="3600450" cy="3835400"/>
          </a:xfrm>
        </p:spPr>
        <p:txBody>
          <a:bodyPr rtlCol="0"/>
          <a:lstStyle/>
          <a:p>
            <a:pPr marL="285750" indent="-285750" rtl="0">
              <a:buFont typeface="Arial" panose="020B0604020202020204" pitchFamily="34" charset="0"/>
              <a:buChar char="•"/>
            </a:pPr>
            <a:endParaRPr lang="en-GB" dirty="0"/>
          </a:p>
          <a:p>
            <a:pPr rtl="0"/>
            <a:endParaRPr lang="en-GB" dirty="0"/>
          </a:p>
          <a:p>
            <a:pPr rtl="0"/>
            <a:endParaRPr lang="en-GB" dirty="0"/>
          </a:p>
        </p:txBody>
      </p:sp>
      <p:pic>
        <p:nvPicPr>
          <p:cNvPr id="7" name="Graphic 6" descr="Gears icon">
            <a:extLst>
              <a:ext uri="{FF2B5EF4-FFF2-40B4-BE49-F238E27FC236}">
                <a16:creationId xmlns:a16="http://schemas.microsoft.com/office/drawing/2014/main" id="{DA9595F8-50AF-4C85-9BC5-B52646E113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16904" y="243287"/>
            <a:ext cx="1122450" cy="1122450"/>
          </a:xfrm>
          <a:prstGeom prst="rect">
            <a:avLst/>
          </a:prstGeom>
        </p:spPr>
      </p:pic>
      <p:sp>
        <p:nvSpPr>
          <p:cNvPr id="5" name="Content Placeholder 4">
            <a:extLst>
              <a:ext uri="{FF2B5EF4-FFF2-40B4-BE49-F238E27FC236}">
                <a16:creationId xmlns:a16="http://schemas.microsoft.com/office/drawing/2014/main" id="{C024C14A-E496-4FF0-8939-7E31F6B95C48}"/>
              </a:ext>
            </a:extLst>
          </p:cNvPr>
          <p:cNvSpPr txBox="1">
            <a:spLocks/>
          </p:cNvSpPr>
          <p:nvPr/>
        </p:nvSpPr>
        <p:spPr>
          <a:xfrm>
            <a:off x="5048983" y="5510822"/>
            <a:ext cx="5901227" cy="778485"/>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gn="ctr" rtl="0">
              <a:spcBef>
                <a:spcPts val="600"/>
              </a:spcBef>
            </a:pPr>
            <a:endParaRPr lang="en-GB" sz="1400" dirty="0">
              <a:ea typeface="Tahoma" panose="020B0604030504040204" pitchFamily="34" charset="0"/>
              <a:cs typeface="Tahoma" panose="020B0604030504040204" pitchFamily="34" charset="0"/>
            </a:endParaRPr>
          </a:p>
        </p:txBody>
      </p:sp>
      <p:sp>
        <p:nvSpPr>
          <p:cNvPr id="16" name="Content Placeholder 15">
            <a:extLst>
              <a:ext uri="{FF2B5EF4-FFF2-40B4-BE49-F238E27FC236}">
                <a16:creationId xmlns:a16="http://schemas.microsoft.com/office/drawing/2014/main" id="{AC00C5D3-B250-3741-5323-C7A90E81E5DB}"/>
              </a:ext>
            </a:extLst>
          </p:cNvPr>
          <p:cNvSpPr>
            <a:spLocks noGrp="1"/>
          </p:cNvSpPr>
          <p:nvPr>
            <p:ph idx="1"/>
          </p:nvPr>
        </p:nvSpPr>
        <p:spPr>
          <a:xfrm>
            <a:off x="276045" y="1509624"/>
            <a:ext cx="6944264" cy="4489216"/>
          </a:xfrm>
        </p:spPr>
        <p:txBody>
          <a:bodyPr>
            <a:normAutofit fontScale="92500" lnSpcReduction="10000"/>
          </a:bodyPr>
          <a:lstStyle/>
          <a:p>
            <a:pPr>
              <a:buFont typeface="Wingdings" panose="05000000000000000000" pitchFamily="2" charset="2"/>
              <a:buChar char="Ø"/>
            </a:pPr>
            <a:r>
              <a:rPr lang="en-GB" sz="2800" dirty="0"/>
              <a:t> </a:t>
            </a:r>
            <a:r>
              <a:rPr lang="en-GB" sz="2800" dirty="0">
                <a:latin typeface="Aptos" panose="020B0004020202020204" pitchFamily="34" charset="0"/>
              </a:rPr>
              <a:t>In 490BC Battle of Marathon -  is said to be the 1</a:t>
            </a:r>
            <a:r>
              <a:rPr lang="en-GB" sz="2800" baseline="30000" dirty="0">
                <a:latin typeface="Aptos" panose="020B0004020202020204" pitchFamily="34" charset="0"/>
              </a:rPr>
              <a:t>st</a:t>
            </a:r>
            <a:r>
              <a:rPr lang="en-GB" sz="2800" dirty="0">
                <a:latin typeface="Aptos" panose="020B0004020202020204" pitchFamily="34" charset="0"/>
              </a:rPr>
              <a:t> recording of anxiety related combat trauma. </a:t>
            </a:r>
          </a:p>
          <a:p>
            <a:pPr>
              <a:buFont typeface="Wingdings" panose="05000000000000000000" pitchFamily="2" charset="2"/>
              <a:buChar char="Ø"/>
            </a:pPr>
            <a:r>
              <a:rPr lang="en-GB" sz="2800" dirty="0">
                <a:latin typeface="Aptos" panose="020B0004020202020204" pitchFamily="34" charset="0"/>
              </a:rPr>
              <a:t> A belief that this is the first account of </a:t>
            </a:r>
          </a:p>
          <a:p>
            <a:pPr marL="0" indent="0">
              <a:buNone/>
            </a:pPr>
            <a:r>
              <a:rPr lang="en-GB" sz="2800" dirty="0">
                <a:latin typeface="Aptos" panose="020B0004020202020204" pitchFamily="34" charset="0"/>
              </a:rPr>
              <a:t>    “ Hysterical Blindness” </a:t>
            </a:r>
          </a:p>
          <a:p>
            <a:pPr>
              <a:buFont typeface="Wingdings" panose="05000000000000000000" pitchFamily="2" charset="2"/>
              <a:buChar char="Ø"/>
            </a:pPr>
            <a:r>
              <a:rPr lang="en-GB" sz="2800" dirty="0">
                <a:latin typeface="Aptos" panose="020B0004020202020204" pitchFamily="34" charset="0"/>
              </a:rPr>
              <a:t> Reported to have no wounds when examined by surgeons. </a:t>
            </a:r>
          </a:p>
          <a:p>
            <a:pPr marL="0" indent="0">
              <a:buNone/>
            </a:pPr>
            <a:r>
              <a:rPr lang="en-GB" b="1">
                <a:latin typeface="Aptos" panose="020B0004020202020204" pitchFamily="34" charset="0"/>
              </a:rPr>
              <a:t>                                                                                                                                             </a:t>
            </a:r>
            <a:r>
              <a:rPr lang="en-GB" b="1" dirty="0">
                <a:latin typeface="Aptos" panose="020B0004020202020204" pitchFamily="34" charset="0"/>
              </a:rPr>
              <a:t>Social history of medicine ( Aug 25)</a:t>
            </a:r>
          </a:p>
        </p:txBody>
      </p:sp>
      <p:pic>
        <p:nvPicPr>
          <p:cNvPr id="1034" name="Picture 10" descr="Bust of Herodotus, The Father of History">
            <a:extLst>
              <a:ext uri="{FF2B5EF4-FFF2-40B4-BE49-F238E27FC236}">
                <a16:creationId xmlns:a16="http://schemas.microsoft.com/office/drawing/2014/main" id="{BB900C12-AE9C-8C1A-E4B8-099C15C9E6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1930" y="1555825"/>
            <a:ext cx="3944025" cy="4443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4098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B2288F6-277E-353D-2D66-7DFE278786E9}"/>
              </a:ext>
            </a:extLst>
          </p:cNvPr>
          <p:cNvSpPr>
            <a:spLocks noGrp="1"/>
          </p:cNvSpPr>
          <p:nvPr>
            <p:ph idx="1"/>
          </p:nvPr>
        </p:nvSpPr>
        <p:spPr>
          <a:xfrm>
            <a:off x="128016" y="1499616"/>
            <a:ext cx="11969496" cy="4718304"/>
          </a:xfrm>
        </p:spPr>
        <p:txBody>
          <a:bodyPr>
            <a:normAutofit/>
          </a:bodyPr>
          <a:lstStyle/>
          <a:p>
            <a:pPr>
              <a:buFont typeface="Wingdings" panose="05000000000000000000" pitchFamily="2" charset="2"/>
              <a:buChar char="Ø"/>
            </a:pPr>
            <a:r>
              <a:rPr lang="en-GB" sz="2600" dirty="0">
                <a:latin typeface="Aptos" panose="020B0004020202020204" pitchFamily="34" charset="0"/>
              </a:rPr>
              <a:t>Referred to the psychological struggle of soldiers which they interpreted through their own cultural, medical and religious frameworks. </a:t>
            </a:r>
          </a:p>
          <a:p>
            <a:pPr>
              <a:buFont typeface="Wingdings" panose="05000000000000000000" pitchFamily="2" charset="2"/>
              <a:buChar char="Ø"/>
            </a:pPr>
            <a:r>
              <a:rPr lang="en-GB" sz="2600" dirty="0">
                <a:latin typeface="Aptos" panose="020B0004020202020204" pitchFamily="34" charset="0"/>
              </a:rPr>
              <a:t> Medical writer Celsus described a condition called </a:t>
            </a:r>
            <a:r>
              <a:rPr lang="en-GB" sz="2600" i="1" dirty="0" err="1">
                <a:latin typeface="Aptos" panose="020B0004020202020204" pitchFamily="34" charset="0"/>
              </a:rPr>
              <a:t>Insania</a:t>
            </a:r>
            <a:r>
              <a:rPr lang="en-GB" sz="2600" i="1" u="sng" dirty="0">
                <a:latin typeface="Aptos" panose="020B0004020202020204" pitchFamily="34" charset="0"/>
              </a:rPr>
              <a:t> sine </a:t>
            </a:r>
            <a:r>
              <a:rPr lang="en-GB" sz="2600" i="1" u="sng" dirty="0" err="1">
                <a:latin typeface="Aptos" panose="020B0004020202020204" pitchFamily="34" charset="0"/>
              </a:rPr>
              <a:t>febre</a:t>
            </a:r>
            <a:r>
              <a:rPr lang="en-GB" sz="2600" dirty="0">
                <a:latin typeface="Aptos" panose="020B0004020202020204" pitchFamily="34" charset="0"/>
              </a:rPr>
              <a:t> (“mania without fear”) which include symptoms such as irritability, loss of appetite, frightfulness and hypervigilance. </a:t>
            </a:r>
          </a:p>
          <a:p>
            <a:pPr>
              <a:buFont typeface="Wingdings" panose="05000000000000000000" pitchFamily="2" charset="2"/>
              <a:buChar char="Ø"/>
            </a:pPr>
            <a:r>
              <a:rPr lang="en-GB" sz="2600" dirty="0">
                <a:latin typeface="Aptos" panose="020B0004020202020204" pitchFamily="34" charset="0"/>
              </a:rPr>
              <a:t>Ancient interpretation of trauma were interwoven with spiritual beliefs, </a:t>
            </a:r>
          </a:p>
          <a:p>
            <a:pPr>
              <a:buFont typeface="Wingdings" panose="05000000000000000000" pitchFamily="2" charset="2"/>
              <a:buChar char="Ø"/>
            </a:pPr>
            <a:r>
              <a:rPr lang="en-GB" sz="2600" dirty="0">
                <a:latin typeface="Aptos" panose="020B0004020202020204" pitchFamily="34" charset="0"/>
              </a:rPr>
              <a:t> Social structure of the time believed that trauma was because of punishment from the gods, with the ancient Greeks believing it was retribution. </a:t>
            </a:r>
          </a:p>
          <a:p>
            <a:pPr>
              <a:buFont typeface="Wingdings" panose="05000000000000000000" pitchFamily="2" charset="2"/>
              <a:buChar char="Ø"/>
            </a:pPr>
            <a:endParaRPr lang="en-GB" sz="2600" dirty="0">
              <a:latin typeface="Aptos" panose="020B0004020202020204" pitchFamily="34" charset="0"/>
            </a:endParaRPr>
          </a:p>
        </p:txBody>
      </p:sp>
      <p:sp>
        <p:nvSpPr>
          <p:cNvPr id="3" name="Title 2">
            <a:extLst>
              <a:ext uri="{FF2B5EF4-FFF2-40B4-BE49-F238E27FC236}">
                <a16:creationId xmlns:a16="http://schemas.microsoft.com/office/drawing/2014/main" id="{2843D46C-4EBB-BA3B-91CC-8DD8A5CC4A92}"/>
              </a:ext>
            </a:extLst>
          </p:cNvPr>
          <p:cNvSpPr>
            <a:spLocks noGrp="1"/>
          </p:cNvSpPr>
          <p:nvPr>
            <p:ph type="title"/>
          </p:nvPr>
        </p:nvSpPr>
        <p:spPr>
          <a:xfrm>
            <a:off x="237744" y="155448"/>
            <a:ext cx="11558016" cy="1236207"/>
          </a:xfrm>
        </p:spPr>
        <p:txBody>
          <a:bodyPr>
            <a:normAutofit/>
          </a:bodyPr>
          <a:lstStyle/>
          <a:p>
            <a:br>
              <a:rPr lang="en-GB" dirty="0"/>
            </a:br>
            <a:r>
              <a:rPr lang="en-GB" dirty="0"/>
              <a:t> </a:t>
            </a:r>
            <a:r>
              <a:rPr lang="en-GB" sz="4400" dirty="0">
                <a:latin typeface="Aptos" panose="020B0004020202020204" pitchFamily="34" charset="0"/>
              </a:rPr>
              <a:t>Ancient Roman interruptions of PTSD </a:t>
            </a:r>
          </a:p>
        </p:txBody>
      </p:sp>
    </p:spTree>
    <p:extLst>
      <p:ext uri="{BB962C8B-B14F-4D97-AF65-F5344CB8AC3E}">
        <p14:creationId xmlns:p14="http://schemas.microsoft.com/office/powerpoint/2010/main" val="2420620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33ACE9-AD90-1CAC-2709-BC629C6E9783}"/>
              </a:ext>
            </a:extLst>
          </p:cNvPr>
          <p:cNvSpPr>
            <a:spLocks noGrp="1"/>
          </p:cNvSpPr>
          <p:nvPr>
            <p:ph type="ctrTitle"/>
          </p:nvPr>
        </p:nvSpPr>
        <p:spPr/>
        <p:txBody>
          <a:bodyPr>
            <a:normAutofit/>
          </a:bodyPr>
          <a:lstStyle/>
          <a:p>
            <a:pPr algn="ctr"/>
            <a:r>
              <a:rPr lang="en-GB" sz="5400" dirty="0"/>
              <a:t>  </a:t>
            </a:r>
            <a:r>
              <a:rPr lang="en-GB" dirty="0">
                <a:latin typeface="Aptos" panose="020B0004020202020204" pitchFamily="34" charset="0"/>
              </a:rPr>
              <a:t>The turning </a:t>
            </a:r>
            <a:br>
              <a:rPr lang="en-GB" dirty="0">
                <a:latin typeface="Aptos" panose="020B0004020202020204" pitchFamily="34" charset="0"/>
              </a:rPr>
            </a:br>
            <a:r>
              <a:rPr lang="en-GB" dirty="0">
                <a:latin typeface="Aptos" panose="020B0004020202020204" pitchFamily="34" charset="0"/>
              </a:rPr>
              <a:t>point </a:t>
            </a:r>
          </a:p>
        </p:txBody>
      </p:sp>
      <p:sp>
        <p:nvSpPr>
          <p:cNvPr id="6" name="Subtitle 5">
            <a:extLst>
              <a:ext uri="{FF2B5EF4-FFF2-40B4-BE49-F238E27FC236}">
                <a16:creationId xmlns:a16="http://schemas.microsoft.com/office/drawing/2014/main" id="{A234CD46-F3E3-AA55-462D-9EF56346A368}"/>
              </a:ext>
            </a:extLst>
          </p:cNvPr>
          <p:cNvSpPr>
            <a:spLocks noGrp="1"/>
          </p:cNvSpPr>
          <p:nvPr>
            <p:ph type="subTitle" idx="1"/>
          </p:nvPr>
        </p:nvSpPr>
        <p:spPr/>
        <p:txBody>
          <a:bodyPr>
            <a:normAutofit fontScale="85000" lnSpcReduction="20000"/>
          </a:bodyPr>
          <a:lstStyle/>
          <a:p>
            <a:endParaRPr lang="en-GB" dirty="0"/>
          </a:p>
          <a:p>
            <a:r>
              <a:rPr lang="en-GB" sz="3200" dirty="0"/>
              <a:t>        </a:t>
            </a:r>
            <a:r>
              <a:rPr lang="en-GB" sz="3200" dirty="0">
                <a:latin typeface="Aptos" panose="020B0004020202020204" pitchFamily="34" charset="0"/>
              </a:rPr>
              <a:t>Empirical approaches in Psychology </a:t>
            </a:r>
          </a:p>
        </p:txBody>
      </p:sp>
    </p:spTree>
    <p:extLst>
      <p:ext uri="{BB962C8B-B14F-4D97-AF65-F5344CB8AC3E}">
        <p14:creationId xmlns:p14="http://schemas.microsoft.com/office/powerpoint/2010/main" val="3568612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BC6B980-900F-A3EC-5A04-7AE9490F95FC}"/>
              </a:ext>
            </a:extLst>
          </p:cNvPr>
          <p:cNvSpPr>
            <a:spLocks noGrp="1"/>
          </p:cNvSpPr>
          <p:nvPr>
            <p:ph idx="1"/>
          </p:nvPr>
        </p:nvSpPr>
        <p:spPr>
          <a:xfrm>
            <a:off x="73152" y="1391655"/>
            <a:ext cx="12118848" cy="5722377"/>
          </a:xfrm>
        </p:spPr>
        <p:txBody>
          <a:bodyPr>
            <a:normAutofit/>
          </a:bodyPr>
          <a:lstStyle/>
          <a:p>
            <a:pPr>
              <a:buFont typeface="Wingdings" panose="05000000000000000000" pitchFamily="2" charset="2"/>
              <a:buChar char="Ø"/>
            </a:pPr>
            <a:r>
              <a:rPr lang="en-GB" sz="2600" dirty="0">
                <a:latin typeface="Aptos" panose="020B0004020202020204" pitchFamily="34" charset="0"/>
              </a:rPr>
              <a:t>Brought forward new traumas following major railway crashes.</a:t>
            </a:r>
          </a:p>
          <a:p>
            <a:pPr>
              <a:buFont typeface="Wingdings" panose="05000000000000000000" pitchFamily="2" charset="2"/>
              <a:buChar char="Ø"/>
            </a:pPr>
            <a:r>
              <a:rPr lang="en-GB" sz="2600" dirty="0">
                <a:latin typeface="Aptos" panose="020B0004020202020204" pitchFamily="34" charset="0"/>
              </a:rPr>
              <a:t> Doctors observed persistent psychological and physical symptoms in those who survived these events. </a:t>
            </a:r>
          </a:p>
          <a:p>
            <a:pPr>
              <a:buFont typeface="Wingdings" panose="05000000000000000000" pitchFamily="2" charset="2"/>
              <a:buChar char="Ø"/>
            </a:pPr>
            <a:r>
              <a:rPr lang="en-GB" sz="2600" dirty="0">
                <a:latin typeface="Aptos" panose="020B0004020202020204" pitchFamily="34" charset="0"/>
              </a:rPr>
              <a:t> “ Railway spine” was a term used to describe symptoms such as anxiety, hypervigilance and sleep disturbance.</a:t>
            </a:r>
          </a:p>
          <a:p>
            <a:pPr>
              <a:buFont typeface="Wingdings" panose="05000000000000000000" pitchFamily="2" charset="2"/>
              <a:buChar char="Ø"/>
            </a:pPr>
            <a:r>
              <a:rPr lang="en-GB" sz="2600" dirty="0">
                <a:latin typeface="Aptos" panose="020B0004020202020204" pitchFamily="34" charset="0"/>
              </a:rPr>
              <a:t> confusion about whether these symptoms were due to the physical injury to the spine or the psychological shock </a:t>
            </a:r>
          </a:p>
          <a:p>
            <a:pPr>
              <a:buFont typeface="Wingdings" panose="05000000000000000000" pitchFamily="2" charset="2"/>
              <a:buChar char="Ø"/>
            </a:pPr>
            <a:r>
              <a:rPr lang="en-GB" sz="2600" dirty="0">
                <a:latin typeface="Aptos" panose="020B0004020202020204" pitchFamily="34" charset="0"/>
              </a:rPr>
              <a:t> Important development signified that individuals could experience psychological symptoms of traumatic events outside of military combat. </a:t>
            </a:r>
          </a:p>
        </p:txBody>
      </p:sp>
      <p:sp>
        <p:nvSpPr>
          <p:cNvPr id="3" name="Title 2">
            <a:extLst>
              <a:ext uri="{FF2B5EF4-FFF2-40B4-BE49-F238E27FC236}">
                <a16:creationId xmlns:a16="http://schemas.microsoft.com/office/drawing/2014/main" id="{51CE9B4D-0E47-9935-1902-8739A04FF1FF}"/>
              </a:ext>
            </a:extLst>
          </p:cNvPr>
          <p:cNvSpPr>
            <a:spLocks noGrp="1"/>
          </p:cNvSpPr>
          <p:nvPr>
            <p:ph type="title"/>
          </p:nvPr>
        </p:nvSpPr>
        <p:spPr>
          <a:xfrm>
            <a:off x="329184" y="384049"/>
            <a:ext cx="11466575" cy="1007606"/>
          </a:xfrm>
        </p:spPr>
        <p:txBody>
          <a:bodyPr>
            <a:normAutofit/>
          </a:bodyPr>
          <a:lstStyle/>
          <a:p>
            <a:r>
              <a:rPr lang="en-GB" sz="4400" dirty="0">
                <a:latin typeface="Aptos" panose="020B0004020202020204" pitchFamily="34" charset="0"/>
              </a:rPr>
              <a:t>Industrialisation &amp; new technologies  </a:t>
            </a:r>
          </a:p>
        </p:txBody>
      </p:sp>
    </p:spTree>
    <p:extLst>
      <p:ext uri="{BB962C8B-B14F-4D97-AF65-F5344CB8AC3E}">
        <p14:creationId xmlns:p14="http://schemas.microsoft.com/office/powerpoint/2010/main" val="176454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A30943-9889-B7A7-176C-56DBA0E7B2F5}"/>
              </a:ext>
            </a:extLst>
          </p:cNvPr>
          <p:cNvSpPr>
            <a:spLocks noGrp="1"/>
          </p:cNvSpPr>
          <p:nvPr>
            <p:ph idx="1"/>
          </p:nvPr>
        </p:nvSpPr>
        <p:spPr>
          <a:xfrm>
            <a:off x="86264" y="1604513"/>
            <a:ext cx="12105736" cy="4563374"/>
          </a:xfrm>
        </p:spPr>
        <p:txBody>
          <a:bodyPr>
            <a:normAutofit fontScale="92500"/>
          </a:bodyPr>
          <a:lstStyle/>
          <a:p>
            <a:pPr lvl="0">
              <a:buFont typeface="Wingdings" panose="05000000000000000000" pitchFamily="2" charset="2"/>
              <a:buChar char="Ø"/>
            </a:pPr>
            <a:r>
              <a:rPr lang="en-GB" sz="2800" b="1" dirty="0">
                <a:latin typeface="Aptos" panose="020B0004020202020204" pitchFamily="34" charset="0"/>
              </a:rPr>
              <a:t>Jean – Martin Charcot</a:t>
            </a:r>
            <a:r>
              <a:rPr lang="en-GB" sz="2800" dirty="0">
                <a:latin typeface="Aptos" panose="020B0004020202020204" pitchFamily="34" charset="0"/>
              </a:rPr>
              <a:t> (1880) who was a pioneer in the field of neurology and psychology, who was the first to use hypnosis to explore traumatic memory.</a:t>
            </a:r>
          </a:p>
          <a:p>
            <a:pPr lvl="0">
              <a:buFont typeface="Wingdings" panose="05000000000000000000" pitchFamily="2" charset="2"/>
              <a:buChar char="Ø"/>
            </a:pPr>
            <a:r>
              <a:rPr lang="en-GB" sz="2800" b="1" dirty="0">
                <a:latin typeface="Aptos" panose="020B0004020202020204" pitchFamily="34" charset="0"/>
              </a:rPr>
              <a:t>Pierre Janet</a:t>
            </a:r>
            <a:r>
              <a:rPr lang="en-GB" sz="2800" dirty="0">
                <a:latin typeface="Aptos" panose="020B0004020202020204" pitchFamily="34" charset="0"/>
              </a:rPr>
              <a:t> (1889- 1910) introduced dissociation, intrusive memories with emotional numbing as trauma responses. </a:t>
            </a:r>
          </a:p>
          <a:p>
            <a:pPr lvl="0">
              <a:buFont typeface="Wingdings" panose="05000000000000000000" pitchFamily="2" charset="2"/>
              <a:buChar char="Ø"/>
            </a:pPr>
            <a:r>
              <a:rPr lang="en-GB" sz="2800" dirty="0">
                <a:latin typeface="Aptos" panose="020B0004020202020204" pitchFamily="34" charset="0"/>
              </a:rPr>
              <a:t> Others include:</a:t>
            </a:r>
          </a:p>
          <a:p>
            <a:pPr lvl="0">
              <a:buFont typeface="Wingdings" panose="05000000000000000000" pitchFamily="2" charset="2"/>
              <a:buChar char="Ø"/>
            </a:pPr>
            <a:r>
              <a:rPr lang="en-GB" sz="2800" b="1" dirty="0">
                <a:latin typeface="Aptos" panose="020B0004020202020204" pitchFamily="34" charset="0"/>
              </a:rPr>
              <a:t>Bessel van der Kolk </a:t>
            </a:r>
            <a:r>
              <a:rPr lang="en-GB" sz="2800" dirty="0">
                <a:latin typeface="Aptos" panose="020B0004020202020204" pitchFamily="34" charset="0"/>
              </a:rPr>
              <a:t>(1943)</a:t>
            </a:r>
          </a:p>
          <a:p>
            <a:pPr lvl="0">
              <a:buFont typeface="Wingdings" panose="05000000000000000000" pitchFamily="2" charset="2"/>
              <a:buChar char="Ø"/>
            </a:pPr>
            <a:r>
              <a:rPr lang="en-GB" sz="2800" b="1" dirty="0">
                <a:latin typeface="Aptos" panose="020B0004020202020204" pitchFamily="34" charset="0"/>
              </a:rPr>
              <a:t> Judith Herman </a:t>
            </a:r>
            <a:r>
              <a:rPr lang="en-GB" sz="2800" dirty="0">
                <a:latin typeface="Aptos" panose="020B0004020202020204" pitchFamily="34" charset="0"/>
              </a:rPr>
              <a:t>(1942)</a:t>
            </a:r>
          </a:p>
          <a:p>
            <a:pPr lvl="0">
              <a:buFont typeface="Wingdings" panose="05000000000000000000" pitchFamily="2" charset="2"/>
              <a:buChar char="Ø"/>
            </a:pPr>
            <a:r>
              <a:rPr lang="en-GB" sz="2800" dirty="0">
                <a:latin typeface="Aptos" panose="020B0004020202020204" pitchFamily="34" charset="0"/>
              </a:rPr>
              <a:t> </a:t>
            </a:r>
            <a:r>
              <a:rPr lang="en-GB" sz="2800" b="1" dirty="0">
                <a:latin typeface="Aptos" panose="020B0004020202020204" pitchFamily="34" charset="0"/>
              </a:rPr>
              <a:t>Rick Doblin </a:t>
            </a:r>
            <a:r>
              <a:rPr lang="en-GB" sz="2800" dirty="0">
                <a:latin typeface="Aptos" panose="020B0004020202020204" pitchFamily="34" charset="0"/>
              </a:rPr>
              <a:t>( 1953)</a:t>
            </a:r>
          </a:p>
        </p:txBody>
      </p:sp>
      <p:sp>
        <p:nvSpPr>
          <p:cNvPr id="3" name="Title 2">
            <a:extLst>
              <a:ext uri="{FF2B5EF4-FFF2-40B4-BE49-F238E27FC236}">
                <a16:creationId xmlns:a16="http://schemas.microsoft.com/office/drawing/2014/main" id="{9B781B63-DDEB-A1AA-72C3-1999B2FA4C66}"/>
              </a:ext>
            </a:extLst>
          </p:cNvPr>
          <p:cNvSpPr>
            <a:spLocks noGrp="1"/>
          </p:cNvSpPr>
          <p:nvPr>
            <p:ph type="title"/>
          </p:nvPr>
        </p:nvSpPr>
        <p:spPr/>
        <p:txBody>
          <a:bodyPr>
            <a:normAutofit/>
          </a:bodyPr>
          <a:lstStyle/>
          <a:p>
            <a:r>
              <a:rPr lang="en-GB" sz="4400" dirty="0"/>
              <a:t>     </a:t>
            </a:r>
            <a:r>
              <a:rPr lang="en-GB" sz="4400" dirty="0">
                <a:latin typeface="Aptos" panose="020B0004020202020204" pitchFamily="34" charset="0"/>
              </a:rPr>
              <a:t>Foundational figures </a:t>
            </a:r>
          </a:p>
        </p:txBody>
      </p:sp>
    </p:spTree>
    <p:extLst>
      <p:ext uri="{BB962C8B-B14F-4D97-AF65-F5344CB8AC3E}">
        <p14:creationId xmlns:p14="http://schemas.microsoft.com/office/powerpoint/2010/main" val="38436796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1EF9C7-3B9B-D18E-D5D5-85946D2CA934}"/>
              </a:ext>
            </a:extLst>
          </p:cNvPr>
          <p:cNvSpPr>
            <a:spLocks noGrp="1"/>
          </p:cNvSpPr>
          <p:nvPr>
            <p:ph idx="1"/>
          </p:nvPr>
        </p:nvSpPr>
        <p:spPr>
          <a:xfrm>
            <a:off x="207034" y="1414732"/>
            <a:ext cx="11921706" cy="4727276"/>
          </a:xfrm>
        </p:spPr>
        <p:txBody>
          <a:bodyPr>
            <a:normAutofit lnSpcReduction="10000"/>
          </a:bodyPr>
          <a:lstStyle/>
          <a:p>
            <a:pPr>
              <a:buFont typeface="Wingdings" panose="05000000000000000000" pitchFamily="2" charset="2"/>
              <a:buChar char="Ø"/>
            </a:pPr>
            <a:r>
              <a:rPr lang="en-GB" sz="2800" dirty="0">
                <a:latin typeface="Aptos" panose="020B0004020202020204" pitchFamily="34" charset="0"/>
              </a:rPr>
              <a:t>WWI in 1915 when Charles Myers a British psychologist was the first to coin the phrase “shell shock”</a:t>
            </a:r>
          </a:p>
          <a:p>
            <a:pPr>
              <a:buFont typeface="Wingdings" panose="05000000000000000000" pitchFamily="2" charset="2"/>
              <a:buChar char="Ø"/>
            </a:pPr>
            <a:r>
              <a:rPr lang="en-GB" sz="2800" dirty="0">
                <a:latin typeface="Aptos" panose="020B0004020202020204" pitchFamily="34" charset="0"/>
              </a:rPr>
              <a:t> Initially thought to be due to the physical impact of being in close range of bomb explosions and heavy artillery.</a:t>
            </a:r>
          </a:p>
          <a:p>
            <a:pPr>
              <a:buFont typeface="Wingdings" panose="05000000000000000000" pitchFamily="2" charset="2"/>
              <a:buChar char="Ø"/>
            </a:pPr>
            <a:r>
              <a:rPr lang="en-GB" sz="2800" dirty="0">
                <a:latin typeface="Aptos" panose="020B0004020202020204" pitchFamily="34" charset="0"/>
              </a:rPr>
              <a:t>High-ranking officers believing that those who were displaying symptoms of PTSD were malingers, who were often labelled as weak and cowardly. </a:t>
            </a:r>
          </a:p>
          <a:p>
            <a:pPr>
              <a:buFont typeface="Wingdings" panose="05000000000000000000" pitchFamily="2" charset="2"/>
              <a:buChar char="Ø"/>
            </a:pPr>
            <a:r>
              <a:rPr lang="en-GB" sz="2800" dirty="0">
                <a:latin typeface="Aptos" panose="020B0004020202020204" pitchFamily="34" charset="0"/>
              </a:rPr>
              <a:t>Attitudes delayed recognition of PTSD as a legitimate disorder. Soldiers were often punished or shamed instead of treated, which worsened their suffering.                                                                               </a:t>
            </a:r>
            <a:r>
              <a:rPr lang="en-GB" b="1" dirty="0">
                <a:latin typeface="Aptos" panose="020B0004020202020204" pitchFamily="34" charset="0"/>
              </a:rPr>
              <a:t>(Jones, 2006; Wainwright, 2006).</a:t>
            </a:r>
          </a:p>
          <a:p>
            <a:pPr>
              <a:buFont typeface="Wingdings" panose="05000000000000000000" pitchFamily="2" charset="2"/>
              <a:buChar char="Ø"/>
            </a:pPr>
            <a:endParaRPr lang="en-GB" sz="2800" dirty="0"/>
          </a:p>
        </p:txBody>
      </p:sp>
      <p:sp>
        <p:nvSpPr>
          <p:cNvPr id="3" name="Title 2">
            <a:extLst>
              <a:ext uri="{FF2B5EF4-FFF2-40B4-BE49-F238E27FC236}">
                <a16:creationId xmlns:a16="http://schemas.microsoft.com/office/drawing/2014/main" id="{C625D2FF-CBA7-798E-CA89-942CE15333F9}"/>
              </a:ext>
            </a:extLst>
          </p:cNvPr>
          <p:cNvSpPr>
            <a:spLocks noGrp="1"/>
          </p:cNvSpPr>
          <p:nvPr>
            <p:ph type="title"/>
          </p:nvPr>
        </p:nvSpPr>
        <p:spPr>
          <a:xfrm>
            <a:off x="284673" y="276045"/>
            <a:ext cx="10612966" cy="1577709"/>
          </a:xfrm>
        </p:spPr>
        <p:txBody>
          <a:bodyPr>
            <a:noAutofit/>
          </a:bodyPr>
          <a:lstStyle/>
          <a:p>
            <a:pPr algn="ctr"/>
            <a:r>
              <a:rPr lang="en-GB" sz="4000" dirty="0">
                <a:latin typeface="Aptos" panose="020B0004020202020204" pitchFamily="34" charset="0"/>
              </a:rPr>
              <a:t>WW1 – introduction of “ shell shock” </a:t>
            </a:r>
          </a:p>
        </p:txBody>
      </p:sp>
    </p:spTree>
    <p:extLst>
      <p:ext uri="{BB962C8B-B14F-4D97-AF65-F5344CB8AC3E}">
        <p14:creationId xmlns:p14="http://schemas.microsoft.com/office/powerpoint/2010/main" val="1907252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D80B43A-1107-7D8B-E3B1-85C887EA4B57}"/>
              </a:ext>
            </a:extLst>
          </p:cNvPr>
          <p:cNvSpPr>
            <a:spLocks noGrp="1"/>
          </p:cNvSpPr>
          <p:nvPr>
            <p:ph idx="1"/>
          </p:nvPr>
        </p:nvSpPr>
        <p:spPr>
          <a:xfrm>
            <a:off x="163903" y="1699404"/>
            <a:ext cx="11956210" cy="4820268"/>
          </a:xfrm>
        </p:spPr>
        <p:txBody>
          <a:bodyPr>
            <a:normAutofit/>
          </a:bodyPr>
          <a:lstStyle/>
          <a:p>
            <a:pPr>
              <a:buFont typeface="Wingdings" panose="05000000000000000000" pitchFamily="2" charset="2"/>
              <a:buChar char="Ø"/>
            </a:pPr>
            <a:r>
              <a:rPr lang="en-GB" sz="2800" dirty="0">
                <a:latin typeface="Aptos" panose="020B0004020202020204" pitchFamily="34" charset="0"/>
              </a:rPr>
              <a:t>Validated the experiences of millions of people who had suffered trauma related symptoms without a diagnosis. </a:t>
            </a:r>
          </a:p>
          <a:p>
            <a:pPr>
              <a:buFont typeface="Wingdings" panose="05000000000000000000" pitchFamily="2" charset="2"/>
              <a:buChar char="Ø"/>
            </a:pPr>
            <a:r>
              <a:rPr lang="en-GB" sz="2800" dirty="0">
                <a:latin typeface="Aptos" panose="020B0004020202020204" pitchFamily="34" charset="0"/>
              </a:rPr>
              <a:t>Led the way for, the development of evidence-based treatments</a:t>
            </a:r>
          </a:p>
          <a:p>
            <a:pPr>
              <a:buFont typeface="Wingdings" panose="05000000000000000000" pitchFamily="2" charset="2"/>
              <a:buChar char="Ø"/>
            </a:pPr>
            <a:r>
              <a:rPr lang="en-GB" sz="2800" dirty="0">
                <a:latin typeface="Aptos" panose="020B0004020202020204" pitchFamily="34" charset="0"/>
              </a:rPr>
              <a:t>More accurate epidemiology studies.</a:t>
            </a:r>
          </a:p>
          <a:p>
            <a:pPr>
              <a:buFont typeface="Wingdings" panose="05000000000000000000" pitchFamily="2" charset="2"/>
              <a:buChar char="Ø"/>
            </a:pPr>
            <a:r>
              <a:rPr lang="en-GB" sz="2800" dirty="0">
                <a:latin typeface="Aptos" panose="020B0004020202020204" pitchFamily="34" charset="0"/>
              </a:rPr>
              <a:t>Greater public awareness.</a:t>
            </a:r>
          </a:p>
          <a:p>
            <a:pPr>
              <a:buFont typeface="Wingdings" panose="05000000000000000000" pitchFamily="2" charset="2"/>
              <a:buChar char="Ø"/>
            </a:pPr>
            <a:r>
              <a:rPr lang="en-GB" sz="2800" dirty="0">
                <a:latin typeface="Aptos" panose="020B0004020202020204" pitchFamily="34" charset="0"/>
              </a:rPr>
              <a:t>Reduction of stigma. </a:t>
            </a:r>
          </a:p>
          <a:p>
            <a:pPr marL="0" indent="0">
              <a:buNone/>
            </a:pPr>
            <a:r>
              <a:rPr lang="en-GB" sz="2800" dirty="0">
                <a:latin typeface="Aptos" panose="020B0004020202020204" pitchFamily="34" charset="0"/>
              </a:rPr>
              <a:t>                                                         </a:t>
            </a:r>
          </a:p>
        </p:txBody>
      </p:sp>
      <p:sp>
        <p:nvSpPr>
          <p:cNvPr id="3" name="Title 2">
            <a:extLst>
              <a:ext uri="{FF2B5EF4-FFF2-40B4-BE49-F238E27FC236}">
                <a16:creationId xmlns:a16="http://schemas.microsoft.com/office/drawing/2014/main" id="{98A82414-710C-9FAE-9663-EDD0FC6167CE}"/>
              </a:ext>
            </a:extLst>
          </p:cNvPr>
          <p:cNvSpPr>
            <a:spLocks noGrp="1"/>
          </p:cNvSpPr>
          <p:nvPr>
            <p:ph type="title"/>
          </p:nvPr>
        </p:nvSpPr>
        <p:spPr>
          <a:xfrm>
            <a:off x="948907" y="439948"/>
            <a:ext cx="9948732" cy="1086928"/>
          </a:xfrm>
        </p:spPr>
        <p:txBody>
          <a:bodyPr>
            <a:noAutofit/>
          </a:bodyPr>
          <a:lstStyle/>
          <a:p>
            <a:pPr algn="ctr"/>
            <a:r>
              <a:rPr lang="en-GB" sz="4000" dirty="0"/>
              <a:t>the DSM recognition and </a:t>
            </a:r>
            <a:r>
              <a:rPr lang="en-GB" sz="4000" dirty="0" err="1"/>
              <a:t>classifation</a:t>
            </a:r>
            <a:r>
              <a:rPr lang="en-GB" sz="4000" dirty="0"/>
              <a:t> of  PTSD </a:t>
            </a:r>
          </a:p>
        </p:txBody>
      </p:sp>
    </p:spTree>
    <p:extLst>
      <p:ext uri="{BB962C8B-B14F-4D97-AF65-F5344CB8AC3E}">
        <p14:creationId xmlns:p14="http://schemas.microsoft.com/office/powerpoint/2010/main" val="2167544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741F5-8F49-C40E-92BD-FCB39A006764}"/>
              </a:ext>
            </a:extLst>
          </p:cNvPr>
          <p:cNvSpPr>
            <a:spLocks noGrp="1"/>
          </p:cNvSpPr>
          <p:nvPr>
            <p:ph idx="1"/>
          </p:nvPr>
        </p:nvSpPr>
        <p:spPr>
          <a:xfrm>
            <a:off x="0" y="1527049"/>
            <a:ext cx="12380976" cy="5074918"/>
          </a:xfrm>
        </p:spPr>
        <p:txBody>
          <a:bodyPr>
            <a:normAutofit/>
          </a:bodyPr>
          <a:lstStyle/>
          <a:p>
            <a:pPr>
              <a:buFont typeface="Wingdings" panose="05000000000000000000" pitchFamily="2" charset="2"/>
              <a:buChar char="Ø"/>
            </a:pPr>
            <a:r>
              <a:rPr lang="en-GB" sz="2600" dirty="0">
                <a:latin typeface="Aptos" panose="020B0004020202020204" pitchFamily="34" charset="0"/>
              </a:rPr>
              <a:t>Epidemiology was limited and inconsistent due to the fact there was no single term to describe trauma related disorders. </a:t>
            </a:r>
          </a:p>
          <a:p>
            <a:pPr>
              <a:buFont typeface="Wingdings" panose="05000000000000000000" pitchFamily="2" charset="2"/>
              <a:buChar char="Ø"/>
            </a:pPr>
            <a:r>
              <a:rPr lang="en-GB" sz="2600" dirty="0">
                <a:latin typeface="Aptos" panose="020B0004020202020204" pitchFamily="34" charset="0"/>
              </a:rPr>
              <a:t>Psychological conditions were widely observed however were described using varied and inconsistent terms. </a:t>
            </a:r>
          </a:p>
          <a:p>
            <a:pPr>
              <a:buFont typeface="Wingdings" panose="05000000000000000000" pitchFamily="2" charset="2"/>
              <a:buChar char="Ø"/>
            </a:pPr>
            <a:r>
              <a:rPr lang="en-GB" sz="2600" dirty="0">
                <a:latin typeface="Aptos" panose="020B0004020202020204" pitchFamily="34" charset="0"/>
              </a:rPr>
              <a:t> Extensive epidemiological data military context, focusing this data on the effects of PTSD of veterans, however non war related trauma is fragmented, and largely anecdotal. </a:t>
            </a:r>
          </a:p>
          <a:p>
            <a:pPr>
              <a:buFont typeface="Wingdings" panose="05000000000000000000" pitchFamily="2" charset="2"/>
              <a:buChar char="Ø"/>
            </a:pPr>
            <a:r>
              <a:rPr lang="en-GB" sz="2600" dirty="0">
                <a:latin typeface="Aptos" panose="020B0004020202020204" pitchFamily="34" charset="0"/>
              </a:rPr>
              <a:t> Reliable prevalence rates did not exist until PTSD was codified in the DSM -III in 1980. </a:t>
            </a:r>
          </a:p>
        </p:txBody>
      </p:sp>
      <p:sp>
        <p:nvSpPr>
          <p:cNvPr id="3" name="Title 2">
            <a:extLst>
              <a:ext uri="{FF2B5EF4-FFF2-40B4-BE49-F238E27FC236}">
                <a16:creationId xmlns:a16="http://schemas.microsoft.com/office/drawing/2014/main" id="{2F064096-A7B3-EBFD-8F5F-663686846D63}"/>
              </a:ext>
            </a:extLst>
          </p:cNvPr>
          <p:cNvSpPr>
            <a:spLocks noGrp="1"/>
          </p:cNvSpPr>
          <p:nvPr>
            <p:ph type="title"/>
          </p:nvPr>
        </p:nvSpPr>
        <p:spPr>
          <a:xfrm>
            <a:off x="777241" y="256033"/>
            <a:ext cx="10120398" cy="1135622"/>
          </a:xfrm>
        </p:spPr>
        <p:txBody>
          <a:bodyPr>
            <a:normAutofit fontScale="90000"/>
          </a:bodyPr>
          <a:lstStyle/>
          <a:p>
            <a:br>
              <a:rPr lang="en-GB" dirty="0"/>
            </a:br>
            <a:r>
              <a:rPr lang="en-GB" dirty="0"/>
              <a:t>                  </a:t>
            </a:r>
            <a:r>
              <a:rPr lang="en-GB" sz="4400" dirty="0">
                <a:latin typeface="Aptos" panose="020B0004020202020204" pitchFamily="34" charset="0"/>
              </a:rPr>
              <a:t>Epidemiology of PTSD  </a:t>
            </a:r>
          </a:p>
        </p:txBody>
      </p:sp>
    </p:spTree>
    <p:extLst>
      <p:ext uri="{BB962C8B-B14F-4D97-AF65-F5344CB8AC3E}">
        <p14:creationId xmlns:p14="http://schemas.microsoft.com/office/powerpoint/2010/main" val="38329566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t>  </a:t>
            </a:r>
            <a:r>
              <a:rPr lang="en-GB" sz="4400" dirty="0">
                <a:latin typeface="Aptos" panose="020B0004020202020204" pitchFamily="34" charset="0"/>
              </a:rPr>
              <a:t>Conclusion </a:t>
            </a:r>
          </a:p>
        </p:txBody>
      </p:sp>
      <p:sp>
        <p:nvSpPr>
          <p:cNvPr id="2" name="Text Placeholder 1">
            <a:extLst>
              <a:ext uri="{FF2B5EF4-FFF2-40B4-BE49-F238E27FC236}">
                <a16:creationId xmlns:a16="http://schemas.microsoft.com/office/drawing/2014/main" id="{0BDCED45-CA91-495F-8329-49163D40BC0B}"/>
              </a:ext>
            </a:extLst>
          </p:cNvPr>
          <p:cNvSpPr>
            <a:spLocks noGrp="1"/>
          </p:cNvSpPr>
          <p:nvPr>
            <p:ph type="body" sz="quarter" idx="12"/>
          </p:nvPr>
        </p:nvSpPr>
        <p:spPr>
          <a:xfrm>
            <a:off x="621102" y="1931786"/>
            <a:ext cx="11024558" cy="4121695"/>
          </a:xfrm>
        </p:spPr>
        <p:txBody>
          <a:bodyPr rtlCol="0">
            <a:normAutofit fontScale="55000" lnSpcReduction="20000"/>
          </a:bodyPr>
          <a:lstStyle/>
          <a:p>
            <a:r>
              <a:rPr lang="en-GB" sz="6500" dirty="0">
                <a:latin typeface="Aptos" panose="020B0004020202020204" pitchFamily="34" charset="0"/>
              </a:rPr>
              <a:t>Understanding the history not only demonstrates how far the field of mental health has come, it also shows how historical misunderstandings has shaped generations of survivors.  </a:t>
            </a:r>
          </a:p>
          <a:p>
            <a:endParaRPr lang="en-GB" u="sng" dirty="0">
              <a:latin typeface="Aptos" panose="020B0004020202020204" pitchFamily="34" charset="0"/>
            </a:endParaRPr>
          </a:p>
          <a:p>
            <a:r>
              <a:rPr lang="en-GB" dirty="0">
                <a:latin typeface="Aptos" panose="020B0004020202020204" pitchFamily="34" charset="0"/>
              </a:rPr>
              <a:t>                                       </a:t>
            </a:r>
            <a:r>
              <a:rPr lang="en-GB" sz="4500" dirty="0">
                <a:latin typeface="Aptos" panose="020B0004020202020204" pitchFamily="34" charset="0"/>
              </a:rPr>
              <a:t>Thank you for listening </a:t>
            </a:r>
          </a:p>
        </p:txBody>
      </p:sp>
    </p:spTree>
    <p:extLst>
      <p:ext uri="{BB962C8B-B14F-4D97-AF65-F5344CB8AC3E}">
        <p14:creationId xmlns:p14="http://schemas.microsoft.com/office/powerpoint/2010/main" val="2394598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BA1A5-1D78-BC45-D636-7E2BD4ADBB53}"/>
              </a:ext>
            </a:extLst>
          </p:cNvPr>
          <p:cNvSpPr>
            <a:spLocks noGrp="1"/>
          </p:cNvSpPr>
          <p:nvPr>
            <p:ph type="title"/>
          </p:nvPr>
        </p:nvSpPr>
        <p:spPr/>
        <p:txBody>
          <a:bodyPr>
            <a:normAutofit/>
          </a:bodyPr>
          <a:lstStyle/>
          <a:p>
            <a:r>
              <a:rPr lang="en-GB" sz="4400" dirty="0">
                <a:latin typeface="Aptos" panose="020B0004020202020204" pitchFamily="34" charset="0"/>
              </a:rPr>
              <a:t>AI STATEMENT </a:t>
            </a:r>
          </a:p>
        </p:txBody>
      </p:sp>
      <p:sp>
        <p:nvSpPr>
          <p:cNvPr id="3" name="Text Placeholder 2">
            <a:extLst>
              <a:ext uri="{FF2B5EF4-FFF2-40B4-BE49-F238E27FC236}">
                <a16:creationId xmlns:a16="http://schemas.microsoft.com/office/drawing/2014/main" id="{CAADBC06-EC33-B822-F9F0-94D06A3D8B13}"/>
              </a:ext>
            </a:extLst>
          </p:cNvPr>
          <p:cNvSpPr>
            <a:spLocks noGrp="1"/>
          </p:cNvSpPr>
          <p:nvPr>
            <p:ph type="body" sz="quarter" idx="12"/>
          </p:nvPr>
        </p:nvSpPr>
        <p:spPr>
          <a:xfrm>
            <a:off x="640080" y="1865037"/>
            <a:ext cx="10817352" cy="3127927"/>
          </a:xfrm>
        </p:spPr>
        <p:txBody>
          <a:bodyPr>
            <a:normAutofit/>
          </a:bodyPr>
          <a:lstStyle/>
          <a:p>
            <a:r>
              <a:rPr lang="en-US" sz="2600" dirty="0">
                <a:latin typeface="Aptos" panose="020B00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2600" dirty="0">
              <a:latin typeface="Aptos" panose="020B0004020202020204" pitchFamily="34" charset="0"/>
            </a:endParaRPr>
          </a:p>
        </p:txBody>
      </p:sp>
    </p:spTree>
    <p:extLst>
      <p:ext uri="{BB962C8B-B14F-4D97-AF65-F5344CB8AC3E}">
        <p14:creationId xmlns:p14="http://schemas.microsoft.com/office/powerpoint/2010/main" val="2664082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5C27FA5A-9C13-70F0-3479-7F8A702BE303}"/>
              </a:ext>
            </a:extLst>
          </p:cNvPr>
          <p:cNvSpPr>
            <a:spLocks noGrp="1"/>
          </p:cNvSpPr>
          <p:nvPr>
            <p:ph idx="1"/>
          </p:nvPr>
        </p:nvSpPr>
        <p:spPr>
          <a:xfrm>
            <a:off x="310551" y="1630392"/>
            <a:ext cx="11421374" cy="4423089"/>
          </a:xfrm>
        </p:spPr>
        <p:txBody>
          <a:bodyPr>
            <a:normAutofit/>
          </a:bodyPr>
          <a:lstStyle/>
          <a:p>
            <a:r>
              <a:rPr lang="en-GB" dirty="0"/>
              <a:t>American Psychiatric Association. (1952). </a:t>
            </a:r>
            <a:r>
              <a:rPr lang="en-GB" i="1" dirty="0"/>
              <a:t>Diagnostic and statistical manual of mental disorders</a:t>
            </a:r>
            <a:r>
              <a:rPr lang="en-GB" dirty="0"/>
              <a:t> (1st ed.). Washington, DC: Author.</a:t>
            </a:r>
          </a:p>
          <a:p>
            <a:r>
              <a:rPr lang="en-GB" dirty="0"/>
              <a:t>American Psychiatric Association. (1968). </a:t>
            </a:r>
            <a:r>
              <a:rPr lang="en-GB" i="1" dirty="0"/>
              <a:t>Diagnostic and statistical manual of mental disorders</a:t>
            </a:r>
            <a:r>
              <a:rPr lang="en-GB" dirty="0"/>
              <a:t> (2nd ed.). Washington, DC: Author.</a:t>
            </a:r>
          </a:p>
          <a:p>
            <a:r>
              <a:rPr lang="en-GB" dirty="0"/>
              <a:t>American Psychiatric Association. (1980). </a:t>
            </a:r>
            <a:r>
              <a:rPr lang="en-GB" i="1" dirty="0"/>
              <a:t>Diagnostic and statistical manual of mental disorders</a:t>
            </a:r>
            <a:r>
              <a:rPr lang="en-GB" dirty="0"/>
              <a:t> (3rd ed.). Washington, DC: Author.</a:t>
            </a:r>
          </a:p>
          <a:p>
            <a:r>
              <a:rPr lang="en-GB" dirty="0"/>
              <a:t>Amen Clinic. (2025, February 28). Retrieved from https://amenclinics.com</a:t>
            </a:r>
          </a:p>
          <a:p>
            <a:r>
              <a:rPr lang="en-GB" dirty="0"/>
              <a:t>British Psychological Society. (2025, February 13). </a:t>
            </a:r>
            <a:r>
              <a:rPr lang="en-GB" i="1" dirty="0"/>
              <a:t>Masculinity, trauma &amp; shell shock</a:t>
            </a:r>
            <a:r>
              <a:rPr lang="en-GB" dirty="0"/>
              <a:t>. Retrieved from https://www.bps.org.uk</a:t>
            </a:r>
          </a:p>
          <a:p>
            <a:endParaRPr lang="en-GB" dirty="0"/>
          </a:p>
        </p:txBody>
      </p:sp>
      <p:sp>
        <p:nvSpPr>
          <p:cNvPr id="7" name="Title 6">
            <a:extLst>
              <a:ext uri="{FF2B5EF4-FFF2-40B4-BE49-F238E27FC236}">
                <a16:creationId xmlns:a16="http://schemas.microsoft.com/office/drawing/2014/main" id="{2EF8BD06-C9D0-C231-146A-314AB5498F2E}"/>
              </a:ext>
            </a:extLst>
          </p:cNvPr>
          <p:cNvSpPr>
            <a:spLocks noGrp="1"/>
          </p:cNvSpPr>
          <p:nvPr>
            <p:ph type="title"/>
          </p:nvPr>
        </p:nvSpPr>
        <p:spPr/>
        <p:txBody>
          <a:bodyPr/>
          <a:lstStyle/>
          <a:p>
            <a:r>
              <a:rPr lang="en-GB" dirty="0">
                <a:latin typeface="Aptos" panose="020B0004020202020204" pitchFamily="34" charset="0"/>
              </a:rPr>
              <a:t>Reference list </a:t>
            </a:r>
          </a:p>
        </p:txBody>
      </p:sp>
    </p:spTree>
    <p:extLst>
      <p:ext uri="{BB962C8B-B14F-4D97-AF65-F5344CB8AC3E}">
        <p14:creationId xmlns:p14="http://schemas.microsoft.com/office/powerpoint/2010/main" val="2511333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ABE7B3-BE97-440E-240B-6FA7725E578D}"/>
              </a:ext>
            </a:extLst>
          </p:cNvPr>
          <p:cNvSpPr>
            <a:spLocks noGrp="1"/>
          </p:cNvSpPr>
          <p:nvPr>
            <p:ph idx="1"/>
          </p:nvPr>
        </p:nvSpPr>
        <p:spPr>
          <a:xfrm>
            <a:off x="129397" y="1561381"/>
            <a:ext cx="11861320" cy="4492099"/>
          </a:xfrm>
        </p:spPr>
        <p:txBody>
          <a:bodyPr>
            <a:normAutofit/>
          </a:bodyPr>
          <a:lstStyle/>
          <a:p>
            <a:r>
              <a:rPr lang="en-GB" dirty="0" err="1"/>
              <a:t>Crocq</a:t>
            </a:r>
            <a:r>
              <a:rPr lang="en-GB" dirty="0"/>
              <a:t>, M. A. (2000). From shell shock and war neurosis to posttraumatic stress disorder: A history of </a:t>
            </a:r>
            <a:r>
              <a:rPr lang="en-GB" dirty="0" err="1"/>
              <a:t>psychotraumatology</a:t>
            </a:r>
            <a:r>
              <a:rPr lang="en-GB" dirty="0"/>
              <a:t>. </a:t>
            </a:r>
            <a:r>
              <a:rPr lang="en-GB" i="1" dirty="0"/>
              <a:t>Dialogues in Clinical Neurosciences, 2</a:t>
            </a:r>
            <a:r>
              <a:rPr lang="en-GB" dirty="0"/>
              <a:t>(1), 47–55.</a:t>
            </a:r>
          </a:p>
          <a:p>
            <a:r>
              <a:rPr lang="en-GB" dirty="0"/>
              <a:t>Elkin, R. (2022, April 26). Truth hiding in plain sight. </a:t>
            </a:r>
            <a:r>
              <a:rPr lang="en-GB" i="1" dirty="0"/>
              <a:t>PTSD reviewed by Dr Christiane Wildgrube MD, Consultant Psychiatrist, </a:t>
            </a:r>
            <a:r>
              <a:rPr lang="en-GB" i="1" dirty="0" err="1"/>
              <a:t>MRCPsych</a:t>
            </a:r>
            <a:r>
              <a:rPr lang="en-GB" i="1" dirty="0"/>
              <a:t>.</a:t>
            </a:r>
            <a:r>
              <a:rPr lang="en-GB" dirty="0"/>
              <a:t> Retrieved from https://www.psychologytoday.com</a:t>
            </a:r>
          </a:p>
          <a:p>
            <a:r>
              <a:rPr lang="en-GB" dirty="0"/>
              <a:t>Erichsen, J. E. (1866). </a:t>
            </a:r>
            <a:r>
              <a:rPr lang="en-GB" i="1" dirty="0"/>
              <a:t>On railway and other injuries of the nervous system</a:t>
            </a:r>
            <a:r>
              <a:rPr lang="en-GB" dirty="0"/>
              <a:t>. London: Walton &amp; Maberly.</a:t>
            </a:r>
          </a:p>
          <a:p>
            <a:r>
              <a:rPr lang="en-GB" dirty="0"/>
              <a:t> Ford, J. C. (2025). </a:t>
            </a:r>
            <a:r>
              <a:rPr lang="en-GB" dirty="0" err="1"/>
              <a:t>Epizelus</a:t>
            </a:r>
            <a:r>
              <a:rPr lang="en-GB" dirty="0"/>
              <a:t> (</a:t>
            </a:r>
            <a:r>
              <a:rPr lang="en-GB" dirty="0" err="1"/>
              <a:t>Hdt</a:t>
            </a:r>
            <a:r>
              <a:rPr lang="en-GB" dirty="0"/>
              <a:t> 6.117): A medical history critique and reappraisal. </a:t>
            </a:r>
            <a:r>
              <a:rPr lang="en-GB" i="1" dirty="0"/>
              <a:t>Social History of Medicine, 38</a:t>
            </a:r>
            <a:r>
              <a:rPr lang="en-GB" dirty="0"/>
              <a:t>(3), 513–524. https://doi.org/10.1093/shm/hkaf006</a:t>
            </a:r>
          </a:p>
          <a:p>
            <a:r>
              <a:rPr lang="en-GB" dirty="0"/>
              <a:t>Friedman, M. J. (n.d.). PTSD history and overview. </a:t>
            </a:r>
            <a:r>
              <a:rPr lang="en-GB" i="1" dirty="0"/>
              <a:t>National Centre for PTSD.</a:t>
            </a:r>
            <a:r>
              <a:rPr lang="en-GB" dirty="0"/>
              <a:t> Retrieved from https://www.ptsd.va.gov/professional/treat/essentials/history_ptsd.asp</a:t>
            </a:r>
          </a:p>
          <a:p>
            <a:endParaRPr lang="en-GB" dirty="0"/>
          </a:p>
        </p:txBody>
      </p:sp>
      <p:sp>
        <p:nvSpPr>
          <p:cNvPr id="3" name="Title 2">
            <a:extLst>
              <a:ext uri="{FF2B5EF4-FFF2-40B4-BE49-F238E27FC236}">
                <a16:creationId xmlns:a16="http://schemas.microsoft.com/office/drawing/2014/main" id="{A22B66CB-19F7-4391-7A54-005097782339}"/>
              </a:ext>
            </a:extLst>
          </p:cNvPr>
          <p:cNvSpPr>
            <a:spLocks noGrp="1"/>
          </p:cNvSpPr>
          <p:nvPr>
            <p:ph type="title"/>
          </p:nvPr>
        </p:nvSpPr>
        <p:spPr>
          <a:xfrm>
            <a:off x="457201" y="163902"/>
            <a:ext cx="10440438" cy="1147314"/>
          </a:xfrm>
        </p:spPr>
        <p:txBody>
          <a:bodyPr>
            <a:normAutofit/>
          </a:bodyPr>
          <a:lstStyle/>
          <a:p>
            <a:br>
              <a:rPr lang="en-GB" dirty="0"/>
            </a:br>
            <a:r>
              <a:rPr lang="en-GB" dirty="0"/>
              <a:t>Page 2 </a:t>
            </a:r>
          </a:p>
        </p:txBody>
      </p:sp>
    </p:spTree>
    <p:extLst>
      <p:ext uri="{BB962C8B-B14F-4D97-AF65-F5344CB8AC3E}">
        <p14:creationId xmlns:p14="http://schemas.microsoft.com/office/powerpoint/2010/main" val="2805772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BF4A522-8EBC-7875-A580-7405B0BA4595}"/>
              </a:ext>
            </a:extLst>
          </p:cNvPr>
          <p:cNvSpPr>
            <a:spLocks noGrp="1"/>
          </p:cNvSpPr>
          <p:nvPr>
            <p:ph idx="1"/>
          </p:nvPr>
        </p:nvSpPr>
        <p:spPr>
          <a:xfrm>
            <a:off x="163903" y="1595887"/>
            <a:ext cx="11904452" cy="4649637"/>
          </a:xfrm>
        </p:spPr>
        <p:txBody>
          <a:bodyPr>
            <a:normAutofit/>
          </a:bodyPr>
          <a:lstStyle/>
          <a:p>
            <a:r>
              <a:rPr lang="en-GB" dirty="0"/>
              <a:t>Gerson’s, B. P. R., &amp; Carlier, I. V. E. (1992). Post-traumatic stress disorder: The history of a recent concept. </a:t>
            </a:r>
            <a:r>
              <a:rPr lang="en-GB" i="1" dirty="0"/>
              <a:t>British Journal of Psychiatry, 161</a:t>
            </a:r>
            <a:r>
              <a:rPr lang="en-GB" dirty="0"/>
              <a:t>(6), 742–748. https://doi.org/10.1192/bjp.161.6.742</a:t>
            </a:r>
          </a:p>
          <a:p>
            <a:r>
              <a:rPr lang="en-GB" dirty="0"/>
              <a:t>Grinker, R. R., &amp; Spiegel, J. P. (1945). </a:t>
            </a:r>
            <a:r>
              <a:rPr lang="en-GB" i="1" dirty="0"/>
              <a:t>Men under stress</a:t>
            </a:r>
            <a:r>
              <a:rPr lang="en-GB" dirty="0"/>
              <a:t>. Philadelphia: Blakiston.</a:t>
            </a:r>
          </a:p>
          <a:p>
            <a:r>
              <a:rPr lang="en-GB" dirty="0"/>
              <a:t>History of PTSD | Measurement &amp; Prevalence. (n.d.). </a:t>
            </a:r>
            <a:r>
              <a:rPr lang="en-GB" i="1" dirty="0"/>
              <a:t>Behavioural Measurement Database Service.</a:t>
            </a:r>
            <a:r>
              <a:rPr lang="en-GB" dirty="0"/>
              <a:t> Retrieved from https://www.bmdshapi.com/history-prevalence-measurement-post-traumatic-stress-disorder/</a:t>
            </a:r>
          </a:p>
          <a:p>
            <a:r>
              <a:rPr lang="en-GB" dirty="0"/>
              <a:t>International </a:t>
            </a:r>
            <a:r>
              <a:rPr lang="en-GB" dirty="0" err="1"/>
              <a:t>Psychotraumatology</a:t>
            </a:r>
            <a:r>
              <a:rPr lang="en-GB" dirty="0"/>
              <a:t> Association. (n.d.). </a:t>
            </a:r>
            <a:r>
              <a:rPr lang="en-GB" i="1" dirty="0"/>
              <a:t>Pioneers of healing: The influential experts who shaped the field of </a:t>
            </a:r>
            <a:r>
              <a:rPr lang="en-GB" i="1" dirty="0" err="1"/>
              <a:t>psychotraumatology</a:t>
            </a:r>
            <a:r>
              <a:rPr lang="en-GB" i="1" dirty="0"/>
              <a:t>.</a:t>
            </a:r>
            <a:r>
              <a:rPr lang="en-GB" dirty="0"/>
              <a:t> Retrieved December 18, 2025, from http://www.iptrauma.org/pioneers-of-healing</a:t>
            </a:r>
          </a:p>
          <a:p>
            <a:r>
              <a:rPr lang="en-GB" dirty="0"/>
              <a:t>Jones, E., &amp; Wessely, S. (2005). </a:t>
            </a:r>
            <a:r>
              <a:rPr lang="en-GB" i="1" dirty="0"/>
              <a:t>Shell shock to PTSD: Military psychiatry from 1900 to the Gulf War.</a:t>
            </a:r>
            <a:r>
              <a:rPr lang="en-GB" dirty="0"/>
              <a:t> Hove: Psychology Press.</a:t>
            </a:r>
          </a:p>
          <a:p>
            <a:endParaRPr lang="en-GB" dirty="0"/>
          </a:p>
        </p:txBody>
      </p:sp>
      <p:sp>
        <p:nvSpPr>
          <p:cNvPr id="3" name="Title 2">
            <a:extLst>
              <a:ext uri="{FF2B5EF4-FFF2-40B4-BE49-F238E27FC236}">
                <a16:creationId xmlns:a16="http://schemas.microsoft.com/office/drawing/2014/main" id="{65224265-FB5D-0EEF-0CFA-E5CA368D0CBA}"/>
              </a:ext>
            </a:extLst>
          </p:cNvPr>
          <p:cNvSpPr>
            <a:spLocks noGrp="1"/>
          </p:cNvSpPr>
          <p:nvPr>
            <p:ph type="title"/>
          </p:nvPr>
        </p:nvSpPr>
        <p:spPr>
          <a:xfrm>
            <a:off x="638355" y="612477"/>
            <a:ext cx="10259283" cy="793629"/>
          </a:xfrm>
        </p:spPr>
        <p:txBody>
          <a:bodyPr/>
          <a:lstStyle/>
          <a:p>
            <a:r>
              <a:rPr lang="en-GB" dirty="0"/>
              <a:t>Page 3 </a:t>
            </a:r>
          </a:p>
        </p:txBody>
      </p:sp>
    </p:spTree>
    <p:extLst>
      <p:ext uri="{BB962C8B-B14F-4D97-AF65-F5344CB8AC3E}">
        <p14:creationId xmlns:p14="http://schemas.microsoft.com/office/powerpoint/2010/main" val="2463796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DD14C6A-A0E9-D915-B3A4-3E3EEA26D647}"/>
              </a:ext>
            </a:extLst>
          </p:cNvPr>
          <p:cNvSpPr>
            <a:spLocks noGrp="1"/>
          </p:cNvSpPr>
          <p:nvPr>
            <p:ph idx="1"/>
          </p:nvPr>
        </p:nvSpPr>
        <p:spPr>
          <a:xfrm>
            <a:off x="431321" y="1561382"/>
            <a:ext cx="11576649" cy="4373592"/>
          </a:xfrm>
        </p:spPr>
        <p:txBody>
          <a:bodyPr>
            <a:normAutofit/>
          </a:bodyPr>
          <a:lstStyle/>
          <a:p>
            <a:r>
              <a:rPr lang="en-GB" dirty="0"/>
              <a:t>Myers, C. S. (1915). A contribution to the study of shell shock. </a:t>
            </a:r>
            <a:r>
              <a:rPr lang="en-GB" i="1" dirty="0"/>
              <a:t>The Lancet, 185</a:t>
            </a:r>
            <a:r>
              <a:rPr lang="en-GB" dirty="0"/>
              <a:t>(4772), 316–320.</a:t>
            </a:r>
          </a:p>
          <a:p>
            <a:r>
              <a:rPr lang="en-GB" dirty="0"/>
              <a:t>Neuro Launch Editorial Team. (2024, August 22). PTSD treatment evolution: A journey through time. Retrieved from https://neurolaunch.com/editorial-team/</a:t>
            </a:r>
          </a:p>
          <a:p>
            <a:r>
              <a:rPr lang="en-GB" dirty="0"/>
              <a:t>Rathore, N. (2025, March 7). An evolution of PTSD: A journey through time. </a:t>
            </a:r>
            <a:r>
              <a:rPr lang="en-GB" i="1" dirty="0" err="1"/>
              <a:t>Psywellpath</a:t>
            </a:r>
            <a:r>
              <a:rPr lang="en-GB" i="1" dirty="0"/>
              <a:t>.</a:t>
            </a:r>
            <a:endParaRPr lang="en-GB" dirty="0"/>
          </a:p>
          <a:p>
            <a:r>
              <a:rPr lang="en-GB" dirty="0"/>
              <a:t>Seay, N. (2025, May 23). The history of posttraumatic stress disorder. </a:t>
            </a:r>
            <a:r>
              <a:rPr lang="en-GB" i="1" dirty="0"/>
              <a:t>Mentalhealth.com.</a:t>
            </a:r>
            <a:r>
              <a:rPr lang="en-GB" dirty="0"/>
              <a:t> Retrieved from https://www.mentalhealth.com</a:t>
            </a:r>
          </a:p>
          <a:p>
            <a:r>
              <a:rPr lang="en-GB" dirty="0"/>
              <a:t>Sharp, D. (2000, September 16). Shocked, shot &amp; pardoned. </a:t>
            </a:r>
            <a:r>
              <a:rPr lang="en-GB" i="1" dirty="0"/>
              <a:t>The Lancet, 368</a:t>
            </a:r>
            <a:r>
              <a:rPr lang="en-GB" dirty="0"/>
              <a:t>(9540), 975–976.</a:t>
            </a:r>
          </a:p>
          <a:p>
            <a:r>
              <a:rPr lang="en-GB" dirty="0"/>
              <a:t> Trauma Dissociation. (n.d.). History of PTSD and trauma diagnoses. Retrieved from https://traumadissociation.com/ptsd/history-of-post-traumatic-stress-disorder</a:t>
            </a:r>
          </a:p>
          <a:p>
            <a:endParaRPr lang="en-GB" dirty="0"/>
          </a:p>
        </p:txBody>
      </p:sp>
      <p:sp>
        <p:nvSpPr>
          <p:cNvPr id="3" name="Title 2">
            <a:extLst>
              <a:ext uri="{FF2B5EF4-FFF2-40B4-BE49-F238E27FC236}">
                <a16:creationId xmlns:a16="http://schemas.microsoft.com/office/drawing/2014/main" id="{137C5EEA-7597-CA77-7A0E-66D9449FF48E}"/>
              </a:ext>
            </a:extLst>
          </p:cNvPr>
          <p:cNvSpPr>
            <a:spLocks noGrp="1"/>
          </p:cNvSpPr>
          <p:nvPr>
            <p:ph type="title"/>
          </p:nvPr>
        </p:nvSpPr>
        <p:spPr>
          <a:xfrm>
            <a:off x="966159" y="336431"/>
            <a:ext cx="9931480" cy="1086927"/>
          </a:xfrm>
        </p:spPr>
        <p:txBody>
          <a:bodyPr/>
          <a:lstStyle/>
          <a:p>
            <a:br>
              <a:rPr lang="en-GB" dirty="0"/>
            </a:br>
            <a:r>
              <a:rPr lang="en-GB" dirty="0"/>
              <a:t>Page 4</a:t>
            </a:r>
          </a:p>
        </p:txBody>
      </p:sp>
    </p:spTree>
    <p:extLst>
      <p:ext uri="{BB962C8B-B14F-4D97-AF65-F5344CB8AC3E}">
        <p14:creationId xmlns:p14="http://schemas.microsoft.com/office/powerpoint/2010/main" val="1012352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A2B87E-D13C-F267-4791-18E7FF7E1A94}"/>
              </a:ext>
            </a:extLst>
          </p:cNvPr>
          <p:cNvSpPr>
            <a:spLocks noGrp="1"/>
          </p:cNvSpPr>
          <p:nvPr>
            <p:ph idx="1"/>
          </p:nvPr>
        </p:nvSpPr>
        <p:spPr>
          <a:xfrm>
            <a:off x="293299" y="1613140"/>
            <a:ext cx="11731924" cy="4364966"/>
          </a:xfrm>
        </p:spPr>
        <p:txBody>
          <a:bodyPr>
            <a:normAutofit fontScale="92500" lnSpcReduction="10000"/>
          </a:bodyPr>
          <a:lstStyle/>
          <a:p>
            <a:r>
              <a:rPr lang="en-GB" dirty="0"/>
              <a:t>Trauma Research Foundation. (2021). Retrieved from https://www.traumaresearchfoundation.org</a:t>
            </a:r>
          </a:p>
          <a:p>
            <a:r>
              <a:rPr lang="en-GB" dirty="0"/>
              <a:t>Trimble, M. D. (1985). Post-traumatic stress disorder: History of a concept. In C. R. Figley (Ed.), </a:t>
            </a:r>
            <a:r>
              <a:rPr lang="en-GB" i="1" dirty="0"/>
              <a:t>Trauma and its wake: The study and treatment of post-traumatic stress disorder</a:t>
            </a:r>
            <a:r>
              <a:rPr lang="en-GB" dirty="0"/>
              <a:t> (pp. 5–20). New York: Brunner/Mazel. (Revised from </a:t>
            </a:r>
            <a:r>
              <a:rPr lang="en-GB" i="1" dirty="0"/>
              <a:t>Encyclopaedia of Psychology</a:t>
            </a:r>
            <a:r>
              <a:rPr lang="en-GB" dirty="0"/>
              <a:t>, R. Corsini, Ed., New York: Wiley, 1984, 1994).</a:t>
            </a:r>
          </a:p>
          <a:p>
            <a:r>
              <a:rPr lang="en-GB" dirty="0"/>
              <a:t>Understanding PTSD: A detailed timeline of its history and evolution. (2025). Retrieved from https://ptsdhistorytimeline.com</a:t>
            </a:r>
          </a:p>
          <a:p>
            <a:r>
              <a:rPr lang="en-GB" dirty="0"/>
              <a:t>Unravelling the threads of time: A comprehensive PTSD history timeline. (2025). Retrieved from https://ptsdhistorytimeline.com</a:t>
            </a:r>
          </a:p>
          <a:p>
            <a:r>
              <a:rPr lang="en-GB" dirty="0"/>
              <a:t>Young, A., &amp; Horwitz, A. V. (2020). PTSD: A short history. </a:t>
            </a:r>
            <a:r>
              <a:rPr lang="en-GB" i="1" dirty="0"/>
              <a:t>Social History of Medicine, 33</a:t>
            </a:r>
            <a:r>
              <a:rPr lang="en-GB" dirty="0"/>
              <a:t>(2), 659–678. https://doi.org/10.1093/shm/hkz040</a:t>
            </a:r>
          </a:p>
          <a:p>
            <a:pPr marL="0" indent="0">
              <a:buNone/>
            </a:pPr>
            <a:r>
              <a:rPr lang="en-GB" dirty="0"/>
              <a:t> </a:t>
            </a:r>
          </a:p>
          <a:p>
            <a:endParaRPr lang="en-GB" dirty="0"/>
          </a:p>
        </p:txBody>
      </p:sp>
      <p:sp>
        <p:nvSpPr>
          <p:cNvPr id="3" name="Title 2">
            <a:extLst>
              <a:ext uri="{FF2B5EF4-FFF2-40B4-BE49-F238E27FC236}">
                <a16:creationId xmlns:a16="http://schemas.microsoft.com/office/drawing/2014/main" id="{6664E489-9631-F630-CB66-04B4DA14D0AD}"/>
              </a:ext>
            </a:extLst>
          </p:cNvPr>
          <p:cNvSpPr>
            <a:spLocks noGrp="1"/>
          </p:cNvSpPr>
          <p:nvPr>
            <p:ph type="title"/>
          </p:nvPr>
        </p:nvSpPr>
        <p:spPr>
          <a:xfrm>
            <a:off x="491707" y="431322"/>
            <a:ext cx="10405932" cy="1095554"/>
          </a:xfrm>
        </p:spPr>
        <p:txBody>
          <a:bodyPr/>
          <a:lstStyle/>
          <a:p>
            <a:br>
              <a:rPr lang="en-GB" dirty="0"/>
            </a:br>
            <a:r>
              <a:rPr lang="en-GB" dirty="0"/>
              <a:t>Page 5 </a:t>
            </a:r>
          </a:p>
        </p:txBody>
      </p:sp>
    </p:spTree>
    <p:extLst>
      <p:ext uri="{BB962C8B-B14F-4D97-AF65-F5344CB8AC3E}">
        <p14:creationId xmlns:p14="http://schemas.microsoft.com/office/powerpoint/2010/main" val="2492047544"/>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Office_60958850_TF66921596_Win32" id="{6B9FDD00-93C4-4E21-BD1D-55AA4FC3F412}" vid="{6BB4AF6E-36C4-4E2E-AB49-C65CBCF6D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 invention</Template>
  <TotalTime>1498</TotalTime>
  <Words>3195</Words>
  <Application>Microsoft Office PowerPoint</Application>
  <PresentationFormat>Widescreen</PresentationFormat>
  <Paragraphs>145</Paragraphs>
  <Slides>19</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Arial</vt:lpstr>
      <vt:lpstr>Calibri</vt:lpstr>
      <vt:lpstr>Gill Sans MT</vt:lpstr>
      <vt:lpstr>Tahoma</vt:lpstr>
      <vt:lpstr>Times New Roman</vt:lpstr>
      <vt:lpstr>Wingdings</vt:lpstr>
      <vt:lpstr>Gallery</vt:lpstr>
      <vt:lpstr>The History of ptsd </vt:lpstr>
      <vt:lpstr>Aims &amp; objections </vt:lpstr>
      <vt:lpstr>                        What is it?  </vt:lpstr>
      <vt:lpstr>           The four clusters </vt:lpstr>
      <vt:lpstr>Herodotus  (484bc) - the Greek Historian </vt:lpstr>
      <vt:lpstr>  Ancient Roman interruptions of PTSD </vt:lpstr>
      <vt:lpstr>  The turning  point </vt:lpstr>
      <vt:lpstr>Industrialisation &amp; new technologies  </vt:lpstr>
      <vt:lpstr>     Foundational figures </vt:lpstr>
      <vt:lpstr>WW1 – introduction of “ shell shock” </vt:lpstr>
      <vt:lpstr>the DSM recognition and classifation of  PTSD </vt:lpstr>
      <vt:lpstr>                   Epidemiology of PTSD  </vt:lpstr>
      <vt:lpstr>  Conclusion </vt:lpstr>
      <vt:lpstr>AI STATEMENT </vt:lpstr>
      <vt:lpstr>Reference list </vt:lpstr>
      <vt:lpstr> Page 2 </vt:lpstr>
      <vt:lpstr>Page 3 </vt:lpstr>
      <vt:lpstr> Page 4</vt:lpstr>
      <vt:lpstr> Page 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Dicks</dc:creator>
  <cp:lastModifiedBy>Alison Dicks</cp:lastModifiedBy>
  <cp:revision>7</cp:revision>
  <dcterms:created xsi:type="dcterms:W3CDTF">2025-12-14T06:53:23Z</dcterms:created>
  <dcterms:modified xsi:type="dcterms:W3CDTF">2026-01-05T07:31:17Z</dcterms:modified>
</cp:coreProperties>
</file>