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7" r:id="rId4"/>
    <p:sldId id="258" r:id="rId5"/>
    <p:sldId id="259" r:id="rId6"/>
    <p:sldId id="266" r:id="rId7"/>
    <p:sldId id="270" r:id="rId8"/>
    <p:sldId id="271" r:id="rId9"/>
    <p:sldId id="261" r:id="rId10"/>
    <p:sldId id="262" r:id="rId11"/>
    <p:sldId id="263" r:id="rId12"/>
    <p:sldId id="264" r:id="rId13"/>
    <p:sldId id="265" r:id="rId14"/>
    <p:sldId id="272" r:id="rId15"/>
    <p:sldId id="267" r:id="rId16"/>
    <p:sldId id="268" r:id="rId17"/>
    <p:sldId id="27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DEC697-AA45-2937-A521-41292D5F1BA0}" v="6" dt="2024-03-10T18:32:45.917"/>
    <p1510:client id="{F31C3BE3-BAA9-0DCE-5AE5-F72F4EF2BF7E}" v="481" dt="2024-03-10T19:03:29.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66" d="100"/>
          <a:sy n="66" d="100"/>
        </p:scale>
        <p:origin x="480"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carolvs.blogspot.com/2016/05/humanidades-jesuitas-alicante-estudios.html"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usq.pressbooks.pub/traumainformedpractice/chapter/6-2-the-teacher-must-survive-self-care-and-managing-secondary-trauma/"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eatmedia.blogspot.com/2011/09/message-to-our-client-our-confidants.html"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ndustry Engagement Events - KiwiNet">
            <a:extLst>
              <a:ext uri="{FF2B5EF4-FFF2-40B4-BE49-F238E27FC236}">
                <a16:creationId xmlns:a16="http://schemas.microsoft.com/office/drawing/2014/main" id="{FD14BEB3-37C2-17F1-9485-B180D850DB28}"/>
              </a:ext>
            </a:extLst>
          </p:cNvPr>
          <p:cNvPicPr>
            <a:picLocks noChangeAspect="1"/>
          </p:cNvPicPr>
          <p:nvPr/>
        </p:nvPicPr>
        <p:blipFill>
          <a:blip r:embed="rId2"/>
          <a:stretch>
            <a:fillRect/>
          </a:stretch>
        </p:blipFill>
        <p:spPr>
          <a:xfrm>
            <a:off x="431800" y="2632075"/>
            <a:ext cx="4808538" cy="3586163"/>
          </a:xfrm>
          <a:prstGeom prst="rect">
            <a:avLst/>
          </a:prstGeom>
        </p:spPr>
      </p:pic>
      <p:pic>
        <p:nvPicPr>
          <p:cNvPr id="7" name="Picture 6" descr="ASSIGNMENT -OPERATIONS RESEARCH 1 COMMERCEIETS">
            <a:extLst>
              <a:ext uri="{FF2B5EF4-FFF2-40B4-BE49-F238E27FC236}">
                <a16:creationId xmlns:a16="http://schemas.microsoft.com/office/drawing/2014/main" id="{9050F168-274C-50A7-69D8-8D0160925EE8}"/>
              </a:ext>
            </a:extLst>
          </p:cNvPr>
          <p:cNvPicPr>
            <a:picLocks noChangeAspect="1"/>
          </p:cNvPicPr>
          <p:nvPr/>
        </p:nvPicPr>
        <p:blipFill rotWithShape="1">
          <a:blip r:embed="rId3"/>
          <a:srcRect t="4779" b="15150"/>
          <a:stretch/>
        </p:blipFill>
        <p:spPr>
          <a:xfrm>
            <a:off x="5318125" y="2632075"/>
            <a:ext cx="6435725" cy="3586163"/>
          </a:xfrm>
          <a:prstGeom prst="rect">
            <a:avLst/>
          </a:prstGeom>
        </p:spPr>
      </p:pic>
      <p:sp>
        <p:nvSpPr>
          <p:cNvPr id="2" name="Title 1"/>
          <p:cNvSpPr>
            <a:spLocks noGrp="1"/>
          </p:cNvSpPr>
          <p:nvPr>
            <p:ph type="ctrTitle"/>
          </p:nvPr>
        </p:nvSpPr>
        <p:spPr>
          <a:xfrm>
            <a:off x="638881" y="417576"/>
            <a:ext cx="10909640" cy="1249394"/>
          </a:xfrm>
        </p:spPr>
        <p:txBody>
          <a:bodyPr anchor="ctr">
            <a:normAutofit/>
          </a:bodyPr>
          <a:lstStyle/>
          <a:p>
            <a:r>
              <a:rPr lang="en-GB" sz="6600"/>
              <a:t>Assignment 2</a:t>
            </a:r>
          </a:p>
        </p:txBody>
      </p:sp>
      <p:sp>
        <p:nvSpPr>
          <p:cNvPr id="3" name="Subtitle 2"/>
          <p:cNvSpPr>
            <a:spLocks noGrp="1"/>
          </p:cNvSpPr>
          <p:nvPr>
            <p:ph type="subTitle" idx="1"/>
          </p:nvPr>
        </p:nvSpPr>
        <p:spPr>
          <a:xfrm>
            <a:off x="638881" y="1809541"/>
            <a:ext cx="10909643" cy="687406"/>
          </a:xfrm>
        </p:spPr>
        <p:txBody>
          <a:bodyPr vert="horz" lIns="91440" tIns="45720" rIns="91440" bIns="45720" rtlCol="0" anchor="ctr">
            <a:noAutofit/>
          </a:bodyPr>
          <a:lstStyle/>
          <a:p>
            <a:r>
              <a:rPr lang="en-GB" dirty="0"/>
              <a:t>Industrial Engagement and Professionalism </a:t>
            </a:r>
            <a:endParaRPr lang="en-US" dirty="0"/>
          </a:p>
          <a:p>
            <a:r>
              <a:rPr lang="en-GB"/>
              <a:t>Jan Howells-Johnson</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83F0948-A393-07EB-D2D6-FF93EB5C998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Today</a:t>
            </a:r>
          </a:p>
        </p:txBody>
      </p:sp>
      <p:sp>
        <p:nvSpPr>
          <p:cNvPr id="3" name="Content Placeholder 2">
            <a:extLst>
              <a:ext uri="{FF2B5EF4-FFF2-40B4-BE49-F238E27FC236}">
                <a16:creationId xmlns:a16="http://schemas.microsoft.com/office/drawing/2014/main" id="{974DF525-EC9C-91FA-5AAF-383689389B68}"/>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3200" dirty="0">
                <a:solidFill>
                  <a:schemeClr val="tx2"/>
                </a:solidFill>
              </a:rPr>
              <a:t>Recap Assignment 2</a:t>
            </a:r>
            <a:endParaRPr lang="en-US" sz="32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1667180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84E336-548D-88D2-EF00-5AB5711AF0DF}"/>
              </a:ext>
            </a:extLst>
          </p:cNvPr>
          <p:cNvSpPr>
            <a:spLocks noGrp="1"/>
          </p:cNvSpPr>
          <p:nvPr>
            <p:ph type="ctrTitle"/>
          </p:nvPr>
        </p:nvSpPr>
        <p:spPr>
          <a:xfrm>
            <a:off x="789708" y="841664"/>
            <a:ext cx="4874661" cy="5156800"/>
          </a:xfrm>
        </p:spPr>
        <p:txBody>
          <a:bodyPr vert="horz" lIns="91440" tIns="45720" rIns="91440" bIns="45720" rtlCol="0" anchor="ctr">
            <a:normAutofit/>
          </a:bodyPr>
          <a:lstStyle/>
          <a:p>
            <a:pPr marL="285750" indent="-285750" algn="l">
              <a:buFont typeface="Arial"/>
              <a:buChar char="•"/>
            </a:pPr>
            <a:r>
              <a:rPr lang="en-GB" sz="3000" dirty="0">
                <a:solidFill>
                  <a:schemeClr val="bg1"/>
                </a:solidFill>
                <a:latin typeface="Arial"/>
                <a:cs typeface="Arial"/>
              </a:rPr>
              <a:t>Evidence the knowledge and skills required to work within health and / or care within a relevant health or care workplace</a:t>
            </a:r>
            <a:br>
              <a:rPr lang="en-GB" sz="3000" dirty="0">
                <a:latin typeface="Arial"/>
                <a:cs typeface="Arial"/>
              </a:rPr>
            </a:br>
            <a:br>
              <a:rPr lang="en-GB" sz="3000" dirty="0">
                <a:latin typeface="Arial"/>
                <a:cs typeface="Arial"/>
              </a:rPr>
            </a:br>
            <a:r>
              <a:rPr lang="en-GB" sz="3000" dirty="0">
                <a:solidFill>
                  <a:schemeClr val="bg1"/>
                </a:solidFill>
                <a:latin typeface="Arial"/>
                <a:cs typeface="Arial"/>
              </a:rPr>
              <a:t> </a:t>
            </a:r>
            <a:endParaRPr lang="en-US" sz="3000" dirty="0">
              <a:solidFill>
                <a:schemeClr val="bg1"/>
              </a:solidFill>
            </a:endParaRPr>
          </a:p>
          <a:p>
            <a:pPr marL="457200" indent="-457200" algn="l">
              <a:buFont typeface="Arial"/>
              <a:buChar char="•"/>
            </a:pPr>
            <a:r>
              <a:rPr lang="en-GB" sz="3000">
                <a:solidFill>
                  <a:schemeClr val="bg1"/>
                </a:solidFill>
                <a:latin typeface="Arial"/>
                <a:cs typeface="Arial"/>
              </a:rPr>
              <a:t>Reflect on and evaluate personal and professional development of skills </a:t>
            </a:r>
            <a:endParaRPr lang="en-GB" sz="3000">
              <a:solidFill>
                <a:schemeClr val="bg1"/>
              </a:solidFill>
            </a:endParaRPr>
          </a:p>
        </p:txBody>
      </p:sp>
      <p:sp>
        <p:nvSpPr>
          <p:cNvPr id="3" name="Subtitle 2">
            <a:extLst>
              <a:ext uri="{FF2B5EF4-FFF2-40B4-BE49-F238E27FC236}">
                <a16:creationId xmlns:a16="http://schemas.microsoft.com/office/drawing/2014/main" id="{B59CDC2C-90E0-CF48-1D36-CCCE725585DB}"/>
              </a:ext>
            </a:extLst>
          </p:cNvPr>
          <p:cNvSpPr>
            <a:spLocks noGrp="1"/>
          </p:cNvSpPr>
          <p:nvPr>
            <p:ph type="subTitle" idx="1"/>
          </p:nvPr>
        </p:nvSpPr>
        <p:spPr>
          <a:xfrm>
            <a:off x="6534687" y="841664"/>
            <a:ext cx="4867605" cy="5156800"/>
          </a:xfrm>
        </p:spPr>
        <p:txBody>
          <a:bodyPr vert="horz" lIns="91440" tIns="45720" rIns="91440" bIns="45720" rtlCol="0" anchor="ctr">
            <a:normAutofit/>
          </a:bodyPr>
          <a:lstStyle/>
          <a:p>
            <a:pPr algn="l"/>
            <a:r>
              <a:rPr lang="en-GB" sz="4000" dirty="0">
                <a:solidFill>
                  <a:schemeClr val="tx2"/>
                </a:solidFill>
              </a:rPr>
              <a:t> Module Learning  Outcomes</a:t>
            </a:r>
            <a:endParaRPr lang="en-US" sz="4000">
              <a:solidFill>
                <a:schemeClr val="tx2"/>
              </a:solidFill>
            </a:endParaRPr>
          </a:p>
        </p:txBody>
      </p:sp>
    </p:spTree>
    <p:extLst>
      <p:ext uri="{BB962C8B-B14F-4D97-AF65-F5344CB8AC3E}">
        <p14:creationId xmlns:p14="http://schemas.microsoft.com/office/powerpoint/2010/main" val="4170183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A1AA16F-28FA-7F03-017F-87B4D18C166E}"/>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Assessment</a:t>
            </a:r>
          </a:p>
        </p:txBody>
      </p:sp>
      <p:sp>
        <p:nvSpPr>
          <p:cNvPr id="3" name="Content Placeholder 2">
            <a:extLst>
              <a:ext uri="{FF2B5EF4-FFF2-40B4-BE49-F238E27FC236}">
                <a16:creationId xmlns:a16="http://schemas.microsoft.com/office/drawing/2014/main" id="{3A59DDAC-F277-E668-5333-D00D5F711C04}"/>
              </a:ext>
            </a:extLst>
          </p:cNvPr>
          <p:cNvSpPr>
            <a:spLocks noGrp="1"/>
          </p:cNvSpPr>
          <p:nvPr>
            <p:ph idx="1"/>
          </p:nvPr>
        </p:nvSpPr>
        <p:spPr>
          <a:xfrm>
            <a:off x="6464410" y="841247"/>
            <a:ext cx="5480052" cy="5340097"/>
          </a:xfrm>
        </p:spPr>
        <p:txBody>
          <a:bodyPr vert="horz" lIns="91440" tIns="45720" rIns="91440" bIns="45720" rtlCol="0" anchor="ctr">
            <a:normAutofit/>
          </a:bodyPr>
          <a:lstStyle/>
          <a:p>
            <a:r>
              <a:rPr lang="en-GB" sz="2400" dirty="0">
                <a:solidFill>
                  <a:schemeClr val="tx2"/>
                </a:solidFill>
                <a:latin typeface="Arial"/>
                <a:cs typeface="Arial"/>
              </a:rPr>
              <a:t>You will produce a ten-minute presentation.</a:t>
            </a:r>
            <a:endParaRPr lang="en-GB" sz="2400">
              <a:solidFill>
                <a:schemeClr val="tx2"/>
              </a:solidFill>
              <a:latin typeface="Aptos" panose="020B0004020202020204"/>
              <a:cs typeface="Arial"/>
            </a:endParaRPr>
          </a:p>
          <a:p>
            <a:r>
              <a:rPr lang="en-GB" sz="2400" dirty="0">
                <a:solidFill>
                  <a:schemeClr val="tx2"/>
                </a:solidFill>
                <a:latin typeface="Arial"/>
                <a:cs typeface="Arial"/>
              </a:rPr>
              <a:t> Your title for the presentation will be: </a:t>
            </a:r>
            <a:endParaRPr lang="en-GB" sz="2400" dirty="0">
              <a:solidFill>
                <a:schemeClr val="tx2"/>
              </a:solidFill>
            </a:endParaRPr>
          </a:p>
          <a:p>
            <a:endParaRPr lang="en-GB" sz="2400" dirty="0">
              <a:solidFill>
                <a:schemeClr val="tx2"/>
              </a:solidFill>
            </a:endParaRPr>
          </a:p>
          <a:p>
            <a:r>
              <a:rPr lang="en-GB" sz="2400" b="1" dirty="0">
                <a:solidFill>
                  <a:schemeClr val="tx2"/>
                </a:solidFill>
                <a:latin typeface="Arial"/>
                <a:cs typeface="Arial"/>
              </a:rPr>
              <a:t>Working with Others in Health and Social Care: My Experiences and Development</a:t>
            </a:r>
          </a:p>
          <a:p>
            <a:r>
              <a:rPr lang="en-GB" sz="2400" dirty="0">
                <a:solidFill>
                  <a:srgbClr val="000000"/>
                </a:solidFill>
                <a:latin typeface="Arial"/>
                <a:cs typeface="Arial"/>
              </a:rPr>
              <a:t>You should view this assignment in </a:t>
            </a:r>
            <a:r>
              <a:rPr lang="en-GB" sz="2400" b="1" dirty="0">
                <a:solidFill>
                  <a:srgbClr val="000000"/>
                </a:solidFill>
                <a:latin typeface="Arial"/>
                <a:cs typeface="Arial"/>
              </a:rPr>
              <a:t>two parts:</a:t>
            </a:r>
            <a:endParaRPr lang="en-GB" sz="2400" b="1" dirty="0">
              <a:solidFill>
                <a:schemeClr val="tx2"/>
              </a:solidFill>
              <a:latin typeface="Arial"/>
              <a:cs typeface="Arial"/>
            </a:endParaRPr>
          </a:p>
          <a:p>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253629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FE44F31A-82B0-A931-354F-356038C51472}"/>
              </a:ext>
            </a:extLst>
          </p:cNvPr>
          <p:cNvPicPr>
            <a:picLocks noChangeAspect="1"/>
          </p:cNvPicPr>
          <p:nvPr/>
        </p:nvPicPr>
        <p:blipFill rotWithShape="1">
          <a:blip r:embed="rId2"/>
          <a:srcRect l="19179" r="40047" b="10"/>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2EF148EB-D352-3248-1C55-BDA5FD044E2E}"/>
              </a:ext>
            </a:extLst>
          </p:cNvPr>
          <p:cNvSpPr>
            <a:spLocks noGrp="1"/>
          </p:cNvSpPr>
          <p:nvPr>
            <p:ph type="title"/>
          </p:nvPr>
        </p:nvSpPr>
        <p:spPr>
          <a:xfrm>
            <a:off x="1137034" y="609600"/>
            <a:ext cx="6831188" cy="1322887"/>
          </a:xfrm>
        </p:spPr>
        <p:txBody>
          <a:bodyPr>
            <a:normAutofit/>
          </a:bodyPr>
          <a:lstStyle/>
          <a:p>
            <a:r>
              <a:rPr lang="en-GB" b="1" dirty="0">
                <a:latin typeface="Arial"/>
                <a:cs typeface="Arial"/>
              </a:rPr>
              <a:t>Part 1</a:t>
            </a:r>
            <a:endParaRPr lang="en-US" dirty="0"/>
          </a:p>
        </p:txBody>
      </p:sp>
      <p:sp>
        <p:nvSpPr>
          <p:cNvPr id="3" name="Content Placeholder 2">
            <a:extLst>
              <a:ext uri="{FF2B5EF4-FFF2-40B4-BE49-F238E27FC236}">
                <a16:creationId xmlns:a16="http://schemas.microsoft.com/office/drawing/2014/main" id="{F58562D2-146D-1190-CEE6-D7E6559219BB}"/>
              </a:ext>
            </a:extLst>
          </p:cNvPr>
          <p:cNvSpPr>
            <a:spLocks noGrp="1"/>
          </p:cNvSpPr>
          <p:nvPr>
            <p:ph idx="1"/>
          </p:nvPr>
        </p:nvSpPr>
        <p:spPr>
          <a:xfrm>
            <a:off x="129229" y="2194102"/>
            <a:ext cx="7524022" cy="3908585"/>
          </a:xfrm>
        </p:spPr>
        <p:txBody>
          <a:bodyPr vert="horz" lIns="91440" tIns="45720" rIns="91440" bIns="45720" rtlCol="0" anchor="t">
            <a:normAutofit/>
          </a:bodyPr>
          <a:lstStyle/>
          <a:p>
            <a:pPr marL="0" indent="0">
              <a:buNone/>
            </a:pPr>
            <a:r>
              <a:rPr lang="en-GB" sz="2400" dirty="0">
                <a:latin typeface="Arial"/>
                <a:cs typeface="Arial"/>
              </a:rPr>
              <a:t>Your presentation is a personal reflection on your interview and the feedback you were provided. You will be asked to reflect and discuss your experience using a SWOT analysis. </a:t>
            </a:r>
            <a:endParaRPr lang="en-US" sz="2400">
              <a:latin typeface="Aptos" panose="020B0004020202020204"/>
              <a:cs typeface="Arial"/>
            </a:endParaRPr>
          </a:p>
          <a:p>
            <a:pPr marL="0" indent="0">
              <a:buNone/>
            </a:pPr>
            <a:r>
              <a:rPr lang="en-GB" sz="2400" dirty="0">
                <a:latin typeface="Arial"/>
                <a:cs typeface="Arial"/>
              </a:rPr>
              <a:t>Please remember to support your work with good quality literature throughout. Students will present and record a 10-minute presentation and upload before the deadline date to Turnitin.</a:t>
            </a:r>
            <a:endParaRPr lang="en-US" sz="2400"/>
          </a:p>
          <a:p>
            <a:pPr marL="0" indent="0">
              <a:buNone/>
            </a:pPr>
            <a:endParaRPr lang="en-GB" sz="1900" dirty="0"/>
          </a:p>
        </p:txBody>
      </p:sp>
    </p:spTree>
    <p:extLst>
      <p:ext uri="{BB962C8B-B14F-4D97-AF65-F5344CB8AC3E}">
        <p14:creationId xmlns:p14="http://schemas.microsoft.com/office/powerpoint/2010/main" val="4280433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874BC-78AC-3D40-DC13-67E12AD7DAB4}"/>
              </a:ext>
            </a:extLst>
          </p:cNvPr>
          <p:cNvSpPr>
            <a:spLocks noGrp="1"/>
          </p:cNvSpPr>
          <p:nvPr>
            <p:ph type="title"/>
          </p:nvPr>
        </p:nvSpPr>
        <p:spPr>
          <a:xfrm>
            <a:off x="761803" y="350196"/>
            <a:ext cx="4646904" cy="1624520"/>
          </a:xfrm>
        </p:spPr>
        <p:txBody>
          <a:bodyPr anchor="ctr">
            <a:normAutofit/>
          </a:bodyPr>
          <a:lstStyle/>
          <a:p>
            <a:r>
              <a:rPr lang="en-GB" sz="4000"/>
              <a:t>Part 2</a:t>
            </a:r>
          </a:p>
        </p:txBody>
      </p:sp>
      <p:sp>
        <p:nvSpPr>
          <p:cNvPr id="3" name="Content Placeholder 2">
            <a:extLst>
              <a:ext uri="{FF2B5EF4-FFF2-40B4-BE49-F238E27FC236}">
                <a16:creationId xmlns:a16="http://schemas.microsoft.com/office/drawing/2014/main" id="{EF361E79-19EE-AAE1-BCEB-A6682DBD759C}"/>
              </a:ext>
            </a:extLst>
          </p:cNvPr>
          <p:cNvSpPr>
            <a:spLocks noGrp="1"/>
          </p:cNvSpPr>
          <p:nvPr>
            <p:ph idx="1"/>
          </p:nvPr>
        </p:nvSpPr>
        <p:spPr>
          <a:xfrm>
            <a:off x="319351" y="1772265"/>
            <a:ext cx="5089356" cy="4584084"/>
          </a:xfrm>
        </p:spPr>
        <p:txBody>
          <a:bodyPr vert="horz" lIns="91440" tIns="45720" rIns="91440" bIns="45720" rtlCol="0" anchor="ctr">
            <a:normAutofit/>
          </a:bodyPr>
          <a:lstStyle/>
          <a:p>
            <a:r>
              <a:rPr lang="en-GB" sz="2400" dirty="0">
                <a:latin typeface="Arial"/>
                <a:cs typeface="Arial"/>
              </a:rPr>
              <a:t>Students will then write a 1000-word assignment discussing in further depth, individual strengths, weaknesses, opportunities and threats.</a:t>
            </a:r>
            <a:endParaRPr lang="en-GB" sz="2400">
              <a:latin typeface="Aptos" panose="020B0004020202020204"/>
              <a:cs typeface="Arial"/>
            </a:endParaRPr>
          </a:p>
          <a:p>
            <a:r>
              <a:rPr lang="en-GB" sz="2400" dirty="0">
                <a:latin typeface="Arial"/>
                <a:cs typeface="Arial"/>
              </a:rPr>
              <a:t> Students will explore current literature related to their experience suggesting how they can build upon their strengths and minimise any weaknesses identified.  </a:t>
            </a:r>
            <a:endParaRPr lang="en-GB" sz="2400" dirty="0"/>
          </a:p>
        </p:txBody>
      </p:sp>
      <p:pic>
        <p:nvPicPr>
          <p:cNvPr id="5" name="Picture 4" descr="Glasses on top of a book">
            <a:extLst>
              <a:ext uri="{FF2B5EF4-FFF2-40B4-BE49-F238E27FC236}">
                <a16:creationId xmlns:a16="http://schemas.microsoft.com/office/drawing/2014/main" id="{1F92875C-7590-DB2A-6850-FDA70053EA48}"/>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3671487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35E9D-17A3-4A39-A529-1661E01B2AED}"/>
              </a:ext>
            </a:extLst>
          </p:cNvPr>
          <p:cNvSpPr>
            <a:spLocks noGrp="1"/>
          </p:cNvSpPr>
          <p:nvPr>
            <p:ph type="title"/>
          </p:nvPr>
        </p:nvSpPr>
        <p:spPr>
          <a:xfrm>
            <a:off x="793662" y="386930"/>
            <a:ext cx="10066122" cy="1298448"/>
          </a:xfrm>
        </p:spPr>
        <p:txBody>
          <a:bodyPr anchor="b">
            <a:normAutofit/>
          </a:bodyPr>
          <a:lstStyle/>
          <a:p>
            <a:r>
              <a:rPr lang="en-GB" sz="4800"/>
              <a:t>How to succeed...</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B1F4C2-DDCC-8EC4-3D6E-D0842E734BD6}"/>
              </a:ext>
            </a:extLst>
          </p:cNvPr>
          <p:cNvSpPr>
            <a:spLocks noGrp="1"/>
          </p:cNvSpPr>
          <p:nvPr>
            <p:ph idx="1"/>
          </p:nvPr>
        </p:nvSpPr>
        <p:spPr>
          <a:xfrm>
            <a:off x="793661" y="2599509"/>
            <a:ext cx="4530898" cy="3639450"/>
          </a:xfrm>
        </p:spPr>
        <p:txBody>
          <a:bodyPr vert="horz" lIns="91440" tIns="45720" rIns="91440" bIns="45720" rtlCol="0" anchor="ctr">
            <a:noAutofit/>
          </a:bodyPr>
          <a:lstStyle/>
          <a:p>
            <a:endParaRPr lang="en-GB" sz="2000"/>
          </a:p>
          <a:p>
            <a:r>
              <a:rPr lang="en-GB" dirty="0"/>
              <a:t>Plan</a:t>
            </a:r>
          </a:p>
          <a:p>
            <a:r>
              <a:rPr lang="en-GB" dirty="0"/>
              <a:t>Prepare</a:t>
            </a:r>
          </a:p>
          <a:p>
            <a:r>
              <a:rPr lang="en-GB" dirty="0"/>
              <a:t>Practice</a:t>
            </a:r>
          </a:p>
          <a:p>
            <a:r>
              <a:rPr lang="en-GB" dirty="0"/>
              <a:t>Aim high </a:t>
            </a:r>
          </a:p>
          <a:p>
            <a:r>
              <a:rPr lang="en-GB" dirty="0"/>
              <a:t>Proof read</a:t>
            </a:r>
            <a:endParaRPr lang="en-GB"/>
          </a:p>
          <a:p>
            <a:r>
              <a:rPr lang="en-GB" dirty="0"/>
              <a:t>Read over the proforma guidance specific sections</a:t>
            </a:r>
          </a:p>
          <a:p>
            <a:endParaRPr lang="en-GB" sz="2000"/>
          </a:p>
          <a:p>
            <a:endParaRPr lang="en-GB" sz="2000"/>
          </a:p>
        </p:txBody>
      </p:sp>
      <p:pic>
        <p:nvPicPr>
          <p:cNvPr id="4" name="Picture 3" descr="BE PREPARED and PREPARATION is the KEY Plan, Prepare, Perform Stock ...">
            <a:extLst>
              <a:ext uri="{FF2B5EF4-FFF2-40B4-BE49-F238E27FC236}">
                <a16:creationId xmlns:a16="http://schemas.microsoft.com/office/drawing/2014/main" id="{F523D4BE-4E00-55A4-589E-BEA9DCB3433A}"/>
              </a:ext>
            </a:extLst>
          </p:cNvPr>
          <p:cNvPicPr>
            <a:picLocks noChangeAspect="1"/>
          </p:cNvPicPr>
          <p:nvPr/>
        </p:nvPicPr>
        <p:blipFill>
          <a:blip r:embed="rId2"/>
          <a:stretch>
            <a:fillRect/>
          </a:stretch>
        </p:blipFill>
        <p:spPr>
          <a:xfrm>
            <a:off x="5916259" y="2484255"/>
            <a:ext cx="5140822"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7181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895AE26-4280-EDB2-C10C-176DCBC2AABC}"/>
              </a:ext>
            </a:extLst>
          </p:cNvPr>
          <p:cNvSpPr>
            <a:spLocks noGrp="1"/>
          </p:cNvSpPr>
          <p:nvPr>
            <p:ph type="title"/>
          </p:nvPr>
        </p:nvSpPr>
        <p:spPr>
          <a:xfrm>
            <a:off x="1191966" y="905011"/>
            <a:ext cx="3629555" cy="1889135"/>
          </a:xfrm>
        </p:spPr>
        <p:txBody>
          <a:bodyPr anchor="b">
            <a:normAutofit/>
          </a:bodyPr>
          <a:lstStyle/>
          <a:p>
            <a:endParaRPr lang="en-GB" sz="4800"/>
          </a:p>
        </p:txBody>
      </p:sp>
      <p:sp>
        <p:nvSpPr>
          <p:cNvPr id="3" name="Content Placeholder 2">
            <a:extLst>
              <a:ext uri="{FF2B5EF4-FFF2-40B4-BE49-F238E27FC236}">
                <a16:creationId xmlns:a16="http://schemas.microsoft.com/office/drawing/2014/main" id="{C554D186-DAC2-9BE8-CE2C-66A8F53373A6}"/>
              </a:ext>
            </a:extLst>
          </p:cNvPr>
          <p:cNvSpPr>
            <a:spLocks noGrp="1"/>
          </p:cNvSpPr>
          <p:nvPr>
            <p:ph idx="1"/>
          </p:nvPr>
        </p:nvSpPr>
        <p:spPr>
          <a:xfrm>
            <a:off x="1191966" y="2965592"/>
            <a:ext cx="3629555" cy="2987397"/>
          </a:xfrm>
        </p:spPr>
        <p:txBody>
          <a:bodyPr vert="horz" lIns="91440" tIns="45720" rIns="91440" bIns="45720" rtlCol="0" anchor="t">
            <a:normAutofit/>
          </a:bodyPr>
          <a:lstStyle/>
          <a:p>
            <a:pPr marL="0" indent="0">
              <a:buNone/>
            </a:pPr>
            <a:r>
              <a:rPr lang="en-GB" dirty="0"/>
              <a:t>On the next few slides are the guidance specifics to your second assignment.</a:t>
            </a:r>
            <a:endParaRPr lang="en-US" dirty="0"/>
          </a:p>
        </p:txBody>
      </p:sp>
      <p:pic>
        <p:nvPicPr>
          <p:cNvPr id="4" name="Picture 3" descr="USDA RMA Promotes Practical to Replant Guidance Document | USA Rice ...">
            <a:extLst>
              <a:ext uri="{FF2B5EF4-FFF2-40B4-BE49-F238E27FC236}">
                <a16:creationId xmlns:a16="http://schemas.microsoft.com/office/drawing/2014/main" id="{EA668A5F-D270-2C06-C563-A52C396006F8}"/>
              </a:ext>
            </a:extLst>
          </p:cNvPr>
          <p:cNvPicPr>
            <a:picLocks noChangeAspect="1"/>
          </p:cNvPicPr>
          <p:nvPr/>
        </p:nvPicPr>
        <p:blipFill rotWithShape="1">
          <a:blip r:embed="rId3"/>
          <a:srcRect l="2894" r="1717" b="-2"/>
          <a:stretch/>
        </p:blipFill>
        <p:spPr>
          <a:xfrm>
            <a:off x="5359151" y="895610"/>
            <a:ext cx="6107166" cy="5058020"/>
          </a:xfrm>
          <a:prstGeom prst="rect">
            <a:avLst/>
          </a:prstGeom>
        </p:spPr>
      </p:pic>
    </p:spTree>
    <p:extLst>
      <p:ext uri="{BB962C8B-B14F-4D97-AF65-F5344CB8AC3E}">
        <p14:creationId xmlns:p14="http://schemas.microsoft.com/office/powerpoint/2010/main" val="2564418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ooks Free Stock Photo - Public Domain Pictures">
            <a:extLst>
              <a:ext uri="{FF2B5EF4-FFF2-40B4-BE49-F238E27FC236}">
                <a16:creationId xmlns:a16="http://schemas.microsoft.com/office/drawing/2014/main" id="{5CD356F9-4BC0-C853-EEFC-15F59D36589E}"/>
              </a:ext>
            </a:extLst>
          </p:cNvPr>
          <p:cNvPicPr>
            <a:picLocks noChangeAspect="1"/>
          </p:cNvPicPr>
          <p:nvPr/>
        </p:nvPicPr>
        <p:blipFill rotWithShape="1">
          <a:blip r:embed="rId2"/>
          <a:srcRect l="25845" r="14889"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2DF7D-FF5D-4CA8-B29B-060124457587}"/>
              </a:ext>
            </a:extLst>
          </p:cNvPr>
          <p:cNvSpPr>
            <a:spLocks noGrp="1"/>
          </p:cNvSpPr>
          <p:nvPr>
            <p:ph type="title"/>
          </p:nvPr>
        </p:nvSpPr>
        <p:spPr>
          <a:xfrm>
            <a:off x="761801" y="328512"/>
            <a:ext cx="4778387" cy="1628970"/>
          </a:xfrm>
        </p:spPr>
        <p:txBody>
          <a:bodyPr anchor="ctr">
            <a:normAutofit/>
          </a:bodyPr>
          <a:lstStyle/>
          <a:p>
            <a:r>
              <a:rPr lang="en-GB" sz="4000"/>
              <a:t>Engagement &amp; Literature</a:t>
            </a:r>
          </a:p>
        </p:txBody>
      </p:sp>
      <p:sp>
        <p:nvSpPr>
          <p:cNvPr id="3" name="Content Placeholder 2">
            <a:extLst>
              <a:ext uri="{FF2B5EF4-FFF2-40B4-BE49-F238E27FC236}">
                <a16:creationId xmlns:a16="http://schemas.microsoft.com/office/drawing/2014/main" id="{FF1DDE5C-DD9D-9D23-2D1F-808C26970C6C}"/>
              </a:ext>
            </a:extLst>
          </p:cNvPr>
          <p:cNvSpPr>
            <a:spLocks noGrp="1"/>
          </p:cNvSpPr>
          <p:nvPr>
            <p:ph idx="1"/>
          </p:nvPr>
        </p:nvSpPr>
        <p:spPr>
          <a:xfrm>
            <a:off x="180615" y="2110014"/>
            <a:ext cx="5240942" cy="4149052"/>
          </a:xfrm>
        </p:spPr>
        <p:txBody>
          <a:bodyPr vert="horz" lIns="91440" tIns="45720" rIns="91440" bIns="45720" rtlCol="0" anchor="ctr">
            <a:noAutofit/>
          </a:bodyPr>
          <a:lstStyle/>
          <a:p>
            <a:pPr marL="0" indent="0">
              <a:buNone/>
            </a:pPr>
            <a:r>
              <a:rPr lang="en-GB" sz="2400" i="1" dirty="0">
                <a:latin typeface="Arial"/>
                <a:cs typeface="Arial"/>
              </a:rPr>
              <a:t>You will be required to look at a minimum of 10 credible academic and/or industry sourced references for this presentation. </a:t>
            </a:r>
            <a:endParaRPr lang="en-GB" sz="2400">
              <a:latin typeface="Aptos" panose="020B0004020202020204"/>
              <a:cs typeface="Arial"/>
            </a:endParaRPr>
          </a:p>
          <a:p>
            <a:pPr marL="0" indent="0">
              <a:buNone/>
            </a:pPr>
            <a:r>
              <a:rPr lang="en-GB" sz="2400" i="1" dirty="0">
                <a:latin typeface="Arial"/>
                <a:cs typeface="Arial"/>
              </a:rPr>
              <a:t>You should ensure you utilise the Harvard method of referencing and engage with the UWTSD Harvard Referencing Handbook. </a:t>
            </a:r>
            <a:endParaRPr lang="en-GB" sz="2400">
              <a:latin typeface="Aptos" panose="020B0004020202020204"/>
              <a:cs typeface="Arial"/>
            </a:endParaRPr>
          </a:p>
          <a:p>
            <a:pPr marL="0" indent="0">
              <a:buNone/>
            </a:pPr>
            <a:r>
              <a:rPr lang="en-GB" sz="2400" i="1" dirty="0">
                <a:latin typeface="Arial"/>
                <a:cs typeface="Arial"/>
              </a:rPr>
              <a:t>You should use valid research where possible. You should ensure all references are academically sourced. </a:t>
            </a:r>
            <a:endParaRPr lang="en-GB" sz="2400"/>
          </a:p>
        </p:txBody>
      </p:sp>
    </p:spTree>
    <p:extLst>
      <p:ext uri="{BB962C8B-B14F-4D97-AF65-F5344CB8AC3E}">
        <p14:creationId xmlns:p14="http://schemas.microsoft.com/office/powerpoint/2010/main" val="1662928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C5FFD-7879-A8C6-FE04-8BFC82C352D7}"/>
              </a:ext>
            </a:extLst>
          </p:cNvPr>
          <p:cNvSpPr>
            <a:spLocks noGrp="1"/>
          </p:cNvSpPr>
          <p:nvPr>
            <p:ph type="title"/>
          </p:nvPr>
        </p:nvSpPr>
        <p:spPr>
          <a:xfrm>
            <a:off x="1043631" y="809898"/>
            <a:ext cx="9942716" cy="1554480"/>
          </a:xfrm>
        </p:spPr>
        <p:txBody>
          <a:bodyPr anchor="ctr">
            <a:normAutofit/>
          </a:bodyPr>
          <a:lstStyle/>
          <a:p>
            <a:r>
              <a:rPr lang="en-GB" sz="4800"/>
              <a:t>Knowledge &amp; Understanding</a:t>
            </a:r>
          </a:p>
        </p:txBody>
      </p:sp>
      <p:sp>
        <p:nvSpPr>
          <p:cNvPr id="3" name="Content Placeholder 2">
            <a:extLst>
              <a:ext uri="{FF2B5EF4-FFF2-40B4-BE49-F238E27FC236}">
                <a16:creationId xmlns:a16="http://schemas.microsoft.com/office/drawing/2014/main" id="{CD56874A-2979-E037-1E71-D536C5969139}"/>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i="1">
                <a:latin typeface="Arial"/>
                <a:cs typeface="Arial"/>
              </a:rPr>
              <a:t>You should ensure you provide detail and description of how working with others has developed you as a health professional. You should use duty of candour and congruence in your presentation. All written elements should be referenced where required. </a:t>
            </a:r>
            <a:r>
              <a:rPr lang="en-GB" sz="2400" b="1" i="1">
                <a:latin typeface="Arial"/>
                <a:cs typeface="Arial"/>
              </a:rPr>
              <a:t> </a:t>
            </a:r>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6042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71FDD-353B-D810-2E1C-088B459DD015}"/>
              </a:ext>
            </a:extLst>
          </p:cNvPr>
          <p:cNvSpPr>
            <a:spLocks noGrp="1"/>
          </p:cNvSpPr>
          <p:nvPr>
            <p:ph type="title"/>
          </p:nvPr>
        </p:nvSpPr>
        <p:spPr>
          <a:xfrm>
            <a:off x="795528" y="386930"/>
            <a:ext cx="10141799" cy="1300554"/>
          </a:xfrm>
        </p:spPr>
        <p:txBody>
          <a:bodyPr anchor="b">
            <a:normAutofit/>
          </a:bodyPr>
          <a:lstStyle/>
          <a:p>
            <a:r>
              <a:rPr lang="en-GB" sz="4800" dirty="0"/>
              <a:t>Cognitive &amp; Intellectual </a:t>
            </a:r>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houette of a head with a light bulb and gears&#10;&#10;Description automatically generated">
            <a:extLst>
              <a:ext uri="{FF2B5EF4-FFF2-40B4-BE49-F238E27FC236}">
                <a16:creationId xmlns:a16="http://schemas.microsoft.com/office/drawing/2014/main" id="{90827542-6921-1770-6C47-F411083CE5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5295" y="2553489"/>
            <a:ext cx="5150277" cy="3656696"/>
          </a:xfrm>
          <a:prstGeom prst="rect">
            <a:avLst/>
          </a:prstGeom>
        </p:spPr>
      </p:pic>
      <p:sp>
        <p:nvSpPr>
          <p:cNvPr id="3" name="Content Placeholder 2">
            <a:extLst>
              <a:ext uri="{FF2B5EF4-FFF2-40B4-BE49-F238E27FC236}">
                <a16:creationId xmlns:a16="http://schemas.microsoft.com/office/drawing/2014/main" id="{613F9E0D-7FE5-5CBD-4D3F-8CA68927C8D3}"/>
              </a:ext>
            </a:extLst>
          </p:cNvPr>
          <p:cNvSpPr>
            <a:spLocks noGrp="1"/>
          </p:cNvSpPr>
          <p:nvPr>
            <p:ph idx="1"/>
          </p:nvPr>
        </p:nvSpPr>
        <p:spPr>
          <a:xfrm>
            <a:off x="5914817" y="2390574"/>
            <a:ext cx="5022510" cy="3823805"/>
          </a:xfrm>
        </p:spPr>
        <p:txBody>
          <a:bodyPr vert="horz" lIns="91440" tIns="45720" rIns="91440" bIns="45720" rtlCol="0" anchor="ctr">
            <a:normAutofit lnSpcReduction="10000"/>
          </a:bodyPr>
          <a:lstStyle/>
          <a:p>
            <a:r>
              <a:rPr lang="en-GB" sz="2400" i="1" dirty="0">
                <a:latin typeface="Arial"/>
                <a:cs typeface="Arial"/>
              </a:rPr>
              <a:t>There should be clear synthesis and critical analysis throughout your work. Where necessary, you should ensure you break down salient aspects of your learning to ensure you show clear links to an positive or even negative outcome. You should make clear how your own learning and development has formed. You should make clear how you feel you have impacted on others. </a:t>
            </a:r>
            <a:endParaRPr lang="en-GB" sz="2000"/>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7B7BFC-A76B-6EC3-80FE-9DC9AF3E7AAA}"/>
              </a:ext>
            </a:extLst>
          </p:cNvPr>
          <p:cNvSpPr txBox="1"/>
          <p:nvPr/>
        </p:nvSpPr>
        <p:spPr>
          <a:xfrm>
            <a:off x="3175563" y="6010130"/>
            <a:ext cx="261000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212987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969B26-4C7C-6600-A98A-57F7954B58A6}"/>
              </a:ext>
            </a:extLst>
          </p:cNvPr>
          <p:cNvSpPr>
            <a:spLocks noGrp="1"/>
          </p:cNvSpPr>
          <p:nvPr>
            <p:ph type="title"/>
          </p:nvPr>
        </p:nvSpPr>
        <p:spPr>
          <a:xfrm>
            <a:off x="1137034" y="609597"/>
            <a:ext cx="9392421" cy="1330841"/>
          </a:xfrm>
        </p:spPr>
        <p:txBody>
          <a:bodyPr>
            <a:normAutofit/>
          </a:bodyPr>
          <a:lstStyle/>
          <a:p>
            <a:r>
              <a:rPr lang="en-GB" dirty="0"/>
              <a:t>Practical Skills</a:t>
            </a:r>
          </a:p>
        </p:txBody>
      </p:sp>
      <p:sp>
        <p:nvSpPr>
          <p:cNvPr id="3" name="Content Placeholder 2">
            <a:extLst>
              <a:ext uri="{FF2B5EF4-FFF2-40B4-BE49-F238E27FC236}">
                <a16:creationId xmlns:a16="http://schemas.microsoft.com/office/drawing/2014/main" id="{14740862-9ACD-0235-B160-D3361F2DF093}"/>
              </a:ext>
            </a:extLst>
          </p:cNvPr>
          <p:cNvSpPr>
            <a:spLocks noGrp="1"/>
          </p:cNvSpPr>
          <p:nvPr>
            <p:ph idx="1"/>
          </p:nvPr>
        </p:nvSpPr>
        <p:spPr>
          <a:xfrm>
            <a:off x="92357" y="1927975"/>
            <a:ext cx="6003643" cy="4188160"/>
          </a:xfrm>
        </p:spPr>
        <p:txBody>
          <a:bodyPr vert="horz" lIns="91440" tIns="45720" rIns="91440" bIns="45720" rtlCol="0" anchor="t">
            <a:normAutofit/>
          </a:bodyPr>
          <a:lstStyle/>
          <a:p>
            <a:r>
              <a:rPr lang="en-GB" sz="2400" i="1" dirty="0">
                <a:latin typeface="Arial"/>
                <a:cs typeface="Arial"/>
              </a:rPr>
              <a:t>There should be clear synthesis and critical analysis throughout your work. </a:t>
            </a:r>
            <a:endParaRPr lang="en-GB" sz="2400">
              <a:latin typeface="Aptos" panose="020B0004020202020204"/>
              <a:cs typeface="Arial"/>
            </a:endParaRPr>
          </a:p>
          <a:p>
            <a:r>
              <a:rPr lang="en-GB" sz="2400" i="1" dirty="0">
                <a:latin typeface="Arial"/>
                <a:cs typeface="Arial"/>
              </a:rPr>
              <a:t>Where necessary, you should ensure you break down salient aspects of your learning to ensure you show clear links to an positive or even negative outcome. </a:t>
            </a:r>
            <a:endParaRPr lang="en-GB" sz="2400">
              <a:latin typeface="Aptos" panose="020B0004020202020204"/>
              <a:cs typeface="Arial"/>
            </a:endParaRPr>
          </a:p>
          <a:p>
            <a:r>
              <a:rPr lang="en-GB" sz="2400" i="1" dirty="0">
                <a:latin typeface="Arial"/>
                <a:cs typeface="Arial"/>
              </a:rPr>
              <a:t>You should make clear how your own learning and development has formed.</a:t>
            </a:r>
            <a:endParaRPr lang="en-GB" sz="2400" dirty="0">
              <a:latin typeface="Aptos" panose="020B0004020202020204"/>
              <a:cs typeface="Arial"/>
            </a:endParaRPr>
          </a:p>
          <a:p>
            <a:r>
              <a:rPr lang="en-GB" sz="2400" i="1" dirty="0">
                <a:latin typeface="Arial"/>
                <a:cs typeface="Arial"/>
              </a:rPr>
              <a:t> You should make clear how you feel you have impacted on others.</a:t>
            </a:r>
            <a:r>
              <a:rPr lang="en-GB" sz="2000" i="1" dirty="0">
                <a:latin typeface="Arial"/>
                <a:cs typeface="Arial"/>
              </a:rPr>
              <a:t> </a:t>
            </a:r>
            <a:endParaRPr lang="en-GB" sz="2000"/>
          </a:p>
        </p:txBody>
      </p:sp>
      <p:pic>
        <p:nvPicPr>
          <p:cNvPr id="4" name="Picture 3" descr="A group of people holding hands&#10;&#10;Description automatically generated">
            <a:extLst>
              <a:ext uri="{FF2B5EF4-FFF2-40B4-BE49-F238E27FC236}">
                <a16:creationId xmlns:a16="http://schemas.microsoft.com/office/drawing/2014/main" id="{3592BE35-85F6-FB84-7B27-95B57262872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19367" y="2476679"/>
            <a:ext cx="4788505" cy="3172384"/>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57ADDDCB-1A81-0F8F-E8A5-0951B15718C3}"/>
              </a:ext>
            </a:extLst>
          </p:cNvPr>
          <p:cNvSpPr txBox="1"/>
          <p:nvPr/>
        </p:nvSpPr>
        <p:spPr>
          <a:xfrm>
            <a:off x="9054957" y="5449008"/>
            <a:ext cx="245291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855123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96143-F01B-D697-5105-4AE315816C19}"/>
              </a:ext>
            </a:extLst>
          </p:cNvPr>
          <p:cNvSpPr>
            <a:spLocks noGrp="1"/>
          </p:cNvSpPr>
          <p:nvPr>
            <p:ph type="title"/>
          </p:nvPr>
        </p:nvSpPr>
        <p:spPr>
          <a:xfrm>
            <a:off x="761800" y="762001"/>
            <a:ext cx="5334197" cy="1708242"/>
          </a:xfrm>
        </p:spPr>
        <p:txBody>
          <a:bodyPr anchor="ctr">
            <a:normAutofit/>
          </a:bodyPr>
          <a:lstStyle/>
          <a:p>
            <a:r>
              <a:rPr lang="en-GB" sz="3700"/>
              <a:t>Transferrable skills for Life and Professional Practice</a:t>
            </a:r>
          </a:p>
        </p:txBody>
      </p:sp>
      <p:sp>
        <p:nvSpPr>
          <p:cNvPr id="3" name="Content Placeholder 2">
            <a:extLst>
              <a:ext uri="{FF2B5EF4-FFF2-40B4-BE49-F238E27FC236}">
                <a16:creationId xmlns:a16="http://schemas.microsoft.com/office/drawing/2014/main" id="{10189BBC-840F-C2E0-E4C4-27E55670635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400" i="1" dirty="0">
                <a:latin typeface="Arial"/>
                <a:cs typeface="Arial"/>
              </a:rPr>
              <a:t>Your written elements and use of IT, as well as wider academic skills (i.e. synthesising task requirements, working with others where directed) is also looked at here. </a:t>
            </a:r>
            <a:endParaRPr lang="en-GB" sz="2400">
              <a:latin typeface="Aptos" panose="020B0004020202020204"/>
              <a:cs typeface="Arial"/>
            </a:endParaRPr>
          </a:p>
          <a:p>
            <a:r>
              <a:rPr lang="en-GB" sz="2400" i="1" dirty="0">
                <a:latin typeface="Arial"/>
                <a:cs typeface="Arial"/>
              </a:rPr>
              <a:t>The practicalities of your presentation output is also looked at here. </a:t>
            </a:r>
            <a:endParaRPr lang="en-GB" sz="2400"/>
          </a:p>
          <a:p>
            <a:endParaRPr lang="en-GB" sz="2000"/>
          </a:p>
        </p:txBody>
      </p:sp>
      <p:pic>
        <p:nvPicPr>
          <p:cNvPr id="16" name="Picture 15" descr="Complex maths formulae on a blackboard">
            <a:extLst>
              <a:ext uri="{FF2B5EF4-FFF2-40B4-BE49-F238E27FC236}">
                <a16:creationId xmlns:a16="http://schemas.microsoft.com/office/drawing/2014/main" id="{6193C05A-F3F8-2C4D-3553-11B532368FDC}"/>
              </a:ext>
            </a:extLst>
          </p:cNvPr>
          <p:cNvPicPr>
            <a:picLocks noChangeAspect="1"/>
          </p:cNvPicPr>
          <p:nvPr/>
        </p:nvPicPr>
        <p:blipFill rotWithShape="1">
          <a:blip r:embed="rId2"/>
          <a:srcRect l="15556" r="27835" b="6"/>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61490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B1AC6-E4F0-20D4-0595-BAD8915BF747}"/>
              </a:ext>
            </a:extLst>
          </p:cNvPr>
          <p:cNvSpPr>
            <a:spLocks noGrp="1"/>
          </p:cNvSpPr>
          <p:nvPr>
            <p:ph type="title"/>
          </p:nvPr>
        </p:nvSpPr>
        <p:spPr>
          <a:xfrm>
            <a:off x="2636028" y="241733"/>
            <a:ext cx="4443154" cy="1087819"/>
          </a:xfrm>
        </p:spPr>
        <p:txBody>
          <a:bodyPr anchor="b">
            <a:normAutofit/>
          </a:bodyPr>
          <a:lstStyle/>
          <a:p>
            <a:r>
              <a:rPr lang="en-GB" sz="3400"/>
              <a:t>Swot analysis</a:t>
            </a:r>
          </a:p>
        </p:txBody>
      </p:sp>
      <p:sp>
        <p:nvSpPr>
          <p:cNvPr id="17" name="Rectangle 16">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DB7A4AA-DB0A-B1ED-1EC6-FC004665B276}"/>
              </a:ext>
            </a:extLst>
          </p:cNvPr>
          <p:cNvSpPr>
            <a:spLocks noGrp="1"/>
          </p:cNvSpPr>
          <p:nvPr>
            <p:ph idx="1"/>
          </p:nvPr>
        </p:nvSpPr>
        <p:spPr>
          <a:xfrm>
            <a:off x="128803" y="1676289"/>
            <a:ext cx="4443154" cy="3492868"/>
          </a:xfrm>
        </p:spPr>
        <p:txBody>
          <a:bodyPr vert="horz" lIns="91440" tIns="45720" rIns="91440" bIns="45720" rtlCol="0" anchor="t">
            <a:normAutofit/>
          </a:bodyPr>
          <a:lstStyle/>
          <a:p>
            <a:r>
              <a:rPr lang="en-GB" sz="2000" dirty="0"/>
              <a:t>You are asked to use a SWOT analysis within your work. </a:t>
            </a:r>
          </a:p>
          <a:p>
            <a:r>
              <a:rPr lang="en-GB" sz="2000" dirty="0"/>
              <a:t>The first swot is for an organisation </a:t>
            </a:r>
          </a:p>
          <a:p>
            <a:r>
              <a:rPr lang="en-GB" sz="2000" dirty="0"/>
              <a:t>The second swot is a personal swot</a:t>
            </a:r>
          </a:p>
          <a:p>
            <a:endParaRPr lang="en-GB" sz="2000" dirty="0"/>
          </a:p>
          <a:p>
            <a:pPr marL="0" indent="0">
              <a:buNone/>
            </a:pPr>
            <a:endParaRPr lang="en-GB" sz="1800"/>
          </a:p>
        </p:txBody>
      </p:sp>
      <p:pic>
        <p:nvPicPr>
          <p:cNvPr id="5" name="Picture 4" descr="A close-up of a swot analysis&#10;&#10;Description automatically generated">
            <a:extLst>
              <a:ext uri="{FF2B5EF4-FFF2-40B4-BE49-F238E27FC236}">
                <a16:creationId xmlns:a16="http://schemas.microsoft.com/office/drawing/2014/main" id="{DBFDBFC6-1DBA-3E28-546C-EF11356CA7B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21590" y="3203746"/>
            <a:ext cx="6440424" cy="3123605"/>
          </a:xfrm>
          <a:prstGeom prst="rect">
            <a:avLst/>
          </a:prstGeom>
        </p:spPr>
      </p:pic>
      <p:sp>
        <p:nvSpPr>
          <p:cNvPr id="6" name="TextBox 5">
            <a:extLst>
              <a:ext uri="{FF2B5EF4-FFF2-40B4-BE49-F238E27FC236}">
                <a16:creationId xmlns:a16="http://schemas.microsoft.com/office/drawing/2014/main" id="{3BED1F1B-F638-3F1A-6EBB-014877D85082}"/>
              </a:ext>
            </a:extLst>
          </p:cNvPr>
          <p:cNvSpPr txBox="1"/>
          <p:nvPr/>
        </p:nvSpPr>
        <p:spPr>
          <a:xfrm>
            <a:off x="9507978" y="4763070"/>
            <a:ext cx="231826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406993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EBBD3-EEEE-7D69-37F5-F00D26D403B0}"/>
              </a:ext>
            </a:extLst>
          </p:cNvPr>
          <p:cNvSpPr>
            <a:spLocks noGrp="1"/>
          </p:cNvSpPr>
          <p:nvPr>
            <p:ph type="title"/>
          </p:nvPr>
        </p:nvSpPr>
        <p:spPr/>
        <p:txBody>
          <a:bodyPr/>
          <a:lstStyle/>
          <a:p>
            <a:r>
              <a:rPr lang="en-GB" dirty="0"/>
              <a:t>Organisational SWOT</a:t>
            </a:r>
          </a:p>
        </p:txBody>
      </p:sp>
      <p:pic>
        <p:nvPicPr>
          <p:cNvPr id="4" name="Content Placeholder 3" descr="A diagram with text on it&#10;&#10;Description automatically generated">
            <a:extLst>
              <a:ext uri="{FF2B5EF4-FFF2-40B4-BE49-F238E27FC236}">
                <a16:creationId xmlns:a16="http://schemas.microsoft.com/office/drawing/2014/main" id="{0BC50195-5480-193B-BD31-FDC589DAA3BE}"/>
              </a:ext>
            </a:extLst>
          </p:cNvPr>
          <p:cNvPicPr>
            <a:picLocks noGrp="1" noChangeAspect="1"/>
          </p:cNvPicPr>
          <p:nvPr>
            <p:ph idx="1"/>
          </p:nvPr>
        </p:nvPicPr>
        <p:blipFill>
          <a:blip r:embed="rId2"/>
          <a:stretch>
            <a:fillRect/>
          </a:stretch>
        </p:blipFill>
        <p:spPr>
          <a:xfrm>
            <a:off x="1978038" y="1825625"/>
            <a:ext cx="8235923" cy="4351338"/>
          </a:xfrm>
        </p:spPr>
      </p:pic>
    </p:spTree>
    <p:extLst>
      <p:ext uri="{BB962C8B-B14F-4D97-AF65-F5344CB8AC3E}">
        <p14:creationId xmlns:p14="http://schemas.microsoft.com/office/powerpoint/2010/main" val="3207725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diagram of swot analysis&#10;&#10;Description automatically generated">
            <a:extLst>
              <a:ext uri="{FF2B5EF4-FFF2-40B4-BE49-F238E27FC236}">
                <a16:creationId xmlns:a16="http://schemas.microsoft.com/office/drawing/2014/main" id="{209D91D4-3EEC-18E5-4EFF-9B07BC7ABC19}"/>
              </a:ext>
            </a:extLst>
          </p:cNvPr>
          <p:cNvPicPr>
            <a:picLocks noGrp="1" noChangeAspect="1"/>
          </p:cNvPicPr>
          <p:nvPr>
            <p:ph idx="1"/>
          </p:nvPr>
        </p:nvPicPr>
        <p:blipFill>
          <a:blip r:embed="rId2"/>
          <a:stretch>
            <a:fillRect/>
          </a:stretch>
        </p:blipFill>
        <p:spPr>
          <a:xfrm>
            <a:off x="2240592" y="643466"/>
            <a:ext cx="7710816" cy="5571067"/>
          </a:xfrm>
          <a:prstGeom prst="rect">
            <a:avLst/>
          </a:prstGeom>
        </p:spPr>
      </p:pic>
    </p:spTree>
    <p:extLst>
      <p:ext uri="{BB962C8B-B14F-4D97-AF65-F5344CB8AC3E}">
        <p14:creationId xmlns:p14="http://schemas.microsoft.com/office/powerpoint/2010/main" val="1365312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ny Questions Free Stock Photo - Public Domain Pictures">
            <a:extLst>
              <a:ext uri="{FF2B5EF4-FFF2-40B4-BE49-F238E27FC236}">
                <a16:creationId xmlns:a16="http://schemas.microsoft.com/office/drawing/2014/main" id="{E5E23A83-DFCC-8110-26B7-324041ADCE90}"/>
              </a:ext>
            </a:extLst>
          </p:cNvPr>
          <p:cNvPicPr>
            <a:picLocks noGrp="1" noChangeAspect="1"/>
          </p:cNvPicPr>
          <p:nvPr>
            <p:ph idx="1"/>
          </p:nvPr>
        </p:nvPicPr>
        <p:blipFill rotWithShape="1">
          <a:blip r:embed="rId2"/>
          <a:srcRect t="21045"/>
          <a:stretch/>
        </p:blipFill>
        <p:spPr>
          <a:xfrm>
            <a:off x="457200" y="457200"/>
            <a:ext cx="11277600" cy="5943600"/>
          </a:xfrm>
          <a:prstGeom prst="rect">
            <a:avLst/>
          </a:prstGeom>
        </p:spPr>
      </p:pic>
    </p:spTree>
    <p:extLst>
      <p:ext uri="{BB962C8B-B14F-4D97-AF65-F5344CB8AC3E}">
        <p14:creationId xmlns:p14="http://schemas.microsoft.com/office/powerpoint/2010/main" val="15773274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592</Words>
  <Application>Microsoft Office PowerPoint</Application>
  <PresentationFormat>Widescreen</PresentationFormat>
  <Paragraphs>53</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Assignment 2</vt:lpstr>
      <vt:lpstr>Today</vt:lpstr>
      <vt:lpstr>Evidence the knowledge and skills required to work within health and / or care within a relevant health or care workplace    Reflect on and evaluate personal and professional development of skills </vt:lpstr>
      <vt:lpstr>Assessment</vt:lpstr>
      <vt:lpstr>Part 1</vt:lpstr>
      <vt:lpstr>Part 2</vt:lpstr>
      <vt:lpstr>How to succeed...</vt:lpstr>
      <vt:lpstr>PowerPoint Presentation</vt:lpstr>
      <vt:lpstr>Engagement &amp; Literature</vt:lpstr>
      <vt:lpstr>Knowledge &amp; Understanding</vt:lpstr>
      <vt:lpstr>Cognitive &amp; Intellectual </vt:lpstr>
      <vt:lpstr>Practical Skills</vt:lpstr>
      <vt:lpstr>Transferrable skills for Life and Professional Practice</vt:lpstr>
      <vt:lpstr>Swot analysis</vt:lpstr>
      <vt:lpstr>Organisational SWOT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 Howells-Johnson</dc:creator>
  <cp:lastModifiedBy>Jan Howells-Johnson</cp:lastModifiedBy>
  <cp:revision>529</cp:revision>
  <dcterms:created xsi:type="dcterms:W3CDTF">2024-03-08T11:41:23Z</dcterms:created>
  <dcterms:modified xsi:type="dcterms:W3CDTF">2024-05-13T12:58:12Z</dcterms:modified>
</cp:coreProperties>
</file>