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8288000" cy="10287000"/>
  <p:notesSz cx="6858000" cy="9144000"/>
  <p:embeddedFontLst>
    <p:embeddedFont>
      <p:font typeface="Times New Roman MT" panose="020B0604020202020204" charset="0"/>
      <p:regular r:id="rId21"/>
    </p:embeddedFont>
    <p:embeddedFont>
      <p:font typeface="Times New Roman MT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1645" autoAdjust="0"/>
  </p:normalViewPr>
  <p:slideViewPr>
    <p:cSldViewPr>
      <p:cViewPr>
        <p:scale>
          <a:sx n="30" d="100"/>
          <a:sy n="30" d="100"/>
        </p:scale>
        <p:origin x="2098" y="7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hi Singh" userId="b81b5ca12f5cbe5c" providerId="LiveId" clId="{3452CE38-1B7F-4B52-B0CF-882D77FD6792}"/>
    <pc:docChg chg="custSel modSld">
      <pc:chgData name="Abhi Singh" userId="b81b5ca12f5cbe5c" providerId="LiveId" clId="{3452CE38-1B7F-4B52-B0CF-882D77FD6792}" dt="2026-02-05T18:09:00.683" v="427" actId="14100"/>
      <pc:docMkLst>
        <pc:docMk/>
      </pc:docMkLst>
      <pc:sldChg chg="delSp modSp mod">
        <pc:chgData name="Abhi Singh" userId="b81b5ca12f5cbe5c" providerId="LiveId" clId="{3452CE38-1B7F-4B52-B0CF-882D77FD6792}" dt="2026-02-05T18:02:49.849" v="69"/>
        <pc:sldMkLst>
          <pc:docMk/>
          <pc:sldMk cId="0" sldId="256"/>
        </pc:sldMkLst>
        <pc:spChg chg="mod">
          <ac:chgData name="Abhi Singh" userId="b81b5ca12f5cbe5c" providerId="LiveId" clId="{3452CE38-1B7F-4B52-B0CF-882D77FD6792}" dt="2026-02-05T18:01:49.398" v="49" actId="14100"/>
          <ac:spMkLst>
            <pc:docMk/>
            <pc:sldMk cId="0" sldId="256"/>
            <ac:spMk id="2" creationId="{00000000-0000-0000-0000-000000000000}"/>
          </ac:spMkLst>
        </pc:spChg>
        <pc:spChg chg="mod">
          <ac:chgData name="Abhi Singh" userId="b81b5ca12f5cbe5c" providerId="LiveId" clId="{3452CE38-1B7F-4B52-B0CF-882D77FD6792}" dt="2026-02-05T18:01:37.305" v="48" actId="1076"/>
          <ac:spMkLst>
            <pc:docMk/>
            <pc:sldMk cId="0" sldId="256"/>
            <ac:spMk id="10" creationId="{00000000-0000-0000-0000-000000000000}"/>
          </ac:spMkLst>
        </pc:spChg>
        <pc:spChg chg="mod">
          <ac:chgData name="Abhi Singh" userId="b81b5ca12f5cbe5c" providerId="LiveId" clId="{3452CE38-1B7F-4B52-B0CF-882D77FD6792}" dt="2026-02-05T18:00:43.520" v="39" actId="404"/>
          <ac:spMkLst>
            <pc:docMk/>
            <pc:sldMk cId="0" sldId="256"/>
            <ac:spMk id="11" creationId="{00000000-0000-0000-0000-000000000000}"/>
          </ac:spMkLst>
        </pc:spChg>
        <pc:spChg chg="mod">
          <ac:chgData name="Abhi Singh" userId="b81b5ca12f5cbe5c" providerId="LiveId" clId="{3452CE38-1B7F-4B52-B0CF-882D77FD6792}" dt="2026-02-05T18:02:14.313" v="58" actId="20577"/>
          <ac:spMkLst>
            <pc:docMk/>
            <pc:sldMk cId="0" sldId="256"/>
            <ac:spMk id="12" creationId="{00000000-0000-0000-0000-000000000000}"/>
          </ac:spMkLst>
        </pc:spChg>
        <pc:spChg chg="del mod">
          <ac:chgData name="Abhi Singh" userId="b81b5ca12f5cbe5c" providerId="LiveId" clId="{3452CE38-1B7F-4B52-B0CF-882D77FD6792}" dt="2026-02-05T18:02:49.849" v="69"/>
          <ac:spMkLst>
            <pc:docMk/>
            <pc:sldMk cId="0" sldId="256"/>
            <ac:spMk id="13" creationId="{00000000-0000-0000-0000-000000000000}"/>
          </ac:spMkLst>
        </pc:spChg>
        <pc:spChg chg="mod">
          <ac:chgData name="Abhi Singh" userId="b81b5ca12f5cbe5c" providerId="LiveId" clId="{3452CE38-1B7F-4B52-B0CF-882D77FD6792}" dt="2026-02-05T18:01:29.838" v="47" actId="14100"/>
          <ac:spMkLst>
            <pc:docMk/>
            <pc:sldMk cId="0" sldId="256"/>
            <ac:spMk id="14" creationId="{00000000-0000-0000-0000-000000000000}"/>
          </ac:spMkLst>
        </pc:spChg>
      </pc:sldChg>
      <pc:sldChg chg="delSp modSp mod">
        <pc:chgData name="Abhi Singh" userId="b81b5ca12f5cbe5c" providerId="LiveId" clId="{3452CE38-1B7F-4B52-B0CF-882D77FD6792}" dt="2026-02-05T18:04:39.294" v="130"/>
        <pc:sldMkLst>
          <pc:docMk/>
          <pc:sldMk cId="0" sldId="257"/>
        </pc:sldMkLst>
        <pc:spChg chg="del mod">
          <ac:chgData name="Abhi Singh" userId="b81b5ca12f5cbe5c" providerId="LiveId" clId="{3452CE38-1B7F-4B52-B0CF-882D77FD6792}" dt="2026-02-05T18:04:39.294" v="130"/>
          <ac:spMkLst>
            <pc:docMk/>
            <pc:sldMk cId="0" sldId="257"/>
            <ac:spMk id="30" creationId="{00000000-0000-0000-0000-000000000000}"/>
          </ac:spMkLst>
        </pc:spChg>
        <pc:spChg chg="del mod">
          <ac:chgData name="Abhi Singh" userId="b81b5ca12f5cbe5c" providerId="LiveId" clId="{3452CE38-1B7F-4B52-B0CF-882D77FD6792}" dt="2026-02-05T18:04:39.285" v="128"/>
          <ac:spMkLst>
            <pc:docMk/>
            <pc:sldMk cId="0" sldId="257"/>
            <ac:spMk id="31" creationId="{00000000-0000-0000-0000-000000000000}"/>
          </ac:spMkLst>
        </pc:spChg>
      </pc:sldChg>
      <pc:sldChg chg="delSp modSp mod">
        <pc:chgData name="Abhi Singh" userId="b81b5ca12f5cbe5c" providerId="LiveId" clId="{3452CE38-1B7F-4B52-B0CF-882D77FD6792}" dt="2026-02-05T18:04:51.093" v="157"/>
        <pc:sldMkLst>
          <pc:docMk/>
          <pc:sldMk cId="0" sldId="258"/>
        </pc:sldMkLst>
        <pc:spChg chg="mod">
          <ac:chgData name="Abhi Singh" userId="b81b5ca12f5cbe5c" providerId="LiveId" clId="{3452CE38-1B7F-4B52-B0CF-882D77FD6792}" dt="2026-02-05T18:04:45.715" v="143" actId="20577"/>
          <ac:spMkLst>
            <pc:docMk/>
            <pc:sldMk cId="0" sldId="258"/>
            <ac:spMk id="15" creationId="{00000000-0000-0000-0000-000000000000}"/>
          </ac:spMkLst>
        </pc:spChg>
        <pc:spChg chg="del mod">
          <ac:chgData name="Abhi Singh" userId="b81b5ca12f5cbe5c" providerId="LiveId" clId="{3452CE38-1B7F-4B52-B0CF-882D77FD6792}" dt="2026-02-05T18:04:51.093" v="157"/>
          <ac:spMkLst>
            <pc:docMk/>
            <pc:sldMk cId="0" sldId="258"/>
            <ac:spMk id="16" creationId="{00000000-0000-0000-0000-000000000000}"/>
          </ac:spMkLst>
        </pc:spChg>
      </pc:sldChg>
      <pc:sldChg chg="delSp modSp mod">
        <pc:chgData name="Abhi Singh" userId="b81b5ca12f5cbe5c" providerId="LiveId" clId="{3452CE38-1B7F-4B52-B0CF-882D77FD6792}" dt="2026-02-05T18:05:40.179" v="162" actId="14100"/>
        <pc:sldMkLst>
          <pc:docMk/>
          <pc:sldMk cId="0" sldId="259"/>
        </pc:sldMkLst>
        <pc:spChg chg="mod">
          <ac:chgData name="Abhi Singh" userId="b81b5ca12f5cbe5c" providerId="LiveId" clId="{3452CE38-1B7F-4B52-B0CF-882D77FD6792}" dt="2026-02-05T18:05:40.179" v="162" actId="14100"/>
          <ac:spMkLst>
            <pc:docMk/>
            <pc:sldMk cId="0" sldId="259"/>
            <ac:spMk id="9" creationId="{00000000-0000-0000-0000-000000000000}"/>
          </ac:spMkLst>
        </pc:spChg>
        <pc:spChg chg="del mod">
          <ac:chgData name="Abhi Singh" userId="b81b5ca12f5cbe5c" providerId="LiveId" clId="{3452CE38-1B7F-4B52-B0CF-882D77FD6792}" dt="2026-02-05T18:04:03.608" v="100"/>
          <ac:spMkLst>
            <pc:docMk/>
            <pc:sldMk cId="0" sldId="259"/>
            <ac:spMk id="10" creationId="{00000000-0000-0000-0000-000000000000}"/>
          </ac:spMkLst>
        </pc:spChg>
        <pc:spChg chg="mod">
          <ac:chgData name="Abhi Singh" userId="b81b5ca12f5cbe5c" providerId="LiveId" clId="{3452CE38-1B7F-4B52-B0CF-882D77FD6792}" dt="2026-02-05T18:03:49.412" v="86" actId="20577"/>
          <ac:spMkLst>
            <pc:docMk/>
            <pc:sldMk cId="0" sldId="259"/>
            <ac:spMk id="11" creationId="{00000000-0000-0000-0000-000000000000}"/>
          </ac:spMkLst>
        </pc:spChg>
        <pc:grpChg chg="del mod">
          <ac:chgData name="Abhi Singh" userId="b81b5ca12f5cbe5c" providerId="LiveId" clId="{3452CE38-1B7F-4B52-B0CF-882D77FD6792}" dt="2026-02-05T18:03:42.520" v="71" actId="478"/>
          <ac:grpSpMkLst>
            <pc:docMk/>
            <pc:sldMk cId="0" sldId="259"/>
            <ac:grpSpMk id="3" creationId="{00000000-0000-0000-0000-000000000000}"/>
          </ac:grpSpMkLst>
        </pc:grpChg>
      </pc:sldChg>
      <pc:sldChg chg="delSp modSp mod">
        <pc:chgData name="Abhi Singh" userId="b81b5ca12f5cbe5c" providerId="LiveId" clId="{3452CE38-1B7F-4B52-B0CF-882D77FD6792}" dt="2026-02-05T18:05:59.665" v="189"/>
        <pc:sldMkLst>
          <pc:docMk/>
          <pc:sldMk cId="0" sldId="260"/>
        </pc:sldMkLst>
        <pc:spChg chg="del mod">
          <ac:chgData name="Abhi Singh" userId="b81b5ca12f5cbe5c" providerId="LiveId" clId="{3452CE38-1B7F-4B52-B0CF-882D77FD6792}" dt="2026-02-05T18:05:59.665" v="189"/>
          <ac:spMkLst>
            <pc:docMk/>
            <pc:sldMk cId="0" sldId="260"/>
            <ac:spMk id="12" creationId="{00000000-0000-0000-0000-000000000000}"/>
          </ac:spMkLst>
        </pc:spChg>
        <pc:spChg chg="mod">
          <ac:chgData name="Abhi Singh" userId="b81b5ca12f5cbe5c" providerId="LiveId" clId="{3452CE38-1B7F-4B52-B0CF-882D77FD6792}" dt="2026-02-05T18:05:53.041" v="175" actId="20577"/>
          <ac:spMkLst>
            <pc:docMk/>
            <pc:sldMk cId="0" sldId="260"/>
            <ac:spMk id="13" creationId="{00000000-0000-0000-0000-000000000000}"/>
          </ac:spMkLst>
        </pc:spChg>
      </pc:sldChg>
      <pc:sldChg chg="delSp modSp mod">
        <pc:chgData name="Abhi Singh" userId="b81b5ca12f5cbe5c" providerId="LiveId" clId="{3452CE38-1B7F-4B52-B0CF-882D77FD6792}" dt="2026-02-05T18:06:10.373" v="216"/>
        <pc:sldMkLst>
          <pc:docMk/>
          <pc:sldMk cId="0" sldId="261"/>
        </pc:sldMkLst>
        <pc:spChg chg="del mod">
          <ac:chgData name="Abhi Singh" userId="b81b5ca12f5cbe5c" providerId="LiveId" clId="{3452CE38-1B7F-4B52-B0CF-882D77FD6792}" dt="2026-02-05T18:06:10.373" v="216"/>
          <ac:spMkLst>
            <pc:docMk/>
            <pc:sldMk cId="0" sldId="261"/>
            <ac:spMk id="12" creationId="{00000000-0000-0000-0000-000000000000}"/>
          </ac:spMkLst>
        </pc:spChg>
        <pc:spChg chg="mod">
          <ac:chgData name="Abhi Singh" userId="b81b5ca12f5cbe5c" providerId="LiveId" clId="{3452CE38-1B7F-4B52-B0CF-882D77FD6792}" dt="2026-02-05T18:06:05.180" v="202" actId="20577"/>
          <ac:spMkLst>
            <pc:docMk/>
            <pc:sldMk cId="0" sldId="261"/>
            <ac:spMk id="13" creationId="{00000000-0000-0000-0000-000000000000}"/>
          </ac:spMkLst>
        </pc:spChg>
      </pc:sldChg>
      <pc:sldChg chg="delSp modSp mod">
        <pc:chgData name="Abhi Singh" userId="b81b5ca12f5cbe5c" providerId="LiveId" clId="{3452CE38-1B7F-4B52-B0CF-882D77FD6792}" dt="2026-02-05T18:06:29.334" v="243"/>
        <pc:sldMkLst>
          <pc:docMk/>
          <pc:sldMk cId="0" sldId="262"/>
        </pc:sldMkLst>
        <pc:spChg chg="del mod">
          <ac:chgData name="Abhi Singh" userId="b81b5ca12f5cbe5c" providerId="LiveId" clId="{3452CE38-1B7F-4B52-B0CF-882D77FD6792}" dt="2026-02-05T18:06:29.334" v="243"/>
          <ac:spMkLst>
            <pc:docMk/>
            <pc:sldMk cId="0" sldId="262"/>
            <ac:spMk id="30" creationId="{00000000-0000-0000-0000-000000000000}"/>
          </ac:spMkLst>
        </pc:spChg>
        <pc:spChg chg="mod">
          <ac:chgData name="Abhi Singh" userId="b81b5ca12f5cbe5c" providerId="LiveId" clId="{3452CE38-1B7F-4B52-B0CF-882D77FD6792}" dt="2026-02-05T18:06:15.110" v="229" actId="20577"/>
          <ac:spMkLst>
            <pc:docMk/>
            <pc:sldMk cId="0" sldId="262"/>
            <ac:spMk id="31" creationId="{00000000-0000-0000-0000-000000000000}"/>
          </ac:spMkLst>
        </pc:spChg>
      </pc:sldChg>
      <pc:sldChg chg="delSp modSp mod">
        <pc:chgData name="Abhi Singh" userId="b81b5ca12f5cbe5c" providerId="LiveId" clId="{3452CE38-1B7F-4B52-B0CF-882D77FD6792}" dt="2026-02-05T18:06:41.133" v="259"/>
        <pc:sldMkLst>
          <pc:docMk/>
          <pc:sldMk cId="0" sldId="263"/>
        </pc:sldMkLst>
        <pc:spChg chg="del mod">
          <ac:chgData name="Abhi Singh" userId="b81b5ca12f5cbe5c" providerId="LiveId" clId="{3452CE38-1B7F-4B52-B0CF-882D77FD6792}" dt="2026-02-05T18:06:41.133" v="259"/>
          <ac:spMkLst>
            <pc:docMk/>
            <pc:sldMk cId="0" sldId="263"/>
            <ac:spMk id="12" creationId="{00000000-0000-0000-0000-000000000000}"/>
          </ac:spMkLst>
        </pc:spChg>
        <pc:spChg chg="mod">
          <ac:chgData name="Abhi Singh" userId="b81b5ca12f5cbe5c" providerId="LiveId" clId="{3452CE38-1B7F-4B52-B0CF-882D77FD6792}" dt="2026-02-05T18:06:34.341" v="256" actId="20577"/>
          <ac:spMkLst>
            <pc:docMk/>
            <pc:sldMk cId="0" sldId="263"/>
            <ac:spMk id="13" creationId="{00000000-0000-0000-0000-000000000000}"/>
          </ac:spMkLst>
        </pc:spChg>
      </pc:sldChg>
      <pc:sldChg chg="delSp modSp mod">
        <pc:chgData name="Abhi Singh" userId="b81b5ca12f5cbe5c" providerId="LiveId" clId="{3452CE38-1B7F-4B52-B0CF-882D77FD6792}" dt="2026-02-05T18:06:55.638" v="269"/>
        <pc:sldMkLst>
          <pc:docMk/>
          <pc:sldMk cId="0" sldId="264"/>
        </pc:sldMkLst>
        <pc:spChg chg="del mod">
          <ac:chgData name="Abhi Singh" userId="b81b5ca12f5cbe5c" providerId="LiveId" clId="{3452CE38-1B7F-4B52-B0CF-882D77FD6792}" dt="2026-02-05T18:06:55.638" v="269"/>
          <ac:spMkLst>
            <pc:docMk/>
            <pc:sldMk cId="0" sldId="264"/>
            <ac:spMk id="12" creationId="{00000000-0000-0000-0000-000000000000}"/>
          </ac:spMkLst>
        </pc:spChg>
        <pc:spChg chg="del mod">
          <ac:chgData name="Abhi Singh" userId="b81b5ca12f5cbe5c" providerId="LiveId" clId="{3452CE38-1B7F-4B52-B0CF-882D77FD6792}" dt="2026-02-05T18:06:55.636" v="267"/>
          <ac:spMkLst>
            <pc:docMk/>
            <pc:sldMk cId="0" sldId="264"/>
            <ac:spMk id="13" creationId="{00000000-0000-0000-0000-000000000000}"/>
          </ac:spMkLst>
        </pc:spChg>
      </pc:sldChg>
      <pc:sldChg chg="delSp modSp mod">
        <pc:chgData name="Abhi Singh" userId="b81b5ca12f5cbe5c" providerId="LiveId" clId="{3452CE38-1B7F-4B52-B0CF-882D77FD6792}" dt="2026-02-05T18:07:07.345" v="288"/>
        <pc:sldMkLst>
          <pc:docMk/>
          <pc:sldMk cId="0" sldId="265"/>
        </pc:sldMkLst>
        <pc:spChg chg="del mod">
          <ac:chgData name="Abhi Singh" userId="b81b5ca12f5cbe5c" providerId="LiveId" clId="{3452CE38-1B7F-4B52-B0CF-882D77FD6792}" dt="2026-02-05T18:07:07.345" v="288"/>
          <ac:spMkLst>
            <pc:docMk/>
            <pc:sldMk cId="0" sldId="265"/>
            <ac:spMk id="12" creationId="{00000000-0000-0000-0000-000000000000}"/>
          </ac:spMkLst>
        </pc:spChg>
        <pc:spChg chg="del mod">
          <ac:chgData name="Abhi Singh" userId="b81b5ca12f5cbe5c" providerId="LiveId" clId="{3452CE38-1B7F-4B52-B0CF-882D77FD6792}" dt="2026-02-05T18:07:07.345" v="286"/>
          <ac:spMkLst>
            <pc:docMk/>
            <pc:sldMk cId="0" sldId="265"/>
            <ac:spMk id="13" creationId="{00000000-0000-0000-0000-000000000000}"/>
          </ac:spMkLst>
        </pc:spChg>
      </pc:sldChg>
      <pc:sldChg chg="delSp modSp mod">
        <pc:chgData name="Abhi Singh" userId="b81b5ca12f5cbe5c" providerId="LiveId" clId="{3452CE38-1B7F-4B52-B0CF-882D77FD6792}" dt="2026-02-05T18:07:24.746" v="318"/>
        <pc:sldMkLst>
          <pc:docMk/>
          <pc:sldMk cId="0" sldId="266"/>
        </pc:sldMkLst>
        <pc:spChg chg="del mod">
          <ac:chgData name="Abhi Singh" userId="b81b5ca12f5cbe5c" providerId="LiveId" clId="{3452CE38-1B7F-4B52-B0CF-882D77FD6792}" dt="2026-02-05T18:07:24.746" v="318"/>
          <ac:spMkLst>
            <pc:docMk/>
            <pc:sldMk cId="0" sldId="266"/>
            <ac:spMk id="12" creationId="{00000000-0000-0000-0000-000000000000}"/>
          </ac:spMkLst>
        </pc:spChg>
        <pc:spChg chg="del mod">
          <ac:chgData name="Abhi Singh" userId="b81b5ca12f5cbe5c" providerId="LiveId" clId="{3452CE38-1B7F-4B52-B0CF-882D77FD6792}" dt="2026-02-05T18:07:24.744" v="316"/>
          <ac:spMkLst>
            <pc:docMk/>
            <pc:sldMk cId="0" sldId="266"/>
            <ac:spMk id="13" creationId="{00000000-0000-0000-0000-000000000000}"/>
          </ac:spMkLst>
        </pc:spChg>
      </pc:sldChg>
      <pc:sldChg chg="delSp modSp mod">
        <pc:chgData name="Abhi Singh" userId="b81b5ca12f5cbe5c" providerId="LiveId" clId="{3452CE38-1B7F-4B52-B0CF-882D77FD6792}" dt="2026-02-05T18:07:39.269" v="345"/>
        <pc:sldMkLst>
          <pc:docMk/>
          <pc:sldMk cId="0" sldId="267"/>
        </pc:sldMkLst>
        <pc:spChg chg="del mod">
          <ac:chgData name="Abhi Singh" userId="b81b5ca12f5cbe5c" providerId="LiveId" clId="{3452CE38-1B7F-4B52-B0CF-882D77FD6792}" dt="2026-02-05T18:07:39.269" v="345"/>
          <ac:spMkLst>
            <pc:docMk/>
            <pc:sldMk cId="0" sldId="267"/>
            <ac:spMk id="12" creationId="{00000000-0000-0000-0000-000000000000}"/>
          </ac:spMkLst>
        </pc:spChg>
        <pc:spChg chg="mod">
          <ac:chgData name="Abhi Singh" userId="b81b5ca12f5cbe5c" providerId="LiveId" clId="{3452CE38-1B7F-4B52-B0CF-882D77FD6792}" dt="2026-02-05T18:07:31.534" v="331" actId="20577"/>
          <ac:spMkLst>
            <pc:docMk/>
            <pc:sldMk cId="0" sldId="267"/>
            <ac:spMk id="13" creationId="{00000000-0000-0000-0000-000000000000}"/>
          </ac:spMkLst>
        </pc:spChg>
      </pc:sldChg>
      <pc:sldChg chg="delSp modSp mod">
        <pc:chgData name="Abhi Singh" userId="b81b5ca12f5cbe5c" providerId="LiveId" clId="{3452CE38-1B7F-4B52-B0CF-882D77FD6792}" dt="2026-02-05T18:07:49.575" v="355"/>
        <pc:sldMkLst>
          <pc:docMk/>
          <pc:sldMk cId="0" sldId="268"/>
        </pc:sldMkLst>
        <pc:spChg chg="del mod">
          <ac:chgData name="Abhi Singh" userId="b81b5ca12f5cbe5c" providerId="LiveId" clId="{3452CE38-1B7F-4B52-B0CF-882D77FD6792}" dt="2026-02-05T18:07:49.575" v="355"/>
          <ac:spMkLst>
            <pc:docMk/>
            <pc:sldMk cId="0" sldId="268"/>
            <ac:spMk id="14" creationId="{00000000-0000-0000-0000-000000000000}"/>
          </ac:spMkLst>
        </pc:spChg>
        <pc:spChg chg="del mod">
          <ac:chgData name="Abhi Singh" userId="b81b5ca12f5cbe5c" providerId="LiveId" clId="{3452CE38-1B7F-4B52-B0CF-882D77FD6792}" dt="2026-02-05T18:07:49.575" v="353"/>
          <ac:spMkLst>
            <pc:docMk/>
            <pc:sldMk cId="0" sldId="268"/>
            <ac:spMk id="15" creationId="{00000000-0000-0000-0000-000000000000}"/>
          </ac:spMkLst>
        </pc:spChg>
      </pc:sldChg>
      <pc:sldChg chg="delSp modSp mod">
        <pc:chgData name="Abhi Singh" userId="b81b5ca12f5cbe5c" providerId="LiveId" clId="{3452CE38-1B7F-4B52-B0CF-882D77FD6792}" dt="2026-02-05T18:08:00.822" v="373"/>
        <pc:sldMkLst>
          <pc:docMk/>
          <pc:sldMk cId="0" sldId="269"/>
        </pc:sldMkLst>
        <pc:spChg chg="del mod">
          <ac:chgData name="Abhi Singh" userId="b81b5ca12f5cbe5c" providerId="LiveId" clId="{3452CE38-1B7F-4B52-B0CF-882D77FD6792}" dt="2026-02-05T18:08:00.822" v="373"/>
          <ac:spMkLst>
            <pc:docMk/>
            <pc:sldMk cId="0" sldId="269"/>
            <ac:spMk id="11" creationId="{00000000-0000-0000-0000-000000000000}"/>
          </ac:spMkLst>
        </pc:spChg>
        <pc:spChg chg="del mod">
          <ac:chgData name="Abhi Singh" userId="b81b5ca12f5cbe5c" providerId="LiveId" clId="{3452CE38-1B7F-4B52-B0CF-882D77FD6792}" dt="2026-02-05T18:08:00.819" v="371"/>
          <ac:spMkLst>
            <pc:docMk/>
            <pc:sldMk cId="0" sldId="269"/>
            <ac:spMk id="12" creationId="{00000000-0000-0000-0000-000000000000}"/>
          </ac:spMkLst>
        </pc:spChg>
      </pc:sldChg>
      <pc:sldChg chg="delSp modSp mod">
        <pc:chgData name="Abhi Singh" userId="b81b5ca12f5cbe5c" providerId="LiveId" clId="{3452CE38-1B7F-4B52-B0CF-882D77FD6792}" dt="2026-02-05T18:08:12.127" v="388"/>
        <pc:sldMkLst>
          <pc:docMk/>
          <pc:sldMk cId="0" sldId="270"/>
        </pc:sldMkLst>
        <pc:spChg chg="del mod">
          <ac:chgData name="Abhi Singh" userId="b81b5ca12f5cbe5c" providerId="LiveId" clId="{3452CE38-1B7F-4B52-B0CF-882D77FD6792}" dt="2026-02-05T18:08:12.127" v="388"/>
          <ac:spMkLst>
            <pc:docMk/>
            <pc:sldMk cId="0" sldId="270"/>
            <ac:spMk id="11" creationId="{00000000-0000-0000-0000-000000000000}"/>
          </ac:spMkLst>
        </pc:spChg>
        <pc:spChg chg="mod">
          <ac:chgData name="Abhi Singh" userId="b81b5ca12f5cbe5c" providerId="LiveId" clId="{3452CE38-1B7F-4B52-B0CF-882D77FD6792}" dt="2026-02-05T18:08:06.528" v="385" actId="20577"/>
          <ac:spMkLst>
            <pc:docMk/>
            <pc:sldMk cId="0" sldId="270"/>
            <ac:spMk id="12" creationId="{00000000-0000-0000-0000-000000000000}"/>
          </ac:spMkLst>
        </pc:spChg>
      </pc:sldChg>
      <pc:sldChg chg="delSp modSp mod">
        <pc:chgData name="Abhi Singh" userId="b81b5ca12f5cbe5c" providerId="LiveId" clId="{3452CE38-1B7F-4B52-B0CF-882D77FD6792}" dt="2026-02-05T18:08:21.314" v="394"/>
        <pc:sldMkLst>
          <pc:docMk/>
          <pc:sldMk cId="0" sldId="271"/>
        </pc:sldMkLst>
        <pc:spChg chg="del mod">
          <ac:chgData name="Abhi Singh" userId="b81b5ca12f5cbe5c" providerId="LiveId" clId="{3452CE38-1B7F-4B52-B0CF-882D77FD6792}" dt="2026-02-05T18:08:21.312" v="392"/>
          <ac:spMkLst>
            <pc:docMk/>
            <pc:sldMk cId="0" sldId="271"/>
            <ac:spMk id="12" creationId="{00000000-0000-0000-0000-000000000000}"/>
          </ac:spMkLst>
        </pc:spChg>
        <pc:spChg chg="del mod">
          <ac:chgData name="Abhi Singh" userId="b81b5ca12f5cbe5c" providerId="LiveId" clId="{3452CE38-1B7F-4B52-B0CF-882D77FD6792}" dt="2026-02-05T18:08:21.314" v="394"/>
          <ac:spMkLst>
            <pc:docMk/>
            <pc:sldMk cId="0" sldId="271"/>
            <ac:spMk id="13" creationId="{00000000-0000-0000-0000-000000000000}"/>
          </ac:spMkLst>
        </pc:spChg>
      </pc:sldChg>
      <pc:sldChg chg="modSp mod">
        <pc:chgData name="Abhi Singh" userId="b81b5ca12f5cbe5c" providerId="LiveId" clId="{3452CE38-1B7F-4B52-B0CF-882D77FD6792}" dt="2026-02-05T18:09:00.683" v="427" actId="14100"/>
        <pc:sldMkLst>
          <pc:docMk/>
          <pc:sldMk cId="0" sldId="272"/>
        </pc:sldMkLst>
        <pc:spChg chg="mod">
          <ac:chgData name="Abhi Singh" userId="b81b5ca12f5cbe5c" providerId="LiveId" clId="{3452CE38-1B7F-4B52-B0CF-882D77FD6792}" dt="2026-02-05T18:09:00.683" v="427" actId="14100"/>
          <ac:spMkLst>
            <pc:docMk/>
            <pc:sldMk cId="0" sldId="272"/>
            <ac:spMk id="1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introduces network threat detection and highlights why it is imperative in the modern digital environment. As the interconnected systems continue to expand at an alarming rate, networks pose large volumes of traffic, and they are an excellent target of cyberattacks. Conventional security software cannot be used to deal with advanced attacks. Network traffic logs are rich in </a:t>
            </a:r>
            <a:r>
              <a:rPr lang="en-US" dirty="0" err="1"/>
              <a:t>behavioural</a:t>
            </a:r>
            <a:r>
              <a:rPr lang="en-US" dirty="0"/>
              <a:t> data, and AI and machine learning offer automated and brainy solutions to the analysis process of this data effectively in detecting malicious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reason as to why the conventional security tools fail in the contemporary networks is discussed in this slide. The signature-based and the rule-based systems are based on the predefined attack patterns hence they are ineffective in cases where the attack patterns are unknown or dynamic. Such systems also need to be updated manually and this time-consuming and prone to errors. Moreover, they tend to produce high level of false-positives, which overflows security analysts. These vulnerabilities indicate that urgent adaptive and intelligent threat detection methods relying on machine learning are required.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this case, it describes how machine learning and artificial intelligence enhance the detection of network threats. Machine learning algorithms study the historical data of traffic and automatically change in accordance with the trends. This is in contrast to old systems, in which the ML system is able to identify deviations and subtle attack </a:t>
            </a:r>
            <a:r>
              <a:rPr lang="en-US" dirty="0" err="1"/>
              <a:t>behaviours</a:t>
            </a:r>
            <a:r>
              <a:rPr lang="en-US" dirty="0"/>
              <a:t> that cannot be appropriately matched using predefined rules. The AI-based systems are more effective in dealing with large data sets and lead to quick decisions. This gives </a:t>
            </a:r>
            <a:r>
              <a:rPr lang="en-US" dirty="0" err="1"/>
              <a:t>organisations</a:t>
            </a:r>
            <a:r>
              <a:rPr lang="en-US" dirty="0"/>
              <a:t> the ability to move away with the reactive security measurements to proactive and smart defensive provisions.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describes the aim and objectives of the research. The primary objective would be to create and test AI and machine learning to identify the network threats through traffic logs. The paper researches the current methods of ML, constructs supervised learning models, and measures their performance with conventional performance metrics. The second main aim is to compare the traditional detection techniques with the ML-based detection techniques to show the differences in the accuracy, reliability, and ability to detect.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slide provides an overview of the dataset used for experimental analysis. A publicly available dataset of network intrusion detection was chosen since it contains labelled data of normal and malicious traffic. In the dataset, different features are represented including type of protocol, service data, traffic data and time-values. These characteristics are realistic network </a:t>
            </a:r>
            <a:r>
              <a:rPr lang="en-US" dirty="0" err="1"/>
              <a:t>behaviour</a:t>
            </a:r>
            <a:r>
              <a:rPr lang="en-US" dirty="0"/>
              <a:t> and hence makes the data set appropriate in supervised machine learning and successful intrusion detection model evaluation.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current slide gives background information on the preprocessing steps that are followed prior to model training. The data quality was checked by the missing or inconsistent values. Categorical values were coded into numerical values that were applicable in machine learning algorithms. The features that were numeric were standardised to make the scales the same. This was followed with the splitting of the dataset into training and testing sets. With the method of feature selection, redundancy was minimized, and efficiency enhanced and overfitting of the models prevented.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this slide, it presents the machine learning models to be used in the study. Logistic regression has been selected because it is a simple model with a direct interpretation. This was chosen to use a decision tree to record non-linear relationships in network traffic. An ensemble model, namely Random Forest was added to enhance robustness and </a:t>
            </a:r>
            <a:r>
              <a:rPr lang="en-US" dirty="0" err="1"/>
              <a:t>generalisation</a:t>
            </a:r>
            <a:r>
              <a:rPr lang="en-US" dirty="0"/>
              <a:t>. All these models are the various learning strategies, therefore making the intrusion detection performance be fairly and holistically compared.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 is dedicated to the Logistic Regression model. Logistic regression is also computationally efficient and simple to interpret thus it is good as a baseline classifier. It estimates the likelihood of malicious network connection by using linear features. It has problems with complex and non-linear attack behaviour even though it handles simple patterns quite efficiently. Although it has limitation, it is informative in terms of featuring the influence and model transparency.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gives a specific description about Decision Tree classifier. Decision Trees </a:t>
            </a:r>
            <a:r>
              <a:rPr lang="en-US" dirty="0" err="1"/>
              <a:t>categorise</a:t>
            </a:r>
            <a:r>
              <a:rPr lang="en-US" dirty="0"/>
              <a:t> traffic based on hierarchical rules based on threshold values of features. They are good at building non-linear effects and interactions between traffic characteristics. Among the clear benefits, there is their interpretability, as the decision paths can be easily understood. Nonetheless, there are chances that Decision Trees may overfit, particularly when they are trained on noisy data, which will interfere with the </a:t>
            </a:r>
            <a:r>
              <a:rPr lang="en-US" dirty="0" err="1"/>
              <a:t>generalisation</a:t>
            </a:r>
            <a:r>
              <a:rPr lang="en-US" dirty="0"/>
              <a:t>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following slide describes the concept of the random forest classifier. Random Forest It is an ensemble technique of learning that creates a combination of decision trees that were trained on random groups of data and features. The method will minimize overfitting and enhance the stability of prediction. It works phenomenally well with complicated and noisy profiles such as network traffic logs. Random Forest is not as interpretable as single trees but offers scores of feature importance and better detection accuracy.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this case, I describe how the models were assessed. Accuracy, precision, recall and F1-score were the performance measures. Recall is important in particular in intrusion detection since false alarms can be expensive. Logistic Regression was found to have acceptable baseline performance but reduced recall. There was improved detection using Decision Tree. Random Forest attained the most scores in all the metrics indicating good </a:t>
            </a:r>
            <a:r>
              <a:rPr lang="en-US" dirty="0" err="1"/>
              <a:t>generalisation</a:t>
            </a:r>
            <a:r>
              <a:rPr lang="en-US" dirty="0"/>
              <a:t>, reliability and applicability in network security.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demonstrates classification errors through performing a confusion matrix on the slide. True positives, true negatives, false positives and false negatives are represented on confusion matrices. Logistic Regression had a higher number of false negatives by missing more cases of attacks. Decision Tree minimized these errors, however, it was slightly unstable. Random Forest had low false positives and false negatives, which means that it would be highly reliable in detection and less prone to alert fatigue or omission of intrusion.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will discuss the important characteristics that affect the detection of attacks. Traffic volume characteristics imply uncharacteristic data transfers. Connection frequency is used to detect scanning and denial-of-service </a:t>
            </a:r>
            <a:r>
              <a:rPr lang="en-US" dirty="0" err="1"/>
              <a:t>behaviours</a:t>
            </a:r>
            <a:r>
              <a:rPr lang="en-US" dirty="0"/>
              <a:t>. Types of protocols and types of services indicate suspicious usage patterns. Time-based features record repetitive or burst activities that are prevalent in attacks. These </a:t>
            </a:r>
            <a:r>
              <a:rPr lang="en-US" dirty="0" err="1"/>
              <a:t>behavioural</a:t>
            </a:r>
            <a:r>
              <a:rPr lang="en-US" dirty="0"/>
              <a:t> features were always of high significance, indicating that the knowledge of the </a:t>
            </a:r>
            <a:r>
              <a:rPr lang="en-US" dirty="0" err="1"/>
              <a:t>behaviour</a:t>
            </a:r>
            <a:r>
              <a:rPr lang="en-US" dirty="0"/>
              <a:t> of traffic is important in detecting intrusion in traffic.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outlines the practical implications and benefits of the research. Intrusion detection using machine learning enhances scalability, accuracy and speed of detection. Fewer alarms that are not true save on the effort of the security analysts. Enterprise security options that include SIEM systems, firewalls, and SDN controllers can be monitored through random Forest models. On the whole, AI-based detection becomes more beneficial to proactive </a:t>
            </a:r>
            <a:r>
              <a:rPr lang="en-US" dirty="0" err="1"/>
              <a:t>defence</a:t>
            </a:r>
            <a:r>
              <a:rPr lang="en-US" dirty="0"/>
              <a:t> methods and increases </a:t>
            </a:r>
            <a:r>
              <a:rPr lang="en-US" dirty="0" err="1"/>
              <a:t>organisational</a:t>
            </a:r>
            <a:r>
              <a:rPr lang="en-US" dirty="0"/>
              <a:t> resilience against sophisticated cyber threats.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summarise, this study has shown that AI and machine learning are much more effective in detecting network threats in comparison to an ordinary network. Random Forest was the most successful model among the tested ones. It was established through feature analysis that behavioural traffic attributes are important. Future development can be conducted on real-time deployment, encrypted traffic analysis, classification of multi-class attacks, and explainable techniques of AI to increase trust and adoption of operations.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0.sv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10" Type="http://schemas.openxmlformats.org/officeDocument/2006/relationships/image" Target="../media/image21.png"/><Relationship Id="rId4" Type="http://schemas.openxmlformats.org/officeDocument/2006/relationships/image" Target="../media/image6.png"/><Relationship Id="rId9"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30754" y="-2420683"/>
            <a:ext cx="20614154" cy="14313834"/>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5597" r="-15597"/>
            </a:stretch>
          </a:blipFill>
        </p:spPr>
        <p:txBody>
          <a:bodyPr/>
          <a:lstStyle/>
          <a:p>
            <a:endParaRPr lang="en-IN" dirty="0"/>
          </a:p>
        </p:txBody>
      </p:sp>
      <p:grpSp>
        <p:nvGrpSpPr>
          <p:cNvPr id="3" name="Group 3"/>
          <p:cNvGrpSpPr/>
          <p:nvPr/>
        </p:nvGrpSpPr>
        <p:grpSpPr>
          <a:xfrm>
            <a:off x="-246815" y="4438897"/>
            <a:ext cx="5902101" cy="7974702"/>
            <a:chOff x="0" y="0"/>
            <a:chExt cx="7869467" cy="10632936"/>
          </a:xfrm>
        </p:grpSpPr>
        <p:sp>
          <p:nvSpPr>
            <p:cNvPr id="4" name="Freeform 4"/>
            <p:cNvSpPr/>
            <p:nvPr/>
          </p:nvSpPr>
          <p:spPr>
            <a:xfrm>
              <a:off x="0" y="0"/>
              <a:ext cx="7869467" cy="7869467"/>
            </a:xfrm>
            <a:custGeom>
              <a:avLst/>
              <a:gdLst/>
              <a:ahLst/>
              <a:cxnLst/>
              <a:rect l="l" t="t" r="r" b="b"/>
              <a:pathLst>
                <a:path w="7869467" h="7869467">
                  <a:moveTo>
                    <a:pt x="0" y="0"/>
                  </a:moveTo>
                  <a:lnTo>
                    <a:pt x="7869467" y="0"/>
                  </a:lnTo>
                  <a:lnTo>
                    <a:pt x="7869467" y="7869467"/>
                  </a:lnTo>
                  <a:lnTo>
                    <a:pt x="0" y="78694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a:off x="313695" y="6497867"/>
              <a:ext cx="7555772" cy="4135068"/>
            </a:xfrm>
            <a:custGeom>
              <a:avLst/>
              <a:gdLst/>
              <a:ahLst/>
              <a:cxnLst/>
              <a:rect l="l" t="t" r="r" b="b"/>
              <a:pathLst>
                <a:path w="7555772" h="4135068">
                  <a:moveTo>
                    <a:pt x="0" y="0"/>
                  </a:moveTo>
                  <a:lnTo>
                    <a:pt x="7555772" y="0"/>
                  </a:lnTo>
                  <a:lnTo>
                    <a:pt x="7555772" y="4135069"/>
                  </a:lnTo>
                  <a:lnTo>
                    <a:pt x="0" y="41350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pSp>
      <p:grpSp>
        <p:nvGrpSpPr>
          <p:cNvPr id="6" name="Group 6"/>
          <p:cNvGrpSpPr/>
          <p:nvPr/>
        </p:nvGrpSpPr>
        <p:grpSpPr>
          <a:xfrm rot="-10800000">
            <a:off x="12385899" y="-2268953"/>
            <a:ext cx="5902101" cy="7974702"/>
            <a:chOff x="0" y="0"/>
            <a:chExt cx="7869467" cy="10632936"/>
          </a:xfrm>
        </p:grpSpPr>
        <p:sp>
          <p:nvSpPr>
            <p:cNvPr id="7" name="Freeform 7"/>
            <p:cNvSpPr/>
            <p:nvPr/>
          </p:nvSpPr>
          <p:spPr>
            <a:xfrm>
              <a:off x="0" y="0"/>
              <a:ext cx="7869467" cy="7869467"/>
            </a:xfrm>
            <a:custGeom>
              <a:avLst/>
              <a:gdLst/>
              <a:ahLst/>
              <a:cxnLst/>
              <a:rect l="l" t="t" r="r" b="b"/>
              <a:pathLst>
                <a:path w="7869467" h="7869467">
                  <a:moveTo>
                    <a:pt x="0" y="0"/>
                  </a:moveTo>
                  <a:lnTo>
                    <a:pt x="7869467" y="0"/>
                  </a:lnTo>
                  <a:lnTo>
                    <a:pt x="7869467" y="7869467"/>
                  </a:lnTo>
                  <a:lnTo>
                    <a:pt x="0" y="78694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8" name="Freeform 8"/>
            <p:cNvSpPr/>
            <p:nvPr/>
          </p:nvSpPr>
          <p:spPr>
            <a:xfrm>
              <a:off x="313695" y="6497867"/>
              <a:ext cx="7555772" cy="4135068"/>
            </a:xfrm>
            <a:custGeom>
              <a:avLst/>
              <a:gdLst/>
              <a:ahLst/>
              <a:cxnLst/>
              <a:rect l="l" t="t" r="r" b="b"/>
              <a:pathLst>
                <a:path w="7555772" h="4135068">
                  <a:moveTo>
                    <a:pt x="0" y="0"/>
                  </a:moveTo>
                  <a:lnTo>
                    <a:pt x="7555772" y="0"/>
                  </a:lnTo>
                  <a:lnTo>
                    <a:pt x="7555772" y="4135069"/>
                  </a:lnTo>
                  <a:lnTo>
                    <a:pt x="0" y="41350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pSp>
      <p:sp>
        <p:nvSpPr>
          <p:cNvPr id="9" name="Freeform 9"/>
          <p:cNvSpPr/>
          <p:nvPr/>
        </p:nvSpPr>
        <p:spPr>
          <a:xfrm>
            <a:off x="-2672315" y="-776716"/>
            <a:ext cx="4054948" cy="4114800"/>
          </a:xfrm>
          <a:custGeom>
            <a:avLst/>
            <a:gdLst/>
            <a:ahLst/>
            <a:cxnLst/>
            <a:rect l="l" t="t" r="r" b="b"/>
            <a:pathLst>
              <a:path w="4054948" h="4114800">
                <a:moveTo>
                  <a:pt x="0" y="0"/>
                </a:moveTo>
                <a:lnTo>
                  <a:pt x="4054948" y="0"/>
                </a:lnTo>
                <a:lnTo>
                  <a:pt x="4054948"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0" name="Freeform 10"/>
          <p:cNvSpPr/>
          <p:nvPr/>
        </p:nvSpPr>
        <p:spPr>
          <a:xfrm flipH="1" flipV="1">
            <a:off x="17257246" y="7778351"/>
            <a:ext cx="4054948" cy="4114800"/>
          </a:xfrm>
          <a:custGeom>
            <a:avLst/>
            <a:gdLst/>
            <a:ahLst/>
            <a:cxnLst/>
            <a:rect l="l" t="t" r="r" b="b"/>
            <a:pathLst>
              <a:path w="4054948" h="4114800">
                <a:moveTo>
                  <a:pt x="4054949" y="4114800"/>
                </a:moveTo>
                <a:lnTo>
                  <a:pt x="0" y="4114800"/>
                </a:lnTo>
                <a:lnTo>
                  <a:pt x="0" y="0"/>
                </a:lnTo>
                <a:lnTo>
                  <a:pt x="4054949" y="0"/>
                </a:lnTo>
                <a:lnTo>
                  <a:pt x="4054949" y="411480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TextBox 11"/>
          <p:cNvSpPr txBox="1"/>
          <p:nvPr/>
        </p:nvSpPr>
        <p:spPr>
          <a:xfrm>
            <a:off x="10138252" y="8416723"/>
            <a:ext cx="4644548" cy="553870"/>
          </a:xfrm>
          <a:prstGeom prst="rect">
            <a:avLst/>
          </a:prstGeom>
        </p:spPr>
        <p:txBody>
          <a:bodyPr wrap="square" lIns="0" tIns="0" rIns="0" bIns="0" rtlCol="0" anchor="t">
            <a:spAutoFit/>
          </a:bodyPr>
          <a:lstStyle/>
          <a:p>
            <a:pPr algn="ctr">
              <a:lnSpc>
                <a:spcPts val="4425"/>
              </a:lnSpc>
            </a:pPr>
            <a:r>
              <a:rPr lang="en-US" sz="3200" spc="44" dirty="0">
                <a:solidFill>
                  <a:srgbClr val="0D1C38"/>
                </a:solidFill>
                <a:latin typeface="Times New Roman MT"/>
                <a:ea typeface="Times New Roman MT"/>
                <a:cs typeface="Times New Roman MT"/>
                <a:sym typeface="Times New Roman MT"/>
              </a:rPr>
              <a:t>Date:06-02-2026 </a:t>
            </a:r>
          </a:p>
        </p:txBody>
      </p:sp>
      <p:sp>
        <p:nvSpPr>
          <p:cNvPr id="12" name="TextBox 12"/>
          <p:cNvSpPr txBox="1"/>
          <p:nvPr/>
        </p:nvSpPr>
        <p:spPr>
          <a:xfrm>
            <a:off x="2884439" y="2886339"/>
            <a:ext cx="11452451" cy="3248028"/>
          </a:xfrm>
          <a:prstGeom prst="rect">
            <a:avLst/>
          </a:prstGeom>
        </p:spPr>
        <p:txBody>
          <a:bodyPr lIns="0" tIns="0" rIns="0" bIns="0" rtlCol="0" anchor="t">
            <a:spAutoFit/>
          </a:bodyPr>
          <a:lstStyle/>
          <a:p>
            <a:pPr algn="l">
              <a:lnSpc>
                <a:spcPts val="8399"/>
              </a:lnSpc>
            </a:pPr>
            <a:r>
              <a:rPr lang="en-US" sz="5999" b="1" dirty="0">
                <a:solidFill>
                  <a:srgbClr val="0D1C38"/>
                </a:solidFill>
                <a:latin typeface="Times New Roman MT Bold"/>
                <a:ea typeface="Times New Roman MT Bold"/>
                <a:cs typeface="Times New Roman MT Bold"/>
                <a:sym typeface="Times New Roman MT Bold"/>
              </a:rPr>
              <a:t>USING AI/ML FOR NETWORK THREAT DETECTION  (TRAFFIC LOGS)</a:t>
            </a:r>
          </a:p>
        </p:txBody>
      </p:sp>
      <p:sp>
        <p:nvSpPr>
          <p:cNvPr id="14" name="TextBox 14"/>
          <p:cNvSpPr txBox="1"/>
          <p:nvPr/>
        </p:nvSpPr>
        <p:spPr>
          <a:xfrm>
            <a:off x="10972800" y="8970593"/>
            <a:ext cx="5410200" cy="782137"/>
          </a:xfrm>
          <a:prstGeom prst="rect">
            <a:avLst/>
          </a:prstGeom>
        </p:spPr>
        <p:txBody>
          <a:bodyPr wrap="square" lIns="0" tIns="0" rIns="0" bIns="0" rtlCol="0" anchor="t">
            <a:spAutoFit/>
          </a:bodyPr>
          <a:lstStyle/>
          <a:p>
            <a:pPr algn="l">
              <a:lnSpc>
                <a:spcPts val="3000"/>
              </a:lnSpc>
            </a:pPr>
            <a:r>
              <a:rPr lang="en-US" sz="3600" spc="30" dirty="0">
                <a:solidFill>
                  <a:srgbClr val="0D1C38"/>
                </a:solidFill>
                <a:latin typeface="Times New Roman MT"/>
                <a:ea typeface="Times New Roman MT"/>
                <a:cs typeface="Times New Roman MT"/>
                <a:sym typeface="Times New Roman MT"/>
              </a:rPr>
              <a:t>Presented by: Abay Singh</a:t>
            </a:r>
          </a:p>
          <a:p>
            <a:pPr algn="l">
              <a:lnSpc>
                <a:spcPts val="3000"/>
              </a:lnSpc>
            </a:pPr>
            <a:r>
              <a:rPr lang="en-US" sz="3000" spc="30"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7110169" y="335003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9" name="Group 9"/>
          <p:cNvGrpSpPr/>
          <p:nvPr/>
        </p:nvGrpSpPr>
        <p:grpSpPr>
          <a:xfrm>
            <a:off x="2648524" y="2662145"/>
            <a:ext cx="4958718" cy="2661856"/>
            <a:chOff x="0" y="0"/>
            <a:chExt cx="6611625" cy="3549141"/>
          </a:xfrm>
        </p:grpSpPr>
        <p:grpSp>
          <p:nvGrpSpPr>
            <p:cNvPr id="10" name="Group 10"/>
            <p:cNvGrpSpPr/>
            <p:nvPr/>
          </p:nvGrpSpPr>
          <p:grpSpPr>
            <a:xfrm>
              <a:off x="0" y="0"/>
              <a:ext cx="6611625" cy="3549141"/>
              <a:chOff x="0" y="0"/>
              <a:chExt cx="1852752" cy="994563"/>
            </a:xfrm>
          </p:grpSpPr>
          <p:sp>
            <p:nvSpPr>
              <p:cNvPr id="11" name="Freeform 11"/>
              <p:cNvSpPr/>
              <p:nvPr/>
            </p:nvSpPr>
            <p:spPr>
              <a:xfrm>
                <a:off x="0" y="0"/>
                <a:ext cx="1852752" cy="994563"/>
              </a:xfrm>
              <a:custGeom>
                <a:avLst/>
                <a:gdLst/>
                <a:ahLst/>
                <a:cxnLst/>
                <a:rect l="l" t="t" r="r" b="b"/>
                <a:pathLst>
                  <a:path w="1852752" h="994563">
                    <a:moveTo>
                      <a:pt x="0" y="0"/>
                    </a:moveTo>
                    <a:lnTo>
                      <a:pt x="1852752" y="0"/>
                    </a:lnTo>
                    <a:lnTo>
                      <a:pt x="1852752" y="994563"/>
                    </a:lnTo>
                    <a:lnTo>
                      <a:pt x="0" y="994563"/>
                    </a:lnTo>
                    <a:close/>
                  </a:path>
                </a:pathLst>
              </a:custGeom>
              <a:solidFill>
                <a:srgbClr val="78A6CB">
                  <a:alpha val="33725"/>
                </a:srgbClr>
              </a:solidFill>
            </p:spPr>
            <p:txBody>
              <a:bodyPr/>
              <a:lstStyle/>
              <a:p>
                <a:endParaRPr lang="en-IN"/>
              </a:p>
            </p:txBody>
          </p:sp>
          <p:sp>
            <p:nvSpPr>
              <p:cNvPr id="12" name="TextBox 12"/>
              <p:cNvSpPr txBox="1"/>
              <p:nvPr/>
            </p:nvSpPr>
            <p:spPr>
              <a:xfrm>
                <a:off x="0" y="38100"/>
                <a:ext cx="1852752" cy="956463"/>
              </a:xfrm>
              <a:prstGeom prst="rect">
                <a:avLst/>
              </a:prstGeom>
            </p:spPr>
            <p:txBody>
              <a:bodyPr lIns="50800" tIns="50800" rIns="50800" bIns="50800" rtlCol="0" anchor="ctr"/>
              <a:lstStyle/>
              <a:p>
                <a:pPr algn="ctr">
                  <a:lnSpc>
                    <a:spcPts val="2199"/>
                  </a:lnSpc>
                </a:pPr>
                <a:endParaRPr/>
              </a:p>
            </p:txBody>
          </p:sp>
        </p:grpSp>
        <p:sp>
          <p:nvSpPr>
            <p:cNvPr id="13" name="TextBox 13"/>
            <p:cNvSpPr txBox="1"/>
            <p:nvPr/>
          </p:nvSpPr>
          <p:spPr>
            <a:xfrm>
              <a:off x="102057" y="-134905"/>
              <a:ext cx="6486518" cy="3594524"/>
            </a:xfrm>
            <a:prstGeom prst="rect">
              <a:avLst/>
            </a:prstGeom>
          </p:spPr>
          <p:txBody>
            <a:bodyPr lIns="0" tIns="0" rIns="0" bIns="0" rtlCol="0" anchor="t">
              <a:spAutoFit/>
            </a:bodyPr>
            <a:lstStyle/>
            <a:p>
              <a:pPr algn="l">
                <a:lnSpc>
                  <a:spcPts val="4399"/>
                </a:lnSpc>
              </a:pPr>
              <a:r>
                <a:rPr lang="en-US" sz="2199" spc="131">
                  <a:solidFill>
                    <a:srgbClr val="0D1C38"/>
                  </a:solidFill>
                  <a:latin typeface="Times New Roman MT"/>
                  <a:ea typeface="Times New Roman MT"/>
                  <a:cs typeface="Times New Roman MT"/>
                  <a:sym typeface="Times New Roman MT"/>
                </a:rPr>
                <a:t>MODERN NETWORKS GENERATE MASSIVE TRAFFIC, INCREASING EXPOSURE TO SOPHISTICATED CYBER THREATS.</a:t>
              </a:r>
            </a:p>
          </p:txBody>
        </p:sp>
      </p:grpSp>
      <p:sp>
        <p:nvSpPr>
          <p:cNvPr id="14" name="TextBox 14"/>
          <p:cNvSpPr txBox="1"/>
          <p:nvPr/>
        </p:nvSpPr>
        <p:spPr>
          <a:xfrm>
            <a:off x="2827733" y="1637120"/>
            <a:ext cx="11241223"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Introduction to Network Threat Detection</a:t>
            </a:r>
          </a:p>
        </p:txBody>
      </p:sp>
      <p:grpSp>
        <p:nvGrpSpPr>
          <p:cNvPr id="15" name="Group 15"/>
          <p:cNvGrpSpPr/>
          <p:nvPr/>
        </p:nvGrpSpPr>
        <p:grpSpPr>
          <a:xfrm>
            <a:off x="9967531" y="2662145"/>
            <a:ext cx="5133127" cy="2619063"/>
            <a:chOff x="0" y="0"/>
            <a:chExt cx="6844170" cy="3492084"/>
          </a:xfrm>
        </p:grpSpPr>
        <p:grpSp>
          <p:nvGrpSpPr>
            <p:cNvPr id="16" name="Group 16"/>
            <p:cNvGrpSpPr/>
            <p:nvPr/>
          </p:nvGrpSpPr>
          <p:grpSpPr>
            <a:xfrm>
              <a:off x="0" y="0"/>
              <a:ext cx="6844170" cy="3431562"/>
              <a:chOff x="0" y="0"/>
              <a:chExt cx="1888192" cy="946711"/>
            </a:xfrm>
          </p:grpSpPr>
          <p:sp>
            <p:nvSpPr>
              <p:cNvPr id="17" name="Freeform 17"/>
              <p:cNvSpPr/>
              <p:nvPr/>
            </p:nvSpPr>
            <p:spPr>
              <a:xfrm>
                <a:off x="0" y="0"/>
                <a:ext cx="1888192" cy="946711"/>
              </a:xfrm>
              <a:custGeom>
                <a:avLst/>
                <a:gdLst/>
                <a:ahLst/>
                <a:cxnLst/>
                <a:rect l="l" t="t" r="r" b="b"/>
                <a:pathLst>
                  <a:path w="1888192" h="946711">
                    <a:moveTo>
                      <a:pt x="0" y="0"/>
                    </a:moveTo>
                    <a:lnTo>
                      <a:pt x="1888192" y="0"/>
                    </a:lnTo>
                    <a:lnTo>
                      <a:pt x="1888192" y="946711"/>
                    </a:lnTo>
                    <a:lnTo>
                      <a:pt x="0" y="946711"/>
                    </a:lnTo>
                    <a:close/>
                  </a:path>
                </a:pathLst>
              </a:custGeom>
              <a:solidFill>
                <a:srgbClr val="78A6CB">
                  <a:alpha val="33725"/>
                </a:srgbClr>
              </a:solidFill>
            </p:spPr>
            <p:txBody>
              <a:bodyPr/>
              <a:lstStyle/>
              <a:p>
                <a:endParaRPr lang="en-IN"/>
              </a:p>
            </p:txBody>
          </p:sp>
          <p:sp>
            <p:nvSpPr>
              <p:cNvPr id="18" name="TextBox 18"/>
              <p:cNvSpPr txBox="1"/>
              <p:nvPr/>
            </p:nvSpPr>
            <p:spPr>
              <a:xfrm>
                <a:off x="0" y="38100"/>
                <a:ext cx="1888192" cy="908611"/>
              </a:xfrm>
              <a:prstGeom prst="rect">
                <a:avLst/>
              </a:prstGeom>
            </p:spPr>
            <p:txBody>
              <a:bodyPr lIns="36373" tIns="36373" rIns="36373" bIns="36373" rtlCol="0" anchor="ctr"/>
              <a:lstStyle/>
              <a:p>
                <a:pPr algn="ctr">
                  <a:lnSpc>
                    <a:spcPts val="2481"/>
                  </a:lnSpc>
                </a:pPr>
                <a:endParaRPr/>
              </a:p>
            </p:txBody>
          </p:sp>
        </p:grpSp>
        <p:sp>
          <p:nvSpPr>
            <p:cNvPr id="19" name="TextBox 19"/>
            <p:cNvSpPr txBox="1"/>
            <p:nvPr/>
          </p:nvSpPr>
          <p:spPr>
            <a:xfrm>
              <a:off x="105647" y="-143255"/>
              <a:ext cx="6738523" cy="3635339"/>
            </a:xfrm>
            <a:prstGeom prst="rect">
              <a:avLst/>
            </a:prstGeom>
          </p:spPr>
          <p:txBody>
            <a:bodyPr lIns="0" tIns="0" rIns="0" bIns="0" rtlCol="0" anchor="t">
              <a:spAutoFit/>
            </a:bodyPr>
            <a:lstStyle/>
            <a:p>
              <a:pPr algn="l">
                <a:lnSpc>
                  <a:spcPts val="4440"/>
                </a:lnSpc>
              </a:pPr>
              <a:r>
                <a:rPr lang="en-US" sz="2220" spc="133">
                  <a:solidFill>
                    <a:srgbClr val="0D1C38"/>
                  </a:solidFill>
                  <a:latin typeface="Times New Roman MT"/>
                  <a:ea typeface="Times New Roman MT"/>
                  <a:cs typeface="Times New Roman MT"/>
                  <a:sym typeface="Times New Roman MT"/>
                </a:rPr>
                <a:t>TRADITIONAL SECURITY SYSTEMS STRUGGLE TO DETECT EVOLVING, UNKNOWN, AND ZERO-DAY ATTACKS.</a:t>
              </a:r>
            </a:p>
          </p:txBody>
        </p:sp>
      </p:grpSp>
      <p:grpSp>
        <p:nvGrpSpPr>
          <p:cNvPr id="20" name="Group 20"/>
          <p:cNvGrpSpPr/>
          <p:nvPr/>
        </p:nvGrpSpPr>
        <p:grpSpPr>
          <a:xfrm>
            <a:off x="2648524" y="6269699"/>
            <a:ext cx="4958718" cy="2668397"/>
            <a:chOff x="0" y="0"/>
            <a:chExt cx="6611625" cy="3557863"/>
          </a:xfrm>
        </p:grpSpPr>
        <p:grpSp>
          <p:nvGrpSpPr>
            <p:cNvPr id="21" name="Group 21"/>
            <p:cNvGrpSpPr/>
            <p:nvPr/>
          </p:nvGrpSpPr>
          <p:grpSpPr>
            <a:xfrm>
              <a:off x="0" y="0"/>
              <a:ext cx="6611625" cy="3557863"/>
              <a:chOff x="0" y="0"/>
              <a:chExt cx="1759285" cy="946711"/>
            </a:xfrm>
          </p:grpSpPr>
          <p:sp>
            <p:nvSpPr>
              <p:cNvPr id="22" name="Freeform 22"/>
              <p:cNvSpPr/>
              <p:nvPr/>
            </p:nvSpPr>
            <p:spPr>
              <a:xfrm>
                <a:off x="0" y="0"/>
                <a:ext cx="1759285" cy="946711"/>
              </a:xfrm>
              <a:custGeom>
                <a:avLst/>
                <a:gdLst/>
                <a:ahLst/>
                <a:cxnLst/>
                <a:rect l="l" t="t" r="r" b="b"/>
                <a:pathLst>
                  <a:path w="1759285" h="946711">
                    <a:moveTo>
                      <a:pt x="0" y="0"/>
                    </a:moveTo>
                    <a:lnTo>
                      <a:pt x="1759285" y="0"/>
                    </a:lnTo>
                    <a:lnTo>
                      <a:pt x="1759285" y="946711"/>
                    </a:lnTo>
                    <a:lnTo>
                      <a:pt x="0" y="946711"/>
                    </a:lnTo>
                    <a:close/>
                  </a:path>
                </a:pathLst>
              </a:custGeom>
              <a:solidFill>
                <a:srgbClr val="78A6CB">
                  <a:alpha val="33725"/>
                </a:srgbClr>
              </a:solidFill>
            </p:spPr>
            <p:txBody>
              <a:bodyPr/>
              <a:lstStyle/>
              <a:p>
                <a:endParaRPr lang="en-IN"/>
              </a:p>
            </p:txBody>
          </p:sp>
          <p:sp>
            <p:nvSpPr>
              <p:cNvPr id="23" name="TextBox 23"/>
              <p:cNvSpPr txBox="1"/>
              <p:nvPr/>
            </p:nvSpPr>
            <p:spPr>
              <a:xfrm>
                <a:off x="0" y="57150"/>
                <a:ext cx="1759285" cy="889561"/>
              </a:xfrm>
              <a:prstGeom prst="rect">
                <a:avLst/>
              </a:prstGeom>
            </p:spPr>
            <p:txBody>
              <a:bodyPr lIns="50800" tIns="50800" rIns="50800" bIns="50800" rtlCol="0" anchor="ctr"/>
              <a:lstStyle/>
              <a:p>
                <a:pPr algn="ctr">
                  <a:lnSpc>
                    <a:spcPts val="2999"/>
                  </a:lnSpc>
                </a:pPr>
                <a:endParaRPr/>
              </a:p>
            </p:txBody>
          </p:sp>
        </p:grpSp>
        <p:sp>
          <p:nvSpPr>
            <p:cNvPr id="24" name="TextBox 24"/>
            <p:cNvSpPr txBox="1"/>
            <p:nvPr/>
          </p:nvSpPr>
          <p:spPr>
            <a:xfrm>
              <a:off x="102057" y="-130939"/>
              <a:ext cx="6486518" cy="3594524"/>
            </a:xfrm>
            <a:prstGeom prst="rect">
              <a:avLst/>
            </a:prstGeom>
          </p:spPr>
          <p:txBody>
            <a:bodyPr lIns="0" tIns="0" rIns="0" bIns="0" rtlCol="0" anchor="t">
              <a:spAutoFit/>
            </a:bodyPr>
            <a:lstStyle/>
            <a:p>
              <a:pPr algn="l">
                <a:lnSpc>
                  <a:spcPts val="4399"/>
                </a:lnSpc>
              </a:pPr>
              <a:r>
                <a:rPr lang="en-US" sz="2199" spc="131">
                  <a:solidFill>
                    <a:srgbClr val="0D1C38"/>
                  </a:solidFill>
                  <a:latin typeface="Times New Roman MT"/>
                  <a:ea typeface="Times New Roman MT"/>
                  <a:cs typeface="Times New Roman MT"/>
                  <a:sym typeface="Times New Roman MT"/>
                </a:rPr>
                <a:t>NETWORK TRAFFIC LOGS PROVIDE VALUABLE BEHAVIOURAL INSIGHTS FOR DETECTING MALICIOUS ACTIVITIES.</a:t>
              </a:r>
            </a:p>
          </p:txBody>
        </p:sp>
      </p:grpSp>
      <p:grpSp>
        <p:nvGrpSpPr>
          <p:cNvPr id="25" name="Group 25"/>
          <p:cNvGrpSpPr/>
          <p:nvPr/>
        </p:nvGrpSpPr>
        <p:grpSpPr>
          <a:xfrm>
            <a:off x="9967531" y="6183643"/>
            <a:ext cx="5348850" cy="2643536"/>
            <a:chOff x="0" y="0"/>
            <a:chExt cx="7131800" cy="3524715"/>
          </a:xfrm>
        </p:grpSpPr>
        <p:grpSp>
          <p:nvGrpSpPr>
            <p:cNvPr id="26" name="Group 26"/>
            <p:cNvGrpSpPr/>
            <p:nvPr/>
          </p:nvGrpSpPr>
          <p:grpSpPr>
            <a:xfrm>
              <a:off x="0" y="0"/>
              <a:ext cx="7131800" cy="3524715"/>
              <a:chOff x="0" y="0"/>
              <a:chExt cx="2347853" cy="1160368"/>
            </a:xfrm>
          </p:grpSpPr>
          <p:sp>
            <p:nvSpPr>
              <p:cNvPr id="27" name="Freeform 27"/>
              <p:cNvSpPr/>
              <p:nvPr/>
            </p:nvSpPr>
            <p:spPr>
              <a:xfrm>
                <a:off x="0" y="0"/>
                <a:ext cx="2347853" cy="1160368"/>
              </a:xfrm>
              <a:custGeom>
                <a:avLst/>
                <a:gdLst/>
                <a:ahLst/>
                <a:cxnLst/>
                <a:rect l="l" t="t" r="r" b="b"/>
                <a:pathLst>
                  <a:path w="2347853" h="1160368">
                    <a:moveTo>
                      <a:pt x="0" y="0"/>
                    </a:moveTo>
                    <a:lnTo>
                      <a:pt x="2347853" y="0"/>
                    </a:lnTo>
                    <a:lnTo>
                      <a:pt x="2347853" y="1160368"/>
                    </a:lnTo>
                    <a:lnTo>
                      <a:pt x="0" y="1160368"/>
                    </a:lnTo>
                    <a:close/>
                  </a:path>
                </a:pathLst>
              </a:custGeom>
              <a:solidFill>
                <a:srgbClr val="78A6CB">
                  <a:alpha val="33725"/>
                </a:srgbClr>
              </a:solidFill>
            </p:spPr>
            <p:txBody>
              <a:bodyPr/>
              <a:lstStyle/>
              <a:p>
                <a:endParaRPr lang="en-IN"/>
              </a:p>
            </p:txBody>
          </p:sp>
          <p:sp>
            <p:nvSpPr>
              <p:cNvPr id="28" name="TextBox 28"/>
              <p:cNvSpPr txBox="1"/>
              <p:nvPr/>
            </p:nvSpPr>
            <p:spPr>
              <a:xfrm>
                <a:off x="0" y="47625"/>
                <a:ext cx="2347853" cy="1112743"/>
              </a:xfrm>
              <a:prstGeom prst="rect">
                <a:avLst/>
              </a:prstGeom>
            </p:spPr>
            <p:txBody>
              <a:bodyPr lIns="50800" tIns="50800" rIns="50800" bIns="50800" rtlCol="0" anchor="ctr"/>
              <a:lstStyle/>
              <a:p>
                <a:pPr algn="ctr">
                  <a:lnSpc>
                    <a:spcPts val="3000"/>
                  </a:lnSpc>
                </a:pPr>
                <a:endParaRPr/>
              </a:p>
            </p:txBody>
          </p:sp>
        </p:grpSp>
        <p:sp>
          <p:nvSpPr>
            <p:cNvPr id="29" name="TextBox 29"/>
            <p:cNvSpPr txBox="1"/>
            <p:nvPr/>
          </p:nvSpPr>
          <p:spPr>
            <a:xfrm>
              <a:off x="110087" y="-146011"/>
              <a:ext cx="6996850" cy="3594524"/>
            </a:xfrm>
            <a:prstGeom prst="rect">
              <a:avLst/>
            </a:prstGeom>
          </p:spPr>
          <p:txBody>
            <a:bodyPr lIns="0" tIns="0" rIns="0" bIns="0" rtlCol="0" anchor="t">
              <a:spAutoFit/>
            </a:bodyPr>
            <a:lstStyle/>
            <a:p>
              <a:pPr algn="l">
                <a:lnSpc>
                  <a:spcPts val="4399"/>
                </a:lnSpc>
              </a:pPr>
              <a:r>
                <a:rPr lang="en-US" sz="2199" spc="131">
                  <a:solidFill>
                    <a:srgbClr val="0D1C38"/>
                  </a:solidFill>
                  <a:latin typeface="Times New Roman MT"/>
                  <a:ea typeface="Times New Roman MT"/>
                  <a:cs typeface="Times New Roman MT"/>
                  <a:sym typeface="Times New Roman MT"/>
                </a:rPr>
                <a:t>ARTIFICIAL INTELLIGENCE AND MACHINE LEARNING ENABLE ADAPTIVE, SCALABLE, AND AUTOMATED THREAT DETECTION.</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9525"/>
              <a:ext cx="4274335" cy="2176992"/>
            </a:xfrm>
            <a:prstGeom prst="rect">
              <a:avLst/>
            </a:prstGeom>
          </p:spPr>
          <p:txBody>
            <a:bodyPr lIns="50800" tIns="50800" rIns="50800" bIns="50800" rtlCol="0" anchor="ctr"/>
            <a:lstStyle/>
            <a:p>
              <a:pPr algn="ctr">
                <a:lnSpc>
                  <a:spcPts val="2400"/>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9144743" y="3045375"/>
            <a:ext cx="8114557" cy="5000534"/>
          </a:xfrm>
          <a:custGeom>
            <a:avLst/>
            <a:gdLst/>
            <a:ahLst/>
            <a:cxnLst/>
            <a:rect l="l" t="t" r="r" b="b"/>
            <a:pathLst>
              <a:path w="8114557" h="5000534">
                <a:moveTo>
                  <a:pt x="0" y="0"/>
                </a:moveTo>
                <a:lnTo>
                  <a:pt x="8114557" y="0"/>
                </a:lnTo>
                <a:lnTo>
                  <a:pt x="8114557" y="5000534"/>
                </a:lnTo>
                <a:lnTo>
                  <a:pt x="0" y="5000534"/>
                </a:lnTo>
                <a:lnTo>
                  <a:pt x="0" y="0"/>
                </a:lnTo>
                <a:close/>
              </a:path>
            </a:pathLst>
          </a:custGeom>
          <a:blipFill>
            <a:blip r:embed="rId8"/>
            <a:stretch>
              <a:fillRect l="-805" r="-8748"/>
            </a:stretch>
          </a:blipFill>
        </p:spPr>
        <p:txBody>
          <a:bodyPr/>
          <a:lstStyle/>
          <a:p>
            <a:endParaRPr lang="en-IN"/>
          </a:p>
        </p:txBody>
      </p:sp>
      <p:grpSp>
        <p:nvGrpSpPr>
          <p:cNvPr id="10" name="Group 10"/>
          <p:cNvGrpSpPr/>
          <p:nvPr/>
        </p:nvGrpSpPr>
        <p:grpSpPr>
          <a:xfrm>
            <a:off x="2135928" y="2997348"/>
            <a:ext cx="6865438" cy="5565316"/>
            <a:chOff x="0" y="0"/>
            <a:chExt cx="1808181" cy="1465762"/>
          </a:xfrm>
        </p:grpSpPr>
        <p:sp>
          <p:nvSpPr>
            <p:cNvPr id="11" name="Freeform 11"/>
            <p:cNvSpPr/>
            <p:nvPr/>
          </p:nvSpPr>
          <p:spPr>
            <a:xfrm>
              <a:off x="0" y="0"/>
              <a:ext cx="1808181" cy="1465762"/>
            </a:xfrm>
            <a:custGeom>
              <a:avLst/>
              <a:gdLst/>
              <a:ahLst/>
              <a:cxnLst/>
              <a:rect l="l" t="t" r="r" b="b"/>
              <a:pathLst>
                <a:path w="1808181" h="1465762">
                  <a:moveTo>
                    <a:pt x="0" y="0"/>
                  </a:moveTo>
                  <a:lnTo>
                    <a:pt x="1808181" y="0"/>
                  </a:lnTo>
                  <a:lnTo>
                    <a:pt x="1808181" y="1465762"/>
                  </a:lnTo>
                  <a:lnTo>
                    <a:pt x="0" y="1465762"/>
                  </a:lnTo>
                  <a:close/>
                </a:path>
              </a:pathLst>
            </a:custGeom>
            <a:solidFill>
              <a:srgbClr val="78A6CB"/>
            </a:solidFill>
          </p:spPr>
          <p:txBody>
            <a:bodyPr/>
            <a:lstStyle/>
            <a:p>
              <a:endParaRPr lang="en-IN"/>
            </a:p>
          </p:txBody>
        </p:sp>
        <p:sp>
          <p:nvSpPr>
            <p:cNvPr id="12" name="TextBox 12"/>
            <p:cNvSpPr txBox="1"/>
            <p:nvPr/>
          </p:nvSpPr>
          <p:spPr>
            <a:xfrm>
              <a:off x="0" y="0"/>
              <a:ext cx="1808181" cy="1465762"/>
            </a:xfrm>
            <a:prstGeom prst="rect">
              <a:avLst/>
            </a:prstGeom>
          </p:spPr>
          <p:txBody>
            <a:bodyPr lIns="50800" tIns="50800" rIns="50800" bIns="50800" rtlCol="0" anchor="ctr"/>
            <a:lstStyle/>
            <a:p>
              <a:pPr algn="ctr">
                <a:lnSpc>
                  <a:spcPts val="2481"/>
                </a:lnSpc>
              </a:pPr>
              <a:endParaRPr/>
            </a:p>
          </p:txBody>
        </p:sp>
      </p:grpSp>
      <p:sp>
        <p:nvSpPr>
          <p:cNvPr id="13" name="TextBox 13"/>
          <p:cNvSpPr txBox="1"/>
          <p:nvPr/>
        </p:nvSpPr>
        <p:spPr>
          <a:xfrm>
            <a:off x="4585014" y="1721377"/>
            <a:ext cx="9568291" cy="527050"/>
          </a:xfrm>
          <a:prstGeom prst="rect">
            <a:avLst/>
          </a:prstGeom>
        </p:spPr>
        <p:txBody>
          <a:bodyPr lIns="0" tIns="0" rIns="0" bIns="0" rtlCol="0" anchor="t">
            <a:spAutoFit/>
          </a:bodyPr>
          <a:lstStyle/>
          <a:p>
            <a:pPr algn="ctr">
              <a:lnSpc>
                <a:spcPts val="3199"/>
              </a:lnSpc>
            </a:pPr>
            <a:r>
              <a:rPr lang="en-US" sz="3999" b="1">
                <a:solidFill>
                  <a:srgbClr val="0E182F"/>
                </a:solidFill>
                <a:latin typeface="Times New Roman MT Bold"/>
                <a:ea typeface="Times New Roman MT Bold"/>
                <a:cs typeface="Times New Roman MT Bold"/>
                <a:sym typeface="Times New Roman MT Bold"/>
              </a:rPr>
              <a:t>Limitations of Traditional Security Systems</a:t>
            </a:r>
          </a:p>
        </p:txBody>
      </p:sp>
      <p:sp>
        <p:nvSpPr>
          <p:cNvPr id="14" name="TextBox 14"/>
          <p:cNvSpPr txBox="1"/>
          <p:nvPr/>
        </p:nvSpPr>
        <p:spPr>
          <a:xfrm>
            <a:off x="1992551" y="3041602"/>
            <a:ext cx="6761980" cy="5631534"/>
          </a:xfrm>
          <a:prstGeom prst="rect">
            <a:avLst/>
          </a:prstGeom>
        </p:spPr>
        <p:txBody>
          <a:bodyPr lIns="0" tIns="0" rIns="0" bIns="0" rtlCol="0" anchor="t">
            <a:spAutoFit/>
          </a:bodyPr>
          <a:lstStyle/>
          <a:p>
            <a:pPr marL="539971" lvl="1" indent="-269985" algn="just">
              <a:lnSpc>
                <a:spcPts val="3751"/>
              </a:lnSpc>
              <a:buFont typeface="Arial"/>
              <a:buChar char="•"/>
            </a:pPr>
            <a:r>
              <a:rPr lang="en-US" sz="2501">
                <a:solidFill>
                  <a:srgbClr val="FEFEFE"/>
                </a:solidFill>
                <a:latin typeface="Times New Roman MT"/>
                <a:ea typeface="Times New Roman MT"/>
                <a:cs typeface="Times New Roman MT"/>
                <a:sym typeface="Times New Roman MT"/>
              </a:rPr>
              <a:t>Signature-based intrusion detection systems rely on predefined attack patterns and rules.</a:t>
            </a:r>
          </a:p>
          <a:p>
            <a:pPr marL="539971" lvl="1" indent="-269985" algn="just">
              <a:lnSpc>
                <a:spcPts val="3751"/>
              </a:lnSpc>
              <a:buFont typeface="Arial"/>
              <a:buChar char="•"/>
            </a:pPr>
            <a:r>
              <a:rPr lang="en-US" sz="2501">
                <a:solidFill>
                  <a:srgbClr val="FEFEFE"/>
                </a:solidFill>
                <a:latin typeface="Times New Roman MT"/>
                <a:ea typeface="Times New Roman MT"/>
                <a:cs typeface="Times New Roman MT"/>
                <a:sym typeface="Times New Roman MT"/>
              </a:rPr>
              <a:t>Such systems fail to identify novel, polymorphic, or previously unseen cyberattacks.</a:t>
            </a:r>
          </a:p>
          <a:p>
            <a:pPr marL="539971" lvl="1" indent="-269985" algn="just">
              <a:lnSpc>
                <a:spcPts val="3751"/>
              </a:lnSpc>
              <a:buFont typeface="Arial"/>
              <a:buChar char="•"/>
            </a:pPr>
            <a:r>
              <a:rPr lang="en-US" sz="2501">
                <a:solidFill>
                  <a:srgbClr val="FEFEFE"/>
                </a:solidFill>
                <a:latin typeface="Times New Roman MT"/>
                <a:ea typeface="Times New Roman MT"/>
                <a:cs typeface="Times New Roman MT"/>
                <a:sym typeface="Times New Roman MT"/>
              </a:rPr>
              <a:t>Manual rule updates cannot keep pace with rapidly evolving attack techniques.</a:t>
            </a:r>
          </a:p>
          <a:p>
            <a:pPr marL="539971" lvl="1" indent="-269985" algn="just">
              <a:lnSpc>
                <a:spcPts val="3751"/>
              </a:lnSpc>
              <a:buFont typeface="Arial"/>
              <a:buChar char="•"/>
            </a:pPr>
            <a:r>
              <a:rPr lang="en-US" sz="2501">
                <a:solidFill>
                  <a:srgbClr val="FEFEFE"/>
                </a:solidFill>
                <a:latin typeface="Times New Roman MT"/>
                <a:ea typeface="Times New Roman MT"/>
                <a:cs typeface="Times New Roman MT"/>
                <a:sym typeface="Times New Roman MT"/>
              </a:rPr>
              <a:t>High false positives increase analyst workload and reduce response efficiency.</a:t>
            </a:r>
          </a:p>
          <a:p>
            <a:pPr marL="539971" lvl="1" indent="-269985" algn="just">
              <a:lnSpc>
                <a:spcPts val="3751"/>
              </a:lnSpc>
              <a:buFont typeface="Arial"/>
              <a:buChar char="•"/>
            </a:pPr>
            <a:r>
              <a:rPr lang="en-US" sz="2501">
                <a:solidFill>
                  <a:srgbClr val="FEFEFE"/>
                </a:solidFill>
                <a:latin typeface="Times New Roman MT"/>
                <a:ea typeface="Times New Roman MT"/>
                <a:cs typeface="Times New Roman MT"/>
                <a:sym typeface="Times New Roman MT"/>
              </a:rPr>
              <a:t>These limitations highlight the need for intelligent, data-driven detection approaches.</a:t>
            </a:r>
          </a:p>
          <a:p>
            <a:pPr algn="just">
              <a:lnSpc>
                <a:spcPts val="3751"/>
              </a:lnSpc>
            </a:pPr>
            <a:endParaRPr lang="en-US" sz="2501">
              <a:solidFill>
                <a:srgbClr val="FEFEFE"/>
              </a:solidFill>
              <a:latin typeface="Times New Roman MT"/>
              <a:ea typeface="Times New Roman MT"/>
              <a:cs typeface="Times New Roman MT"/>
              <a:sym typeface="Times New Roman MT"/>
            </a:endParaRPr>
          </a:p>
        </p:txBody>
      </p:sp>
      <p:sp>
        <p:nvSpPr>
          <p:cNvPr id="15" name="TextBox 15"/>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TextBox 9"/>
          <p:cNvSpPr txBox="1"/>
          <p:nvPr/>
        </p:nvSpPr>
        <p:spPr>
          <a:xfrm>
            <a:off x="5257801" y="931827"/>
            <a:ext cx="7239000" cy="863250"/>
          </a:xfrm>
          <a:prstGeom prst="rect">
            <a:avLst/>
          </a:prstGeom>
        </p:spPr>
        <p:txBody>
          <a:bodyPr wrap="square" lIns="0" tIns="0" rIns="0" bIns="0" rtlCol="0" anchor="t">
            <a:spAutoFit/>
          </a:bodyPr>
          <a:lstStyle/>
          <a:p>
            <a:pPr algn="ctr">
              <a:lnSpc>
                <a:spcPts val="3199"/>
              </a:lnSpc>
            </a:pPr>
            <a:r>
              <a:rPr lang="en-US" sz="3999" dirty="0">
                <a:solidFill>
                  <a:srgbClr val="0E182F"/>
                </a:solidFill>
                <a:latin typeface="Times New Roman MT"/>
                <a:ea typeface="Times New Roman MT"/>
                <a:cs typeface="Times New Roman MT"/>
                <a:sym typeface="Times New Roman MT"/>
              </a:rPr>
              <a:t>Role of AI and Machine Learning</a:t>
            </a:r>
          </a:p>
        </p:txBody>
      </p:sp>
      <p:sp>
        <p:nvSpPr>
          <p:cNvPr id="11" name="TextBox 11"/>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grpSp>
        <p:nvGrpSpPr>
          <p:cNvPr id="12" name="Group 12"/>
          <p:cNvGrpSpPr/>
          <p:nvPr/>
        </p:nvGrpSpPr>
        <p:grpSpPr>
          <a:xfrm>
            <a:off x="2302137" y="3089036"/>
            <a:ext cx="4134246" cy="2575320"/>
            <a:chOff x="0" y="0"/>
            <a:chExt cx="5512329" cy="3433760"/>
          </a:xfrm>
        </p:grpSpPr>
        <p:sp>
          <p:nvSpPr>
            <p:cNvPr id="13" name="Freeform 13"/>
            <p:cNvSpPr/>
            <p:nvPr/>
          </p:nvSpPr>
          <p:spPr>
            <a:xfrm>
              <a:off x="0" y="0"/>
              <a:ext cx="5512329" cy="3433760"/>
            </a:xfrm>
            <a:custGeom>
              <a:avLst/>
              <a:gdLst/>
              <a:ahLst/>
              <a:cxnLst/>
              <a:rect l="l" t="t" r="r" b="b"/>
              <a:pathLst>
                <a:path w="5512329" h="3433760">
                  <a:moveTo>
                    <a:pt x="0" y="0"/>
                  </a:moveTo>
                  <a:lnTo>
                    <a:pt x="5512329" y="0"/>
                  </a:lnTo>
                  <a:lnTo>
                    <a:pt x="5512329" y="3433760"/>
                  </a:lnTo>
                  <a:lnTo>
                    <a:pt x="0" y="34337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4" name="TextBox 14"/>
            <p:cNvSpPr txBox="1"/>
            <p:nvPr/>
          </p:nvSpPr>
          <p:spPr>
            <a:xfrm>
              <a:off x="0" y="980931"/>
              <a:ext cx="5512329" cy="1760457"/>
            </a:xfrm>
            <a:prstGeom prst="rect">
              <a:avLst/>
            </a:prstGeom>
          </p:spPr>
          <p:txBody>
            <a:bodyPr lIns="0" tIns="0" rIns="0" bIns="0" rtlCol="0" anchor="t">
              <a:spAutoFit/>
            </a:bodyPr>
            <a:lstStyle/>
            <a:p>
              <a:pPr algn="ctr">
                <a:lnSpc>
                  <a:spcPts val="2481"/>
                </a:lnSpc>
                <a:spcBef>
                  <a:spcPct val="0"/>
                </a:spcBef>
              </a:pPr>
              <a:r>
                <a:rPr lang="en-US" sz="2481" spc="24">
                  <a:solidFill>
                    <a:srgbClr val="000000"/>
                  </a:solidFill>
                  <a:latin typeface="Times New Roman MT"/>
                  <a:ea typeface="Times New Roman MT"/>
                  <a:cs typeface="Times New Roman MT"/>
                  <a:sym typeface="Times New Roman MT"/>
                </a:rPr>
                <a:t>Machine learning models learn patterns from historical network traffic data automatically.</a:t>
              </a:r>
            </a:p>
          </p:txBody>
        </p:sp>
      </p:grpSp>
      <p:grpSp>
        <p:nvGrpSpPr>
          <p:cNvPr id="15" name="Group 15"/>
          <p:cNvGrpSpPr/>
          <p:nvPr/>
        </p:nvGrpSpPr>
        <p:grpSpPr>
          <a:xfrm>
            <a:off x="2302137" y="6528788"/>
            <a:ext cx="4134246" cy="2575320"/>
            <a:chOff x="0" y="0"/>
            <a:chExt cx="5512329" cy="3433760"/>
          </a:xfrm>
        </p:grpSpPr>
        <p:sp>
          <p:nvSpPr>
            <p:cNvPr id="16" name="Freeform 16"/>
            <p:cNvSpPr/>
            <p:nvPr/>
          </p:nvSpPr>
          <p:spPr>
            <a:xfrm>
              <a:off x="0" y="0"/>
              <a:ext cx="5512329" cy="3433760"/>
            </a:xfrm>
            <a:custGeom>
              <a:avLst/>
              <a:gdLst/>
              <a:ahLst/>
              <a:cxnLst/>
              <a:rect l="l" t="t" r="r" b="b"/>
              <a:pathLst>
                <a:path w="5512329" h="3433760">
                  <a:moveTo>
                    <a:pt x="0" y="0"/>
                  </a:moveTo>
                  <a:lnTo>
                    <a:pt x="5512329" y="0"/>
                  </a:lnTo>
                  <a:lnTo>
                    <a:pt x="5512329" y="3433760"/>
                  </a:lnTo>
                  <a:lnTo>
                    <a:pt x="0" y="34337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7" name="TextBox 17"/>
            <p:cNvSpPr txBox="1"/>
            <p:nvPr/>
          </p:nvSpPr>
          <p:spPr>
            <a:xfrm>
              <a:off x="0" y="980931"/>
              <a:ext cx="5512329" cy="1341357"/>
            </a:xfrm>
            <a:prstGeom prst="rect">
              <a:avLst/>
            </a:prstGeom>
          </p:spPr>
          <p:txBody>
            <a:bodyPr lIns="0" tIns="0" rIns="0" bIns="0" rtlCol="0" anchor="t">
              <a:spAutoFit/>
            </a:bodyPr>
            <a:lstStyle/>
            <a:p>
              <a:pPr algn="ctr">
                <a:lnSpc>
                  <a:spcPts val="2481"/>
                </a:lnSpc>
                <a:spcBef>
                  <a:spcPct val="0"/>
                </a:spcBef>
              </a:pPr>
              <a:r>
                <a:rPr lang="en-US" sz="2481" spc="24">
                  <a:solidFill>
                    <a:srgbClr val="000000"/>
                  </a:solidFill>
                  <a:latin typeface="Times New Roman MT"/>
                  <a:ea typeface="Times New Roman MT"/>
                  <a:cs typeface="Times New Roman MT"/>
                  <a:sym typeface="Times New Roman MT"/>
                </a:rPr>
                <a:t>Automated analysis enables processing of large-scale traffic logs efficiently.</a:t>
              </a:r>
            </a:p>
          </p:txBody>
        </p:sp>
      </p:grpSp>
      <p:grpSp>
        <p:nvGrpSpPr>
          <p:cNvPr id="18" name="Group 18"/>
          <p:cNvGrpSpPr/>
          <p:nvPr/>
        </p:nvGrpSpPr>
        <p:grpSpPr>
          <a:xfrm>
            <a:off x="7076877" y="4818254"/>
            <a:ext cx="4134246" cy="2575320"/>
            <a:chOff x="0" y="0"/>
            <a:chExt cx="5512329" cy="3433760"/>
          </a:xfrm>
        </p:grpSpPr>
        <p:sp>
          <p:nvSpPr>
            <p:cNvPr id="19" name="Freeform 19"/>
            <p:cNvSpPr/>
            <p:nvPr/>
          </p:nvSpPr>
          <p:spPr>
            <a:xfrm>
              <a:off x="0" y="0"/>
              <a:ext cx="5512329" cy="3433760"/>
            </a:xfrm>
            <a:custGeom>
              <a:avLst/>
              <a:gdLst/>
              <a:ahLst/>
              <a:cxnLst/>
              <a:rect l="l" t="t" r="r" b="b"/>
              <a:pathLst>
                <a:path w="5512329" h="3433760">
                  <a:moveTo>
                    <a:pt x="0" y="0"/>
                  </a:moveTo>
                  <a:lnTo>
                    <a:pt x="5512329" y="0"/>
                  </a:lnTo>
                  <a:lnTo>
                    <a:pt x="5512329" y="3433760"/>
                  </a:lnTo>
                  <a:lnTo>
                    <a:pt x="0" y="34337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0" name="TextBox 20"/>
            <p:cNvSpPr txBox="1"/>
            <p:nvPr/>
          </p:nvSpPr>
          <p:spPr>
            <a:xfrm>
              <a:off x="0" y="1021006"/>
              <a:ext cx="5512329" cy="1341357"/>
            </a:xfrm>
            <a:prstGeom prst="rect">
              <a:avLst/>
            </a:prstGeom>
          </p:spPr>
          <p:txBody>
            <a:bodyPr lIns="0" tIns="0" rIns="0" bIns="0" rtlCol="0" anchor="t">
              <a:spAutoFit/>
            </a:bodyPr>
            <a:lstStyle/>
            <a:p>
              <a:pPr algn="ctr">
                <a:lnSpc>
                  <a:spcPts val="2481"/>
                </a:lnSpc>
                <a:spcBef>
                  <a:spcPct val="0"/>
                </a:spcBef>
              </a:pPr>
              <a:r>
                <a:rPr lang="en-US" sz="2481" spc="24">
                  <a:solidFill>
                    <a:srgbClr val="000000"/>
                  </a:solidFill>
                  <a:latin typeface="Times New Roman MT"/>
                  <a:ea typeface="Times New Roman MT"/>
                  <a:cs typeface="Times New Roman MT"/>
                  <a:sym typeface="Times New Roman MT"/>
                </a:rPr>
                <a:t>ML techniques detect anomalies that traditional systems often overlook.</a:t>
              </a:r>
            </a:p>
          </p:txBody>
        </p:sp>
      </p:grpSp>
      <p:grpSp>
        <p:nvGrpSpPr>
          <p:cNvPr id="21" name="Group 21"/>
          <p:cNvGrpSpPr/>
          <p:nvPr/>
        </p:nvGrpSpPr>
        <p:grpSpPr>
          <a:xfrm>
            <a:off x="12162128" y="3089036"/>
            <a:ext cx="4134246" cy="2575320"/>
            <a:chOff x="0" y="0"/>
            <a:chExt cx="5512329" cy="3433760"/>
          </a:xfrm>
        </p:grpSpPr>
        <p:sp>
          <p:nvSpPr>
            <p:cNvPr id="22" name="Freeform 22"/>
            <p:cNvSpPr/>
            <p:nvPr/>
          </p:nvSpPr>
          <p:spPr>
            <a:xfrm>
              <a:off x="0" y="0"/>
              <a:ext cx="5512329" cy="3433760"/>
            </a:xfrm>
            <a:custGeom>
              <a:avLst/>
              <a:gdLst/>
              <a:ahLst/>
              <a:cxnLst/>
              <a:rect l="l" t="t" r="r" b="b"/>
              <a:pathLst>
                <a:path w="5512329" h="3433760">
                  <a:moveTo>
                    <a:pt x="0" y="0"/>
                  </a:moveTo>
                  <a:lnTo>
                    <a:pt x="5512329" y="0"/>
                  </a:lnTo>
                  <a:lnTo>
                    <a:pt x="5512329" y="3433760"/>
                  </a:lnTo>
                  <a:lnTo>
                    <a:pt x="0" y="34337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3" name="TextBox 23"/>
            <p:cNvSpPr txBox="1"/>
            <p:nvPr/>
          </p:nvSpPr>
          <p:spPr>
            <a:xfrm>
              <a:off x="97924" y="1061872"/>
              <a:ext cx="5414405" cy="1327053"/>
            </a:xfrm>
            <a:prstGeom prst="rect">
              <a:avLst/>
            </a:prstGeom>
          </p:spPr>
          <p:txBody>
            <a:bodyPr lIns="0" tIns="0" rIns="0" bIns="0" rtlCol="0" anchor="t">
              <a:spAutoFit/>
            </a:bodyPr>
            <a:lstStyle/>
            <a:p>
              <a:pPr algn="ctr">
                <a:lnSpc>
                  <a:spcPts val="2437"/>
                </a:lnSpc>
                <a:spcBef>
                  <a:spcPct val="0"/>
                </a:spcBef>
              </a:pPr>
              <a:r>
                <a:rPr lang="en-US" sz="2437" spc="24">
                  <a:solidFill>
                    <a:srgbClr val="000000"/>
                  </a:solidFill>
                  <a:latin typeface="Times New Roman MT"/>
                  <a:ea typeface="Times New Roman MT"/>
                  <a:cs typeface="Times New Roman MT"/>
                  <a:sym typeface="Times New Roman MT"/>
                </a:rPr>
                <a:t>AI-based systems adapt continuously to changes in network behaviour.</a:t>
              </a:r>
            </a:p>
          </p:txBody>
        </p:sp>
      </p:grpSp>
      <p:grpSp>
        <p:nvGrpSpPr>
          <p:cNvPr id="24" name="Group 24"/>
          <p:cNvGrpSpPr/>
          <p:nvPr/>
        </p:nvGrpSpPr>
        <p:grpSpPr>
          <a:xfrm>
            <a:off x="12178069" y="6528788"/>
            <a:ext cx="4134246" cy="2575320"/>
            <a:chOff x="0" y="0"/>
            <a:chExt cx="5512329" cy="3433760"/>
          </a:xfrm>
        </p:grpSpPr>
        <p:sp>
          <p:nvSpPr>
            <p:cNvPr id="25" name="Freeform 25"/>
            <p:cNvSpPr/>
            <p:nvPr/>
          </p:nvSpPr>
          <p:spPr>
            <a:xfrm>
              <a:off x="0" y="0"/>
              <a:ext cx="5512329" cy="3433760"/>
            </a:xfrm>
            <a:custGeom>
              <a:avLst/>
              <a:gdLst/>
              <a:ahLst/>
              <a:cxnLst/>
              <a:rect l="l" t="t" r="r" b="b"/>
              <a:pathLst>
                <a:path w="5512329" h="3433760">
                  <a:moveTo>
                    <a:pt x="0" y="0"/>
                  </a:moveTo>
                  <a:lnTo>
                    <a:pt x="5512329" y="0"/>
                  </a:lnTo>
                  <a:lnTo>
                    <a:pt x="5512329" y="3433760"/>
                  </a:lnTo>
                  <a:lnTo>
                    <a:pt x="0" y="34337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6" name="TextBox 26"/>
            <p:cNvSpPr txBox="1"/>
            <p:nvPr/>
          </p:nvSpPr>
          <p:spPr>
            <a:xfrm>
              <a:off x="0" y="1083168"/>
              <a:ext cx="5512329" cy="1341357"/>
            </a:xfrm>
            <a:prstGeom prst="rect">
              <a:avLst/>
            </a:prstGeom>
          </p:spPr>
          <p:txBody>
            <a:bodyPr lIns="0" tIns="0" rIns="0" bIns="0" rtlCol="0" anchor="t">
              <a:spAutoFit/>
            </a:bodyPr>
            <a:lstStyle/>
            <a:p>
              <a:pPr algn="ctr">
                <a:lnSpc>
                  <a:spcPts val="2481"/>
                </a:lnSpc>
                <a:spcBef>
                  <a:spcPct val="0"/>
                </a:spcBef>
              </a:pPr>
              <a:r>
                <a:rPr lang="en-US" sz="2481" spc="24">
                  <a:solidFill>
                    <a:srgbClr val="000000"/>
                  </a:solidFill>
                  <a:latin typeface="Times New Roman MT"/>
                  <a:ea typeface="Times New Roman MT"/>
                  <a:cs typeface="Times New Roman MT"/>
                  <a:sym typeface="Times New Roman MT"/>
                </a:rPr>
                <a:t>AI/ML shifts threat detection from reactive to proactive security mechanisms.</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991118"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9706735" y="3133588"/>
            <a:ext cx="7187455" cy="4883664"/>
          </a:xfrm>
          <a:custGeom>
            <a:avLst/>
            <a:gdLst/>
            <a:ahLst/>
            <a:cxnLst/>
            <a:rect l="l" t="t" r="r" b="b"/>
            <a:pathLst>
              <a:path w="7187455" h="4883664">
                <a:moveTo>
                  <a:pt x="0" y="0"/>
                </a:moveTo>
                <a:lnTo>
                  <a:pt x="7187455" y="0"/>
                </a:lnTo>
                <a:lnTo>
                  <a:pt x="7187455" y="4883664"/>
                </a:lnTo>
                <a:lnTo>
                  <a:pt x="0" y="4883664"/>
                </a:lnTo>
                <a:lnTo>
                  <a:pt x="0" y="0"/>
                </a:lnTo>
                <a:close/>
              </a:path>
            </a:pathLst>
          </a:custGeom>
          <a:blipFill>
            <a:blip r:embed="rId8"/>
            <a:stretch>
              <a:fillRect l="-1920"/>
            </a:stretch>
          </a:blipFill>
        </p:spPr>
        <p:txBody>
          <a:bodyPr/>
          <a:lstStyle/>
          <a:p>
            <a:endParaRPr lang="en-IN"/>
          </a:p>
        </p:txBody>
      </p:sp>
      <p:sp>
        <p:nvSpPr>
          <p:cNvPr id="10" name="TextBox 10"/>
          <p:cNvSpPr txBox="1"/>
          <p:nvPr/>
        </p:nvSpPr>
        <p:spPr>
          <a:xfrm>
            <a:off x="1632373" y="3009763"/>
            <a:ext cx="7418873" cy="5629275"/>
          </a:xfrm>
          <a:prstGeom prst="rect">
            <a:avLst/>
          </a:prstGeom>
        </p:spPr>
        <p:txBody>
          <a:bodyPr lIns="0" tIns="0" rIns="0" bIns="0" rtlCol="0" anchor="t">
            <a:spAutoFit/>
          </a:bodyPr>
          <a:lstStyle/>
          <a:p>
            <a:pPr marL="539749" lvl="1" indent="-269875" algn="just">
              <a:lnSpc>
                <a:spcPts val="3749"/>
              </a:lnSpc>
              <a:buFont typeface="Arial"/>
              <a:buChar char="•"/>
            </a:pPr>
            <a:r>
              <a:rPr lang="en-US" sz="2499" spc="149" dirty="0">
                <a:solidFill>
                  <a:srgbClr val="0D1C38"/>
                </a:solidFill>
                <a:latin typeface="Times New Roman MT"/>
                <a:ea typeface="Times New Roman MT"/>
                <a:cs typeface="Times New Roman MT"/>
                <a:sym typeface="Times New Roman MT"/>
              </a:rPr>
              <a:t>The primary aim is developing AI/ML models for network threat detection.</a:t>
            </a:r>
          </a:p>
          <a:p>
            <a:pPr marL="539749" lvl="1" indent="-269875" algn="just">
              <a:lnSpc>
                <a:spcPts val="3749"/>
              </a:lnSpc>
              <a:buFont typeface="Arial"/>
              <a:buChar char="•"/>
            </a:pPr>
            <a:r>
              <a:rPr lang="en-US" sz="2499" spc="149" dirty="0" err="1">
                <a:solidFill>
                  <a:srgbClr val="0D1C38"/>
                </a:solidFill>
                <a:latin typeface="Times New Roman MT"/>
                <a:ea typeface="Times New Roman MT"/>
                <a:cs typeface="Times New Roman MT"/>
                <a:sym typeface="Times New Roman MT"/>
              </a:rPr>
              <a:t>Analyse</a:t>
            </a:r>
            <a:r>
              <a:rPr lang="en-US" sz="2499" spc="149" dirty="0">
                <a:solidFill>
                  <a:srgbClr val="0D1C38"/>
                </a:solidFill>
                <a:latin typeface="Times New Roman MT"/>
                <a:ea typeface="Times New Roman MT"/>
                <a:cs typeface="Times New Roman MT"/>
                <a:sym typeface="Times New Roman MT"/>
              </a:rPr>
              <a:t> existing machine learning techniques used in intrusion detection systems.</a:t>
            </a:r>
          </a:p>
          <a:p>
            <a:pPr marL="539749" lvl="1" indent="-269875" algn="just">
              <a:lnSpc>
                <a:spcPts val="3749"/>
              </a:lnSpc>
              <a:buFont typeface="Arial"/>
              <a:buChar char="•"/>
            </a:pPr>
            <a:r>
              <a:rPr lang="en-US" sz="2499" spc="149" dirty="0">
                <a:solidFill>
                  <a:srgbClr val="0D1C38"/>
                </a:solidFill>
                <a:latin typeface="Times New Roman MT"/>
                <a:ea typeface="Times New Roman MT"/>
                <a:cs typeface="Times New Roman MT"/>
                <a:sym typeface="Times New Roman MT"/>
              </a:rPr>
              <a:t>Design supervised learning models to classify normal and malicious traffic.</a:t>
            </a:r>
          </a:p>
          <a:p>
            <a:pPr marL="539749" lvl="1" indent="-269875" algn="just">
              <a:lnSpc>
                <a:spcPts val="3749"/>
              </a:lnSpc>
              <a:buFont typeface="Arial"/>
              <a:buChar char="•"/>
            </a:pPr>
            <a:r>
              <a:rPr lang="en-US" sz="2499" spc="149" dirty="0">
                <a:solidFill>
                  <a:srgbClr val="0D1C38"/>
                </a:solidFill>
                <a:latin typeface="Times New Roman MT"/>
                <a:ea typeface="Times New Roman MT"/>
                <a:cs typeface="Times New Roman MT"/>
                <a:sym typeface="Times New Roman MT"/>
              </a:rPr>
              <a:t>Evaluate model performance using accuracy, precision, recall, and F1-score metrics.</a:t>
            </a:r>
          </a:p>
          <a:p>
            <a:pPr marL="539749" lvl="1" indent="-269875" algn="just">
              <a:lnSpc>
                <a:spcPts val="3749"/>
              </a:lnSpc>
              <a:buFont typeface="Arial"/>
              <a:buChar char="•"/>
            </a:pPr>
            <a:r>
              <a:rPr lang="en-US" sz="2499" spc="149" dirty="0">
                <a:solidFill>
                  <a:srgbClr val="0D1C38"/>
                </a:solidFill>
                <a:latin typeface="Times New Roman MT"/>
                <a:ea typeface="Times New Roman MT"/>
                <a:cs typeface="Times New Roman MT"/>
                <a:sym typeface="Times New Roman MT"/>
              </a:rPr>
              <a:t>Compare traditional detection approaches with machine learning-based solutions.</a:t>
            </a:r>
          </a:p>
          <a:p>
            <a:pPr algn="just">
              <a:lnSpc>
                <a:spcPts val="3749"/>
              </a:lnSpc>
            </a:pPr>
            <a:endParaRPr lang="en-US" sz="2499" spc="149" dirty="0">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4847491" y="2138770"/>
            <a:ext cx="7314637"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Research Aim and Objectives</a:t>
            </a:r>
          </a:p>
        </p:txBody>
      </p:sp>
      <p:sp>
        <p:nvSpPr>
          <p:cNvPr id="13" name="TextBox 13"/>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11524843" y="2829085"/>
            <a:ext cx="4915649" cy="6133287"/>
          </a:xfrm>
          <a:custGeom>
            <a:avLst/>
            <a:gdLst/>
            <a:ahLst/>
            <a:cxnLst/>
            <a:rect l="l" t="t" r="r" b="b"/>
            <a:pathLst>
              <a:path w="4915649" h="6133287">
                <a:moveTo>
                  <a:pt x="0" y="0"/>
                </a:moveTo>
                <a:lnTo>
                  <a:pt x="4915649" y="0"/>
                </a:lnTo>
                <a:lnTo>
                  <a:pt x="4915649" y="6133287"/>
                </a:lnTo>
                <a:lnTo>
                  <a:pt x="0" y="6133287"/>
                </a:lnTo>
                <a:lnTo>
                  <a:pt x="0" y="0"/>
                </a:lnTo>
                <a:close/>
              </a:path>
            </a:pathLst>
          </a:custGeom>
          <a:blipFill>
            <a:blip r:embed="rId8"/>
            <a:stretch>
              <a:fillRect/>
            </a:stretch>
          </a:blipFill>
        </p:spPr>
        <p:txBody>
          <a:bodyPr/>
          <a:lstStyle/>
          <a:p>
            <a:endParaRPr lang="en-IN"/>
          </a:p>
        </p:txBody>
      </p:sp>
      <p:sp>
        <p:nvSpPr>
          <p:cNvPr id="10" name="TextBox 10"/>
          <p:cNvSpPr txBox="1"/>
          <p:nvPr/>
        </p:nvSpPr>
        <p:spPr>
          <a:xfrm>
            <a:off x="1992551" y="2760407"/>
            <a:ext cx="8060883" cy="6201965"/>
          </a:xfrm>
          <a:prstGeom prst="rect">
            <a:avLst/>
          </a:prstGeom>
        </p:spPr>
        <p:txBody>
          <a:bodyPr lIns="0" tIns="0" rIns="0" bIns="0" rtlCol="0" anchor="t">
            <a:spAutoFit/>
          </a:bodyPr>
          <a:lstStyle/>
          <a:p>
            <a:pPr marL="586980" lvl="1" indent="-293490" algn="just">
              <a:lnSpc>
                <a:spcPts val="4078"/>
              </a:lnSpc>
              <a:buFont typeface="Arial"/>
              <a:buChar char="•"/>
            </a:pPr>
            <a:r>
              <a:rPr lang="en-US" sz="2718" spc="163">
                <a:solidFill>
                  <a:srgbClr val="0D1C38"/>
                </a:solidFill>
                <a:latin typeface="Times New Roman MT"/>
                <a:ea typeface="Times New Roman MT"/>
                <a:cs typeface="Times New Roman MT"/>
                <a:sym typeface="Times New Roman MT"/>
              </a:rPr>
              <a:t>A publicly available network intrusion detection dataset was used.</a:t>
            </a:r>
          </a:p>
          <a:p>
            <a:pPr marL="586980" lvl="1" indent="-293490" algn="just">
              <a:lnSpc>
                <a:spcPts val="4078"/>
              </a:lnSpc>
              <a:buFont typeface="Arial"/>
              <a:buChar char="•"/>
            </a:pPr>
            <a:r>
              <a:rPr lang="en-US" sz="2718" spc="163">
                <a:solidFill>
                  <a:srgbClr val="0D1C38"/>
                </a:solidFill>
                <a:latin typeface="Times New Roman MT"/>
                <a:ea typeface="Times New Roman MT"/>
                <a:cs typeface="Times New Roman MT"/>
                <a:sym typeface="Times New Roman MT"/>
              </a:rPr>
              <a:t>Dataset contains labelled records of normal and attack traffic connections.</a:t>
            </a:r>
          </a:p>
          <a:p>
            <a:pPr marL="586980" lvl="1" indent="-293490" algn="just">
              <a:lnSpc>
                <a:spcPts val="4078"/>
              </a:lnSpc>
              <a:buFont typeface="Arial"/>
              <a:buChar char="•"/>
            </a:pPr>
            <a:r>
              <a:rPr lang="en-US" sz="2718" spc="163">
                <a:solidFill>
                  <a:srgbClr val="0D1C38"/>
                </a:solidFill>
                <a:latin typeface="Times New Roman MT"/>
                <a:ea typeface="Times New Roman MT"/>
                <a:cs typeface="Times New Roman MT"/>
                <a:sym typeface="Times New Roman MT"/>
              </a:rPr>
              <a:t>Features include protocol types, service details, traffic volume, and timing attributes.</a:t>
            </a:r>
          </a:p>
          <a:p>
            <a:pPr marL="586980" lvl="1" indent="-293490" algn="just">
              <a:lnSpc>
                <a:spcPts val="4078"/>
              </a:lnSpc>
              <a:buFont typeface="Arial"/>
              <a:buChar char="•"/>
            </a:pPr>
            <a:r>
              <a:rPr lang="en-US" sz="2718" spc="163">
                <a:solidFill>
                  <a:srgbClr val="0D1C38"/>
                </a:solidFill>
                <a:latin typeface="Times New Roman MT"/>
                <a:ea typeface="Times New Roman MT"/>
                <a:cs typeface="Times New Roman MT"/>
                <a:sym typeface="Times New Roman MT"/>
              </a:rPr>
              <a:t>Both benign and malicious traffic patterns are realistically represented.</a:t>
            </a:r>
          </a:p>
          <a:p>
            <a:pPr marL="586980" lvl="1" indent="-293490" algn="just">
              <a:lnSpc>
                <a:spcPts val="4078"/>
              </a:lnSpc>
              <a:buFont typeface="Arial"/>
              <a:buChar char="•"/>
            </a:pPr>
            <a:r>
              <a:rPr lang="en-US" sz="2718" spc="163">
                <a:solidFill>
                  <a:srgbClr val="0D1C38"/>
                </a:solidFill>
                <a:latin typeface="Times New Roman MT"/>
                <a:ea typeface="Times New Roman MT"/>
                <a:cs typeface="Times New Roman MT"/>
                <a:sym typeface="Times New Roman MT"/>
              </a:rPr>
              <a:t>Binary classification enables effective supervised machine learning experimentation.</a:t>
            </a:r>
          </a:p>
        </p:txBody>
      </p:sp>
      <p:sp>
        <p:nvSpPr>
          <p:cNvPr id="11" name="TextBox 11"/>
          <p:cNvSpPr txBox="1"/>
          <p:nvPr/>
        </p:nvSpPr>
        <p:spPr>
          <a:xfrm>
            <a:off x="5643632" y="1949610"/>
            <a:ext cx="7314637"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Dataset Overview</a:t>
            </a:r>
          </a:p>
        </p:txBody>
      </p:sp>
      <p:sp>
        <p:nvSpPr>
          <p:cNvPr id="13" name="TextBox 13"/>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1533"/>
            <a:ext cx="16229114" cy="8484446"/>
            <a:chOff x="0" y="0"/>
            <a:chExt cx="4274335" cy="2234587"/>
          </a:xfrm>
        </p:grpSpPr>
        <p:sp>
          <p:nvSpPr>
            <p:cNvPr id="4" name="Freeform 4"/>
            <p:cNvSpPr/>
            <p:nvPr/>
          </p:nvSpPr>
          <p:spPr>
            <a:xfrm>
              <a:off x="0" y="0"/>
              <a:ext cx="4274334" cy="2234587"/>
            </a:xfrm>
            <a:custGeom>
              <a:avLst/>
              <a:gdLst/>
              <a:ahLst/>
              <a:cxnLst/>
              <a:rect l="l" t="t" r="r" b="b"/>
              <a:pathLst>
                <a:path w="4274334" h="2234587">
                  <a:moveTo>
                    <a:pt x="0" y="0"/>
                  </a:moveTo>
                  <a:lnTo>
                    <a:pt x="4274334" y="0"/>
                  </a:lnTo>
                  <a:lnTo>
                    <a:pt x="4274334" y="2234587"/>
                  </a:lnTo>
                  <a:lnTo>
                    <a:pt x="0" y="2234587"/>
                  </a:lnTo>
                  <a:close/>
                </a:path>
              </a:pathLst>
            </a:custGeom>
            <a:solidFill>
              <a:srgbClr val="FEFEFE"/>
            </a:solidFill>
          </p:spPr>
          <p:txBody>
            <a:bodyPr/>
            <a:lstStyle/>
            <a:p>
              <a:endParaRPr lang="en-IN"/>
            </a:p>
          </p:txBody>
        </p:sp>
        <p:sp>
          <p:nvSpPr>
            <p:cNvPr id="5" name="TextBox 5"/>
            <p:cNvSpPr txBox="1"/>
            <p:nvPr/>
          </p:nvSpPr>
          <p:spPr>
            <a:xfrm>
              <a:off x="0" y="0"/>
              <a:ext cx="4274335" cy="223458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TextBox 9"/>
          <p:cNvSpPr txBox="1"/>
          <p:nvPr/>
        </p:nvSpPr>
        <p:spPr>
          <a:xfrm>
            <a:off x="1772331" y="2893269"/>
            <a:ext cx="5703760" cy="7089377"/>
          </a:xfrm>
          <a:prstGeom prst="rect">
            <a:avLst/>
          </a:prstGeom>
        </p:spPr>
        <p:txBody>
          <a:bodyPr wrap="square" lIns="0" tIns="0" rIns="0" bIns="0" rtlCol="0" anchor="t">
            <a:spAutoFit/>
          </a:bodyPr>
          <a:lstStyle/>
          <a:p>
            <a:pPr marL="539749" lvl="1" indent="-269875" algn="just">
              <a:lnSpc>
                <a:spcPts val="3749"/>
              </a:lnSpc>
              <a:buFont typeface="Arial"/>
              <a:buChar char="•"/>
            </a:pPr>
            <a:r>
              <a:rPr lang="en-US" sz="2499" spc="24" dirty="0">
                <a:solidFill>
                  <a:srgbClr val="0D1C38"/>
                </a:solidFill>
                <a:latin typeface="Times New Roman MT"/>
                <a:ea typeface="Times New Roman MT"/>
                <a:cs typeface="Times New Roman MT"/>
                <a:sym typeface="Times New Roman MT"/>
              </a:rPr>
              <a:t>Missing values were </a:t>
            </a:r>
            <a:r>
              <a:rPr lang="en-US" sz="2499" spc="24" dirty="0" err="1">
                <a:solidFill>
                  <a:srgbClr val="0D1C38"/>
                </a:solidFill>
                <a:latin typeface="Times New Roman MT"/>
                <a:ea typeface="Times New Roman MT"/>
                <a:cs typeface="Times New Roman MT"/>
                <a:sym typeface="Times New Roman MT"/>
              </a:rPr>
              <a:t>analysed</a:t>
            </a:r>
            <a:r>
              <a:rPr lang="en-US" sz="2499" spc="24" dirty="0">
                <a:solidFill>
                  <a:srgbClr val="0D1C38"/>
                </a:solidFill>
                <a:latin typeface="Times New Roman MT"/>
                <a:ea typeface="Times New Roman MT"/>
                <a:cs typeface="Times New Roman MT"/>
                <a:sym typeface="Times New Roman MT"/>
              </a:rPr>
              <a:t> to ensure dataset quality and consistency.</a:t>
            </a:r>
          </a:p>
          <a:p>
            <a:pPr marL="539749" lvl="1" indent="-269875" algn="just">
              <a:lnSpc>
                <a:spcPts val="3749"/>
              </a:lnSpc>
              <a:buFont typeface="Arial"/>
              <a:buChar char="•"/>
            </a:pPr>
            <a:r>
              <a:rPr lang="en-US" sz="2499" spc="24" dirty="0">
                <a:solidFill>
                  <a:srgbClr val="0D1C38"/>
                </a:solidFill>
                <a:latin typeface="Times New Roman MT"/>
                <a:ea typeface="Times New Roman MT"/>
                <a:cs typeface="Times New Roman MT"/>
                <a:sym typeface="Times New Roman MT"/>
              </a:rPr>
              <a:t>Categorical features were transformed using appropriate encoding techniques.</a:t>
            </a:r>
          </a:p>
          <a:p>
            <a:pPr marL="539749" lvl="1" indent="-269875" algn="just">
              <a:lnSpc>
                <a:spcPts val="3749"/>
              </a:lnSpc>
              <a:buFont typeface="Arial"/>
              <a:buChar char="•"/>
            </a:pPr>
            <a:r>
              <a:rPr lang="en-US" sz="2499" spc="24" dirty="0">
                <a:solidFill>
                  <a:srgbClr val="0D1C38"/>
                </a:solidFill>
                <a:latin typeface="Times New Roman MT"/>
                <a:ea typeface="Times New Roman MT"/>
                <a:cs typeface="Times New Roman MT"/>
                <a:sym typeface="Times New Roman MT"/>
              </a:rPr>
              <a:t>Numerical features were </a:t>
            </a:r>
            <a:r>
              <a:rPr lang="en-US" sz="2499" spc="24" dirty="0" err="1">
                <a:solidFill>
                  <a:srgbClr val="0D1C38"/>
                </a:solidFill>
                <a:latin typeface="Times New Roman MT"/>
                <a:ea typeface="Times New Roman MT"/>
                <a:cs typeface="Times New Roman MT"/>
                <a:sym typeface="Times New Roman MT"/>
              </a:rPr>
              <a:t>standardised</a:t>
            </a:r>
            <a:r>
              <a:rPr lang="en-US" sz="2499" spc="24" dirty="0">
                <a:solidFill>
                  <a:srgbClr val="0D1C38"/>
                </a:solidFill>
                <a:latin typeface="Times New Roman MT"/>
                <a:ea typeface="Times New Roman MT"/>
                <a:cs typeface="Times New Roman MT"/>
                <a:sym typeface="Times New Roman MT"/>
              </a:rPr>
              <a:t> to improve model learning stability.</a:t>
            </a:r>
          </a:p>
          <a:p>
            <a:pPr marL="539749" lvl="1" indent="-269875" algn="just">
              <a:lnSpc>
                <a:spcPts val="3749"/>
              </a:lnSpc>
              <a:buFont typeface="Arial"/>
              <a:buChar char="•"/>
            </a:pPr>
            <a:r>
              <a:rPr lang="en-US" sz="2499" spc="24" dirty="0">
                <a:solidFill>
                  <a:srgbClr val="0D1C38"/>
                </a:solidFill>
                <a:latin typeface="Times New Roman MT"/>
                <a:ea typeface="Times New Roman MT"/>
                <a:cs typeface="Times New Roman MT"/>
                <a:sym typeface="Times New Roman MT"/>
              </a:rPr>
              <a:t>Data was split into training and testing subsets for fair evaluation.</a:t>
            </a:r>
          </a:p>
          <a:p>
            <a:pPr marL="539749" lvl="1" indent="-269875" algn="just">
              <a:lnSpc>
                <a:spcPts val="3749"/>
              </a:lnSpc>
              <a:buFont typeface="Arial"/>
              <a:buChar char="•"/>
            </a:pPr>
            <a:r>
              <a:rPr lang="en-US" sz="2499" spc="24" dirty="0">
                <a:solidFill>
                  <a:srgbClr val="0D1C38"/>
                </a:solidFill>
                <a:latin typeface="Times New Roman MT"/>
                <a:ea typeface="Times New Roman MT"/>
                <a:cs typeface="Times New Roman MT"/>
                <a:sym typeface="Times New Roman MT"/>
              </a:rPr>
              <a:t>Feature selection reduced redundancy and improved classification efficiency.</a:t>
            </a:r>
          </a:p>
          <a:p>
            <a:pPr algn="just">
              <a:lnSpc>
                <a:spcPts val="3749"/>
              </a:lnSpc>
            </a:pPr>
            <a:endParaRPr lang="en-US" sz="2499" spc="24" dirty="0">
              <a:solidFill>
                <a:srgbClr val="0D1C38"/>
              </a:solidFill>
              <a:latin typeface="Times New Roman MT"/>
              <a:ea typeface="Times New Roman MT"/>
              <a:cs typeface="Times New Roman MT"/>
              <a:sym typeface="Times New Roman MT"/>
            </a:endParaRPr>
          </a:p>
        </p:txBody>
      </p:sp>
      <p:sp>
        <p:nvSpPr>
          <p:cNvPr id="10" name="TextBox 10"/>
          <p:cNvSpPr txBox="1"/>
          <p:nvPr/>
        </p:nvSpPr>
        <p:spPr>
          <a:xfrm>
            <a:off x="2465004" y="2246544"/>
            <a:ext cx="9559952"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Data Preprocessing Techniques</a:t>
            </a:r>
          </a:p>
        </p:txBody>
      </p:sp>
      <p:grpSp>
        <p:nvGrpSpPr>
          <p:cNvPr id="11" name="Group 11"/>
          <p:cNvGrpSpPr/>
          <p:nvPr/>
        </p:nvGrpSpPr>
        <p:grpSpPr>
          <a:xfrm>
            <a:off x="13035349" y="1784298"/>
            <a:ext cx="3831007" cy="3727778"/>
            <a:chOff x="0" y="0"/>
            <a:chExt cx="10372765" cy="10213123"/>
          </a:xfrm>
        </p:grpSpPr>
        <p:grpSp>
          <p:nvGrpSpPr>
            <p:cNvPr id="12" name="Group 12"/>
            <p:cNvGrpSpPr/>
            <p:nvPr/>
          </p:nvGrpSpPr>
          <p:grpSpPr>
            <a:xfrm>
              <a:off x="889573" y="1145786"/>
              <a:ext cx="8148921" cy="7921551"/>
              <a:chOff x="0" y="0"/>
              <a:chExt cx="836130" cy="812800"/>
            </a:xfrm>
          </p:grpSpPr>
          <p:sp>
            <p:nvSpPr>
              <p:cNvPr id="13" name="Freeform 13"/>
              <p:cNvSpPr/>
              <p:nvPr/>
            </p:nvSpPr>
            <p:spPr>
              <a:xfrm>
                <a:off x="0" y="0"/>
                <a:ext cx="836130" cy="812800"/>
              </a:xfrm>
              <a:custGeom>
                <a:avLst/>
                <a:gdLst/>
                <a:ahLst/>
                <a:cxnLst/>
                <a:rect l="l" t="t" r="r" b="b"/>
                <a:pathLst>
                  <a:path w="836130" h="812800">
                    <a:moveTo>
                      <a:pt x="418065" y="0"/>
                    </a:moveTo>
                    <a:cubicBezTo>
                      <a:pt x="187174" y="0"/>
                      <a:pt x="0" y="181951"/>
                      <a:pt x="0" y="406400"/>
                    </a:cubicBezTo>
                    <a:cubicBezTo>
                      <a:pt x="0" y="630849"/>
                      <a:pt x="187174" y="812800"/>
                      <a:pt x="418065" y="812800"/>
                    </a:cubicBezTo>
                    <a:cubicBezTo>
                      <a:pt x="648956" y="812800"/>
                      <a:pt x="836130" y="630849"/>
                      <a:pt x="836130" y="406400"/>
                    </a:cubicBezTo>
                    <a:cubicBezTo>
                      <a:pt x="836130" y="181951"/>
                      <a:pt x="648956" y="0"/>
                      <a:pt x="418065" y="0"/>
                    </a:cubicBezTo>
                    <a:close/>
                  </a:path>
                </a:pathLst>
              </a:custGeom>
              <a:solidFill>
                <a:srgbClr val="000000">
                  <a:alpha val="0"/>
                </a:srgbClr>
              </a:solidFill>
              <a:ln w="219075" cap="sq">
                <a:solidFill>
                  <a:srgbClr val="78A6CB"/>
                </a:solidFill>
                <a:prstDash val="solid"/>
                <a:miter/>
              </a:ln>
            </p:spPr>
            <p:txBody>
              <a:bodyPr/>
              <a:lstStyle/>
              <a:p>
                <a:endParaRPr lang="en-IN"/>
              </a:p>
            </p:txBody>
          </p:sp>
          <p:sp>
            <p:nvSpPr>
              <p:cNvPr id="14" name="TextBox 14"/>
              <p:cNvSpPr txBox="1"/>
              <p:nvPr/>
            </p:nvSpPr>
            <p:spPr>
              <a:xfrm>
                <a:off x="78387" y="76200"/>
                <a:ext cx="679355" cy="660400"/>
              </a:xfrm>
              <a:prstGeom prst="rect">
                <a:avLst/>
              </a:prstGeom>
            </p:spPr>
            <p:txBody>
              <a:bodyPr lIns="50800" tIns="50800" rIns="50800" bIns="50800" rtlCol="0" anchor="ctr"/>
              <a:lstStyle/>
              <a:p>
                <a:pPr algn="ctr">
                  <a:lnSpc>
                    <a:spcPts val="2481"/>
                  </a:lnSpc>
                </a:pPr>
                <a:endParaRPr/>
              </a:p>
            </p:txBody>
          </p:sp>
        </p:grpSp>
        <p:grpSp>
          <p:nvGrpSpPr>
            <p:cNvPr id="15" name="Group 15"/>
            <p:cNvGrpSpPr/>
            <p:nvPr/>
          </p:nvGrpSpPr>
          <p:grpSpPr>
            <a:xfrm>
              <a:off x="3449330" y="3486062"/>
              <a:ext cx="3403686" cy="3403686"/>
              <a:chOff x="12807" y="19425"/>
              <a:chExt cx="812800" cy="812800"/>
            </a:xfrm>
          </p:grpSpPr>
          <p:sp>
            <p:nvSpPr>
              <p:cNvPr id="16" name="Freeform 16"/>
              <p:cNvSpPr/>
              <p:nvPr/>
            </p:nvSpPr>
            <p:spPr>
              <a:xfrm>
                <a:off x="12807" y="19425"/>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A6CB"/>
              </a:solidFill>
            </p:spPr>
            <p:txBody>
              <a:bodyPr/>
              <a:lstStyle/>
              <a:p>
                <a:endParaRPr lang="en-IN"/>
              </a:p>
            </p:txBody>
          </p:sp>
          <p:sp>
            <p:nvSpPr>
              <p:cNvPr id="17" name="TextBox 17"/>
              <p:cNvSpPr txBox="1"/>
              <p:nvPr/>
            </p:nvSpPr>
            <p:spPr>
              <a:xfrm>
                <a:off x="76200" y="76200"/>
                <a:ext cx="660400" cy="660400"/>
              </a:xfrm>
              <a:prstGeom prst="rect">
                <a:avLst/>
              </a:prstGeom>
            </p:spPr>
            <p:txBody>
              <a:bodyPr lIns="50800" tIns="50800" rIns="50800" bIns="50800" rtlCol="0" anchor="ctr"/>
              <a:lstStyle/>
              <a:p>
                <a:pPr algn="ctr">
                  <a:lnSpc>
                    <a:spcPts val="2481"/>
                  </a:lnSpc>
                </a:pPr>
                <a:r>
                  <a:rPr lang="en-US" sz="1100" spc="24" dirty="0">
                    <a:solidFill>
                      <a:srgbClr val="FFFFFF"/>
                    </a:solidFill>
                    <a:latin typeface="Times New Roman MT"/>
                    <a:ea typeface="Times New Roman MT"/>
                    <a:cs typeface="Times New Roman MT"/>
                    <a:sym typeface="Times New Roman MT"/>
                  </a:rPr>
                  <a:t>Preprocessing Techniques</a:t>
                </a:r>
              </a:p>
            </p:txBody>
          </p:sp>
        </p:grpSp>
        <p:grpSp>
          <p:nvGrpSpPr>
            <p:cNvPr id="18" name="Group 18"/>
            <p:cNvGrpSpPr/>
            <p:nvPr/>
          </p:nvGrpSpPr>
          <p:grpSpPr>
            <a:xfrm>
              <a:off x="3951756" y="0"/>
              <a:ext cx="2291572" cy="2291572"/>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A6CB"/>
              </a:solidFill>
              <a:ln cap="sq">
                <a:noFill/>
                <a:prstDash val="solid"/>
                <a:miter/>
              </a:ln>
            </p:spPr>
            <p:txBody>
              <a:bodyPr/>
              <a:lstStyle/>
              <a:p>
                <a:endParaRPr lang="en-IN"/>
              </a:p>
            </p:txBody>
          </p:sp>
          <p:sp>
            <p:nvSpPr>
              <p:cNvPr id="20" name="TextBox 20"/>
              <p:cNvSpPr txBox="1"/>
              <p:nvPr/>
            </p:nvSpPr>
            <p:spPr>
              <a:xfrm>
                <a:off x="76200" y="66675"/>
                <a:ext cx="660400" cy="669925"/>
              </a:xfrm>
              <a:prstGeom prst="rect">
                <a:avLst/>
              </a:prstGeom>
            </p:spPr>
            <p:txBody>
              <a:bodyPr lIns="50800" tIns="50800" rIns="50800" bIns="50800" rtlCol="0" anchor="ctr"/>
              <a:lstStyle/>
              <a:p>
                <a:pPr algn="ctr">
                  <a:lnSpc>
                    <a:spcPts val="1800"/>
                  </a:lnSpc>
                </a:pPr>
                <a:r>
                  <a:rPr lang="en-US" sz="1100" spc="18" dirty="0">
                    <a:solidFill>
                      <a:srgbClr val="FFFFFF"/>
                    </a:solidFill>
                    <a:latin typeface="Times New Roman MT"/>
                    <a:ea typeface="Times New Roman MT"/>
                    <a:cs typeface="Times New Roman MT"/>
                    <a:sym typeface="Times New Roman MT"/>
                  </a:rPr>
                  <a:t>Cleaning</a:t>
                </a:r>
              </a:p>
            </p:txBody>
          </p:sp>
        </p:grpSp>
        <p:grpSp>
          <p:nvGrpSpPr>
            <p:cNvPr id="21" name="Group 21"/>
            <p:cNvGrpSpPr/>
            <p:nvPr/>
          </p:nvGrpSpPr>
          <p:grpSpPr>
            <a:xfrm>
              <a:off x="3951756" y="7921551"/>
              <a:ext cx="2291572" cy="2291572"/>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A6CB"/>
              </a:solidFill>
            </p:spPr>
            <p:txBody>
              <a:bodyPr/>
              <a:lstStyle/>
              <a:p>
                <a:endParaRPr lang="en-IN"/>
              </a:p>
            </p:txBody>
          </p:sp>
          <p:sp>
            <p:nvSpPr>
              <p:cNvPr id="23" name="TextBox 23"/>
              <p:cNvSpPr txBox="1"/>
              <p:nvPr/>
            </p:nvSpPr>
            <p:spPr>
              <a:xfrm>
                <a:off x="76200" y="66675"/>
                <a:ext cx="660400" cy="669925"/>
              </a:xfrm>
              <a:prstGeom prst="rect">
                <a:avLst/>
              </a:prstGeom>
            </p:spPr>
            <p:txBody>
              <a:bodyPr lIns="50800" tIns="50800" rIns="50800" bIns="50800" rtlCol="0" anchor="ctr"/>
              <a:lstStyle/>
              <a:p>
                <a:pPr algn="ctr">
                  <a:lnSpc>
                    <a:spcPts val="1800"/>
                  </a:lnSpc>
                </a:pPr>
                <a:r>
                  <a:rPr lang="en-US" sz="1100" spc="18" dirty="0">
                    <a:solidFill>
                      <a:srgbClr val="FFFFFF"/>
                    </a:solidFill>
                    <a:latin typeface="Times New Roman MT"/>
                    <a:ea typeface="Times New Roman MT"/>
                    <a:cs typeface="Times New Roman MT"/>
                    <a:sym typeface="Times New Roman MT"/>
                  </a:rPr>
                  <a:t>Data Splitting</a:t>
                </a:r>
              </a:p>
            </p:txBody>
          </p:sp>
        </p:grpSp>
        <p:grpSp>
          <p:nvGrpSpPr>
            <p:cNvPr id="24" name="Group 24"/>
            <p:cNvGrpSpPr/>
            <p:nvPr/>
          </p:nvGrpSpPr>
          <p:grpSpPr>
            <a:xfrm>
              <a:off x="0" y="3960775"/>
              <a:ext cx="2291572" cy="2291572"/>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A6CB"/>
              </a:solidFill>
            </p:spPr>
            <p:txBody>
              <a:bodyPr/>
              <a:lstStyle/>
              <a:p>
                <a:endParaRPr lang="en-IN"/>
              </a:p>
            </p:txBody>
          </p:sp>
          <p:sp>
            <p:nvSpPr>
              <p:cNvPr id="26" name="TextBox 26"/>
              <p:cNvSpPr txBox="1"/>
              <p:nvPr/>
            </p:nvSpPr>
            <p:spPr>
              <a:xfrm>
                <a:off x="76200" y="66675"/>
                <a:ext cx="660400" cy="669925"/>
              </a:xfrm>
              <a:prstGeom prst="rect">
                <a:avLst/>
              </a:prstGeom>
            </p:spPr>
            <p:txBody>
              <a:bodyPr lIns="50800" tIns="50800" rIns="50800" bIns="50800" rtlCol="0" anchor="ctr"/>
              <a:lstStyle/>
              <a:p>
                <a:pPr algn="ctr">
                  <a:lnSpc>
                    <a:spcPts val="1800"/>
                  </a:lnSpc>
                </a:pPr>
                <a:r>
                  <a:rPr lang="en-US" sz="1100" spc="18" dirty="0">
                    <a:solidFill>
                      <a:srgbClr val="FFFFFF"/>
                    </a:solidFill>
                    <a:latin typeface="Times New Roman MT"/>
                    <a:ea typeface="Times New Roman MT"/>
                    <a:cs typeface="Times New Roman MT"/>
                    <a:sym typeface="Times New Roman MT"/>
                  </a:rPr>
                  <a:t>Feature Selection</a:t>
                </a:r>
              </a:p>
            </p:txBody>
          </p:sp>
        </p:grpSp>
        <p:grpSp>
          <p:nvGrpSpPr>
            <p:cNvPr id="27" name="Group 27"/>
            <p:cNvGrpSpPr/>
            <p:nvPr/>
          </p:nvGrpSpPr>
          <p:grpSpPr>
            <a:xfrm>
              <a:off x="7642493" y="4080695"/>
              <a:ext cx="2730272" cy="2291572"/>
              <a:chOff x="-92855" y="0"/>
              <a:chExt cx="968403"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A6CB"/>
              </a:solidFill>
            </p:spPr>
            <p:txBody>
              <a:bodyPr/>
              <a:lstStyle/>
              <a:p>
                <a:endParaRPr lang="en-IN"/>
              </a:p>
            </p:txBody>
          </p:sp>
          <p:sp>
            <p:nvSpPr>
              <p:cNvPr id="29" name="TextBox 29"/>
              <p:cNvSpPr txBox="1"/>
              <p:nvPr/>
            </p:nvSpPr>
            <p:spPr>
              <a:xfrm>
                <a:off x="-92855" y="66675"/>
                <a:ext cx="968403" cy="669925"/>
              </a:xfrm>
              <a:prstGeom prst="rect">
                <a:avLst/>
              </a:prstGeom>
            </p:spPr>
            <p:txBody>
              <a:bodyPr lIns="50800" tIns="50800" rIns="50800" bIns="50800" rtlCol="0" anchor="ctr"/>
              <a:lstStyle/>
              <a:p>
                <a:pPr algn="ctr">
                  <a:lnSpc>
                    <a:spcPts val="1800"/>
                  </a:lnSpc>
                </a:pPr>
                <a:r>
                  <a:rPr lang="en-US" sz="1100" spc="18" dirty="0">
                    <a:solidFill>
                      <a:srgbClr val="FFFFFF"/>
                    </a:solidFill>
                    <a:latin typeface="Times New Roman MT"/>
                    <a:ea typeface="Times New Roman MT"/>
                    <a:cs typeface="Times New Roman MT"/>
                    <a:sym typeface="Times New Roman MT"/>
                  </a:rPr>
                  <a:t>Transformed</a:t>
                </a:r>
              </a:p>
            </p:txBody>
          </p:sp>
        </p:grpSp>
      </p:grpSp>
      <p:sp>
        <p:nvSpPr>
          <p:cNvPr id="31" name="TextBox 31"/>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pic>
        <p:nvPicPr>
          <p:cNvPr id="33" name="Picture 32">
            <a:extLst>
              <a:ext uri="{FF2B5EF4-FFF2-40B4-BE49-F238E27FC236}">
                <a16:creationId xmlns:a16="http://schemas.microsoft.com/office/drawing/2014/main" id="{953E3D11-746D-962E-BDAF-A316A6AB9D7D}"/>
              </a:ext>
            </a:extLst>
          </p:cNvPr>
          <p:cNvPicPr>
            <a:picLocks noChangeAspect="1"/>
          </p:cNvPicPr>
          <p:nvPr/>
        </p:nvPicPr>
        <p:blipFill>
          <a:blip r:embed="rId8"/>
          <a:stretch>
            <a:fillRect/>
          </a:stretch>
        </p:blipFill>
        <p:spPr>
          <a:xfrm>
            <a:off x="8173646" y="4110168"/>
            <a:ext cx="4839517" cy="50759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pic>
        <p:nvPicPr>
          <p:cNvPr id="9" name="Picture 9"/>
          <p:cNvPicPr>
            <a:picLocks noChangeAspect="1"/>
          </p:cNvPicPr>
          <p:nvPr/>
        </p:nvPicPr>
        <p:blipFill>
          <a:blip r:embed="rId8"/>
          <a:stretch>
            <a:fillRect/>
          </a:stretch>
        </p:blipFill>
        <p:spPr>
          <a:xfrm>
            <a:off x="10565283" y="2984403"/>
            <a:ext cx="6762397" cy="4860952"/>
          </a:xfrm>
          <a:prstGeom prst="rect">
            <a:avLst/>
          </a:prstGeom>
        </p:spPr>
      </p:pic>
      <p:sp>
        <p:nvSpPr>
          <p:cNvPr id="10" name="TextBox 10"/>
          <p:cNvSpPr txBox="1"/>
          <p:nvPr/>
        </p:nvSpPr>
        <p:spPr>
          <a:xfrm>
            <a:off x="2577677" y="3452686"/>
            <a:ext cx="7739285" cy="4851400"/>
          </a:xfrm>
          <a:prstGeom prst="rect">
            <a:avLst/>
          </a:prstGeom>
        </p:spPr>
        <p:txBody>
          <a:bodyPr lIns="0" tIns="0" rIns="0" bIns="0" rtlCol="0" anchor="t">
            <a:spAutoFit/>
          </a:bodyPr>
          <a:lstStyle/>
          <a:p>
            <a:pPr marL="539749" lvl="1" indent="-269875" algn="just">
              <a:lnSpc>
                <a:spcPts val="3499"/>
              </a:lnSpc>
              <a:buFont typeface="Arial"/>
              <a:buChar char="•"/>
            </a:pPr>
            <a:r>
              <a:rPr lang="en-US" sz="2499" spc="24">
                <a:solidFill>
                  <a:srgbClr val="0D1C38"/>
                </a:solidFill>
                <a:latin typeface="Times New Roman MT"/>
                <a:ea typeface="Times New Roman MT"/>
                <a:cs typeface="Times New Roman MT"/>
                <a:sym typeface="Times New Roman MT"/>
              </a:rPr>
              <a:t>Logistic Regression was selected as the baseline classification model.</a:t>
            </a:r>
          </a:p>
          <a:p>
            <a:pPr marL="539749" lvl="1" indent="-269875" algn="just">
              <a:lnSpc>
                <a:spcPts val="3499"/>
              </a:lnSpc>
              <a:buFont typeface="Arial"/>
              <a:buChar char="•"/>
            </a:pPr>
            <a:r>
              <a:rPr lang="en-US" sz="2499" spc="24">
                <a:solidFill>
                  <a:srgbClr val="0D1C38"/>
                </a:solidFill>
                <a:latin typeface="Times New Roman MT"/>
                <a:ea typeface="Times New Roman MT"/>
                <a:cs typeface="Times New Roman MT"/>
                <a:sym typeface="Times New Roman MT"/>
              </a:rPr>
              <a:t>Decision Tree classifier captured non-linear relationships in traffic features.</a:t>
            </a:r>
          </a:p>
          <a:p>
            <a:pPr marL="539749" lvl="1" indent="-269875" algn="just">
              <a:lnSpc>
                <a:spcPts val="3499"/>
              </a:lnSpc>
              <a:buFont typeface="Arial"/>
              <a:buChar char="•"/>
            </a:pPr>
            <a:r>
              <a:rPr lang="en-US" sz="2499" spc="24">
                <a:solidFill>
                  <a:srgbClr val="0D1C38"/>
                </a:solidFill>
                <a:latin typeface="Times New Roman MT"/>
                <a:ea typeface="Times New Roman MT"/>
                <a:cs typeface="Times New Roman MT"/>
                <a:sym typeface="Times New Roman MT"/>
              </a:rPr>
              <a:t>Random Forest combined multiple decision trees for improved generalisation.</a:t>
            </a:r>
          </a:p>
          <a:p>
            <a:pPr marL="539749" lvl="1" indent="-269875" algn="just">
              <a:lnSpc>
                <a:spcPts val="3499"/>
              </a:lnSpc>
              <a:buFont typeface="Arial"/>
              <a:buChar char="•"/>
            </a:pPr>
            <a:r>
              <a:rPr lang="en-US" sz="2499" spc="24">
                <a:solidFill>
                  <a:srgbClr val="0D1C38"/>
                </a:solidFill>
                <a:latin typeface="Times New Roman MT"/>
                <a:ea typeface="Times New Roman MT"/>
                <a:cs typeface="Times New Roman MT"/>
                <a:sym typeface="Times New Roman MT"/>
              </a:rPr>
              <a:t>Models represent linear, rule-based, and ensemble learning approaches.</a:t>
            </a:r>
          </a:p>
          <a:p>
            <a:pPr marL="539749" lvl="1" indent="-269875" algn="just">
              <a:lnSpc>
                <a:spcPts val="3499"/>
              </a:lnSpc>
              <a:buFont typeface="Arial"/>
              <a:buChar char="•"/>
            </a:pPr>
            <a:r>
              <a:rPr lang="en-US" sz="2499" spc="24">
                <a:solidFill>
                  <a:srgbClr val="0D1C38"/>
                </a:solidFill>
                <a:latin typeface="Times New Roman MT"/>
                <a:ea typeface="Times New Roman MT"/>
                <a:cs typeface="Times New Roman MT"/>
                <a:sym typeface="Times New Roman MT"/>
              </a:rPr>
              <a:t>Comparative evaluation highlights strengths and weaknesses of each algorithm.</a:t>
            </a:r>
          </a:p>
          <a:p>
            <a:pPr algn="just">
              <a:lnSpc>
                <a:spcPts val="3499"/>
              </a:lnSpc>
            </a:pPr>
            <a:endParaRPr lang="en-US" sz="2499" spc="24">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4627026" y="2533493"/>
            <a:ext cx="9559952"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Machine Learning Models Used</a:t>
            </a:r>
          </a:p>
        </p:txBody>
      </p:sp>
      <p:sp>
        <p:nvSpPr>
          <p:cNvPr id="13" name="TextBox 13"/>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11738266" y="2991720"/>
            <a:ext cx="5002677" cy="5974534"/>
          </a:xfrm>
          <a:custGeom>
            <a:avLst/>
            <a:gdLst/>
            <a:ahLst/>
            <a:cxnLst/>
            <a:rect l="l" t="t" r="r" b="b"/>
            <a:pathLst>
              <a:path w="5002677" h="5974534">
                <a:moveTo>
                  <a:pt x="0" y="0"/>
                </a:moveTo>
                <a:lnTo>
                  <a:pt x="5002677" y="0"/>
                </a:lnTo>
                <a:lnTo>
                  <a:pt x="5002677" y="5974535"/>
                </a:lnTo>
                <a:lnTo>
                  <a:pt x="0" y="5974535"/>
                </a:lnTo>
                <a:lnTo>
                  <a:pt x="0" y="0"/>
                </a:lnTo>
                <a:close/>
              </a:path>
            </a:pathLst>
          </a:custGeom>
          <a:blipFill>
            <a:blip r:embed="rId8"/>
            <a:stretch>
              <a:fillRect/>
            </a:stretch>
          </a:blipFill>
        </p:spPr>
        <p:txBody>
          <a:bodyPr/>
          <a:lstStyle/>
          <a:p>
            <a:endParaRPr lang="en-IN"/>
          </a:p>
        </p:txBody>
      </p:sp>
      <p:sp>
        <p:nvSpPr>
          <p:cNvPr id="10" name="TextBox 10"/>
          <p:cNvSpPr txBox="1"/>
          <p:nvPr/>
        </p:nvSpPr>
        <p:spPr>
          <a:xfrm>
            <a:off x="2344496" y="3214731"/>
            <a:ext cx="7562752" cy="5933504"/>
          </a:xfrm>
          <a:prstGeom prst="rect">
            <a:avLst/>
          </a:prstGeom>
        </p:spPr>
        <p:txBody>
          <a:bodyPr lIns="0" tIns="0" rIns="0" bIns="0" rtlCol="0" anchor="t">
            <a:spAutoFit/>
          </a:bodyPr>
          <a:lstStyle/>
          <a:p>
            <a:pPr marL="603439" lvl="1" indent="-301720" algn="just">
              <a:lnSpc>
                <a:spcPts val="3912"/>
              </a:lnSpc>
              <a:buFont typeface="Arial"/>
              <a:buChar char="•"/>
            </a:pPr>
            <a:r>
              <a:rPr lang="en-US" sz="2794" spc="27">
                <a:solidFill>
                  <a:srgbClr val="0D1C38"/>
                </a:solidFill>
                <a:latin typeface="Times New Roman MT"/>
                <a:ea typeface="Times New Roman MT"/>
                <a:cs typeface="Times New Roman MT"/>
                <a:sym typeface="Times New Roman MT"/>
              </a:rPr>
              <a:t>Logistic Regression provides interpretable and computationally efficient classification.</a:t>
            </a:r>
          </a:p>
          <a:p>
            <a:pPr marL="603439" lvl="1" indent="-301720" algn="just">
              <a:lnSpc>
                <a:spcPts val="3912"/>
              </a:lnSpc>
              <a:buFont typeface="Arial"/>
              <a:buChar char="•"/>
            </a:pPr>
            <a:r>
              <a:rPr lang="en-US" sz="2794" spc="27">
                <a:solidFill>
                  <a:srgbClr val="0D1C38"/>
                </a:solidFill>
                <a:latin typeface="Times New Roman MT"/>
                <a:ea typeface="Times New Roman MT"/>
                <a:cs typeface="Times New Roman MT"/>
                <a:sym typeface="Times New Roman MT"/>
              </a:rPr>
              <a:t>Model estimates probability of traffic being malicious or normal.</a:t>
            </a:r>
          </a:p>
          <a:p>
            <a:pPr marL="603439" lvl="1" indent="-301720" algn="just">
              <a:lnSpc>
                <a:spcPts val="3912"/>
              </a:lnSpc>
              <a:buFont typeface="Arial"/>
              <a:buChar char="•"/>
            </a:pPr>
            <a:r>
              <a:rPr lang="en-US" sz="2794" spc="27">
                <a:solidFill>
                  <a:srgbClr val="0D1C38"/>
                </a:solidFill>
                <a:latin typeface="Times New Roman MT"/>
                <a:ea typeface="Times New Roman MT"/>
                <a:cs typeface="Times New Roman MT"/>
                <a:sym typeface="Times New Roman MT"/>
              </a:rPr>
              <a:t>Suitable for understanding linear relationships between features and attack behaviour.</a:t>
            </a:r>
          </a:p>
          <a:p>
            <a:pPr marL="603439" lvl="1" indent="-301720" algn="just">
              <a:lnSpc>
                <a:spcPts val="3912"/>
              </a:lnSpc>
              <a:buFont typeface="Arial"/>
              <a:buChar char="•"/>
            </a:pPr>
            <a:r>
              <a:rPr lang="en-US" sz="2794" spc="27">
                <a:solidFill>
                  <a:srgbClr val="0D1C38"/>
                </a:solidFill>
                <a:latin typeface="Times New Roman MT"/>
                <a:ea typeface="Times New Roman MT"/>
                <a:cs typeface="Times New Roman MT"/>
                <a:sym typeface="Times New Roman MT"/>
              </a:rPr>
              <a:t>Limited ability to model complex non-linear intrusion patterns.</a:t>
            </a:r>
          </a:p>
          <a:p>
            <a:pPr marL="603439" lvl="1" indent="-301720" algn="just">
              <a:lnSpc>
                <a:spcPts val="3912"/>
              </a:lnSpc>
              <a:buFont typeface="Arial"/>
              <a:buChar char="•"/>
            </a:pPr>
            <a:r>
              <a:rPr lang="en-US" sz="2794" spc="27">
                <a:solidFill>
                  <a:srgbClr val="0D1C38"/>
                </a:solidFill>
                <a:latin typeface="Times New Roman MT"/>
                <a:ea typeface="Times New Roman MT"/>
                <a:cs typeface="Times New Roman MT"/>
                <a:sym typeface="Times New Roman MT"/>
              </a:rPr>
              <a:t>Serves as an effective baseline for comparison with advanced models.</a:t>
            </a:r>
          </a:p>
          <a:p>
            <a:pPr algn="just">
              <a:lnSpc>
                <a:spcPts val="3499"/>
              </a:lnSpc>
            </a:pPr>
            <a:endParaRPr lang="en-US" sz="2794" spc="27">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4675796" y="2029522"/>
            <a:ext cx="9559952"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Logistic Regression Model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8700" y="794369"/>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10687170" y="2479929"/>
            <a:ext cx="5139577" cy="6091693"/>
          </a:xfrm>
          <a:custGeom>
            <a:avLst/>
            <a:gdLst/>
            <a:ahLst/>
            <a:cxnLst/>
            <a:rect l="l" t="t" r="r" b="b"/>
            <a:pathLst>
              <a:path w="5139577" h="6091693">
                <a:moveTo>
                  <a:pt x="0" y="0"/>
                </a:moveTo>
                <a:lnTo>
                  <a:pt x="5139577" y="0"/>
                </a:lnTo>
                <a:lnTo>
                  <a:pt x="5139577" y="6091693"/>
                </a:lnTo>
                <a:lnTo>
                  <a:pt x="0" y="6091693"/>
                </a:lnTo>
                <a:lnTo>
                  <a:pt x="0" y="0"/>
                </a:lnTo>
                <a:close/>
              </a:path>
            </a:pathLst>
          </a:custGeom>
          <a:blipFill>
            <a:blip r:embed="rId8"/>
            <a:stretch>
              <a:fillRect/>
            </a:stretch>
          </a:blipFill>
        </p:spPr>
        <p:txBody>
          <a:bodyPr/>
          <a:lstStyle/>
          <a:p>
            <a:endParaRPr lang="en-IN"/>
          </a:p>
        </p:txBody>
      </p:sp>
      <p:sp>
        <p:nvSpPr>
          <p:cNvPr id="10" name="TextBox 10"/>
          <p:cNvSpPr txBox="1"/>
          <p:nvPr/>
        </p:nvSpPr>
        <p:spPr>
          <a:xfrm>
            <a:off x="1992551" y="2586990"/>
            <a:ext cx="6741940" cy="6436979"/>
          </a:xfrm>
          <a:prstGeom prst="rect">
            <a:avLst/>
          </a:prstGeom>
        </p:spPr>
        <p:txBody>
          <a:bodyPr lIns="0" tIns="0" rIns="0" bIns="0" rtlCol="0" anchor="t">
            <a:spAutoFit/>
          </a:bodyPr>
          <a:lstStyle/>
          <a:p>
            <a:pPr marL="666154" lvl="1" indent="-333077" algn="just">
              <a:lnSpc>
                <a:spcPts val="4319"/>
              </a:lnSpc>
              <a:buFont typeface="Arial"/>
              <a:buChar char="•"/>
            </a:pPr>
            <a:r>
              <a:rPr lang="en-US" sz="3085" spc="30">
                <a:solidFill>
                  <a:srgbClr val="0D1C38"/>
                </a:solidFill>
                <a:latin typeface="Times New Roman MT"/>
                <a:ea typeface="Times New Roman MT"/>
                <a:cs typeface="Times New Roman MT"/>
                <a:sym typeface="Times New Roman MT"/>
              </a:rPr>
              <a:t>Decision Trees classify traffic using hierarchical decision rules.</a:t>
            </a:r>
          </a:p>
          <a:p>
            <a:pPr marL="666154" lvl="1" indent="-333077" algn="just">
              <a:lnSpc>
                <a:spcPts val="4319"/>
              </a:lnSpc>
              <a:buFont typeface="Arial"/>
              <a:buChar char="•"/>
            </a:pPr>
            <a:r>
              <a:rPr lang="en-US" sz="3085" spc="30">
                <a:solidFill>
                  <a:srgbClr val="0D1C38"/>
                </a:solidFill>
                <a:latin typeface="Times New Roman MT"/>
                <a:ea typeface="Times New Roman MT"/>
                <a:cs typeface="Times New Roman MT"/>
                <a:sym typeface="Times New Roman MT"/>
              </a:rPr>
              <a:t>Capable of capturing non-linear feature interactions effectively.</a:t>
            </a:r>
          </a:p>
          <a:p>
            <a:pPr marL="666154" lvl="1" indent="-333077" algn="just">
              <a:lnSpc>
                <a:spcPts val="4319"/>
              </a:lnSpc>
              <a:buFont typeface="Arial"/>
              <a:buChar char="•"/>
            </a:pPr>
            <a:r>
              <a:rPr lang="en-US" sz="3085" spc="30">
                <a:solidFill>
                  <a:srgbClr val="0D1C38"/>
                </a:solidFill>
                <a:latin typeface="Times New Roman MT"/>
                <a:ea typeface="Times New Roman MT"/>
                <a:cs typeface="Times New Roman MT"/>
                <a:sym typeface="Times New Roman MT"/>
              </a:rPr>
              <a:t>Model provides transparency through human-readable decision paths.</a:t>
            </a:r>
          </a:p>
          <a:p>
            <a:pPr marL="666154" lvl="1" indent="-333077" algn="just">
              <a:lnSpc>
                <a:spcPts val="4319"/>
              </a:lnSpc>
              <a:buFont typeface="Arial"/>
              <a:buChar char="•"/>
            </a:pPr>
            <a:r>
              <a:rPr lang="en-US" sz="3085" spc="30">
                <a:solidFill>
                  <a:srgbClr val="0D1C38"/>
                </a:solidFill>
                <a:latin typeface="Times New Roman MT"/>
                <a:ea typeface="Times New Roman MT"/>
                <a:cs typeface="Times New Roman MT"/>
                <a:sym typeface="Times New Roman MT"/>
              </a:rPr>
              <a:t>Susceptible to overfitting when trained on noisy data.</a:t>
            </a:r>
          </a:p>
          <a:p>
            <a:pPr marL="666154" lvl="1" indent="-333077" algn="just">
              <a:lnSpc>
                <a:spcPts val="4319"/>
              </a:lnSpc>
              <a:buFont typeface="Arial"/>
              <a:buChar char="•"/>
            </a:pPr>
            <a:r>
              <a:rPr lang="en-US" sz="3085" spc="30">
                <a:solidFill>
                  <a:srgbClr val="0D1C38"/>
                </a:solidFill>
                <a:latin typeface="Times New Roman MT"/>
                <a:ea typeface="Times New Roman MT"/>
                <a:cs typeface="Times New Roman MT"/>
                <a:sym typeface="Times New Roman MT"/>
              </a:rPr>
              <a:t>Balances interpretability with improved detection performance.</a:t>
            </a:r>
          </a:p>
          <a:p>
            <a:pPr algn="just">
              <a:lnSpc>
                <a:spcPts val="3374"/>
              </a:lnSpc>
            </a:pPr>
            <a:endParaRPr lang="en-US" sz="3085" spc="30">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5703026" y="1771904"/>
            <a:ext cx="7314637" cy="527050"/>
          </a:xfrm>
          <a:prstGeom prst="rect">
            <a:avLst/>
          </a:prstGeom>
        </p:spPr>
        <p:txBody>
          <a:bodyPr lIns="0" tIns="0" rIns="0" bIns="0" rtlCol="0" anchor="t">
            <a:spAutoFit/>
          </a:bodyPr>
          <a:lstStyle/>
          <a:p>
            <a:pPr algn="ctr">
              <a:lnSpc>
                <a:spcPts val="3199"/>
              </a:lnSpc>
            </a:pPr>
            <a:r>
              <a:rPr lang="en-US" sz="3999" b="1">
                <a:solidFill>
                  <a:srgbClr val="0E182F"/>
                </a:solidFill>
                <a:latin typeface="Times New Roman MT Bold"/>
                <a:ea typeface="Times New Roman MT Bold"/>
                <a:cs typeface="Times New Roman MT Bold"/>
                <a:sym typeface="Times New Roman MT Bold"/>
              </a:rPr>
              <a:t>Decision Tree Classifier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10399474" y="2821322"/>
            <a:ext cx="5145774" cy="6334760"/>
          </a:xfrm>
          <a:custGeom>
            <a:avLst/>
            <a:gdLst/>
            <a:ahLst/>
            <a:cxnLst/>
            <a:rect l="l" t="t" r="r" b="b"/>
            <a:pathLst>
              <a:path w="5145774" h="6334760">
                <a:moveTo>
                  <a:pt x="0" y="0"/>
                </a:moveTo>
                <a:lnTo>
                  <a:pt x="5145774" y="0"/>
                </a:lnTo>
                <a:lnTo>
                  <a:pt x="5145774" y="6334760"/>
                </a:lnTo>
                <a:lnTo>
                  <a:pt x="0" y="6334760"/>
                </a:lnTo>
                <a:lnTo>
                  <a:pt x="0" y="0"/>
                </a:lnTo>
                <a:close/>
              </a:path>
            </a:pathLst>
          </a:custGeom>
          <a:blipFill>
            <a:blip r:embed="rId8"/>
            <a:stretch>
              <a:fillRect/>
            </a:stretch>
          </a:blipFill>
        </p:spPr>
        <p:txBody>
          <a:bodyPr/>
          <a:lstStyle/>
          <a:p>
            <a:endParaRPr lang="en-IN"/>
          </a:p>
        </p:txBody>
      </p:sp>
      <p:sp>
        <p:nvSpPr>
          <p:cNvPr id="10" name="TextBox 10"/>
          <p:cNvSpPr txBox="1"/>
          <p:nvPr/>
        </p:nvSpPr>
        <p:spPr>
          <a:xfrm>
            <a:off x="2591193" y="2818765"/>
            <a:ext cx="6172140" cy="6439535"/>
          </a:xfrm>
          <a:prstGeom prst="rect">
            <a:avLst/>
          </a:prstGeom>
        </p:spPr>
        <p:txBody>
          <a:bodyPr lIns="0" tIns="0" rIns="0" bIns="0" rtlCol="0" anchor="t">
            <a:spAutoFit/>
          </a:bodyPr>
          <a:lstStyle/>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Random Forest is an ensemble learning technique using multiple decision trees.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Reduces overfitting by averaging predictions from diverse models.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Demonstrates strong robustness against noisy and complex datasets.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Captures intricate attack signatures across network traffic features.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Provides feature importance scores for partial interpretability.</a:t>
            </a:r>
          </a:p>
          <a:p>
            <a:pPr algn="just">
              <a:lnSpc>
                <a:spcPts val="3640"/>
              </a:lnSpc>
            </a:pPr>
            <a:endParaRPr lang="en-US" sz="2600" spc="156">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5677264" y="1995432"/>
            <a:ext cx="7888080"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Random Forest Classifier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9318056" y="2956839"/>
            <a:ext cx="7620302" cy="5661303"/>
          </a:xfrm>
          <a:custGeom>
            <a:avLst/>
            <a:gdLst/>
            <a:ahLst/>
            <a:cxnLst/>
            <a:rect l="l" t="t" r="r" b="b"/>
            <a:pathLst>
              <a:path w="7620302" h="5661303">
                <a:moveTo>
                  <a:pt x="0" y="0"/>
                </a:moveTo>
                <a:lnTo>
                  <a:pt x="7620303" y="0"/>
                </a:lnTo>
                <a:lnTo>
                  <a:pt x="7620303" y="5661304"/>
                </a:lnTo>
                <a:lnTo>
                  <a:pt x="0" y="5661304"/>
                </a:lnTo>
                <a:lnTo>
                  <a:pt x="0" y="0"/>
                </a:lnTo>
                <a:close/>
              </a:path>
            </a:pathLst>
          </a:custGeom>
          <a:blipFill>
            <a:blip r:embed="rId8"/>
            <a:stretch>
              <a:fillRect l="-1423"/>
            </a:stretch>
          </a:blipFill>
        </p:spPr>
        <p:txBody>
          <a:bodyPr/>
          <a:lstStyle/>
          <a:p>
            <a:endParaRPr lang="en-IN"/>
          </a:p>
        </p:txBody>
      </p:sp>
      <p:sp>
        <p:nvSpPr>
          <p:cNvPr id="10" name="TextBox 10"/>
          <p:cNvSpPr txBox="1"/>
          <p:nvPr/>
        </p:nvSpPr>
        <p:spPr>
          <a:xfrm>
            <a:off x="1992551" y="2993651"/>
            <a:ext cx="6664804" cy="5743575"/>
          </a:xfrm>
          <a:prstGeom prst="rect">
            <a:avLst/>
          </a:prstGeom>
        </p:spPr>
        <p:txBody>
          <a:bodyPr lIns="0" tIns="0" rIns="0" bIns="0" rtlCol="0" anchor="t">
            <a:spAutoFit/>
          </a:bodyPr>
          <a:lstStyle/>
          <a:p>
            <a:pPr marL="539753" lvl="1" indent="-269876" algn="just">
              <a:lnSpc>
                <a:spcPts val="3750"/>
              </a:lnSpc>
              <a:buFont typeface="Arial"/>
              <a:buChar char="•"/>
            </a:pPr>
            <a:r>
              <a:rPr lang="en-US" sz="2500" spc="150">
                <a:solidFill>
                  <a:srgbClr val="0D1C38"/>
                </a:solidFill>
                <a:latin typeface="Times New Roman MT"/>
                <a:ea typeface="Times New Roman MT"/>
                <a:cs typeface="Times New Roman MT"/>
                <a:sym typeface="Times New Roman MT"/>
              </a:rPr>
              <a:t>Models evaluated using accuracy, precision, recall, and F1-score metrics.</a:t>
            </a:r>
          </a:p>
          <a:p>
            <a:pPr marL="539753" lvl="1" indent="-269876" algn="just">
              <a:lnSpc>
                <a:spcPts val="3750"/>
              </a:lnSpc>
              <a:buFont typeface="Arial"/>
              <a:buChar char="•"/>
            </a:pPr>
            <a:r>
              <a:rPr lang="en-US" sz="2500" spc="150">
                <a:solidFill>
                  <a:srgbClr val="0D1C38"/>
                </a:solidFill>
                <a:latin typeface="Times New Roman MT"/>
                <a:ea typeface="Times New Roman MT"/>
                <a:cs typeface="Times New Roman MT"/>
                <a:sym typeface="Times New Roman MT"/>
              </a:rPr>
              <a:t>Recall was prioritised due to high cost of missed attacks.</a:t>
            </a:r>
          </a:p>
          <a:p>
            <a:pPr marL="539753" lvl="1" indent="-269876" algn="just">
              <a:lnSpc>
                <a:spcPts val="3750"/>
              </a:lnSpc>
              <a:buFont typeface="Arial"/>
              <a:buChar char="•"/>
            </a:pPr>
            <a:r>
              <a:rPr lang="en-US" sz="2500" spc="150">
                <a:solidFill>
                  <a:srgbClr val="0D1C38"/>
                </a:solidFill>
                <a:latin typeface="Times New Roman MT"/>
                <a:ea typeface="Times New Roman MT"/>
                <a:cs typeface="Times New Roman MT"/>
                <a:sym typeface="Times New Roman MT"/>
              </a:rPr>
              <a:t>Logistic Regression achieved acceptable but limited detection capability.</a:t>
            </a:r>
          </a:p>
          <a:p>
            <a:pPr marL="539753" lvl="1" indent="-269876" algn="just">
              <a:lnSpc>
                <a:spcPts val="3750"/>
              </a:lnSpc>
              <a:buFont typeface="Arial"/>
              <a:buChar char="•"/>
            </a:pPr>
            <a:r>
              <a:rPr lang="en-US" sz="2500" spc="150">
                <a:solidFill>
                  <a:srgbClr val="0D1C38"/>
                </a:solidFill>
                <a:latin typeface="Times New Roman MT"/>
                <a:ea typeface="Times New Roman MT"/>
                <a:cs typeface="Times New Roman MT"/>
                <a:sym typeface="Times New Roman MT"/>
              </a:rPr>
              <a:t>Decision Tree significantly improved detection accuracy and recall.</a:t>
            </a:r>
          </a:p>
          <a:p>
            <a:pPr marL="539753" lvl="1" indent="-269876" algn="just">
              <a:lnSpc>
                <a:spcPts val="3750"/>
              </a:lnSpc>
              <a:buFont typeface="Arial"/>
              <a:buChar char="•"/>
            </a:pPr>
            <a:r>
              <a:rPr lang="en-US" sz="2500" spc="150">
                <a:solidFill>
                  <a:srgbClr val="0D1C38"/>
                </a:solidFill>
                <a:latin typeface="Times New Roman MT"/>
                <a:ea typeface="Times New Roman MT"/>
                <a:cs typeface="Times New Roman MT"/>
                <a:sym typeface="Times New Roman MT"/>
              </a:rPr>
              <a:t>Random Forest delivered the highest overall performance across all metrics.</a:t>
            </a:r>
          </a:p>
          <a:p>
            <a:pPr algn="just">
              <a:lnSpc>
                <a:spcPts val="3750"/>
              </a:lnSpc>
            </a:pPr>
            <a:endParaRPr lang="en-US" sz="2500" spc="150">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5628493" y="2016068"/>
            <a:ext cx="7888080"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Model Performance Evaluation</a:t>
            </a:r>
          </a:p>
        </p:txBody>
      </p:sp>
      <p:sp>
        <p:nvSpPr>
          <p:cNvPr id="13" name="TextBox 13"/>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9879447" y="2449244"/>
            <a:ext cx="3533728" cy="2830087"/>
          </a:xfrm>
          <a:custGeom>
            <a:avLst/>
            <a:gdLst/>
            <a:ahLst/>
            <a:cxnLst/>
            <a:rect l="l" t="t" r="r" b="b"/>
            <a:pathLst>
              <a:path w="3533728" h="2830087">
                <a:moveTo>
                  <a:pt x="0" y="0"/>
                </a:moveTo>
                <a:lnTo>
                  <a:pt x="3533728" y="0"/>
                </a:lnTo>
                <a:lnTo>
                  <a:pt x="3533728" y="2830087"/>
                </a:lnTo>
                <a:lnTo>
                  <a:pt x="0" y="2830087"/>
                </a:lnTo>
                <a:lnTo>
                  <a:pt x="0" y="0"/>
                </a:lnTo>
                <a:close/>
              </a:path>
            </a:pathLst>
          </a:custGeom>
          <a:blipFill>
            <a:blip r:embed="rId8"/>
            <a:stretch>
              <a:fillRect/>
            </a:stretch>
          </a:blipFill>
        </p:spPr>
        <p:txBody>
          <a:bodyPr/>
          <a:lstStyle/>
          <a:p>
            <a:endParaRPr lang="en-IN"/>
          </a:p>
        </p:txBody>
      </p:sp>
      <p:sp>
        <p:nvSpPr>
          <p:cNvPr id="10" name="Freeform 10"/>
          <p:cNvSpPr/>
          <p:nvPr/>
        </p:nvSpPr>
        <p:spPr>
          <a:xfrm>
            <a:off x="13219814" y="5385847"/>
            <a:ext cx="3563372" cy="2853828"/>
          </a:xfrm>
          <a:custGeom>
            <a:avLst/>
            <a:gdLst/>
            <a:ahLst/>
            <a:cxnLst/>
            <a:rect l="l" t="t" r="r" b="b"/>
            <a:pathLst>
              <a:path w="3563372" h="2853828">
                <a:moveTo>
                  <a:pt x="0" y="0"/>
                </a:moveTo>
                <a:lnTo>
                  <a:pt x="3563372" y="0"/>
                </a:lnTo>
                <a:lnTo>
                  <a:pt x="3563372" y="2853828"/>
                </a:lnTo>
                <a:lnTo>
                  <a:pt x="0" y="2853828"/>
                </a:lnTo>
                <a:lnTo>
                  <a:pt x="0" y="0"/>
                </a:lnTo>
                <a:close/>
              </a:path>
            </a:pathLst>
          </a:custGeom>
          <a:blipFill>
            <a:blip r:embed="rId9"/>
            <a:stretch>
              <a:fillRect/>
            </a:stretch>
          </a:blipFill>
        </p:spPr>
        <p:txBody>
          <a:bodyPr/>
          <a:lstStyle/>
          <a:p>
            <a:endParaRPr lang="en-IN"/>
          </a:p>
        </p:txBody>
      </p:sp>
      <p:sp>
        <p:nvSpPr>
          <p:cNvPr id="11" name="Freeform 11"/>
          <p:cNvSpPr/>
          <p:nvPr/>
        </p:nvSpPr>
        <p:spPr>
          <a:xfrm>
            <a:off x="8928671" y="5955086"/>
            <a:ext cx="3347255" cy="2680744"/>
          </a:xfrm>
          <a:custGeom>
            <a:avLst/>
            <a:gdLst/>
            <a:ahLst/>
            <a:cxnLst/>
            <a:rect l="l" t="t" r="r" b="b"/>
            <a:pathLst>
              <a:path w="3347255" h="2680744">
                <a:moveTo>
                  <a:pt x="0" y="0"/>
                </a:moveTo>
                <a:lnTo>
                  <a:pt x="3347254" y="0"/>
                </a:lnTo>
                <a:lnTo>
                  <a:pt x="3347254" y="2680744"/>
                </a:lnTo>
                <a:lnTo>
                  <a:pt x="0" y="2680744"/>
                </a:lnTo>
                <a:lnTo>
                  <a:pt x="0" y="0"/>
                </a:lnTo>
                <a:close/>
              </a:path>
            </a:pathLst>
          </a:custGeom>
          <a:blipFill>
            <a:blip r:embed="rId10"/>
            <a:stretch>
              <a:fillRect/>
            </a:stretch>
          </a:blipFill>
        </p:spPr>
        <p:txBody>
          <a:bodyPr/>
          <a:lstStyle/>
          <a:p>
            <a:endParaRPr lang="en-IN"/>
          </a:p>
        </p:txBody>
      </p:sp>
      <p:sp>
        <p:nvSpPr>
          <p:cNvPr id="12" name="TextBox 12"/>
          <p:cNvSpPr txBox="1"/>
          <p:nvPr/>
        </p:nvSpPr>
        <p:spPr>
          <a:xfrm>
            <a:off x="1809001" y="2755318"/>
            <a:ext cx="6781918" cy="4681115"/>
          </a:xfrm>
          <a:prstGeom prst="rect">
            <a:avLst/>
          </a:prstGeom>
        </p:spPr>
        <p:txBody>
          <a:bodyPr lIns="0" tIns="0" rIns="0" bIns="0" rtlCol="0" anchor="t">
            <a:spAutoFit/>
          </a:bodyPr>
          <a:lstStyle/>
          <a:p>
            <a:pPr marL="520428" lvl="1" indent="-260214" algn="just">
              <a:lnSpc>
                <a:spcPts val="3374"/>
              </a:lnSpc>
              <a:buFont typeface="Arial"/>
              <a:buChar char="•"/>
            </a:pPr>
            <a:r>
              <a:rPr lang="en-US" sz="2410" spc="144">
                <a:solidFill>
                  <a:srgbClr val="0D1C38"/>
                </a:solidFill>
                <a:latin typeface="Times New Roman MT"/>
                <a:ea typeface="Times New Roman MT"/>
                <a:cs typeface="Times New Roman MT"/>
                <a:sym typeface="Times New Roman MT"/>
              </a:rPr>
              <a:t>Confusion matrices analyse true positives, false positives, and false negatives.</a:t>
            </a:r>
          </a:p>
          <a:p>
            <a:pPr marL="520428" lvl="1" indent="-260214" algn="just">
              <a:lnSpc>
                <a:spcPts val="3374"/>
              </a:lnSpc>
              <a:buFont typeface="Arial"/>
              <a:buChar char="•"/>
            </a:pPr>
            <a:r>
              <a:rPr lang="en-US" sz="2410" spc="144">
                <a:solidFill>
                  <a:srgbClr val="0D1C38"/>
                </a:solidFill>
                <a:latin typeface="Times New Roman MT"/>
                <a:ea typeface="Times New Roman MT"/>
                <a:cs typeface="Times New Roman MT"/>
                <a:sym typeface="Times New Roman MT"/>
              </a:rPr>
              <a:t>Logistic Regression missed more attack instances than tree-based models.</a:t>
            </a:r>
          </a:p>
          <a:p>
            <a:pPr marL="520428" lvl="1" indent="-260214" algn="just">
              <a:lnSpc>
                <a:spcPts val="3374"/>
              </a:lnSpc>
              <a:buFont typeface="Arial"/>
              <a:buChar char="•"/>
            </a:pPr>
            <a:r>
              <a:rPr lang="en-US" sz="2410" spc="144">
                <a:solidFill>
                  <a:srgbClr val="0D1C38"/>
                </a:solidFill>
                <a:latin typeface="Times New Roman MT"/>
                <a:ea typeface="Times New Roman MT"/>
                <a:cs typeface="Times New Roman MT"/>
                <a:sym typeface="Times New Roman MT"/>
              </a:rPr>
              <a:t>Decision Tree reduced misclassification but showed minor instability.</a:t>
            </a:r>
          </a:p>
          <a:p>
            <a:pPr marL="520428" lvl="1" indent="-260214" algn="just">
              <a:lnSpc>
                <a:spcPts val="3374"/>
              </a:lnSpc>
              <a:buFont typeface="Arial"/>
              <a:buChar char="•"/>
            </a:pPr>
            <a:r>
              <a:rPr lang="en-US" sz="2410" spc="144">
                <a:solidFill>
                  <a:srgbClr val="0D1C38"/>
                </a:solidFill>
                <a:latin typeface="Times New Roman MT"/>
                <a:ea typeface="Times New Roman MT"/>
                <a:cs typeface="Times New Roman MT"/>
                <a:sym typeface="Times New Roman MT"/>
              </a:rPr>
              <a:t>Random Forest achieved minimal false positives and false negatives.</a:t>
            </a:r>
          </a:p>
          <a:p>
            <a:pPr marL="520428" lvl="1" indent="-260214" algn="just">
              <a:lnSpc>
                <a:spcPts val="3374"/>
              </a:lnSpc>
              <a:buFont typeface="Arial"/>
              <a:buChar char="•"/>
            </a:pPr>
            <a:r>
              <a:rPr lang="en-US" sz="2410" spc="144">
                <a:solidFill>
                  <a:srgbClr val="0D1C38"/>
                </a:solidFill>
                <a:latin typeface="Times New Roman MT"/>
                <a:ea typeface="Times New Roman MT"/>
                <a:cs typeface="Times New Roman MT"/>
                <a:sym typeface="Times New Roman MT"/>
              </a:rPr>
              <a:t>Low error rates indicate reliable and accurate intrusion detection.</a:t>
            </a:r>
          </a:p>
          <a:p>
            <a:pPr algn="just">
              <a:lnSpc>
                <a:spcPts val="3374"/>
              </a:lnSpc>
            </a:pPr>
            <a:endParaRPr lang="en-US" sz="2410" spc="144">
              <a:solidFill>
                <a:srgbClr val="0D1C38"/>
              </a:solidFill>
              <a:latin typeface="Times New Roman MT"/>
              <a:ea typeface="Times New Roman MT"/>
              <a:cs typeface="Times New Roman MT"/>
              <a:sym typeface="Times New Roman MT"/>
            </a:endParaRPr>
          </a:p>
        </p:txBody>
      </p:sp>
      <p:sp>
        <p:nvSpPr>
          <p:cNvPr id="13" name="TextBox 13"/>
          <p:cNvSpPr txBox="1"/>
          <p:nvPr/>
        </p:nvSpPr>
        <p:spPr>
          <a:xfrm>
            <a:off x="5199960" y="1837145"/>
            <a:ext cx="7888080"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Confusion Matrix Analysis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TextBox 9"/>
          <p:cNvSpPr txBox="1"/>
          <p:nvPr/>
        </p:nvSpPr>
        <p:spPr>
          <a:xfrm>
            <a:off x="4141803" y="3613041"/>
            <a:ext cx="10220072" cy="5067935"/>
          </a:xfrm>
          <a:prstGeom prst="rect">
            <a:avLst/>
          </a:prstGeom>
        </p:spPr>
        <p:txBody>
          <a:bodyPr lIns="0" tIns="0" rIns="0" bIns="0" rtlCol="0" anchor="t">
            <a:spAutoFit/>
          </a:bodyPr>
          <a:lstStyle/>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Traffic volume features strongly influence attack classification decisions.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Connection frequency reveals scanning and denial-of-service behaviours.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Protocol and service types highlight abnormal network usage patterns.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Time-based features capture repeated and burst traffic activities.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Behavioural attributes outperform static features in detecting threats.</a:t>
            </a:r>
          </a:p>
          <a:p>
            <a:pPr algn="just">
              <a:lnSpc>
                <a:spcPts val="3640"/>
              </a:lnSpc>
            </a:pPr>
            <a:endParaRPr lang="en-US" sz="2600" spc="156">
              <a:solidFill>
                <a:srgbClr val="0D1C38"/>
              </a:solidFill>
              <a:latin typeface="Times New Roman MT"/>
              <a:ea typeface="Times New Roman MT"/>
              <a:cs typeface="Times New Roman MT"/>
              <a:sym typeface="Times New Roman MT"/>
            </a:endParaRPr>
          </a:p>
        </p:txBody>
      </p:sp>
      <p:sp>
        <p:nvSpPr>
          <p:cNvPr id="10" name="TextBox 10"/>
          <p:cNvSpPr txBox="1"/>
          <p:nvPr/>
        </p:nvSpPr>
        <p:spPr>
          <a:xfrm>
            <a:off x="5482183" y="2390666"/>
            <a:ext cx="7888080"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Feature Importance Findings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1029443"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TextBox 9"/>
          <p:cNvSpPr txBox="1"/>
          <p:nvPr/>
        </p:nvSpPr>
        <p:spPr>
          <a:xfrm>
            <a:off x="4435865" y="3454793"/>
            <a:ext cx="10350126" cy="5067935"/>
          </a:xfrm>
          <a:prstGeom prst="rect">
            <a:avLst/>
          </a:prstGeom>
        </p:spPr>
        <p:txBody>
          <a:bodyPr lIns="0" tIns="0" rIns="0" bIns="0" rtlCol="0" anchor="t">
            <a:spAutoFit/>
          </a:bodyPr>
          <a:lstStyle/>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AI-based intrusion detection improves detection speed and accuracy.</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Reduced false alerts lower workload for cybersecurity analysts.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Random Forest models can be integrated into enterprise security systems.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Supports proactive monitoring in cloud, IoT, and enterprise networks.</a:t>
            </a:r>
          </a:p>
          <a:p>
            <a:pPr marL="561342" lvl="1" indent="-280671" algn="just">
              <a:lnSpc>
                <a:spcPts val="3640"/>
              </a:lnSpc>
              <a:buFont typeface="Arial"/>
              <a:buChar char="•"/>
            </a:pPr>
            <a:r>
              <a:rPr lang="en-US" sz="2600" spc="156">
                <a:solidFill>
                  <a:srgbClr val="0D1C38"/>
                </a:solidFill>
                <a:latin typeface="Times New Roman MT"/>
                <a:ea typeface="Times New Roman MT"/>
                <a:cs typeface="Times New Roman MT"/>
                <a:sym typeface="Times New Roman MT"/>
              </a:rPr>
              <a:t>Enhances organisational resilience against advanced cyber threats.</a:t>
            </a:r>
          </a:p>
          <a:p>
            <a:pPr algn="just">
              <a:lnSpc>
                <a:spcPts val="3640"/>
              </a:lnSpc>
            </a:pPr>
            <a:endParaRPr lang="en-US" sz="2600" spc="156">
              <a:solidFill>
                <a:srgbClr val="0D1C38"/>
              </a:solidFill>
              <a:latin typeface="Times New Roman MT"/>
              <a:ea typeface="Times New Roman MT"/>
              <a:cs typeface="Times New Roman MT"/>
              <a:sym typeface="Times New Roman MT"/>
            </a:endParaRPr>
          </a:p>
        </p:txBody>
      </p:sp>
      <p:sp>
        <p:nvSpPr>
          <p:cNvPr id="10" name="TextBox 10"/>
          <p:cNvSpPr txBox="1"/>
          <p:nvPr/>
        </p:nvSpPr>
        <p:spPr>
          <a:xfrm>
            <a:off x="5199960" y="2241944"/>
            <a:ext cx="7888080" cy="527050"/>
          </a:xfrm>
          <a:prstGeom prst="rect">
            <a:avLst/>
          </a:prstGeom>
        </p:spPr>
        <p:txBody>
          <a:bodyPr lIns="0" tIns="0" rIns="0" bIns="0" rtlCol="0" anchor="t">
            <a:spAutoFit/>
          </a:bodyPr>
          <a:lstStyle/>
          <a:p>
            <a:pPr algn="ctr">
              <a:lnSpc>
                <a:spcPts val="3199"/>
              </a:lnSpc>
            </a:pPr>
            <a:r>
              <a:rPr lang="en-US" sz="3999" b="1">
                <a:solidFill>
                  <a:srgbClr val="0D1C38"/>
                </a:solidFill>
                <a:latin typeface="Times New Roman MT Bold"/>
                <a:ea typeface="Times New Roman MT Bold"/>
                <a:cs typeface="Times New Roman MT Bold"/>
                <a:sym typeface="Times New Roman MT Bold"/>
              </a:rPr>
              <a:t>Practical Implications</a:t>
            </a:r>
          </a:p>
        </p:txBody>
      </p:sp>
      <p:sp>
        <p:nvSpPr>
          <p:cNvPr id="12" name="TextBox 12"/>
          <p:cNvSpPr txBox="1"/>
          <p:nvPr/>
        </p:nvSpPr>
        <p:spPr>
          <a:xfrm>
            <a:off x="1217465" y="1139301"/>
            <a:ext cx="4927457" cy="330475"/>
          </a:xfrm>
          <a:prstGeom prst="rect">
            <a:avLst/>
          </a:prstGeom>
        </p:spPr>
        <p:txBody>
          <a:bodyPr lIns="0" tIns="0" rIns="0" bIns="0" rtlCol="0" anchor="t">
            <a:spAutoFit/>
          </a:bodyPr>
          <a:lstStyle/>
          <a:p>
            <a:pPr algn="l">
              <a:lnSpc>
                <a:spcPts val="2481"/>
              </a:lnSpc>
            </a:pPr>
            <a:r>
              <a:rPr lang="en-US" sz="2481" spc="24" dirty="0">
                <a:solidFill>
                  <a:srgbClr val="0D1C38"/>
                </a:solidFill>
                <a:latin typeface="Times New Roman MT"/>
                <a:ea typeface="Times New Roman MT"/>
                <a:cs typeface="Times New Roman MT"/>
                <a:sym typeface="Times New Roman MT"/>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en-IN"/>
          </a:p>
        </p:txBody>
      </p:sp>
      <p:grpSp>
        <p:nvGrpSpPr>
          <p:cNvPr id="3" name="Group 3"/>
          <p:cNvGrpSpPr/>
          <p:nvPr/>
        </p:nvGrpSpPr>
        <p:grpSpPr>
          <a:xfrm>
            <a:off x="508934" y="1028700"/>
            <a:ext cx="16229114" cy="8229600"/>
            <a:chOff x="0" y="0"/>
            <a:chExt cx="4274335" cy="2167467"/>
          </a:xfrm>
        </p:grpSpPr>
        <p:sp>
          <p:nvSpPr>
            <p:cNvPr id="4" name="Freeform 4"/>
            <p:cNvSpPr/>
            <p:nvPr/>
          </p:nvSpPr>
          <p:spPr>
            <a:xfrm>
              <a:off x="0" y="0"/>
              <a:ext cx="4274334" cy="2167467"/>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endParaRPr lang="en-IN"/>
            </a:p>
          </p:txBody>
        </p:sp>
        <p:sp>
          <p:nvSpPr>
            <p:cNvPr id="5" name="TextBox 5"/>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6" name="Freeform 6"/>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6125872" y="9311584"/>
            <a:ext cx="6036256" cy="3303478"/>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Freeform 9"/>
          <p:cNvSpPr/>
          <p:nvPr/>
        </p:nvSpPr>
        <p:spPr>
          <a:xfrm>
            <a:off x="9643752" y="3338814"/>
            <a:ext cx="7364683" cy="4900862"/>
          </a:xfrm>
          <a:custGeom>
            <a:avLst/>
            <a:gdLst/>
            <a:ahLst/>
            <a:cxnLst/>
            <a:rect l="l" t="t" r="r" b="b"/>
            <a:pathLst>
              <a:path w="7364683" h="4900862">
                <a:moveTo>
                  <a:pt x="0" y="0"/>
                </a:moveTo>
                <a:lnTo>
                  <a:pt x="7364682" y="0"/>
                </a:lnTo>
                <a:lnTo>
                  <a:pt x="7364682" y="4900861"/>
                </a:lnTo>
                <a:lnTo>
                  <a:pt x="0" y="4900861"/>
                </a:lnTo>
                <a:lnTo>
                  <a:pt x="0" y="0"/>
                </a:lnTo>
                <a:close/>
              </a:path>
            </a:pathLst>
          </a:custGeom>
          <a:blipFill>
            <a:blip r:embed="rId8"/>
            <a:stretch>
              <a:fillRect/>
            </a:stretch>
          </a:blipFill>
        </p:spPr>
        <p:txBody>
          <a:bodyPr/>
          <a:lstStyle/>
          <a:p>
            <a:endParaRPr lang="en-IN"/>
          </a:p>
        </p:txBody>
      </p:sp>
      <p:sp>
        <p:nvSpPr>
          <p:cNvPr id="10" name="TextBox 10"/>
          <p:cNvSpPr txBox="1"/>
          <p:nvPr/>
        </p:nvSpPr>
        <p:spPr>
          <a:xfrm>
            <a:off x="2218836" y="3103970"/>
            <a:ext cx="7196316" cy="5982335"/>
          </a:xfrm>
          <a:prstGeom prst="rect">
            <a:avLst/>
          </a:prstGeom>
        </p:spPr>
        <p:txBody>
          <a:bodyPr lIns="0" tIns="0" rIns="0" bIns="0" rtlCol="0" anchor="t">
            <a:spAutoFit/>
          </a:bodyPr>
          <a:lstStyle/>
          <a:p>
            <a:pPr marL="561342" lvl="1" indent="-280671" algn="just">
              <a:lnSpc>
                <a:spcPts val="3640"/>
              </a:lnSpc>
              <a:buFont typeface="Arial"/>
              <a:buChar char="•"/>
            </a:pPr>
            <a:r>
              <a:rPr lang="en-US" sz="2600" spc="156" dirty="0">
                <a:solidFill>
                  <a:srgbClr val="0D1C38"/>
                </a:solidFill>
                <a:latin typeface="Times New Roman MT"/>
                <a:ea typeface="Times New Roman MT"/>
                <a:cs typeface="Times New Roman MT"/>
                <a:sym typeface="Times New Roman MT"/>
              </a:rPr>
              <a:t>AI/ML techniques significantly outperform traditional intrusion detection systems.</a:t>
            </a:r>
          </a:p>
          <a:p>
            <a:pPr marL="561342" lvl="1" indent="-280671" algn="just">
              <a:lnSpc>
                <a:spcPts val="3640"/>
              </a:lnSpc>
              <a:buFont typeface="Arial"/>
              <a:buChar char="•"/>
            </a:pPr>
            <a:r>
              <a:rPr lang="en-US" sz="2600" spc="156" dirty="0">
                <a:solidFill>
                  <a:srgbClr val="0D1C38"/>
                </a:solidFill>
                <a:latin typeface="Times New Roman MT"/>
                <a:ea typeface="Times New Roman MT"/>
                <a:cs typeface="Times New Roman MT"/>
                <a:sym typeface="Times New Roman MT"/>
              </a:rPr>
              <a:t>Random Forest emerged as the most effective threat detection model.</a:t>
            </a:r>
          </a:p>
          <a:p>
            <a:pPr marL="561342" lvl="1" indent="-280671" algn="just">
              <a:lnSpc>
                <a:spcPts val="3640"/>
              </a:lnSpc>
              <a:buFont typeface="Arial"/>
              <a:buChar char="•"/>
            </a:pPr>
            <a:r>
              <a:rPr lang="en-US" sz="2600" spc="156" dirty="0">
                <a:solidFill>
                  <a:srgbClr val="0D1C38"/>
                </a:solidFill>
                <a:latin typeface="Times New Roman MT"/>
                <a:ea typeface="Times New Roman MT"/>
                <a:cs typeface="Times New Roman MT"/>
                <a:sym typeface="Times New Roman MT"/>
              </a:rPr>
              <a:t>Feature analysis confirms importance of </a:t>
            </a:r>
            <a:r>
              <a:rPr lang="en-US" sz="2600" spc="156" dirty="0" err="1">
                <a:solidFill>
                  <a:srgbClr val="0D1C38"/>
                </a:solidFill>
                <a:latin typeface="Times New Roman MT"/>
                <a:ea typeface="Times New Roman MT"/>
                <a:cs typeface="Times New Roman MT"/>
                <a:sym typeface="Times New Roman MT"/>
              </a:rPr>
              <a:t>behavioural</a:t>
            </a:r>
            <a:r>
              <a:rPr lang="en-US" sz="2600" spc="156" dirty="0">
                <a:solidFill>
                  <a:srgbClr val="0D1C38"/>
                </a:solidFill>
                <a:latin typeface="Times New Roman MT"/>
                <a:ea typeface="Times New Roman MT"/>
                <a:cs typeface="Times New Roman MT"/>
                <a:sym typeface="Times New Roman MT"/>
              </a:rPr>
              <a:t> traffic characteristics.</a:t>
            </a:r>
          </a:p>
          <a:p>
            <a:pPr marL="561342" lvl="1" indent="-280671" algn="just">
              <a:lnSpc>
                <a:spcPts val="3640"/>
              </a:lnSpc>
              <a:buFont typeface="Arial"/>
              <a:buChar char="•"/>
            </a:pPr>
            <a:r>
              <a:rPr lang="en-US" sz="2600" spc="156" dirty="0">
                <a:solidFill>
                  <a:srgbClr val="0D1C38"/>
                </a:solidFill>
                <a:latin typeface="Times New Roman MT"/>
                <a:ea typeface="Times New Roman MT"/>
                <a:cs typeface="Times New Roman MT"/>
                <a:sym typeface="Times New Roman MT"/>
              </a:rPr>
              <a:t>Future work includes real-time deployment and encrypted traffic analysis.</a:t>
            </a:r>
          </a:p>
          <a:p>
            <a:pPr marL="561342" lvl="1" indent="-280671" algn="just">
              <a:lnSpc>
                <a:spcPts val="3640"/>
              </a:lnSpc>
              <a:buFont typeface="Arial"/>
              <a:buChar char="•"/>
            </a:pPr>
            <a:r>
              <a:rPr lang="en-US" sz="2600" spc="156" dirty="0">
                <a:solidFill>
                  <a:srgbClr val="0D1C38"/>
                </a:solidFill>
                <a:latin typeface="Times New Roman MT"/>
                <a:ea typeface="Times New Roman MT"/>
                <a:cs typeface="Times New Roman MT"/>
                <a:sym typeface="Times New Roman MT"/>
              </a:rPr>
              <a:t>Explainable AI can further enhance trust and operational adoption.</a:t>
            </a:r>
          </a:p>
          <a:p>
            <a:pPr algn="just">
              <a:lnSpc>
                <a:spcPts val="3640"/>
              </a:lnSpc>
            </a:pPr>
            <a:endParaRPr lang="en-US" sz="2600" spc="156" dirty="0">
              <a:solidFill>
                <a:srgbClr val="0D1C38"/>
              </a:solidFill>
              <a:latin typeface="Times New Roman MT"/>
              <a:ea typeface="Times New Roman MT"/>
              <a:cs typeface="Times New Roman MT"/>
              <a:sym typeface="Times New Roman MT"/>
            </a:endParaRPr>
          </a:p>
        </p:txBody>
      </p:sp>
      <p:sp>
        <p:nvSpPr>
          <p:cNvPr id="11" name="TextBox 11"/>
          <p:cNvSpPr txBox="1"/>
          <p:nvPr/>
        </p:nvSpPr>
        <p:spPr>
          <a:xfrm>
            <a:off x="5368385" y="2138770"/>
            <a:ext cx="7888080" cy="527050"/>
          </a:xfrm>
          <a:prstGeom prst="rect">
            <a:avLst/>
          </a:prstGeom>
        </p:spPr>
        <p:txBody>
          <a:bodyPr lIns="0" tIns="0" rIns="0" bIns="0" rtlCol="0" anchor="t">
            <a:spAutoFit/>
          </a:bodyPr>
          <a:lstStyle/>
          <a:p>
            <a:pPr algn="ctr">
              <a:lnSpc>
                <a:spcPts val="3199"/>
              </a:lnSpc>
            </a:pPr>
            <a:r>
              <a:rPr lang="en-US" sz="3999" b="1" dirty="0">
                <a:solidFill>
                  <a:srgbClr val="0D1C38"/>
                </a:solidFill>
                <a:latin typeface="Times New Roman MT Bold"/>
                <a:ea typeface="Times New Roman MT Bold"/>
                <a:cs typeface="Times New Roman MT Bold"/>
                <a:sym typeface="Times New Roman MT Bold"/>
              </a:rPr>
              <a:t>Conclusion and Future Scope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973B6D4F-0204-A22E-4AEE-3434DC88153F}"/>
              </a:ext>
            </a:extLst>
          </p:cNvPr>
          <p:cNvSpPr/>
          <p:nvPr/>
        </p:nvSpPr>
        <p:spPr>
          <a:xfrm flipH="1" flipV="1">
            <a:off x="16310046" y="-2312817"/>
            <a:ext cx="8623491" cy="8750775"/>
          </a:xfrm>
          <a:custGeom>
            <a:avLst/>
            <a:gdLst/>
            <a:ahLst/>
            <a:cxnLst/>
            <a:rect l="l" t="t" r="r" b="b"/>
            <a:pathLst>
              <a:path w="8623491" h="8750775">
                <a:moveTo>
                  <a:pt x="8623491" y="8750775"/>
                </a:moveTo>
                <a:lnTo>
                  <a:pt x="0" y="8750775"/>
                </a:lnTo>
                <a:lnTo>
                  <a:pt x="0" y="0"/>
                </a:lnTo>
                <a:lnTo>
                  <a:pt x="8623491" y="0"/>
                </a:lnTo>
                <a:lnTo>
                  <a:pt x="8623491" y="875077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9" name="Freeform 7">
            <a:extLst>
              <a:ext uri="{FF2B5EF4-FFF2-40B4-BE49-F238E27FC236}">
                <a16:creationId xmlns:a16="http://schemas.microsoft.com/office/drawing/2014/main" id="{1C255C16-8279-74B6-CBF9-3999462712EF}"/>
              </a:ext>
            </a:extLst>
          </p:cNvPr>
          <p:cNvSpPr/>
          <p:nvPr/>
        </p:nvSpPr>
        <p:spPr>
          <a:xfrm>
            <a:off x="-6630940" y="3864288"/>
            <a:ext cx="8623491" cy="8750775"/>
          </a:xfrm>
          <a:custGeom>
            <a:avLst/>
            <a:gdLst/>
            <a:ahLst/>
            <a:cxnLst/>
            <a:rect l="l" t="t" r="r" b="b"/>
            <a:pathLst>
              <a:path w="8623491" h="8750775">
                <a:moveTo>
                  <a:pt x="0" y="0"/>
                </a:moveTo>
                <a:lnTo>
                  <a:pt x="8623491" y="0"/>
                </a:lnTo>
                <a:lnTo>
                  <a:pt x="8623491" y="8750775"/>
                </a:lnTo>
                <a:lnTo>
                  <a:pt x="0" y="87507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 name="Title 1">
            <a:extLst>
              <a:ext uri="{FF2B5EF4-FFF2-40B4-BE49-F238E27FC236}">
                <a16:creationId xmlns:a16="http://schemas.microsoft.com/office/drawing/2014/main" id="{F8A3086A-6F0D-39B0-E8FD-30CD6482B041}"/>
              </a:ext>
            </a:extLst>
          </p:cNvPr>
          <p:cNvSpPr>
            <a:spLocks noGrp="1"/>
          </p:cNvSpPr>
          <p:nvPr>
            <p:ph type="ctrTitle"/>
          </p:nvPr>
        </p:nvSpPr>
        <p:spPr/>
        <p:txBody>
          <a:bodyPr/>
          <a:lstStyle/>
          <a:p>
            <a:endParaRPr lang="en-IN"/>
          </a:p>
        </p:txBody>
      </p:sp>
      <p:sp>
        <p:nvSpPr>
          <p:cNvPr id="3" name="Subtitle 2">
            <a:extLst>
              <a:ext uri="{FF2B5EF4-FFF2-40B4-BE49-F238E27FC236}">
                <a16:creationId xmlns:a16="http://schemas.microsoft.com/office/drawing/2014/main" id="{69671AA1-2F4A-F5EA-10EA-B083F8F365B8}"/>
              </a:ext>
            </a:extLst>
          </p:cNvPr>
          <p:cNvSpPr>
            <a:spLocks noGrp="1"/>
          </p:cNvSpPr>
          <p:nvPr>
            <p:ph type="subTitle" idx="1"/>
          </p:nvPr>
        </p:nvSpPr>
        <p:spPr/>
        <p:txBody>
          <a:bodyPr/>
          <a:lstStyle/>
          <a:p>
            <a:endParaRPr lang="en-IN"/>
          </a:p>
        </p:txBody>
      </p:sp>
      <p:sp>
        <p:nvSpPr>
          <p:cNvPr id="4" name="Freeform 2">
            <a:extLst>
              <a:ext uri="{FF2B5EF4-FFF2-40B4-BE49-F238E27FC236}">
                <a16:creationId xmlns:a16="http://schemas.microsoft.com/office/drawing/2014/main" id="{BA845C02-18DE-53C8-69B3-4736115443C0}"/>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4"/>
            <a:stretch>
              <a:fillRect l="-15597" r="-15597"/>
            </a:stretch>
          </a:blipFill>
        </p:spPr>
        <p:txBody>
          <a:bodyPr/>
          <a:lstStyle/>
          <a:p>
            <a:endParaRPr lang="en-IN"/>
          </a:p>
        </p:txBody>
      </p:sp>
      <p:grpSp>
        <p:nvGrpSpPr>
          <p:cNvPr id="5" name="Group 3">
            <a:extLst>
              <a:ext uri="{FF2B5EF4-FFF2-40B4-BE49-F238E27FC236}">
                <a16:creationId xmlns:a16="http://schemas.microsoft.com/office/drawing/2014/main" id="{FEAD78B8-7ED5-A699-217E-BBFA2C72B284}"/>
              </a:ext>
            </a:extLst>
          </p:cNvPr>
          <p:cNvGrpSpPr/>
          <p:nvPr/>
        </p:nvGrpSpPr>
        <p:grpSpPr>
          <a:xfrm>
            <a:off x="1029443" y="950064"/>
            <a:ext cx="16801356" cy="8765438"/>
            <a:chOff x="0" y="0"/>
            <a:chExt cx="4425049" cy="2308593"/>
          </a:xfrm>
        </p:grpSpPr>
        <p:sp>
          <p:nvSpPr>
            <p:cNvPr id="6" name="Freeform 4">
              <a:extLst>
                <a:ext uri="{FF2B5EF4-FFF2-40B4-BE49-F238E27FC236}">
                  <a16:creationId xmlns:a16="http://schemas.microsoft.com/office/drawing/2014/main" id="{AD8E7748-B4DD-65B5-5230-CED959799483}"/>
                </a:ext>
              </a:extLst>
            </p:cNvPr>
            <p:cNvSpPr/>
            <p:nvPr/>
          </p:nvSpPr>
          <p:spPr>
            <a:xfrm>
              <a:off x="0" y="0"/>
              <a:ext cx="4425049" cy="2308593"/>
            </a:xfrm>
            <a:custGeom>
              <a:avLst/>
              <a:gdLst/>
              <a:ahLst/>
              <a:cxnLst/>
              <a:rect l="l" t="t" r="r" b="b"/>
              <a:pathLst>
                <a:path w="4274334" h="2167467">
                  <a:moveTo>
                    <a:pt x="0" y="0"/>
                  </a:moveTo>
                  <a:lnTo>
                    <a:pt x="4274334" y="0"/>
                  </a:lnTo>
                  <a:lnTo>
                    <a:pt x="4274334" y="2167467"/>
                  </a:lnTo>
                  <a:lnTo>
                    <a:pt x="0" y="2167467"/>
                  </a:lnTo>
                  <a:close/>
                </a:path>
              </a:pathLst>
            </a:custGeom>
            <a:solidFill>
              <a:srgbClr val="FEFEFE"/>
            </a:solidFill>
          </p:spPr>
          <p:txBody>
            <a:bodyPr/>
            <a:lstStyle/>
            <a:p>
              <a:r>
                <a:rPr lang="en-GB" dirty="0">
                  <a:latin typeface="Times New Roman MT" panose="020B0604020202020204" charset="0"/>
                </a:rPr>
                <a:t>                                                                                                                                                                                                                    </a:t>
              </a:r>
            </a:p>
            <a:p>
              <a:pPr algn="ctr"/>
              <a:r>
                <a:rPr lang="en-US" sz="6000" b="1" dirty="0">
                  <a:solidFill>
                    <a:srgbClr val="0D1C38"/>
                  </a:solidFill>
                  <a:latin typeface="Times New Roman MT Bold"/>
                  <a:ea typeface="Times New Roman MT Bold"/>
                  <a:cs typeface="Times New Roman MT Bold"/>
                  <a:sym typeface="Times New Roman MT Bold"/>
                </a:rPr>
                <a:t>References</a:t>
              </a:r>
              <a:endParaRPr lang="en-IN" sz="6000" b="1" dirty="0">
                <a:latin typeface="Times New Roman MT" panose="020B0604020202020204" charset="0"/>
              </a:endParaRPr>
            </a:p>
            <a:p>
              <a:pPr marL="457200" indent="-457200">
                <a:buFont typeface="Arial" panose="020B0604020202020204" pitchFamily="34" charset="0"/>
                <a:buChar char="•"/>
              </a:pPr>
              <a:r>
                <a:rPr lang="en-IN" sz="2800" dirty="0">
                  <a:latin typeface="Times New Roman MT" panose="020B0604020202020204" charset="0"/>
                </a:rPr>
                <a:t> A. </a:t>
              </a:r>
              <a:r>
                <a:rPr lang="en-IN" sz="2800" dirty="0" err="1">
                  <a:latin typeface="Times New Roman MT" panose="020B0604020202020204" charset="0"/>
                </a:rPr>
                <a:t>Khraisat</a:t>
              </a:r>
              <a:r>
                <a:rPr lang="en-IN" sz="2800" dirty="0">
                  <a:latin typeface="Times New Roman MT" panose="020B0604020202020204" charset="0"/>
                </a:rPr>
                <a:t> et al., “Survey of Intrusion Detection Systems: Techniques, Datasets and Challenges,” </a:t>
              </a:r>
              <a:r>
                <a:rPr lang="en-IN" sz="2800" i="1" dirty="0">
                  <a:latin typeface="Times New Roman MT" panose="020B0604020202020204" charset="0"/>
                </a:rPr>
                <a:t>Cybersecurity</a:t>
              </a:r>
              <a:r>
                <a:rPr lang="en-IN" sz="2800" dirty="0">
                  <a:latin typeface="Times New Roman MT" panose="020B0604020202020204" charset="0"/>
                </a:rPr>
                <a:t>, 2019.</a:t>
              </a:r>
            </a:p>
            <a:p>
              <a:pPr marL="457200" indent="-457200">
                <a:buFont typeface="Arial" panose="020B0604020202020204" pitchFamily="34" charset="0"/>
                <a:buChar char="•"/>
              </a:pPr>
              <a:r>
                <a:rPr lang="en-IN" sz="2800" dirty="0">
                  <a:latin typeface="Times New Roman MT" panose="020B0604020202020204" charset="0"/>
                </a:rPr>
                <a:t> M. Abbasi et al., “Deep Learning for Network Traffic Monitoring and Analysis: A Survey,” </a:t>
              </a:r>
              <a:r>
                <a:rPr lang="en-IN" sz="2800" i="1" dirty="0">
                  <a:latin typeface="Times New Roman MT" panose="020B0604020202020204" charset="0"/>
                </a:rPr>
                <a:t>Computer Communications</a:t>
              </a:r>
              <a:r>
                <a:rPr lang="en-IN" sz="2800" dirty="0">
                  <a:latin typeface="Times New Roman MT" panose="020B0604020202020204" charset="0"/>
                </a:rPr>
                <a:t>, 2021.</a:t>
              </a:r>
            </a:p>
            <a:p>
              <a:pPr marL="457200" indent="-457200">
                <a:buFont typeface="Arial" panose="020B0604020202020204" pitchFamily="34" charset="0"/>
                <a:buChar char="•"/>
              </a:pPr>
              <a:r>
                <a:rPr lang="en-IN" sz="2800" dirty="0">
                  <a:latin typeface="Times New Roman MT" panose="020B0604020202020204" charset="0"/>
                </a:rPr>
                <a:t> S. M. Kasongo, “RNN-based Intrusion Detection Framework,” </a:t>
              </a:r>
              <a:r>
                <a:rPr lang="en-IN" sz="2800" i="1" dirty="0">
                  <a:latin typeface="Times New Roman MT" panose="020B0604020202020204" charset="0"/>
                </a:rPr>
                <a:t>Computer Communications</a:t>
              </a:r>
              <a:r>
                <a:rPr lang="en-IN" sz="2800" dirty="0">
                  <a:latin typeface="Times New Roman MT" panose="020B0604020202020204" charset="0"/>
                </a:rPr>
                <a:t>, 2022.</a:t>
              </a:r>
            </a:p>
            <a:p>
              <a:pPr marL="457200" indent="-457200">
                <a:buFont typeface="Arial" panose="020B0604020202020204" pitchFamily="34" charset="0"/>
                <a:buChar char="•"/>
              </a:pPr>
              <a:r>
                <a:rPr lang="en-IN" sz="2800" dirty="0">
                  <a:latin typeface="Times New Roman MT" panose="020B0604020202020204" charset="0"/>
                </a:rPr>
                <a:t> M. </a:t>
              </a:r>
              <a:r>
                <a:rPr lang="en-IN" sz="2800" dirty="0" err="1">
                  <a:latin typeface="Times New Roman MT" panose="020B0604020202020204" charset="0"/>
                </a:rPr>
                <a:t>Maddu</a:t>
              </a:r>
              <a:r>
                <a:rPr lang="en-IN" sz="2800" dirty="0">
                  <a:latin typeface="Times New Roman MT" panose="020B0604020202020204" charset="0"/>
                </a:rPr>
                <a:t> and Y. N. Rao, “Intrusion Detection and Mitigation in SDN using Deep Learning,” </a:t>
              </a:r>
              <a:r>
                <a:rPr lang="en-IN" sz="2800" i="1" dirty="0">
                  <a:latin typeface="Times New Roman MT" panose="020B0604020202020204" charset="0"/>
                </a:rPr>
                <a:t>International Journal of Information Security</a:t>
              </a:r>
              <a:r>
                <a:rPr lang="en-IN" sz="2800" dirty="0">
                  <a:latin typeface="Times New Roman MT" panose="020B0604020202020204" charset="0"/>
                </a:rPr>
                <a:t>, 2023. </a:t>
              </a:r>
            </a:p>
            <a:p>
              <a:pPr marL="457200" indent="-457200">
                <a:buFont typeface="Arial" panose="020B0604020202020204" pitchFamily="34" charset="0"/>
                <a:buChar char="•"/>
              </a:pPr>
              <a:r>
                <a:rPr lang="en-IN" sz="2800" dirty="0">
                  <a:latin typeface="Times New Roman MT" panose="020B0604020202020204" charset="0"/>
                </a:rPr>
                <a:t>M. Landauer et al., “Deep Learning for Anomaly Detection in Log Data: A Survey,” </a:t>
              </a:r>
              <a:r>
                <a:rPr lang="en-IN" sz="2800" i="1" dirty="0">
                  <a:latin typeface="Times New Roman MT" panose="020B0604020202020204" charset="0"/>
                </a:rPr>
                <a:t>Machine Learning with Applications</a:t>
              </a:r>
              <a:r>
                <a:rPr lang="en-IN" sz="2800" dirty="0">
                  <a:latin typeface="Times New Roman MT" panose="020B0604020202020204" charset="0"/>
                </a:rPr>
                <a:t>, 2023.</a:t>
              </a:r>
            </a:p>
            <a:p>
              <a:pPr marL="457200" indent="-457200">
                <a:buFont typeface="Arial" panose="020B0604020202020204" pitchFamily="34" charset="0"/>
                <a:buChar char="•"/>
              </a:pPr>
              <a:r>
                <a:rPr lang="en-IN" sz="2800" dirty="0">
                  <a:latin typeface="Times New Roman MT" panose="020B0604020202020204" charset="0"/>
                </a:rPr>
                <a:t>S. More et al., “UNSW-NB15 Data Analysis for IDS Performance,” </a:t>
              </a:r>
              <a:r>
                <a:rPr lang="en-IN" sz="2800" i="1" dirty="0">
                  <a:latin typeface="Times New Roman MT" panose="020B0604020202020204" charset="0"/>
                </a:rPr>
                <a:t>Algorithms</a:t>
              </a:r>
              <a:r>
                <a:rPr lang="en-IN" sz="2800" dirty="0">
                  <a:latin typeface="Times New Roman MT" panose="020B0604020202020204" charset="0"/>
                </a:rPr>
                <a:t>, 2024.</a:t>
              </a:r>
            </a:p>
            <a:p>
              <a:pPr marL="457200" indent="-457200">
                <a:buFont typeface="Arial" panose="020B0604020202020204" pitchFamily="34" charset="0"/>
                <a:buChar char="•"/>
              </a:pPr>
              <a:r>
                <a:rPr lang="en-IN" sz="2800" dirty="0">
                  <a:latin typeface="Times New Roman MT" panose="020B0604020202020204" charset="0"/>
                </a:rPr>
                <a:t>V. Shanmugam et al., “Addressing Class Imbalance in Intrusion Detection,” </a:t>
              </a:r>
              <a:r>
                <a:rPr lang="en-IN" sz="2800" i="1" dirty="0">
                  <a:latin typeface="Times New Roman MT" panose="020B0604020202020204" charset="0"/>
                </a:rPr>
                <a:t>Electronics</a:t>
              </a:r>
              <a:r>
                <a:rPr lang="en-IN" sz="2800" dirty="0">
                  <a:latin typeface="Times New Roman MT" panose="020B0604020202020204" charset="0"/>
                </a:rPr>
                <a:t>, 2024.</a:t>
              </a:r>
            </a:p>
            <a:p>
              <a:pPr marL="457200" indent="-457200">
                <a:buFont typeface="Arial" panose="020B0604020202020204" pitchFamily="34" charset="0"/>
                <a:buChar char="•"/>
              </a:pPr>
              <a:r>
                <a:rPr lang="en-IN" sz="2800" dirty="0">
                  <a:latin typeface="Times New Roman MT" panose="020B0604020202020204" charset="0"/>
                </a:rPr>
                <a:t> M. Wang et al., “Explainable Machine Learning Framework for IDS,” </a:t>
              </a:r>
              <a:r>
                <a:rPr lang="en-IN" sz="2800" i="1" dirty="0">
                  <a:latin typeface="Times New Roman MT" panose="020B0604020202020204" charset="0"/>
                </a:rPr>
                <a:t>IEEE Access</a:t>
              </a:r>
              <a:r>
                <a:rPr lang="en-IN" sz="2800" dirty="0">
                  <a:latin typeface="Times New Roman MT" panose="020B0604020202020204" charset="0"/>
                </a:rPr>
                <a:t>, 2020.</a:t>
              </a:r>
            </a:p>
            <a:p>
              <a:pPr marL="457200" indent="-457200">
                <a:buFont typeface="Arial" panose="020B0604020202020204" pitchFamily="34" charset="0"/>
                <a:buChar char="•"/>
              </a:pPr>
              <a:r>
                <a:rPr lang="en-IN" sz="2800" dirty="0">
                  <a:latin typeface="Times New Roman MT" panose="020B0604020202020204" charset="0"/>
                </a:rPr>
                <a:t> G. Nalinipriya et al., “Explainable AI for Early Cyber Threat Detection in Large-Scale Networks,” </a:t>
              </a:r>
              <a:r>
                <a:rPr lang="en-IN" sz="2800" i="1" dirty="0">
                  <a:latin typeface="Times New Roman MT" panose="020B0604020202020204" charset="0"/>
                </a:rPr>
                <a:t>Scientific Reports</a:t>
              </a:r>
              <a:r>
                <a:rPr lang="en-IN" sz="2800" dirty="0">
                  <a:latin typeface="Times New Roman MT" panose="020B0604020202020204" charset="0"/>
                </a:rPr>
                <a:t>, 2025.</a:t>
              </a:r>
            </a:p>
            <a:p>
              <a:pPr marL="457200" indent="-457200">
                <a:buFont typeface="Arial" panose="020B0604020202020204" pitchFamily="34" charset="0"/>
                <a:buChar char="•"/>
              </a:pPr>
              <a:r>
                <a:rPr lang="en-IN" sz="2800" dirty="0">
                  <a:latin typeface="Times New Roman MT" panose="020B0604020202020204" charset="0"/>
                </a:rPr>
                <a:t> N. Mohamed, “AI/ML in Cybersecurity: Techniques and Future Paradigms,” </a:t>
              </a:r>
              <a:r>
                <a:rPr lang="en-IN" sz="2800" i="1" dirty="0">
                  <a:latin typeface="Times New Roman MT" panose="020B0604020202020204" charset="0"/>
                </a:rPr>
                <a:t>Knowledge and Information Systems</a:t>
              </a:r>
              <a:r>
                <a:rPr lang="en-IN" sz="2800" dirty="0">
                  <a:latin typeface="Times New Roman MT" panose="020B0604020202020204" charset="0"/>
                </a:rPr>
                <a:t>, 2025.</a:t>
              </a:r>
              <a:endParaRPr lang="en-IN" sz="2800" b="1" dirty="0">
                <a:latin typeface="Times New Roman MT" panose="020B0604020202020204" charset="0"/>
              </a:endParaRPr>
            </a:p>
          </p:txBody>
        </p:sp>
        <p:sp>
          <p:nvSpPr>
            <p:cNvPr id="7" name="TextBox 5">
              <a:extLst>
                <a:ext uri="{FF2B5EF4-FFF2-40B4-BE49-F238E27FC236}">
                  <a16:creationId xmlns:a16="http://schemas.microsoft.com/office/drawing/2014/main" id="{150EC198-E41F-9A17-9E74-AC57E9BB28F3}"/>
                </a:ext>
              </a:extLst>
            </p:cNvPr>
            <p:cNvSpPr txBox="1"/>
            <p:nvPr/>
          </p:nvSpPr>
          <p:spPr>
            <a:xfrm>
              <a:off x="0" y="0"/>
              <a:ext cx="4274335" cy="2167467"/>
            </a:xfrm>
            <a:prstGeom prst="rect">
              <a:avLst/>
            </a:prstGeom>
          </p:spPr>
          <p:txBody>
            <a:bodyPr lIns="50800" tIns="50800" rIns="50800" bIns="50800" rtlCol="0" anchor="ctr"/>
            <a:lstStyle/>
            <a:p>
              <a:pPr algn="ctr">
                <a:lnSpc>
                  <a:spcPts val="2481"/>
                </a:lnSpc>
              </a:pPr>
              <a:endParaRPr/>
            </a:p>
          </p:txBody>
        </p:sp>
      </p:grpSp>
      <p:sp>
        <p:nvSpPr>
          <p:cNvPr id="10" name="Freeform 8">
            <a:extLst>
              <a:ext uri="{FF2B5EF4-FFF2-40B4-BE49-F238E27FC236}">
                <a16:creationId xmlns:a16="http://schemas.microsoft.com/office/drawing/2014/main" id="{9A155BDD-8144-DE78-8902-6B798C59BDAA}"/>
              </a:ext>
            </a:extLst>
          </p:cNvPr>
          <p:cNvSpPr/>
          <p:nvPr/>
        </p:nvSpPr>
        <p:spPr>
          <a:xfrm rot="-10800000">
            <a:off x="6125872" y="9311584"/>
            <a:ext cx="7439472" cy="2308916"/>
          </a:xfrm>
          <a:custGeom>
            <a:avLst/>
            <a:gdLst/>
            <a:ahLst/>
            <a:cxnLst/>
            <a:rect l="l" t="t" r="r" b="b"/>
            <a:pathLst>
              <a:path w="6036256" h="3303478">
                <a:moveTo>
                  <a:pt x="0" y="0"/>
                </a:moveTo>
                <a:lnTo>
                  <a:pt x="6036256" y="0"/>
                </a:lnTo>
                <a:lnTo>
                  <a:pt x="6036256" y="3303479"/>
                </a:lnTo>
                <a:lnTo>
                  <a:pt x="0" y="33034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Tree>
    <p:extLst>
      <p:ext uri="{BB962C8B-B14F-4D97-AF65-F5344CB8AC3E}">
        <p14:creationId xmlns:p14="http://schemas.microsoft.com/office/powerpoint/2010/main" val="35323934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5597" r="-15597"/>
            </a:stretch>
          </a:blipFill>
        </p:spPr>
        <p:txBody>
          <a:bodyPr/>
          <a:lstStyle/>
          <a:p>
            <a:endParaRPr lang="en-IN"/>
          </a:p>
        </p:txBody>
      </p:sp>
      <p:grpSp>
        <p:nvGrpSpPr>
          <p:cNvPr id="3" name="Group 3"/>
          <p:cNvGrpSpPr/>
          <p:nvPr/>
        </p:nvGrpSpPr>
        <p:grpSpPr>
          <a:xfrm>
            <a:off x="-235271" y="4565874"/>
            <a:ext cx="5902101" cy="7974702"/>
            <a:chOff x="0" y="0"/>
            <a:chExt cx="7869467" cy="10632936"/>
          </a:xfrm>
        </p:grpSpPr>
        <p:sp>
          <p:nvSpPr>
            <p:cNvPr id="4" name="Freeform 4"/>
            <p:cNvSpPr/>
            <p:nvPr/>
          </p:nvSpPr>
          <p:spPr>
            <a:xfrm>
              <a:off x="0" y="0"/>
              <a:ext cx="7869467" cy="7869467"/>
            </a:xfrm>
            <a:custGeom>
              <a:avLst/>
              <a:gdLst/>
              <a:ahLst/>
              <a:cxnLst/>
              <a:rect l="l" t="t" r="r" b="b"/>
              <a:pathLst>
                <a:path w="7869467" h="7869467">
                  <a:moveTo>
                    <a:pt x="0" y="0"/>
                  </a:moveTo>
                  <a:lnTo>
                    <a:pt x="7869467" y="0"/>
                  </a:lnTo>
                  <a:lnTo>
                    <a:pt x="7869467" y="7869467"/>
                  </a:lnTo>
                  <a:lnTo>
                    <a:pt x="0" y="78694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a:off x="313695" y="6497867"/>
              <a:ext cx="7555772" cy="4135068"/>
            </a:xfrm>
            <a:custGeom>
              <a:avLst/>
              <a:gdLst/>
              <a:ahLst/>
              <a:cxnLst/>
              <a:rect l="l" t="t" r="r" b="b"/>
              <a:pathLst>
                <a:path w="7555772" h="4135068">
                  <a:moveTo>
                    <a:pt x="0" y="0"/>
                  </a:moveTo>
                  <a:lnTo>
                    <a:pt x="7555772" y="0"/>
                  </a:lnTo>
                  <a:lnTo>
                    <a:pt x="7555772" y="4135069"/>
                  </a:lnTo>
                  <a:lnTo>
                    <a:pt x="0" y="41350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pSp>
      <p:grpSp>
        <p:nvGrpSpPr>
          <p:cNvPr id="6" name="Group 6"/>
          <p:cNvGrpSpPr/>
          <p:nvPr/>
        </p:nvGrpSpPr>
        <p:grpSpPr>
          <a:xfrm rot="-10800000">
            <a:off x="12385899" y="-2268953"/>
            <a:ext cx="5902101" cy="7974702"/>
            <a:chOff x="0" y="0"/>
            <a:chExt cx="7869467" cy="10632936"/>
          </a:xfrm>
        </p:grpSpPr>
        <p:sp>
          <p:nvSpPr>
            <p:cNvPr id="7" name="Freeform 7"/>
            <p:cNvSpPr/>
            <p:nvPr/>
          </p:nvSpPr>
          <p:spPr>
            <a:xfrm>
              <a:off x="0" y="0"/>
              <a:ext cx="7869467" cy="7869467"/>
            </a:xfrm>
            <a:custGeom>
              <a:avLst/>
              <a:gdLst/>
              <a:ahLst/>
              <a:cxnLst/>
              <a:rect l="l" t="t" r="r" b="b"/>
              <a:pathLst>
                <a:path w="7869467" h="7869467">
                  <a:moveTo>
                    <a:pt x="0" y="0"/>
                  </a:moveTo>
                  <a:lnTo>
                    <a:pt x="7869467" y="0"/>
                  </a:lnTo>
                  <a:lnTo>
                    <a:pt x="7869467" y="7869467"/>
                  </a:lnTo>
                  <a:lnTo>
                    <a:pt x="0" y="78694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8" name="Freeform 8"/>
            <p:cNvSpPr/>
            <p:nvPr/>
          </p:nvSpPr>
          <p:spPr>
            <a:xfrm>
              <a:off x="313695" y="6497867"/>
              <a:ext cx="7555772" cy="4135068"/>
            </a:xfrm>
            <a:custGeom>
              <a:avLst/>
              <a:gdLst/>
              <a:ahLst/>
              <a:cxnLst/>
              <a:rect l="l" t="t" r="r" b="b"/>
              <a:pathLst>
                <a:path w="7555772" h="4135068">
                  <a:moveTo>
                    <a:pt x="0" y="0"/>
                  </a:moveTo>
                  <a:lnTo>
                    <a:pt x="7555772" y="0"/>
                  </a:lnTo>
                  <a:lnTo>
                    <a:pt x="7555772" y="4135069"/>
                  </a:lnTo>
                  <a:lnTo>
                    <a:pt x="0" y="41350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pSp>
      <p:sp>
        <p:nvSpPr>
          <p:cNvPr id="9" name="Freeform 9"/>
          <p:cNvSpPr/>
          <p:nvPr/>
        </p:nvSpPr>
        <p:spPr>
          <a:xfrm>
            <a:off x="-2672315" y="-776716"/>
            <a:ext cx="4054948" cy="4114800"/>
          </a:xfrm>
          <a:custGeom>
            <a:avLst/>
            <a:gdLst/>
            <a:ahLst/>
            <a:cxnLst/>
            <a:rect l="l" t="t" r="r" b="b"/>
            <a:pathLst>
              <a:path w="4054948" h="4114800">
                <a:moveTo>
                  <a:pt x="0" y="0"/>
                </a:moveTo>
                <a:lnTo>
                  <a:pt x="4054948" y="0"/>
                </a:lnTo>
                <a:lnTo>
                  <a:pt x="4054948"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0" name="Freeform 10"/>
          <p:cNvSpPr/>
          <p:nvPr/>
        </p:nvSpPr>
        <p:spPr>
          <a:xfrm flipH="1" flipV="1">
            <a:off x="16884370" y="7044598"/>
            <a:ext cx="4054948" cy="4114800"/>
          </a:xfrm>
          <a:custGeom>
            <a:avLst/>
            <a:gdLst/>
            <a:ahLst/>
            <a:cxnLst/>
            <a:rect l="l" t="t" r="r" b="b"/>
            <a:pathLst>
              <a:path w="4054948" h="4114800">
                <a:moveTo>
                  <a:pt x="4054949" y="4114800"/>
                </a:moveTo>
                <a:lnTo>
                  <a:pt x="0" y="4114800"/>
                </a:lnTo>
                <a:lnTo>
                  <a:pt x="0" y="0"/>
                </a:lnTo>
                <a:lnTo>
                  <a:pt x="4054949" y="0"/>
                </a:lnTo>
                <a:lnTo>
                  <a:pt x="4054949" y="411480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TextBox 11"/>
          <p:cNvSpPr txBox="1"/>
          <p:nvPr/>
        </p:nvSpPr>
        <p:spPr>
          <a:xfrm>
            <a:off x="8680216" y="8426248"/>
            <a:ext cx="7931384" cy="476797"/>
          </a:xfrm>
          <a:prstGeom prst="rect">
            <a:avLst/>
          </a:prstGeom>
        </p:spPr>
        <p:txBody>
          <a:bodyPr wrap="square" lIns="0" tIns="0" rIns="0" bIns="0" rtlCol="0" anchor="t">
            <a:spAutoFit/>
          </a:bodyPr>
          <a:lstStyle/>
          <a:p>
            <a:pPr algn="ctr">
              <a:lnSpc>
                <a:spcPts val="3597"/>
              </a:lnSpc>
            </a:pPr>
            <a:r>
              <a:rPr lang="en-US" sz="3597" spc="215" dirty="0">
                <a:solidFill>
                  <a:srgbClr val="0D1C38"/>
                </a:solidFill>
                <a:latin typeface="Times New Roman MT"/>
                <a:ea typeface="Times New Roman MT"/>
                <a:cs typeface="Times New Roman MT"/>
                <a:sym typeface="Times New Roman MT"/>
              </a:rPr>
              <a:t>PRESENTED BY: ABAY SINGH</a:t>
            </a:r>
          </a:p>
        </p:txBody>
      </p:sp>
      <p:sp>
        <p:nvSpPr>
          <p:cNvPr id="12" name="TextBox 12"/>
          <p:cNvSpPr txBox="1"/>
          <p:nvPr/>
        </p:nvSpPr>
        <p:spPr>
          <a:xfrm>
            <a:off x="3813536" y="2499769"/>
            <a:ext cx="9733360" cy="2677843"/>
          </a:xfrm>
          <a:prstGeom prst="rect">
            <a:avLst/>
          </a:prstGeom>
        </p:spPr>
        <p:txBody>
          <a:bodyPr lIns="0" tIns="0" rIns="0" bIns="0" rtlCol="0" anchor="t">
            <a:spAutoFit/>
          </a:bodyPr>
          <a:lstStyle/>
          <a:p>
            <a:pPr algn="l">
              <a:lnSpc>
                <a:spcPts val="18328"/>
              </a:lnSpc>
            </a:pPr>
            <a:r>
              <a:rPr lang="en-US" sz="16219">
                <a:solidFill>
                  <a:srgbClr val="0D1C38"/>
                </a:solidFill>
                <a:latin typeface="Times New Roman MT"/>
                <a:ea typeface="Times New Roman MT"/>
                <a:cs typeface="Times New Roman MT"/>
                <a:sym typeface="Times New Roman MT"/>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2444</Words>
  <Application>Microsoft Office PowerPoint</Application>
  <PresentationFormat>Custom</PresentationFormat>
  <Paragraphs>165</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Times New Roman MT Bold</vt:lpstr>
      <vt:lpstr>Times New Roman MT</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thesis</dc:title>
  <cp:lastModifiedBy>Abhi Singh</cp:lastModifiedBy>
  <cp:revision>3</cp:revision>
  <dcterms:created xsi:type="dcterms:W3CDTF">2006-08-16T00:00:00Z</dcterms:created>
  <dcterms:modified xsi:type="dcterms:W3CDTF">2026-02-06T13:03:07Z</dcterms:modified>
  <dc:identifier>DAHAJabWONE</dc:identifier>
</cp:coreProperties>
</file>