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4.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5.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6.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3"/>
    <p:sldMasterId id="2147483651" r:id="rId4"/>
    <p:sldMasterId id="2147483656" r:id="rId5"/>
    <p:sldMasterId id="2147483658" r:id="rId6"/>
    <p:sldMasterId id="2147483662" r:id="rId7"/>
    <p:sldMasterId id="2147483736" r:id="rId8"/>
    <p:sldMasterId id="2147483666" r:id="rId9"/>
  </p:sldMasterIdLst>
  <p:notesMasterIdLst>
    <p:notesMasterId r:id="rId52"/>
  </p:notesMasterIdLst>
  <p:sldIdLst>
    <p:sldId id="259" r:id="rId10"/>
    <p:sldId id="356" r:id="rId11"/>
    <p:sldId id="431" r:id="rId12"/>
    <p:sldId id="432" r:id="rId13"/>
    <p:sldId id="433" r:id="rId14"/>
    <p:sldId id="434" r:id="rId15"/>
    <p:sldId id="435" r:id="rId16"/>
    <p:sldId id="436" r:id="rId17"/>
    <p:sldId id="437" r:id="rId18"/>
    <p:sldId id="416" r:id="rId19"/>
    <p:sldId id="407" r:id="rId20"/>
    <p:sldId id="438" r:id="rId21"/>
    <p:sldId id="439" r:id="rId22"/>
    <p:sldId id="412" r:id="rId23"/>
    <p:sldId id="440" r:id="rId24"/>
    <p:sldId id="441" r:id="rId25"/>
    <p:sldId id="413" r:id="rId26"/>
    <p:sldId id="420" r:id="rId27"/>
    <p:sldId id="442" r:id="rId28"/>
    <p:sldId id="415" r:id="rId29"/>
    <p:sldId id="394" r:id="rId30"/>
    <p:sldId id="443" r:id="rId31"/>
    <p:sldId id="444" r:id="rId32"/>
    <p:sldId id="418" r:id="rId33"/>
    <p:sldId id="398" r:id="rId34"/>
    <p:sldId id="445" r:id="rId35"/>
    <p:sldId id="422" r:id="rId36"/>
    <p:sldId id="393" r:id="rId37"/>
    <p:sldId id="421" r:id="rId38"/>
    <p:sldId id="446" r:id="rId39"/>
    <p:sldId id="447" r:id="rId40"/>
    <p:sldId id="448" r:id="rId41"/>
    <p:sldId id="424" r:id="rId42"/>
    <p:sldId id="425" r:id="rId43"/>
    <p:sldId id="426" r:id="rId44"/>
    <p:sldId id="427" r:id="rId45"/>
    <p:sldId id="428" r:id="rId46"/>
    <p:sldId id="449" r:id="rId47"/>
    <p:sldId id="373" r:id="rId48"/>
    <p:sldId id="368" r:id="rId49"/>
    <p:sldId id="273" r:id="rId50"/>
    <p:sldId id="256" r:id="rId51"/>
  </p:sldIdLst>
  <p:sldSz cx="12192000" cy="6858000"/>
  <p:notesSz cx="7104063"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FC55CA-1DED-4140-B864-8BBD13F91184}" v="45" dt="2026-06-21T14:00:06.69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202"/>
    <p:restoredTop sz="77255" autoAdjust="0"/>
  </p:normalViewPr>
  <p:slideViewPr>
    <p:cSldViewPr snapToGrid="0" snapToObjects="1">
      <p:cViewPr varScale="1">
        <p:scale>
          <a:sx n="63" d="100"/>
          <a:sy n="63" d="100"/>
        </p:scale>
        <p:origin x="126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slide" Target="slides/slide38.xml"/><Relationship Id="rId50" Type="http://schemas.openxmlformats.org/officeDocument/2006/relationships/slide" Target="slides/slide41.xml"/><Relationship Id="rId55" Type="http://schemas.openxmlformats.org/officeDocument/2006/relationships/theme" Target="theme/theme1.xml"/><Relationship Id="rId7" Type="http://schemas.openxmlformats.org/officeDocument/2006/relationships/slideMaster" Target="slideMasters/slideMaster5.xml"/><Relationship Id="rId2" Type="http://schemas.openxmlformats.org/officeDocument/2006/relationships/customXml" Target="../customXml/item2.xml"/><Relationship Id="rId16" Type="http://schemas.openxmlformats.org/officeDocument/2006/relationships/slide" Target="slides/slide7.xml"/><Relationship Id="rId29" Type="http://schemas.openxmlformats.org/officeDocument/2006/relationships/slide" Target="slides/slide20.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Master" Target="slideMasters/slideMaster3.xml"/><Relationship Id="rId19" Type="http://schemas.openxmlformats.org/officeDocument/2006/relationships/slide" Target="slides/slide10.xml"/><Relationship Id="rId4" Type="http://schemas.openxmlformats.org/officeDocument/2006/relationships/slideMaster" Target="slideMasters/slideMaster2.xml"/><Relationship Id="rId9" Type="http://schemas.openxmlformats.org/officeDocument/2006/relationships/slideMaster" Target="slideMasters/slideMaster7.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56" Type="http://schemas.openxmlformats.org/officeDocument/2006/relationships/tableStyles" Target="tableStyles.xml"/><Relationship Id="rId8" Type="http://schemas.openxmlformats.org/officeDocument/2006/relationships/slideMaster" Target="slideMasters/slideMaster6.xml"/><Relationship Id="rId51" Type="http://schemas.openxmlformats.org/officeDocument/2006/relationships/slide" Target="slides/slide42.xml"/><Relationship Id="rId3" Type="http://schemas.openxmlformats.org/officeDocument/2006/relationships/slideMaster" Target="slideMasters/slideMaster1.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20" Type="http://schemas.openxmlformats.org/officeDocument/2006/relationships/slide" Target="slides/slide11.xml"/><Relationship Id="rId41" Type="http://schemas.openxmlformats.org/officeDocument/2006/relationships/slide" Target="slides/slide32.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4.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 Id="rId57" Type="http://schemas.microsoft.com/office/2016/11/relationships/changesInfo" Target="changesInfos/changesInfo1.xml"/><Relationship Id="rId10" Type="http://schemas.openxmlformats.org/officeDocument/2006/relationships/slide" Target="slides/slide1.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ila surani" userId="0c89b7dc58ba05c7" providerId="LiveId" clId="{633D0E4D-177C-4605-947F-312036DBBE28}"/>
    <pc:docChg chg="undo custSel addSld modSld">
      <pc:chgData name="laila surani" userId="0c89b7dc58ba05c7" providerId="LiveId" clId="{633D0E4D-177C-4605-947F-312036DBBE28}" dt="2026-06-21T14:00:13.341" v="481" actId="5793"/>
      <pc:docMkLst>
        <pc:docMk/>
      </pc:docMkLst>
      <pc:sldChg chg="modSp mod modAnim">
        <pc:chgData name="laila surani" userId="0c89b7dc58ba05c7" providerId="LiveId" clId="{633D0E4D-177C-4605-947F-312036DBBE28}" dt="2026-06-21T13:56:52.579" v="297" actId="27636"/>
        <pc:sldMkLst>
          <pc:docMk/>
          <pc:sldMk cId="3513667863" sldId="394"/>
        </pc:sldMkLst>
        <pc:spChg chg="mod">
          <ac:chgData name="laila surani" userId="0c89b7dc58ba05c7" providerId="LiveId" clId="{633D0E4D-177C-4605-947F-312036DBBE28}" dt="2026-06-21T13:56:52.579" v="297" actId="27636"/>
          <ac:spMkLst>
            <pc:docMk/>
            <pc:sldMk cId="3513667863" sldId="394"/>
            <ac:spMk id="3" creationId="{DF594750-62C3-469B-BA84-0770D8AB0294}"/>
          </ac:spMkLst>
        </pc:spChg>
        <pc:spChg chg="mod">
          <ac:chgData name="laila surani" userId="0c89b7dc58ba05c7" providerId="LiveId" clId="{633D0E4D-177C-4605-947F-312036DBBE28}" dt="2026-06-21T13:56:32.125" v="292" actId="1076"/>
          <ac:spMkLst>
            <pc:docMk/>
            <pc:sldMk cId="3513667863" sldId="394"/>
            <ac:spMk id="5" creationId="{07873716-8A1A-4E8B-AE3A-EFADD6041C91}"/>
          </ac:spMkLst>
        </pc:spChg>
        <pc:grpChg chg="mod">
          <ac:chgData name="laila surani" userId="0c89b7dc58ba05c7" providerId="LiveId" clId="{633D0E4D-177C-4605-947F-312036DBBE28}" dt="2026-06-21T13:54:50.770" v="258"/>
          <ac:grpSpMkLst>
            <pc:docMk/>
            <pc:sldMk cId="3513667863" sldId="394"/>
            <ac:grpSpMk id="9" creationId="{D671D596-511A-4F56-B4C6-A31A0B832A0C}"/>
          </ac:grpSpMkLst>
        </pc:grpChg>
        <pc:picChg chg="mod">
          <ac:chgData name="laila surani" userId="0c89b7dc58ba05c7" providerId="LiveId" clId="{633D0E4D-177C-4605-947F-312036DBBE28}" dt="2026-06-21T13:54:50.770" v="258"/>
          <ac:picMkLst>
            <pc:docMk/>
            <pc:sldMk cId="3513667863" sldId="394"/>
            <ac:picMk id="4098" creationId="{0D0189B2-30FB-424F-8A23-0FF422DB4EB8}"/>
          </ac:picMkLst>
        </pc:picChg>
      </pc:sldChg>
      <pc:sldChg chg="modSp mod">
        <pc:chgData name="laila surani" userId="0c89b7dc58ba05c7" providerId="LiveId" clId="{633D0E4D-177C-4605-947F-312036DBBE28}" dt="2026-06-21T13:48:37.454" v="211"/>
        <pc:sldMkLst>
          <pc:docMk/>
          <pc:sldMk cId="1793438278" sldId="412"/>
        </pc:sldMkLst>
        <pc:spChg chg="mod">
          <ac:chgData name="laila surani" userId="0c89b7dc58ba05c7" providerId="LiveId" clId="{633D0E4D-177C-4605-947F-312036DBBE28}" dt="2026-06-21T13:48:37.454" v="211"/>
          <ac:spMkLst>
            <pc:docMk/>
            <pc:sldMk cId="1793438278" sldId="412"/>
            <ac:spMk id="3" creationId="{7BA56811-A5FA-4BAE-B9D5-4DD04CA914D2}"/>
          </ac:spMkLst>
        </pc:spChg>
      </pc:sldChg>
      <pc:sldChg chg="delSp modSp mod">
        <pc:chgData name="laila surani" userId="0c89b7dc58ba05c7" providerId="LiveId" clId="{633D0E4D-177C-4605-947F-312036DBBE28}" dt="2026-06-21T13:53:21.481" v="255" actId="14100"/>
        <pc:sldMkLst>
          <pc:docMk/>
          <pc:sldMk cId="3766901929" sldId="415"/>
        </pc:sldMkLst>
        <pc:spChg chg="mod">
          <ac:chgData name="laila surani" userId="0c89b7dc58ba05c7" providerId="LiveId" clId="{633D0E4D-177C-4605-947F-312036DBBE28}" dt="2026-06-21T13:53:21.481" v="255" actId="14100"/>
          <ac:spMkLst>
            <pc:docMk/>
            <pc:sldMk cId="3766901929" sldId="415"/>
            <ac:spMk id="3" creationId="{39A4A7C7-C6A5-4D6F-9F77-A5B32883BDBD}"/>
          </ac:spMkLst>
        </pc:spChg>
        <pc:picChg chg="del">
          <ac:chgData name="laila surani" userId="0c89b7dc58ba05c7" providerId="LiveId" clId="{633D0E4D-177C-4605-947F-312036DBBE28}" dt="2026-06-21T13:53:17.920" v="254" actId="478"/>
          <ac:picMkLst>
            <pc:docMk/>
            <pc:sldMk cId="3766901929" sldId="415"/>
            <ac:picMk id="4" creationId="{D4F61321-46CB-4E87-8C52-C3377BA2B342}"/>
          </ac:picMkLst>
        </pc:picChg>
      </pc:sldChg>
      <pc:sldChg chg="modSp mod">
        <pc:chgData name="laila surani" userId="0c89b7dc58ba05c7" providerId="LiveId" clId="{633D0E4D-177C-4605-947F-312036DBBE28}" dt="2026-06-21T13:06:37.701" v="156" actId="1076"/>
        <pc:sldMkLst>
          <pc:docMk/>
          <pc:sldMk cId="4010503571" sldId="436"/>
        </pc:sldMkLst>
        <pc:spChg chg="mod">
          <ac:chgData name="laila surani" userId="0c89b7dc58ba05c7" providerId="LiveId" clId="{633D0E4D-177C-4605-947F-312036DBBE28}" dt="2026-06-21T13:06:35.445" v="155" actId="14100"/>
          <ac:spMkLst>
            <pc:docMk/>
            <pc:sldMk cId="4010503571" sldId="436"/>
            <ac:spMk id="3" creationId="{7C911903-C6A6-BE95-5E6A-EC0C90ADE17E}"/>
          </ac:spMkLst>
        </pc:spChg>
        <pc:picChg chg="mod">
          <ac:chgData name="laila surani" userId="0c89b7dc58ba05c7" providerId="LiveId" clId="{633D0E4D-177C-4605-947F-312036DBBE28}" dt="2026-06-21T13:06:37.701" v="156" actId="1076"/>
          <ac:picMkLst>
            <pc:docMk/>
            <pc:sldMk cId="4010503571" sldId="436"/>
            <ac:picMk id="4" creationId="{9E6AB9F0-03A4-47F3-4E19-3E65E472AC8C}"/>
          </ac:picMkLst>
        </pc:picChg>
      </pc:sldChg>
      <pc:sldChg chg="delSp modSp mod">
        <pc:chgData name="laila surani" userId="0c89b7dc58ba05c7" providerId="LiveId" clId="{633D0E4D-177C-4605-947F-312036DBBE28}" dt="2026-06-21T13:08:42.893" v="196" actId="255"/>
        <pc:sldMkLst>
          <pc:docMk/>
          <pc:sldMk cId="3403328369" sldId="437"/>
        </pc:sldMkLst>
        <pc:spChg chg="mod">
          <ac:chgData name="laila surani" userId="0c89b7dc58ba05c7" providerId="LiveId" clId="{633D0E4D-177C-4605-947F-312036DBBE28}" dt="2026-06-21T13:08:42.893" v="196" actId="255"/>
          <ac:spMkLst>
            <pc:docMk/>
            <pc:sldMk cId="3403328369" sldId="437"/>
            <ac:spMk id="3" creationId="{361E5444-E9E7-CF0C-84DA-2C6AFEA0859C}"/>
          </ac:spMkLst>
        </pc:spChg>
        <pc:picChg chg="del mod">
          <ac:chgData name="laila surani" userId="0c89b7dc58ba05c7" providerId="LiveId" clId="{633D0E4D-177C-4605-947F-312036DBBE28}" dt="2026-06-21T13:08:26.858" v="192" actId="478"/>
          <ac:picMkLst>
            <pc:docMk/>
            <pc:sldMk cId="3403328369" sldId="437"/>
            <ac:picMk id="4" creationId="{43A5C531-2CA2-5F20-FACA-876F8C0670CB}"/>
          </ac:picMkLst>
        </pc:picChg>
      </pc:sldChg>
      <pc:sldChg chg="modSp mod">
        <pc:chgData name="laila surani" userId="0c89b7dc58ba05c7" providerId="LiveId" clId="{633D0E4D-177C-4605-947F-312036DBBE28}" dt="2026-06-21T13:10:25.709" v="209" actId="12"/>
        <pc:sldMkLst>
          <pc:docMk/>
          <pc:sldMk cId="542256821" sldId="439"/>
        </pc:sldMkLst>
        <pc:spChg chg="mod">
          <ac:chgData name="laila surani" userId="0c89b7dc58ba05c7" providerId="LiveId" clId="{633D0E4D-177C-4605-947F-312036DBBE28}" dt="2026-06-21T13:10:25.709" v="209" actId="12"/>
          <ac:spMkLst>
            <pc:docMk/>
            <pc:sldMk cId="542256821" sldId="439"/>
            <ac:spMk id="3" creationId="{DE5BB971-C71F-BAC2-FFB3-0894B0BC296E}"/>
          </ac:spMkLst>
        </pc:spChg>
      </pc:sldChg>
      <pc:sldChg chg="modSp mod">
        <pc:chgData name="laila surani" userId="0c89b7dc58ba05c7" providerId="LiveId" clId="{633D0E4D-177C-4605-947F-312036DBBE28}" dt="2026-06-21T13:49:56.379" v="227" actId="255"/>
        <pc:sldMkLst>
          <pc:docMk/>
          <pc:sldMk cId="317100804" sldId="440"/>
        </pc:sldMkLst>
        <pc:spChg chg="mod">
          <ac:chgData name="laila surani" userId="0c89b7dc58ba05c7" providerId="LiveId" clId="{633D0E4D-177C-4605-947F-312036DBBE28}" dt="2026-06-21T13:49:56.379" v="227" actId="255"/>
          <ac:spMkLst>
            <pc:docMk/>
            <pc:sldMk cId="317100804" sldId="440"/>
            <ac:spMk id="3" creationId="{26B67ED0-A347-46AB-F48A-EEC6BC27679B}"/>
          </ac:spMkLst>
        </pc:spChg>
      </pc:sldChg>
      <pc:sldChg chg="modSp mod">
        <pc:chgData name="laila surani" userId="0c89b7dc58ba05c7" providerId="LiveId" clId="{633D0E4D-177C-4605-947F-312036DBBE28}" dt="2026-06-21T13:50:58.541" v="231" actId="255"/>
        <pc:sldMkLst>
          <pc:docMk/>
          <pc:sldMk cId="3171039261" sldId="441"/>
        </pc:sldMkLst>
        <pc:spChg chg="mod">
          <ac:chgData name="laila surani" userId="0c89b7dc58ba05c7" providerId="LiveId" clId="{633D0E4D-177C-4605-947F-312036DBBE28}" dt="2026-06-21T13:50:58.541" v="231" actId="255"/>
          <ac:spMkLst>
            <pc:docMk/>
            <pc:sldMk cId="3171039261" sldId="441"/>
            <ac:spMk id="3" creationId="{1FCD6DC8-4C8C-4B8E-07FE-14A1DCC5F9D0}"/>
          </ac:spMkLst>
        </pc:spChg>
      </pc:sldChg>
      <pc:sldChg chg="modSp mod">
        <pc:chgData name="laila surani" userId="0c89b7dc58ba05c7" providerId="LiveId" clId="{633D0E4D-177C-4605-947F-312036DBBE28}" dt="2026-06-21T13:52:54.642" v="246" actId="27636"/>
        <pc:sldMkLst>
          <pc:docMk/>
          <pc:sldMk cId="3613712806" sldId="442"/>
        </pc:sldMkLst>
        <pc:spChg chg="mod">
          <ac:chgData name="laila surani" userId="0c89b7dc58ba05c7" providerId="LiveId" clId="{633D0E4D-177C-4605-947F-312036DBBE28}" dt="2026-06-21T13:52:54.642" v="246" actId="27636"/>
          <ac:spMkLst>
            <pc:docMk/>
            <pc:sldMk cId="3613712806" sldId="442"/>
            <ac:spMk id="3" creationId="{5D849A10-2D03-0954-AC11-A323C16CFE12}"/>
          </ac:spMkLst>
        </pc:spChg>
      </pc:sldChg>
      <pc:sldChg chg="modSp mod">
        <pc:chgData name="laila surani" userId="0c89b7dc58ba05c7" providerId="LiveId" clId="{633D0E4D-177C-4605-947F-312036DBBE28}" dt="2026-06-21T13:58:53.334" v="476"/>
        <pc:sldMkLst>
          <pc:docMk/>
          <pc:sldMk cId="1784795522" sldId="444"/>
        </pc:sldMkLst>
        <pc:graphicFrameChg chg="mod modGraphic">
          <ac:chgData name="laila surani" userId="0c89b7dc58ba05c7" providerId="LiveId" clId="{633D0E4D-177C-4605-947F-312036DBBE28}" dt="2026-06-21T13:58:53.334" v="476"/>
          <ac:graphicFrameMkLst>
            <pc:docMk/>
            <pc:sldMk cId="1784795522" sldId="444"/>
            <ac:graphicFrameMk id="5" creationId="{EA113142-13F3-9A7B-1066-AD624855F8C5}"/>
          </ac:graphicFrameMkLst>
        </pc:graphicFrameChg>
      </pc:sldChg>
      <pc:sldChg chg="modSp mod">
        <pc:chgData name="laila surani" userId="0c89b7dc58ba05c7" providerId="LiveId" clId="{633D0E4D-177C-4605-947F-312036DBBE28}" dt="2026-06-21T14:00:13.341" v="481" actId="5793"/>
        <pc:sldMkLst>
          <pc:docMk/>
          <pc:sldMk cId="3319092367" sldId="447"/>
        </pc:sldMkLst>
        <pc:spChg chg="mod">
          <ac:chgData name="laila surani" userId="0c89b7dc58ba05c7" providerId="LiveId" clId="{633D0E4D-177C-4605-947F-312036DBBE28}" dt="2026-06-21T14:00:13.341" v="481" actId="5793"/>
          <ac:spMkLst>
            <pc:docMk/>
            <pc:sldMk cId="3319092367" sldId="447"/>
            <ac:spMk id="3" creationId="{43AB7E4C-07CD-044F-F203-4AEE491870D5}"/>
          </ac:spMkLst>
        </pc:spChg>
      </pc:sldChg>
      <pc:sldChg chg="modSp new mod">
        <pc:chgData name="laila surani" userId="0c89b7dc58ba05c7" providerId="LiveId" clId="{633D0E4D-177C-4605-947F-312036DBBE28}" dt="2026-06-02T12:23:10.906" v="146" actId="20577"/>
        <pc:sldMkLst>
          <pc:docMk/>
          <pc:sldMk cId="3968708569" sldId="449"/>
        </pc:sldMkLst>
        <pc:spChg chg="mod">
          <ac:chgData name="laila surani" userId="0c89b7dc58ba05c7" providerId="LiveId" clId="{633D0E4D-177C-4605-947F-312036DBBE28}" dt="2026-06-02T12:23:10.906" v="146" actId="20577"/>
          <ac:spMkLst>
            <pc:docMk/>
            <pc:sldMk cId="3968708569" sldId="449"/>
            <ac:spMk id="2" creationId="{C1333F86-8790-214C-C6C6-25E081F384B4}"/>
          </ac:spMkLst>
        </pc:spChg>
        <pc:spChg chg="mod">
          <ac:chgData name="laila surani" userId="0c89b7dc58ba05c7" providerId="LiveId" clId="{633D0E4D-177C-4605-947F-312036DBBE28}" dt="2026-06-02T12:22:24.821" v="37"/>
          <ac:spMkLst>
            <pc:docMk/>
            <pc:sldMk cId="3968708569" sldId="449"/>
            <ac:spMk id="3" creationId="{752394EE-FB2C-FC95-AEE7-A8A84FA3C900}"/>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svg"/><Relationship Id="rId1" Type="http://schemas.openxmlformats.org/officeDocument/2006/relationships/image" Target="../media/image31.svg"/><Relationship Id="rId4" Type="http://schemas.openxmlformats.org/officeDocument/2006/relationships/image" Target="../media/image34.svg"/></Relationships>
</file>

<file path=ppt/diagrams/_rels/data2.xml.rels><?xml version="1.0" encoding="UTF-8" standalone="yes"?>
<Relationships xmlns="http://schemas.openxmlformats.org/package/2006/relationships"><Relationship Id="rId3" Type="http://schemas.openxmlformats.org/officeDocument/2006/relationships/image" Target="../media/image52.svg"/><Relationship Id="rId2" Type="http://schemas.openxmlformats.org/officeDocument/2006/relationships/image" Target="../media/image51.svg"/><Relationship Id="rId1" Type="http://schemas.openxmlformats.org/officeDocument/2006/relationships/image" Target="../media/image50.svg"/><Relationship Id="rId4" Type="http://schemas.openxmlformats.org/officeDocument/2006/relationships/image" Target="../media/image53.jpg"/></Relationships>
</file>

<file path=ppt/diagrams/_rels/drawing1.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svg"/><Relationship Id="rId1" Type="http://schemas.openxmlformats.org/officeDocument/2006/relationships/image" Target="../media/image31.svg"/><Relationship Id="rId4" Type="http://schemas.openxmlformats.org/officeDocument/2006/relationships/image" Target="../media/image34.svg"/></Relationships>
</file>

<file path=ppt/diagrams/_rels/drawing2.xml.rels><?xml version="1.0" encoding="UTF-8" standalone="yes"?>
<Relationships xmlns="http://schemas.openxmlformats.org/package/2006/relationships"><Relationship Id="rId3" Type="http://schemas.openxmlformats.org/officeDocument/2006/relationships/image" Target="../media/image52.svg"/><Relationship Id="rId2" Type="http://schemas.openxmlformats.org/officeDocument/2006/relationships/image" Target="../media/image51.svg"/><Relationship Id="rId1" Type="http://schemas.openxmlformats.org/officeDocument/2006/relationships/image" Target="../media/image50.svg"/><Relationship Id="rId4" Type="http://schemas.openxmlformats.org/officeDocument/2006/relationships/image" Target="../media/image53.jpg"/></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7D81CF4-06AF-424B-B3B6-D4B38D9AFB69}" type="doc">
      <dgm:prSet loTypeId="urn:microsoft.com/office/officeart/2018/2/layout/IconCircleList" loCatId="icon" qsTypeId="urn:microsoft.com/office/officeart/2005/8/quickstyle/simple1" qsCatId="simple" csTypeId="urn:microsoft.com/office/officeart/2005/8/colors/accent3_2" csCatId="accent3" phldr="1"/>
      <dgm:spPr/>
      <dgm:t>
        <a:bodyPr/>
        <a:lstStyle/>
        <a:p>
          <a:endParaRPr lang="en-US"/>
        </a:p>
      </dgm:t>
    </dgm:pt>
    <dgm:pt modelId="{9BF478AD-9183-4724-9733-B2F6DF85C1F4}">
      <dgm:prSet/>
      <dgm:spPr/>
      <dgm:t>
        <a:bodyPr/>
        <a:lstStyle/>
        <a:p>
          <a:r>
            <a:rPr lang="en-GB" dirty="0"/>
            <a:t>The principles are </a:t>
          </a:r>
          <a:r>
            <a:rPr lang="en-GB" b="1" dirty="0"/>
            <a:t>set out right </a:t>
          </a:r>
          <a:r>
            <a:rPr lang="en-GB" dirty="0"/>
            <a:t>at the start of the </a:t>
          </a:r>
          <a:r>
            <a:rPr lang="en-GB" b="1" dirty="0"/>
            <a:t>legislation and inform </a:t>
          </a:r>
          <a:r>
            <a:rPr lang="en-GB" dirty="0"/>
            <a:t>everything that follows. </a:t>
          </a:r>
          <a:endParaRPr lang="en-US" dirty="0"/>
        </a:p>
      </dgm:t>
    </dgm:pt>
    <dgm:pt modelId="{3773D15E-A86A-41A4-9E80-78947EAC9634}" type="parTrans" cxnId="{02C293A2-A6AB-4F1F-84D0-1CF0C1FA12D6}">
      <dgm:prSet/>
      <dgm:spPr/>
      <dgm:t>
        <a:bodyPr/>
        <a:lstStyle/>
        <a:p>
          <a:endParaRPr lang="en-US"/>
        </a:p>
      </dgm:t>
    </dgm:pt>
    <dgm:pt modelId="{7508FB14-C499-4511-ACE7-F655C0937EFE}" type="sibTrans" cxnId="{02C293A2-A6AB-4F1F-84D0-1CF0C1FA12D6}">
      <dgm:prSet/>
      <dgm:spPr/>
      <dgm:t>
        <a:bodyPr/>
        <a:lstStyle/>
        <a:p>
          <a:endParaRPr lang="en-US"/>
        </a:p>
      </dgm:t>
    </dgm:pt>
    <dgm:pt modelId="{7105F407-5D66-40E0-9F75-19EA98826FF6}">
      <dgm:prSet/>
      <dgm:spPr/>
      <dgm:t>
        <a:bodyPr/>
        <a:lstStyle/>
        <a:p>
          <a:r>
            <a:rPr lang="en-GB" dirty="0"/>
            <a:t>It is a </a:t>
          </a:r>
          <a:r>
            <a:rPr lang="en-GB" b="1" dirty="0"/>
            <a:t>fundamental building block for good data </a:t>
          </a:r>
          <a:r>
            <a:rPr lang="en-GB" dirty="0"/>
            <a:t>protection practice. </a:t>
          </a:r>
          <a:endParaRPr lang="en-US" dirty="0"/>
        </a:p>
      </dgm:t>
    </dgm:pt>
    <dgm:pt modelId="{10A56D54-0788-4201-8EBD-92DCCA0C1AD8}" type="parTrans" cxnId="{D7D0EC6D-FBC9-4C17-96CF-912FF91A0B8C}">
      <dgm:prSet/>
      <dgm:spPr/>
      <dgm:t>
        <a:bodyPr/>
        <a:lstStyle/>
        <a:p>
          <a:endParaRPr lang="en-US"/>
        </a:p>
      </dgm:t>
    </dgm:pt>
    <dgm:pt modelId="{DA8ADE23-6B26-4AFE-83E7-A376DCC657D5}" type="sibTrans" cxnId="{D7D0EC6D-FBC9-4C17-96CF-912FF91A0B8C}">
      <dgm:prSet/>
      <dgm:spPr/>
      <dgm:t>
        <a:bodyPr/>
        <a:lstStyle/>
        <a:p>
          <a:endParaRPr lang="en-US"/>
        </a:p>
      </dgm:t>
    </dgm:pt>
    <dgm:pt modelId="{D2F997D1-A280-44A3-96E8-B9B952932A4E}">
      <dgm:prSet/>
      <dgm:spPr/>
      <dgm:t>
        <a:bodyPr/>
        <a:lstStyle/>
        <a:p>
          <a:r>
            <a:rPr lang="en-GB" b="1" dirty="0"/>
            <a:t>Failure to fulfil </a:t>
          </a:r>
          <a:r>
            <a:rPr lang="en-GB" dirty="0"/>
            <a:t>with the principles may leave you open to large fines.</a:t>
          </a:r>
          <a:endParaRPr lang="en-US" dirty="0"/>
        </a:p>
      </dgm:t>
    </dgm:pt>
    <dgm:pt modelId="{84B29534-B685-4FE5-AED7-8582FBB2B53F}" type="parTrans" cxnId="{24B2D1E6-B68B-45D3-9D9D-8350A80A25B3}">
      <dgm:prSet/>
      <dgm:spPr/>
      <dgm:t>
        <a:bodyPr/>
        <a:lstStyle/>
        <a:p>
          <a:endParaRPr lang="en-US"/>
        </a:p>
      </dgm:t>
    </dgm:pt>
    <dgm:pt modelId="{74AD0724-CE29-4581-A25E-2DF116296EC9}" type="sibTrans" cxnId="{24B2D1E6-B68B-45D3-9D9D-8350A80A25B3}">
      <dgm:prSet/>
      <dgm:spPr/>
      <dgm:t>
        <a:bodyPr/>
        <a:lstStyle/>
        <a:p>
          <a:endParaRPr lang="en-US"/>
        </a:p>
      </dgm:t>
    </dgm:pt>
    <dgm:pt modelId="{74020637-D44D-4674-9357-E34449BC3280}">
      <dgm:prSet/>
      <dgm:spPr/>
      <dgm:t>
        <a:bodyPr/>
        <a:lstStyle/>
        <a:p>
          <a:r>
            <a:rPr lang="en-GB" b="1" dirty="0"/>
            <a:t>Article 83(5)(a) states that violations of the basic principles for processing personal data </a:t>
          </a:r>
          <a:r>
            <a:rPr lang="en-GB" dirty="0"/>
            <a:t>are subject to </a:t>
          </a:r>
          <a:r>
            <a:rPr lang="en-GB" b="1" dirty="0"/>
            <a:t>the highest level of administrative fines</a:t>
          </a:r>
          <a:r>
            <a:rPr lang="en-GB" dirty="0"/>
            <a:t>. </a:t>
          </a:r>
          <a:endParaRPr lang="en-US" dirty="0"/>
        </a:p>
      </dgm:t>
    </dgm:pt>
    <dgm:pt modelId="{FF270E67-572C-4055-9408-BA2CE4178831}" type="parTrans" cxnId="{125097A4-D205-41FF-B83E-F9DAC62A2116}">
      <dgm:prSet/>
      <dgm:spPr/>
      <dgm:t>
        <a:bodyPr/>
        <a:lstStyle/>
        <a:p>
          <a:endParaRPr lang="en-US"/>
        </a:p>
      </dgm:t>
    </dgm:pt>
    <dgm:pt modelId="{C428302D-3477-4C7A-AC5E-3C50E795B137}" type="sibTrans" cxnId="{125097A4-D205-41FF-B83E-F9DAC62A2116}">
      <dgm:prSet/>
      <dgm:spPr/>
      <dgm:t>
        <a:bodyPr/>
        <a:lstStyle/>
        <a:p>
          <a:endParaRPr lang="en-US"/>
        </a:p>
      </dgm:t>
    </dgm:pt>
    <dgm:pt modelId="{390AA580-7C75-4A97-94F7-90D82402C2C1}" type="pres">
      <dgm:prSet presAssocID="{A7D81CF4-06AF-424B-B3B6-D4B38D9AFB69}" presName="root" presStyleCnt="0">
        <dgm:presLayoutVars>
          <dgm:dir/>
          <dgm:resizeHandles val="exact"/>
        </dgm:presLayoutVars>
      </dgm:prSet>
      <dgm:spPr/>
    </dgm:pt>
    <dgm:pt modelId="{BE644E0C-EF04-4CCE-8C79-118FA312DB34}" type="pres">
      <dgm:prSet presAssocID="{A7D81CF4-06AF-424B-B3B6-D4B38D9AFB69}" presName="container" presStyleCnt="0">
        <dgm:presLayoutVars>
          <dgm:dir/>
          <dgm:resizeHandles val="exact"/>
        </dgm:presLayoutVars>
      </dgm:prSet>
      <dgm:spPr/>
    </dgm:pt>
    <dgm:pt modelId="{0C52EF68-8DF8-4E49-969E-47C3077ADB20}" type="pres">
      <dgm:prSet presAssocID="{9BF478AD-9183-4724-9733-B2F6DF85C1F4}" presName="compNode" presStyleCnt="0"/>
      <dgm:spPr/>
    </dgm:pt>
    <dgm:pt modelId="{DBD2CCC9-476F-4B02-AC6C-63561CE6D031}" type="pres">
      <dgm:prSet presAssocID="{9BF478AD-9183-4724-9733-B2F6DF85C1F4}" presName="iconBgRect" presStyleLbl="bgShp" presStyleIdx="0" presStyleCnt="4"/>
      <dgm:spPr/>
    </dgm:pt>
    <dgm:pt modelId="{29972947-FA0C-43DB-87EF-B57564967F5F}" type="pres">
      <dgm:prSet presAssocID="{9BF478AD-9183-4724-9733-B2F6DF85C1F4}"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Irritant"/>
        </a:ext>
      </dgm:extLst>
    </dgm:pt>
    <dgm:pt modelId="{4740BFA6-69B1-4BC7-8952-58F02BD34C08}" type="pres">
      <dgm:prSet presAssocID="{9BF478AD-9183-4724-9733-B2F6DF85C1F4}" presName="spaceRect" presStyleCnt="0"/>
      <dgm:spPr/>
    </dgm:pt>
    <dgm:pt modelId="{5C05D3BF-E0F7-4948-BDCA-4A535D184E38}" type="pres">
      <dgm:prSet presAssocID="{9BF478AD-9183-4724-9733-B2F6DF85C1F4}" presName="textRect" presStyleLbl="revTx" presStyleIdx="0" presStyleCnt="4">
        <dgm:presLayoutVars>
          <dgm:chMax val="1"/>
          <dgm:chPref val="1"/>
        </dgm:presLayoutVars>
      </dgm:prSet>
      <dgm:spPr/>
    </dgm:pt>
    <dgm:pt modelId="{E875F133-3355-4277-B5DB-FD5EC10C74F0}" type="pres">
      <dgm:prSet presAssocID="{7508FB14-C499-4511-ACE7-F655C0937EFE}" presName="sibTrans" presStyleLbl="sibTrans2D1" presStyleIdx="0" presStyleCnt="0"/>
      <dgm:spPr/>
    </dgm:pt>
    <dgm:pt modelId="{7D885AE9-BFAF-4512-BF54-38B6AD87C7E1}" type="pres">
      <dgm:prSet presAssocID="{7105F407-5D66-40E0-9F75-19EA98826FF6}" presName="compNode" presStyleCnt="0"/>
      <dgm:spPr/>
    </dgm:pt>
    <dgm:pt modelId="{AEA046EC-61FB-4D1A-8BA0-4E89E122B459}" type="pres">
      <dgm:prSet presAssocID="{7105F407-5D66-40E0-9F75-19EA98826FF6}" presName="iconBgRect" presStyleLbl="bgShp" presStyleIdx="1" presStyleCnt="4"/>
      <dgm:spPr/>
    </dgm:pt>
    <dgm:pt modelId="{5A972947-E7E3-497C-A276-886FD83144CB}" type="pres">
      <dgm:prSet presAssocID="{7105F407-5D66-40E0-9F75-19EA98826FF6}"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Judge"/>
        </a:ext>
      </dgm:extLst>
    </dgm:pt>
    <dgm:pt modelId="{DBB6B6E5-5975-4549-8F12-C8CFDEE183C1}" type="pres">
      <dgm:prSet presAssocID="{7105F407-5D66-40E0-9F75-19EA98826FF6}" presName="spaceRect" presStyleCnt="0"/>
      <dgm:spPr/>
    </dgm:pt>
    <dgm:pt modelId="{FCD20DA4-6E30-48DC-BA64-EA5DCD22F6A0}" type="pres">
      <dgm:prSet presAssocID="{7105F407-5D66-40E0-9F75-19EA98826FF6}" presName="textRect" presStyleLbl="revTx" presStyleIdx="1" presStyleCnt="4">
        <dgm:presLayoutVars>
          <dgm:chMax val="1"/>
          <dgm:chPref val="1"/>
        </dgm:presLayoutVars>
      </dgm:prSet>
      <dgm:spPr/>
    </dgm:pt>
    <dgm:pt modelId="{1691EF8B-B03E-4181-B62A-4B67C36A974F}" type="pres">
      <dgm:prSet presAssocID="{DA8ADE23-6B26-4AFE-83E7-A376DCC657D5}" presName="sibTrans" presStyleLbl="sibTrans2D1" presStyleIdx="0" presStyleCnt="0"/>
      <dgm:spPr/>
    </dgm:pt>
    <dgm:pt modelId="{6436734E-ADF5-4994-9939-BDA97413E62F}" type="pres">
      <dgm:prSet presAssocID="{D2F997D1-A280-44A3-96E8-B9B952932A4E}" presName="compNode" presStyleCnt="0"/>
      <dgm:spPr/>
    </dgm:pt>
    <dgm:pt modelId="{FE986A70-E405-49DD-94C4-998AE120A142}" type="pres">
      <dgm:prSet presAssocID="{D2F997D1-A280-44A3-96E8-B9B952932A4E}" presName="iconBgRect" presStyleLbl="bgShp" presStyleIdx="2" presStyleCnt="4"/>
      <dgm:spPr/>
    </dgm:pt>
    <dgm:pt modelId="{68B138A0-443E-440C-8F6A-A5AF1F2CF371}" type="pres">
      <dgm:prSet presAssocID="{D2F997D1-A280-44A3-96E8-B9B952932A4E}"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Gavel"/>
        </a:ext>
      </dgm:extLst>
    </dgm:pt>
    <dgm:pt modelId="{0B6AA710-1D41-4EF8-A0CF-E7572BC7826F}" type="pres">
      <dgm:prSet presAssocID="{D2F997D1-A280-44A3-96E8-B9B952932A4E}" presName="spaceRect" presStyleCnt="0"/>
      <dgm:spPr/>
    </dgm:pt>
    <dgm:pt modelId="{1F6B13AF-ED6F-42B8-8735-CB41E8D6E869}" type="pres">
      <dgm:prSet presAssocID="{D2F997D1-A280-44A3-96E8-B9B952932A4E}" presName="textRect" presStyleLbl="revTx" presStyleIdx="2" presStyleCnt="4">
        <dgm:presLayoutVars>
          <dgm:chMax val="1"/>
          <dgm:chPref val="1"/>
        </dgm:presLayoutVars>
      </dgm:prSet>
      <dgm:spPr/>
    </dgm:pt>
    <dgm:pt modelId="{2251FBBD-3FE4-42C3-AF8C-9DE4956B6497}" type="pres">
      <dgm:prSet presAssocID="{74AD0724-CE29-4581-A25E-2DF116296EC9}" presName="sibTrans" presStyleLbl="sibTrans2D1" presStyleIdx="0" presStyleCnt="0"/>
      <dgm:spPr/>
    </dgm:pt>
    <dgm:pt modelId="{DDBD249C-1DD2-4772-9CF6-BACA00429EB8}" type="pres">
      <dgm:prSet presAssocID="{74020637-D44D-4674-9357-E34449BC3280}" presName="compNode" presStyleCnt="0"/>
      <dgm:spPr/>
    </dgm:pt>
    <dgm:pt modelId="{D86FA8FB-9009-44EC-84C2-58C7CF2929B9}" type="pres">
      <dgm:prSet presAssocID="{74020637-D44D-4674-9357-E34449BC3280}" presName="iconBgRect" presStyleLbl="bgShp" presStyleIdx="3" presStyleCnt="4"/>
      <dgm:spPr/>
    </dgm:pt>
    <dgm:pt modelId="{237FEA0E-A527-42E9-B0CB-F5C3060F7E77}" type="pres">
      <dgm:prSet presAssocID="{74020637-D44D-4674-9357-E34449BC3280}"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atabase"/>
        </a:ext>
      </dgm:extLst>
    </dgm:pt>
    <dgm:pt modelId="{9DD5D9BA-2E19-4867-978B-15128D3E3319}" type="pres">
      <dgm:prSet presAssocID="{74020637-D44D-4674-9357-E34449BC3280}" presName="spaceRect" presStyleCnt="0"/>
      <dgm:spPr/>
    </dgm:pt>
    <dgm:pt modelId="{91BB7BA2-BBD5-44BB-86CD-DD6CF409BEB8}" type="pres">
      <dgm:prSet presAssocID="{74020637-D44D-4674-9357-E34449BC3280}" presName="textRect" presStyleLbl="revTx" presStyleIdx="3" presStyleCnt="4">
        <dgm:presLayoutVars>
          <dgm:chMax val="1"/>
          <dgm:chPref val="1"/>
        </dgm:presLayoutVars>
      </dgm:prSet>
      <dgm:spPr/>
    </dgm:pt>
  </dgm:ptLst>
  <dgm:cxnLst>
    <dgm:cxn modelId="{15D37D2E-AA54-4ED6-8A82-6416D4F08ACF}" type="presOf" srcId="{9BF478AD-9183-4724-9733-B2F6DF85C1F4}" destId="{5C05D3BF-E0F7-4948-BDCA-4A535D184E38}" srcOrd="0" destOrd="0" presId="urn:microsoft.com/office/officeart/2018/2/layout/IconCircleList"/>
    <dgm:cxn modelId="{B6A51134-8EB3-4118-AD17-17AD49EAB8EA}" type="presOf" srcId="{D2F997D1-A280-44A3-96E8-B9B952932A4E}" destId="{1F6B13AF-ED6F-42B8-8735-CB41E8D6E869}" srcOrd="0" destOrd="0" presId="urn:microsoft.com/office/officeart/2018/2/layout/IconCircleList"/>
    <dgm:cxn modelId="{F75A7D61-7B35-429E-803F-6657A3E1E174}" type="presOf" srcId="{7105F407-5D66-40E0-9F75-19EA98826FF6}" destId="{FCD20DA4-6E30-48DC-BA64-EA5DCD22F6A0}" srcOrd="0" destOrd="0" presId="urn:microsoft.com/office/officeart/2018/2/layout/IconCircleList"/>
    <dgm:cxn modelId="{D7D0EC6D-FBC9-4C17-96CF-912FF91A0B8C}" srcId="{A7D81CF4-06AF-424B-B3B6-D4B38D9AFB69}" destId="{7105F407-5D66-40E0-9F75-19EA98826FF6}" srcOrd="1" destOrd="0" parTransId="{10A56D54-0788-4201-8EBD-92DCCA0C1AD8}" sibTransId="{DA8ADE23-6B26-4AFE-83E7-A376DCC657D5}"/>
    <dgm:cxn modelId="{AB0EA886-4F0A-4F49-A77F-66EB8EA24C81}" type="presOf" srcId="{7508FB14-C499-4511-ACE7-F655C0937EFE}" destId="{E875F133-3355-4277-B5DB-FD5EC10C74F0}" srcOrd="0" destOrd="0" presId="urn:microsoft.com/office/officeart/2018/2/layout/IconCircleList"/>
    <dgm:cxn modelId="{0C2F4E9F-851C-45A4-8326-28261CEF7463}" type="presOf" srcId="{74020637-D44D-4674-9357-E34449BC3280}" destId="{91BB7BA2-BBD5-44BB-86CD-DD6CF409BEB8}" srcOrd="0" destOrd="0" presId="urn:microsoft.com/office/officeart/2018/2/layout/IconCircleList"/>
    <dgm:cxn modelId="{02C293A2-A6AB-4F1F-84D0-1CF0C1FA12D6}" srcId="{A7D81CF4-06AF-424B-B3B6-D4B38D9AFB69}" destId="{9BF478AD-9183-4724-9733-B2F6DF85C1F4}" srcOrd="0" destOrd="0" parTransId="{3773D15E-A86A-41A4-9E80-78947EAC9634}" sibTransId="{7508FB14-C499-4511-ACE7-F655C0937EFE}"/>
    <dgm:cxn modelId="{125097A4-D205-41FF-B83E-F9DAC62A2116}" srcId="{A7D81CF4-06AF-424B-B3B6-D4B38D9AFB69}" destId="{74020637-D44D-4674-9357-E34449BC3280}" srcOrd="3" destOrd="0" parTransId="{FF270E67-572C-4055-9408-BA2CE4178831}" sibTransId="{C428302D-3477-4C7A-AC5E-3C50E795B137}"/>
    <dgm:cxn modelId="{513501B4-07BE-4B94-8BCE-204413A9B927}" type="presOf" srcId="{74AD0724-CE29-4581-A25E-2DF116296EC9}" destId="{2251FBBD-3FE4-42C3-AF8C-9DE4956B6497}" srcOrd="0" destOrd="0" presId="urn:microsoft.com/office/officeart/2018/2/layout/IconCircleList"/>
    <dgm:cxn modelId="{460353C3-2EDE-43A0-B04E-B6709CD52603}" type="presOf" srcId="{A7D81CF4-06AF-424B-B3B6-D4B38D9AFB69}" destId="{390AA580-7C75-4A97-94F7-90D82402C2C1}" srcOrd="0" destOrd="0" presId="urn:microsoft.com/office/officeart/2018/2/layout/IconCircleList"/>
    <dgm:cxn modelId="{116E09E5-B156-4933-AEF6-E6F65CAC92D1}" type="presOf" srcId="{DA8ADE23-6B26-4AFE-83E7-A376DCC657D5}" destId="{1691EF8B-B03E-4181-B62A-4B67C36A974F}" srcOrd="0" destOrd="0" presId="urn:microsoft.com/office/officeart/2018/2/layout/IconCircleList"/>
    <dgm:cxn modelId="{24B2D1E6-B68B-45D3-9D9D-8350A80A25B3}" srcId="{A7D81CF4-06AF-424B-B3B6-D4B38D9AFB69}" destId="{D2F997D1-A280-44A3-96E8-B9B952932A4E}" srcOrd="2" destOrd="0" parTransId="{84B29534-B685-4FE5-AED7-8582FBB2B53F}" sibTransId="{74AD0724-CE29-4581-A25E-2DF116296EC9}"/>
    <dgm:cxn modelId="{F287E01C-D838-4AF4-85CB-DA6EBC4BCD59}" type="presParOf" srcId="{390AA580-7C75-4A97-94F7-90D82402C2C1}" destId="{BE644E0C-EF04-4CCE-8C79-118FA312DB34}" srcOrd="0" destOrd="0" presId="urn:microsoft.com/office/officeart/2018/2/layout/IconCircleList"/>
    <dgm:cxn modelId="{75C76B9C-1242-4007-AA2C-C804C819C948}" type="presParOf" srcId="{BE644E0C-EF04-4CCE-8C79-118FA312DB34}" destId="{0C52EF68-8DF8-4E49-969E-47C3077ADB20}" srcOrd="0" destOrd="0" presId="urn:microsoft.com/office/officeart/2018/2/layout/IconCircleList"/>
    <dgm:cxn modelId="{4A75E2A3-00C7-4F7B-A8AC-134A6D2727C5}" type="presParOf" srcId="{0C52EF68-8DF8-4E49-969E-47C3077ADB20}" destId="{DBD2CCC9-476F-4B02-AC6C-63561CE6D031}" srcOrd="0" destOrd="0" presId="urn:microsoft.com/office/officeart/2018/2/layout/IconCircleList"/>
    <dgm:cxn modelId="{A29D0368-1F99-4389-84CC-A1370C5B3C37}" type="presParOf" srcId="{0C52EF68-8DF8-4E49-969E-47C3077ADB20}" destId="{29972947-FA0C-43DB-87EF-B57564967F5F}" srcOrd="1" destOrd="0" presId="urn:microsoft.com/office/officeart/2018/2/layout/IconCircleList"/>
    <dgm:cxn modelId="{56E7FD2D-88FB-49F5-9C48-578E9C4BD830}" type="presParOf" srcId="{0C52EF68-8DF8-4E49-969E-47C3077ADB20}" destId="{4740BFA6-69B1-4BC7-8952-58F02BD34C08}" srcOrd="2" destOrd="0" presId="urn:microsoft.com/office/officeart/2018/2/layout/IconCircleList"/>
    <dgm:cxn modelId="{F461DEE3-D7FD-47E9-8FCE-D1EFF7D7D684}" type="presParOf" srcId="{0C52EF68-8DF8-4E49-969E-47C3077ADB20}" destId="{5C05D3BF-E0F7-4948-BDCA-4A535D184E38}" srcOrd="3" destOrd="0" presId="urn:microsoft.com/office/officeart/2018/2/layout/IconCircleList"/>
    <dgm:cxn modelId="{318DAB93-8800-47E0-A160-E6D5EC2B12FD}" type="presParOf" srcId="{BE644E0C-EF04-4CCE-8C79-118FA312DB34}" destId="{E875F133-3355-4277-B5DB-FD5EC10C74F0}" srcOrd="1" destOrd="0" presId="urn:microsoft.com/office/officeart/2018/2/layout/IconCircleList"/>
    <dgm:cxn modelId="{BB091000-D678-43CD-8A9F-268F15388277}" type="presParOf" srcId="{BE644E0C-EF04-4CCE-8C79-118FA312DB34}" destId="{7D885AE9-BFAF-4512-BF54-38B6AD87C7E1}" srcOrd="2" destOrd="0" presId="urn:microsoft.com/office/officeart/2018/2/layout/IconCircleList"/>
    <dgm:cxn modelId="{F251ED8B-A03B-4B4F-ABDF-21FB7DCC66AD}" type="presParOf" srcId="{7D885AE9-BFAF-4512-BF54-38B6AD87C7E1}" destId="{AEA046EC-61FB-4D1A-8BA0-4E89E122B459}" srcOrd="0" destOrd="0" presId="urn:microsoft.com/office/officeart/2018/2/layout/IconCircleList"/>
    <dgm:cxn modelId="{E07C48CA-56F5-4D92-BF3D-9DDBE1F30DBF}" type="presParOf" srcId="{7D885AE9-BFAF-4512-BF54-38B6AD87C7E1}" destId="{5A972947-E7E3-497C-A276-886FD83144CB}" srcOrd="1" destOrd="0" presId="urn:microsoft.com/office/officeart/2018/2/layout/IconCircleList"/>
    <dgm:cxn modelId="{AC3EA85A-C733-4F35-BA80-1B5C93FE39F6}" type="presParOf" srcId="{7D885AE9-BFAF-4512-BF54-38B6AD87C7E1}" destId="{DBB6B6E5-5975-4549-8F12-C8CFDEE183C1}" srcOrd="2" destOrd="0" presId="urn:microsoft.com/office/officeart/2018/2/layout/IconCircleList"/>
    <dgm:cxn modelId="{4E37A109-A484-4FA9-8357-F77145FF9392}" type="presParOf" srcId="{7D885AE9-BFAF-4512-BF54-38B6AD87C7E1}" destId="{FCD20DA4-6E30-48DC-BA64-EA5DCD22F6A0}" srcOrd="3" destOrd="0" presId="urn:microsoft.com/office/officeart/2018/2/layout/IconCircleList"/>
    <dgm:cxn modelId="{2F289393-72B4-4DD8-B9D5-F018AD333C35}" type="presParOf" srcId="{BE644E0C-EF04-4CCE-8C79-118FA312DB34}" destId="{1691EF8B-B03E-4181-B62A-4B67C36A974F}" srcOrd="3" destOrd="0" presId="urn:microsoft.com/office/officeart/2018/2/layout/IconCircleList"/>
    <dgm:cxn modelId="{B7633FA1-7433-4C86-8E3D-86D6F4B27336}" type="presParOf" srcId="{BE644E0C-EF04-4CCE-8C79-118FA312DB34}" destId="{6436734E-ADF5-4994-9939-BDA97413E62F}" srcOrd="4" destOrd="0" presId="urn:microsoft.com/office/officeart/2018/2/layout/IconCircleList"/>
    <dgm:cxn modelId="{8F923AB2-D13D-45D5-B576-68A9A16CC960}" type="presParOf" srcId="{6436734E-ADF5-4994-9939-BDA97413E62F}" destId="{FE986A70-E405-49DD-94C4-998AE120A142}" srcOrd="0" destOrd="0" presId="urn:microsoft.com/office/officeart/2018/2/layout/IconCircleList"/>
    <dgm:cxn modelId="{A2BF069A-9744-4E6B-9D00-DE6EEA0E6E1E}" type="presParOf" srcId="{6436734E-ADF5-4994-9939-BDA97413E62F}" destId="{68B138A0-443E-440C-8F6A-A5AF1F2CF371}" srcOrd="1" destOrd="0" presId="urn:microsoft.com/office/officeart/2018/2/layout/IconCircleList"/>
    <dgm:cxn modelId="{235F5B40-F6B9-4E8B-BA84-76472995204D}" type="presParOf" srcId="{6436734E-ADF5-4994-9939-BDA97413E62F}" destId="{0B6AA710-1D41-4EF8-A0CF-E7572BC7826F}" srcOrd="2" destOrd="0" presId="urn:microsoft.com/office/officeart/2018/2/layout/IconCircleList"/>
    <dgm:cxn modelId="{FCC7D51E-3507-48D4-884A-AAB37DFE2DD0}" type="presParOf" srcId="{6436734E-ADF5-4994-9939-BDA97413E62F}" destId="{1F6B13AF-ED6F-42B8-8735-CB41E8D6E869}" srcOrd="3" destOrd="0" presId="urn:microsoft.com/office/officeart/2018/2/layout/IconCircleList"/>
    <dgm:cxn modelId="{FD05DE0F-2D8A-49F7-9F49-99A27340D523}" type="presParOf" srcId="{BE644E0C-EF04-4CCE-8C79-118FA312DB34}" destId="{2251FBBD-3FE4-42C3-AF8C-9DE4956B6497}" srcOrd="5" destOrd="0" presId="urn:microsoft.com/office/officeart/2018/2/layout/IconCircleList"/>
    <dgm:cxn modelId="{8D8073F6-8B79-4DFC-A0D4-2CA2DD46F178}" type="presParOf" srcId="{BE644E0C-EF04-4CCE-8C79-118FA312DB34}" destId="{DDBD249C-1DD2-4772-9CF6-BACA00429EB8}" srcOrd="6" destOrd="0" presId="urn:microsoft.com/office/officeart/2018/2/layout/IconCircleList"/>
    <dgm:cxn modelId="{AB1EC4AA-176D-40E2-9974-7FABEC268C0C}" type="presParOf" srcId="{DDBD249C-1DD2-4772-9CF6-BACA00429EB8}" destId="{D86FA8FB-9009-44EC-84C2-58C7CF2929B9}" srcOrd="0" destOrd="0" presId="urn:microsoft.com/office/officeart/2018/2/layout/IconCircleList"/>
    <dgm:cxn modelId="{BEE6A3BB-4320-4797-9F1F-F6ECB4268790}" type="presParOf" srcId="{DDBD249C-1DD2-4772-9CF6-BACA00429EB8}" destId="{237FEA0E-A527-42E9-B0CB-F5C3060F7E77}" srcOrd="1" destOrd="0" presId="urn:microsoft.com/office/officeart/2018/2/layout/IconCircleList"/>
    <dgm:cxn modelId="{F4ACCEE7-5906-45BB-880A-EAB56735A9BE}" type="presParOf" srcId="{DDBD249C-1DD2-4772-9CF6-BACA00429EB8}" destId="{9DD5D9BA-2E19-4867-978B-15128D3E3319}" srcOrd="2" destOrd="0" presId="urn:microsoft.com/office/officeart/2018/2/layout/IconCircleList"/>
    <dgm:cxn modelId="{52C83E52-B3E9-45E6-B134-F06BC92DD690}" type="presParOf" srcId="{DDBD249C-1DD2-4772-9CF6-BACA00429EB8}" destId="{91BB7BA2-BBD5-44BB-86CD-DD6CF409BEB8}"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DB001A6-5FE0-43A5-AE77-139318692496}" type="doc">
      <dgm:prSet loTypeId="urn:microsoft.com/office/officeart/2018/2/layout/IconCircleList" loCatId="icon" qsTypeId="urn:microsoft.com/office/officeart/2005/8/quickstyle/simple1" qsCatId="simple" csTypeId="urn:microsoft.com/office/officeart/2005/8/colors/accent3_2" csCatId="accent3" phldr="1"/>
      <dgm:spPr/>
      <dgm:t>
        <a:bodyPr/>
        <a:lstStyle/>
        <a:p>
          <a:endParaRPr lang="en-US"/>
        </a:p>
      </dgm:t>
    </dgm:pt>
    <dgm:pt modelId="{8C9A5118-05DC-4227-AD8E-69A781AF4E0D}">
      <dgm:prSet/>
      <dgm:spPr/>
      <dgm:t>
        <a:bodyPr/>
        <a:lstStyle/>
        <a:p>
          <a:pPr>
            <a:lnSpc>
              <a:spcPct val="100000"/>
            </a:lnSpc>
          </a:pPr>
          <a:r>
            <a:rPr lang="en-GB" dirty="0"/>
            <a:t>In England it looks after </a:t>
          </a:r>
          <a:r>
            <a:rPr lang="en-GB" b="1" dirty="0"/>
            <a:t>55 million </a:t>
          </a:r>
          <a:r>
            <a:rPr lang="en-GB" dirty="0"/>
            <a:t>people, from the time we are </a:t>
          </a:r>
          <a:r>
            <a:rPr lang="en-GB" b="1" dirty="0"/>
            <a:t>born until the end of our lives.</a:t>
          </a:r>
          <a:endParaRPr lang="en-US" b="1" dirty="0"/>
        </a:p>
      </dgm:t>
    </dgm:pt>
    <dgm:pt modelId="{E1B41622-C8BA-4B2D-98BC-62D225909488}" type="parTrans" cxnId="{CF6C25FF-5F42-4FB6-9A6E-9E93C8AC01EE}">
      <dgm:prSet/>
      <dgm:spPr/>
      <dgm:t>
        <a:bodyPr/>
        <a:lstStyle/>
        <a:p>
          <a:endParaRPr lang="en-US"/>
        </a:p>
      </dgm:t>
    </dgm:pt>
    <dgm:pt modelId="{39616118-1680-4451-ABC5-27010948CE18}" type="sibTrans" cxnId="{CF6C25FF-5F42-4FB6-9A6E-9E93C8AC01EE}">
      <dgm:prSet/>
      <dgm:spPr/>
      <dgm:t>
        <a:bodyPr/>
        <a:lstStyle/>
        <a:p>
          <a:pPr>
            <a:lnSpc>
              <a:spcPct val="100000"/>
            </a:lnSpc>
          </a:pPr>
          <a:endParaRPr lang="en-US"/>
        </a:p>
      </dgm:t>
    </dgm:pt>
    <dgm:pt modelId="{B9F649F4-07CC-4DFE-BA76-F463D9CD6229}">
      <dgm:prSet/>
      <dgm:spPr/>
      <dgm:t>
        <a:bodyPr/>
        <a:lstStyle/>
        <a:p>
          <a:pPr>
            <a:lnSpc>
              <a:spcPct val="100000"/>
            </a:lnSpc>
          </a:pPr>
          <a:r>
            <a:rPr lang="en-GB" dirty="0"/>
            <a:t>The information in our health and care records can be put together to </a:t>
          </a:r>
          <a:r>
            <a:rPr lang="en-GB" b="1" dirty="0"/>
            <a:t>create a set of data that is unmatched anywhere else in the world</a:t>
          </a:r>
          <a:r>
            <a:rPr lang="en-GB" dirty="0"/>
            <a:t>.</a:t>
          </a:r>
          <a:endParaRPr lang="en-US" dirty="0"/>
        </a:p>
      </dgm:t>
    </dgm:pt>
    <dgm:pt modelId="{418FE418-BB25-43FD-A830-755BB030B2D0}" type="parTrans" cxnId="{EDBC912A-CB21-4886-B4DE-5ACF1BAAAD45}">
      <dgm:prSet/>
      <dgm:spPr/>
      <dgm:t>
        <a:bodyPr/>
        <a:lstStyle/>
        <a:p>
          <a:endParaRPr lang="en-US"/>
        </a:p>
      </dgm:t>
    </dgm:pt>
    <dgm:pt modelId="{95ABDEAC-09B3-4E7D-A5B1-8BBC2150FCB6}" type="sibTrans" cxnId="{EDBC912A-CB21-4886-B4DE-5ACF1BAAAD45}">
      <dgm:prSet/>
      <dgm:spPr/>
      <dgm:t>
        <a:bodyPr/>
        <a:lstStyle/>
        <a:p>
          <a:pPr>
            <a:lnSpc>
              <a:spcPct val="100000"/>
            </a:lnSpc>
          </a:pPr>
          <a:endParaRPr lang="en-US"/>
        </a:p>
      </dgm:t>
    </dgm:pt>
    <dgm:pt modelId="{0F3557C9-57D1-4B16-9A40-0E9B967223C9}">
      <dgm:prSet/>
      <dgm:spPr/>
      <dgm:t>
        <a:bodyPr/>
        <a:lstStyle/>
        <a:p>
          <a:pPr>
            <a:lnSpc>
              <a:spcPct val="100000"/>
            </a:lnSpc>
          </a:pPr>
          <a:r>
            <a:rPr lang="en-GB" dirty="0"/>
            <a:t>This data, from across the whole population, is used to </a:t>
          </a:r>
          <a:r>
            <a:rPr lang="en-GB" b="1" dirty="0"/>
            <a:t>monitor and improve care</a:t>
          </a:r>
          <a:r>
            <a:rPr lang="en-GB" dirty="0"/>
            <a:t>, and it's one of the great strengths of our health service.</a:t>
          </a:r>
          <a:endParaRPr lang="en-US" dirty="0"/>
        </a:p>
      </dgm:t>
    </dgm:pt>
    <dgm:pt modelId="{A7526F8A-4FF8-4C9C-A76A-7AB96BFDAEC1}" type="parTrans" cxnId="{18102930-5325-420F-B0A5-090F7039B48D}">
      <dgm:prSet/>
      <dgm:spPr/>
      <dgm:t>
        <a:bodyPr/>
        <a:lstStyle/>
        <a:p>
          <a:endParaRPr lang="en-US"/>
        </a:p>
      </dgm:t>
    </dgm:pt>
    <dgm:pt modelId="{936CC360-462F-481C-A765-3DE5585032F8}" type="sibTrans" cxnId="{18102930-5325-420F-B0A5-090F7039B48D}">
      <dgm:prSet/>
      <dgm:spPr/>
      <dgm:t>
        <a:bodyPr/>
        <a:lstStyle/>
        <a:p>
          <a:pPr>
            <a:lnSpc>
              <a:spcPct val="100000"/>
            </a:lnSpc>
          </a:pPr>
          <a:endParaRPr lang="en-US"/>
        </a:p>
      </dgm:t>
    </dgm:pt>
    <dgm:pt modelId="{5822989B-C692-4294-BD4A-93EF576D1101}">
      <dgm:prSet/>
      <dgm:spPr/>
      <dgm:t>
        <a:bodyPr/>
        <a:lstStyle/>
        <a:p>
          <a:pPr>
            <a:lnSpc>
              <a:spcPct val="100000"/>
            </a:lnSpc>
          </a:pPr>
          <a:r>
            <a:rPr lang="en-GB"/>
            <a:t>NHS Digital collects, stores, and protects health information so it can be used safely to improve healthcare services for people today and in the future.</a:t>
          </a:r>
        </a:p>
      </dgm:t>
    </dgm:pt>
    <dgm:pt modelId="{71D0F706-3189-4768-900D-19CBD4039412}" type="parTrans" cxnId="{6B4C04A5-9294-4A90-9080-7444D1237A6C}">
      <dgm:prSet/>
      <dgm:spPr/>
      <dgm:t>
        <a:bodyPr/>
        <a:lstStyle/>
        <a:p>
          <a:endParaRPr lang="en-GB"/>
        </a:p>
      </dgm:t>
    </dgm:pt>
    <dgm:pt modelId="{A8CC6C7B-9341-4AD6-85B3-0574A36F6A0D}" type="sibTrans" cxnId="{6B4C04A5-9294-4A90-9080-7444D1237A6C}">
      <dgm:prSet/>
      <dgm:spPr/>
      <dgm:t>
        <a:bodyPr/>
        <a:lstStyle/>
        <a:p>
          <a:endParaRPr lang="en-GB"/>
        </a:p>
      </dgm:t>
    </dgm:pt>
    <dgm:pt modelId="{EE347F34-1E71-4288-86C8-BBADD556CC8B}" type="pres">
      <dgm:prSet presAssocID="{EDB001A6-5FE0-43A5-AE77-139318692496}" presName="root" presStyleCnt="0">
        <dgm:presLayoutVars>
          <dgm:dir/>
          <dgm:resizeHandles val="exact"/>
        </dgm:presLayoutVars>
      </dgm:prSet>
      <dgm:spPr/>
    </dgm:pt>
    <dgm:pt modelId="{0F24D6FE-8571-45BC-8E3A-B8CB39E4BCEB}" type="pres">
      <dgm:prSet presAssocID="{EDB001A6-5FE0-43A5-AE77-139318692496}" presName="container" presStyleCnt="0">
        <dgm:presLayoutVars>
          <dgm:dir/>
          <dgm:resizeHandles val="exact"/>
        </dgm:presLayoutVars>
      </dgm:prSet>
      <dgm:spPr/>
    </dgm:pt>
    <dgm:pt modelId="{6064DBA1-2E76-432F-AD78-CE485FEF2180}" type="pres">
      <dgm:prSet presAssocID="{8C9A5118-05DC-4227-AD8E-69A781AF4E0D}" presName="compNode" presStyleCnt="0"/>
      <dgm:spPr/>
    </dgm:pt>
    <dgm:pt modelId="{C36D12B0-4591-40DC-AD9B-8F1186C26A35}" type="pres">
      <dgm:prSet presAssocID="{8C9A5118-05DC-4227-AD8E-69A781AF4E0D}" presName="iconBgRect" presStyleLbl="bgShp" presStyleIdx="0" presStyleCnt="4"/>
      <dgm:spPr/>
    </dgm:pt>
    <dgm:pt modelId="{A792982B-7386-45C1-A1F1-CBACCADEDAC4}" type="pres">
      <dgm:prSet presAssocID="{8C9A5118-05DC-4227-AD8E-69A781AF4E0D}"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Stopwatch"/>
        </a:ext>
      </dgm:extLst>
    </dgm:pt>
    <dgm:pt modelId="{4B600D5A-F12C-41F6-A034-4BE67DEF3E92}" type="pres">
      <dgm:prSet presAssocID="{8C9A5118-05DC-4227-AD8E-69A781AF4E0D}" presName="spaceRect" presStyleCnt="0"/>
      <dgm:spPr/>
    </dgm:pt>
    <dgm:pt modelId="{A99CB706-CB45-4A35-9012-82B1C71ED853}" type="pres">
      <dgm:prSet presAssocID="{8C9A5118-05DC-4227-AD8E-69A781AF4E0D}" presName="textRect" presStyleLbl="revTx" presStyleIdx="0" presStyleCnt="4">
        <dgm:presLayoutVars>
          <dgm:chMax val="1"/>
          <dgm:chPref val="1"/>
        </dgm:presLayoutVars>
      </dgm:prSet>
      <dgm:spPr/>
    </dgm:pt>
    <dgm:pt modelId="{A1714DC4-3347-4EF4-BAD8-09EC39A99B89}" type="pres">
      <dgm:prSet presAssocID="{39616118-1680-4451-ABC5-27010948CE18}" presName="sibTrans" presStyleLbl="sibTrans2D1" presStyleIdx="0" presStyleCnt="0"/>
      <dgm:spPr/>
    </dgm:pt>
    <dgm:pt modelId="{6038A142-F10F-449F-A0F9-EE60AA1A8D93}" type="pres">
      <dgm:prSet presAssocID="{B9F649F4-07CC-4DFE-BA76-F463D9CD6229}" presName="compNode" presStyleCnt="0"/>
      <dgm:spPr/>
    </dgm:pt>
    <dgm:pt modelId="{571FF079-C725-4862-839D-64A75A81935E}" type="pres">
      <dgm:prSet presAssocID="{B9F649F4-07CC-4DFE-BA76-F463D9CD6229}" presName="iconBgRect" presStyleLbl="bgShp" presStyleIdx="1" presStyleCnt="4"/>
      <dgm:spPr/>
    </dgm:pt>
    <dgm:pt modelId="{97AB30C8-57CA-4ABE-BFD1-2FCDE69E401C}" type="pres">
      <dgm:prSet presAssocID="{B9F649F4-07CC-4DFE-BA76-F463D9CD6229}"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edical"/>
        </a:ext>
      </dgm:extLst>
    </dgm:pt>
    <dgm:pt modelId="{53B2BA0F-BF08-4B55-A4BD-97D84EDAF46F}" type="pres">
      <dgm:prSet presAssocID="{B9F649F4-07CC-4DFE-BA76-F463D9CD6229}" presName="spaceRect" presStyleCnt="0"/>
      <dgm:spPr/>
    </dgm:pt>
    <dgm:pt modelId="{23582EEA-668A-46C8-9D13-D9551AC8FEF6}" type="pres">
      <dgm:prSet presAssocID="{B9F649F4-07CC-4DFE-BA76-F463D9CD6229}" presName="textRect" presStyleLbl="revTx" presStyleIdx="1" presStyleCnt="4">
        <dgm:presLayoutVars>
          <dgm:chMax val="1"/>
          <dgm:chPref val="1"/>
        </dgm:presLayoutVars>
      </dgm:prSet>
      <dgm:spPr/>
    </dgm:pt>
    <dgm:pt modelId="{B588C05E-2455-42F3-A799-DD237BB6503A}" type="pres">
      <dgm:prSet presAssocID="{95ABDEAC-09B3-4E7D-A5B1-8BBC2150FCB6}" presName="sibTrans" presStyleLbl="sibTrans2D1" presStyleIdx="0" presStyleCnt="0"/>
      <dgm:spPr/>
    </dgm:pt>
    <dgm:pt modelId="{FAD5FC36-8CEF-4420-B53E-90928D852D36}" type="pres">
      <dgm:prSet presAssocID="{0F3557C9-57D1-4B16-9A40-0E9B967223C9}" presName="compNode" presStyleCnt="0"/>
      <dgm:spPr/>
    </dgm:pt>
    <dgm:pt modelId="{DA153952-66ED-49CD-87F6-1081B0B70231}" type="pres">
      <dgm:prSet presAssocID="{0F3557C9-57D1-4B16-9A40-0E9B967223C9}" presName="iconBgRect" presStyleLbl="bgShp" presStyleIdx="2" presStyleCnt="4"/>
      <dgm:spPr/>
    </dgm:pt>
    <dgm:pt modelId="{7F66FFC1-3A46-4090-B916-A7FC5E56FD49}" type="pres">
      <dgm:prSet presAssocID="{0F3557C9-57D1-4B16-9A40-0E9B967223C9}"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Business Growth"/>
        </a:ext>
      </dgm:extLst>
    </dgm:pt>
    <dgm:pt modelId="{795203BD-282F-46FE-9A1D-893B12CC0542}" type="pres">
      <dgm:prSet presAssocID="{0F3557C9-57D1-4B16-9A40-0E9B967223C9}" presName="spaceRect" presStyleCnt="0"/>
      <dgm:spPr/>
    </dgm:pt>
    <dgm:pt modelId="{11B45E9D-614A-4D8D-AC63-6A9908104DD0}" type="pres">
      <dgm:prSet presAssocID="{0F3557C9-57D1-4B16-9A40-0E9B967223C9}" presName="textRect" presStyleLbl="revTx" presStyleIdx="2" presStyleCnt="4">
        <dgm:presLayoutVars>
          <dgm:chMax val="1"/>
          <dgm:chPref val="1"/>
        </dgm:presLayoutVars>
      </dgm:prSet>
      <dgm:spPr/>
    </dgm:pt>
    <dgm:pt modelId="{66ABE53A-C191-467C-AEAE-473F49898832}" type="pres">
      <dgm:prSet presAssocID="{936CC360-462F-481C-A765-3DE5585032F8}" presName="sibTrans" presStyleLbl="sibTrans2D1" presStyleIdx="0" presStyleCnt="0"/>
      <dgm:spPr/>
    </dgm:pt>
    <dgm:pt modelId="{B8802219-8BB8-4807-B191-5CBEB88812FB}" type="pres">
      <dgm:prSet presAssocID="{5822989B-C692-4294-BD4A-93EF576D1101}" presName="compNode" presStyleCnt="0"/>
      <dgm:spPr/>
    </dgm:pt>
    <dgm:pt modelId="{C59A5478-FC79-4A6A-89CE-85BE8B378DFC}" type="pres">
      <dgm:prSet presAssocID="{5822989B-C692-4294-BD4A-93EF576D1101}" presName="iconBgRect" presStyleLbl="bgShp" presStyleIdx="3" presStyleCnt="4"/>
      <dgm:spPr/>
    </dgm:pt>
    <dgm:pt modelId="{BDE304DF-9F17-48A9-B7FA-E0D66875E584}" type="pres">
      <dgm:prSet presAssocID="{5822989B-C692-4294-BD4A-93EF576D1101}" presName="iconRect" presStyleLbl="node1" presStyleIdx="3" presStyleCnt="4"/>
      <dgm:spPr>
        <a:blipFill>
          <a:blip xmlns:r="http://schemas.openxmlformats.org/officeDocument/2006/relationships" r:embed="rId4"/>
          <a:srcRect/>
          <a:stretch>
            <a:fillRect l="-39000" r="-39000"/>
          </a:stretch>
        </a:blipFill>
      </dgm:spPr>
      <dgm:extLst>
        <a:ext uri="{E40237B7-FDA0-4F09-8148-C483321AD2D9}">
          <dgm14:cNvPr xmlns:dgm14="http://schemas.microsoft.com/office/drawing/2010/diagram" id="0" name="" descr="Grey and blue patterns"/>
        </a:ext>
      </dgm:extLst>
    </dgm:pt>
    <dgm:pt modelId="{D1F6AE67-6857-4BDD-BECD-7DE7A94F927B}" type="pres">
      <dgm:prSet presAssocID="{5822989B-C692-4294-BD4A-93EF576D1101}" presName="spaceRect" presStyleCnt="0"/>
      <dgm:spPr/>
    </dgm:pt>
    <dgm:pt modelId="{1A8060CE-CA66-4D54-B6E9-58EA3A3C3122}" type="pres">
      <dgm:prSet presAssocID="{5822989B-C692-4294-BD4A-93EF576D1101}" presName="textRect" presStyleLbl="revTx" presStyleIdx="3" presStyleCnt="4">
        <dgm:presLayoutVars>
          <dgm:chMax val="1"/>
          <dgm:chPref val="1"/>
        </dgm:presLayoutVars>
      </dgm:prSet>
      <dgm:spPr/>
    </dgm:pt>
  </dgm:ptLst>
  <dgm:cxnLst>
    <dgm:cxn modelId="{B6DF5701-0CE6-426D-B8D3-418CF0F0A2F5}" type="presOf" srcId="{95ABDEAC-09B3-4E7D-A5B1-8BBC2150FCB6}" destId="{B588C05E-2455-42F3-A799-DD237BB6503A}" srcOrd="0" destOrd="0" presId="urn:microsoft.com/office/officeart/2018/2/layout/IconCircleList"/>
    <dgm:cxn modelId="{31E6BD0A-D56F-4434-AED3-7839051551AE}" type="presOf" srcId="{5822989B-C692-4294-BD4A-93EF576D1101}" destId="{1A8060CE-CA66-4D54-B6E9-58EA3A3C3122}" srcOrd="0" destOrd="0" presId="urn:microsoft.com/office/officeart/2018/2/layout/IconCircleList"/>
    <dgm:cxn modelId="{CF3EE811-CDF0-44A2-80B7-365DFB26A7A1}" type="presOf" srcId="{936CC360-462F-481C-A765-3DE5585032F8}" destId="{66ABE53A-C191-467C-AEAE-473F49898832}" srcOrd="0" destOrd="0" presId="urn:microsoft.com/office/officeart/2018/2/layout/IconCircleList"/>
    <dgm:cxn modelId="{6F69E01F-548A-4A62-A80B-0E407833E8D1}" type="presOf" srcId="{8C9A5118-05DC-4227-AD8E-69A781AF4E0D}" destId="{A99CB706-CB45-4A35-9012-82B1C71ED853}" srcOrd="0" destOrd="0" presId="urn:microsoft.com/office/officeart/2018/2/layout/IconCircleList"/>
    <dgm:cxn modelId="{49A1A325-5F0D-4B69-9E21-C54B5691E3AB}" type="presOf" srcId="{39616118-1680-4451-ABC5-27010948CE18}" destId="{A1714DC4-3347-4EF4-BAD8-09EC39A99B89}" srcOrd="0" destOrd="0" presId="urn:microsoft.com/office/officeart/2018/2/layout/IconCircleList"/>
    <dgm:cxn modelId="{EDBC912A-CB21-4886-B4DE-5ACF1BAAAD45}" srcId="{EDB001A6-5FE0-43A5-AE77-139318692496}" destId="{B9F649F4-07CC-4DFE-BA76-F463D9CD6229}" srcOrd="1" destOrd="0" parTransId="{418FE418-BB25-43FD-A830-755BB030B2D0}" sibTransId="{95ABDEAC-09B3-4E7D-A5B1-8BBC2150FCB6}"/>
    <dgm:cxn modelId="{ACEE562F-C826-484C-A867-7C2875E50E32}" type="presOf" srcId="{0F3557C9-57D1-4B16-9A40-0E9B967223C9}" destId="{11B45E9D-614A-4D8D-AC63-6A9908104DD0}" srcOrd="0" destOrd="0" presId="urn:microsoft.com/office/officeart/2018/2/layout/IconCircleList"/>
    <dgm:cxn modelId="{18102930-5325-420F-B0A5-090F7039B48D}" srcId="{EDB001A6-5FE0-43A5-AE77-139318692496}" destId="{0F3557C9-57D1-4B16-9A40-0E9B967223C9}" srcOrd="2" destOrd="0" parTransId="{A7526F8A-4FF8-4C9C-A76A-7AB96BFDAEC1}" sibTransId="{936CC360-462F-481C-A765-3DE5585032F8}"/>
    <dgm:cxn modelId="{7B46429E-3605-4F32-937D-03CADB1066B2}" type="presOf" srcId="{EDB001A6-5FE0-43A5-AE77-139318692496}" destId="{EE347F34-1E71-4288-86C8-BBADD556CC8B}" srcOrd="0" destOrd="0" presId="urn:microsoft.com/office/officeart/2018/2/layout/IconCircleList"/>
    <dgm:cxn modelId="{6B4C04A5-9294-4A90-9080-7444D1237A6C}" srcId="{EDB001A6-5FE0-43A5-AE77-139318692496}" destId="{5822989B-C692-4294-BD4A-93EF576D1101}" srcOrd="3" destOrd="0" parTransId="{71D0F706-3189-4768-900D-19CBD4039412}" sibTransId="{A8CC6C7B-9341-4AD6-85B3-0574A36F6A0D}"/>
    <dgm:cxn modelId="{73A2E6E9-8309-4D1A-80AD-62BC43242B7D}" type="presOf" srcId="{B9F649F4-07CC-4DFE-BA76-F463D9CD6229}" destId="{23582EEA-668A-46C8-9D13-D9551AC8FEF6}" srcOrd="0" destOrd="0" presId="urn:microsoft.com/office/officeart/2018/2/layout/IconCircleList"/>
    <dgm:cxn modelId="{CF6C25FF-5F42-4FB6-9A6E-9E93C8AC01EE}" srcId="{EDB001A6-5FE0-43A5-AE77-139318692496}" destId="{8C9A5118-05DC-4227-AD8E-69A781AF4E0D}" srcOrd="0" destOrd="0" parTransId="{E1B41622-C8BA-4B2D-98BC-62D225909488}" sibTransId="{39616118-1680-4451-ABC5-27010948CE18}"/>
    <dgm:cxn modelId="{EF8876E6-9BC1-4E68-94D7-57A4EFCFB1C9}" type="presParOf" srcId="{EE347F34-1E71-4288-86C8-BBADD556CC8B}" destId="{0F24D6FE-8571-45BC-8E3A-B8CB39E4BCEB}" srcOrd="0" destOrd="0" presId="urn:microsoft.com/office/officeart/2018/2/layout/IconCircleList"/>
    <dgm:cxn modelId="{1A1AC270-B67A-446A-B0F3-E139A53B4A29}" type="presParOf" srcId="{0F24D6FE-8571-45BC-8E3A-B8CB39E4BCEB}" destId="{6064DBA1-2E76-432F-AD78-CE485FEF2180}" srcOrd="0" destOrd="0" presId="urn:microsoft.com/office/officeart/2018/2/layout/IconCircleList"/>
    <dgm:cxn modelId="{FA967291-A805-41C8-A28B-2EC538F5536F}" type="presParOf" srcId="{6064DBA1-2E76-432F-AD78-CE485FEF2180}" destId="{C36D12B0-4591-40DC-AD9B-8F1186C26A35}" srcOrd="0" destOrd="0" presId="urn:microsoft.com/office/officeart/2018/2/layout/IconCircleList"/>
    <dgm:cxn modelId="{7FC28877-D929-4562-8560-20FA504E17A3}" type="presParOf" srcId="{6064DBA1-2E76-432F-AD78-CE485FEF2180}" destId="{A792982B-7386-45C1-A1F1-CBACCADEDAC4}" srcOrd="1" destOrd="0" presId="urn:microsoft.com/office/officeart/2018/2/layout/IconCircleList"/>
    <dgm:cxn modelId="{5E723322-E089-4EC0-9D1D-214482035E9F}" type="presParOf" srcId="{6064DBA1-2E76-432F-AD78-CE485FEF2180}" destId="{4B600D5A-F12C-41F6-A034-4BE67DEF3E92}" srcOrd="2" destOrd="0" presId="urn:microsoft.com/office/officeart/2018/2/layout/IconCircleList"/>
    <dgm:cxn modelId="{B01AE516-5EBD-4AD4-ADEF-CD249260A4DA}" type="presParOf" srcId="{6064DBA1-2E76-432F-AD78-CE485FEF2180}" destId="{A99CB706-CB45-4A35-9012-82B1C71ED853}" srcOrd="3" destOrd="0" presId="urn:microsoft.com/office/officeart/2018/2/layout/IconCircleList"/>
    <dgm:cxn modelId="{44A810A3-9E8A-4BF0-A983-89EF66D25552}" type="presParOf" srcId="{0F24D6FE-8571-45BC-8E3A-B8CB39E4BCEB}" destId="{A1714DC4-3347-4EF4-BAD8-09EC39A99B89}" srcOrd="1" destOrd="0" presId="urn:microsoft.com/office/officeart/2018/2/layout/IconCircleList"/>
    <dgm:cxn modelId="{66FA9578-FE6D-456F-B122-893A445A9457}" type="presParOf" srcId="{0F24D6FE-8571-45BC-8E3A-B8CB39E4BCEB}" destId="{6038A142-F10F-449F-A0F9-EE60AA1A8D93}" srcOrd="2" destOrd="0" presId="urn:microsoft.com/office/officeart/2018/2/layout/IconCircleList"/>
    <dgm:cxn modelId="{A2B68590-9003-4315-91D5-E9E961228B57}" type="presParOf" srcId="{6038A142-F10F-449F-A0F9-EE60AA1A8D93}" destId="{571FF079-C725-4862-839D-64A75A81935E}" srcOrd="0" destOrd="0" presId="urn:microsoft.com/office/officeart/2018/2/layout/IconCircleList"/>
    <dgm:cxn modelId="{E21D3106-9233-4AC5-9405-DCDAA0C90CC6}" type="presParOf" srcId="{6038A142-F10F-449F-A0F9-EE60AA1A8D93}" destId="{97AB30C8-57CA-4ABE-BFD1-2FCDE69E401C}" srcOrd="1" destOrd="0" presId="urn:microsoft.com/office/officeart/2018/2/layout/IconCircleList"/>
    <dgm:cxn modelId="{7F4442A3-DB3D-4935-87BA-605E2E37A88B}" type="presParOf" srcId="{6038A142-F10F-449F-A0F9-EE60AA1A8D93}" destId="{53B2BA0F-BF08-4B55-A4BD-97D84EDAF46F}" srcOrd="2" destOrd="0" presId="urn:microsoft.com/office/officeart/2018/2/layout/IconCircleList"/>
    <dgm:cxn modelId="{D1868D14-4D2D-4DB8-9FCC-A4B06FA8471A}" type="presParOf" srcId="{6038A142-F10F-449F-A0F9-EE60AA1A8D93}" destId="{23582EEA-668A-46C8-9D13-D9551AC8FEF6}" srcOrd="3" destOrd="0" presId="urn:microsoft.com/office/officeart/2018/2/layout/IconCircleList"/>
    <dgm:cxn modelId="{857A771F-8730-42A2-B0D8-DC0C96522D06}" type="presParOf" srcId="{0F24D6FE-8571-45BC-8E3A-B8CB39E4BCEB}" destId="{B588C05E-2455-42F3-A799-DD237BB6503A}" srcOrd="3" destOrd="0" presId="urn:microsoft.com/office/officeart/2018/2/layout/IconCircleList"/>
    <dgm:cxn modelId="{2AC55FFB-4475-4A43-B9DE-D237C5E50207}" type="presParOf" srcId="{0F24D6FE-8571-45BC-8E3A-B8CB39E4BCEB}" destId="{FAD5FC36-8CEF-4420-B53E-90928D852D36}" srcOrd="4" destOrd="0" presId="urn:microsoft.com/office/officeart/2018/2/layout/IconCircleList"/>
    <dgm:cxn modelId="{B0C451D4-9AD9-4488-B64D-FD7E99987F40}" type="presParOf" srcId="{FAD5FC36-8CEF-4420-B53E-90928D852D36}" destId="{DA153952-66ED-49CD-87F6-1081B0B70231}" srcOrd="0" destOrd="0" presId="urn:microsoft.com/office/officeart/2018/2/layout/IconCircleList"/>
    <dgm:cxn modelId="{ECA19E45-F4F3-40AE-A773-58AC2FA3BB4A}" type="presParOf" srcId="{FAD5FC36-8CEF-4420-B53E-90928D852D36}" destId="{7F66FFC1-3A46-4090-B916-A7FC5E56FD49}" srcOrd="1" destOrd="0" presId="urn:microsoft.com/office/officeart/2018/2/layout/IconCircleList"/>
    <dgm:cxn modelId="{CD88F356-9113-484B-A658-88A571CD5CD0}" type="presParOf" srcId="{FAD5FC36-8CEF-4420-B53E-90928D852D36}" destId="{795203BD-282F-46FE-9A1D-893B12CC0542}" srcOrd="2" destOrd="0" presId="urn:microsoft.com/office/officeart/2018/2/layout/IconCircleList"/>
    <dgm:cxn modelId="{A86E2C5F-F7EA-43D0-AE48-4D0C55CA5B4C}" type="presParOf" srcId="{FAD5FC36-8CEF-4420-B53E-90928D852D36}" destId="{11B45E9D-614A-4D8D-AC63-6A9908104DD0}" srcOrd="3" destOrd="0" presId="urn:microsoft.com/office/officeart/2018/2/layout/IconCircleList"/>
    <dgm:cxn modelId="{509E2FE6-6407-49EB-BCF0-3EB2F3664C88}" type="presParOf" srcId="{0F24D6FE-8571-45BC-8E3A-B8CB39E4BCEB}" destId="{66ABE53A-C191-467C-AEAE-473F49898832}" srcOrd="5" destOrd="0" presId="urn:microsoft.com/office/officeart/2018/2/layout/IconCircleList"/>
    <dgm:cxn modelId="{CC7BE283-1FA3-486F-9F75-2B196E8F28B4}" type="presParOf" srcId="{0F24D6FE-8571-45BC-8E3A-B8CB39E4BCEB}" destId="{B8802219-8BB8-4807-B191-5CBEB88812FB}" srcOrd="6" destOrd="0" presId="urn:microsoft.com/office/officeart/2018/2/layout/IconCircleList"/>
    <dgm:cxn modelId="{D99E1A88-188E-4EA8-81B3-474CE33AE9B8}" type="presParOf" srcId="{B8802219-8BB8-4807-B191-5CBEB88812FB}" destId="{C59A5478-FC79-4A6A-89CE-85BE8B378DFC}" srcOrd="0" destOrd="0" presId="urn:microsoft.com/office/officeart/2018/2/layout/IconCircleList"/>
    <dgm:cxn modelId="{FCCB0348-6428-48D0-854B-F70F720B97B6}" type="presParOf" srcId="{B8802219-8BB8-4807-B191-5CBEB88812FB}" destId="{BDE304DF-9F17-48A9-B7FA-E0D66875E584}" srcOrd="1" destOrd="0" presId="urn:microsoft.com/office/officeart/2018/2/layout/IconCircleList"/>
    <dgm:cxn modelId="{7A900EF6-57A2-4858-9467-565D9277F0A1}" type="presParOf" srcId="{B8802219-8BB8-4807-B191-5CBEB88812FB}" destId="{D1F6AE67-6857-4BDD-BECD-7DE7A94F927B}" srcOrd="2" destOrd="0" presId="urn:microsoft.com/office/officeart/2018/2/layout/IconCircleList"/>
    <dgm:cxn modelId="{AD97231B-EAA6-432C-BCC6-90FA1868E8A9}" type="presParOf" srcId="{B8802219-8BB8-4807-B191-5CBEB88812FB}" destId="{1A8060CE-CA66-4D54-B6E9-58EA3A3C3122}"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D2CCC9-476F-4B02-AC6C-63561CE6D031}">
      <dsp:nvSpPr>
        <dsp:cNvPr id="0" name=""/>
        <dsp:cNvSpPr/>
      </dsp:nvSpPr>
      <dsp:spPr>
        <a:xfrm>
          <a:off x="68086" y="262214"/>
          <a:ext cx="1502027" cy="1502027"/>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9972947-FA0C-43DB-87EF-B57564967F5F}">
      <dsp:nvSpPr>
        <dsp:cNvPr id="0" name=""/>
        <dsp:cNvSpPr/>
      </dsp:nvSpPr>
      <dsp:spPr>
        <a:xfrm>
          <a:off x="383512" y="577639"/>
          <a:ext cx="871176" cy="87117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C05D3BF-E0F7-4948-BDCA-4A535D184E38}">
      <dsp:nvSpPr>
        <dsp:cNvPr id="0" name=""/>
        <dsp:cNvSpPr/>
      </dsp:nvSpPr>
      <dsp:spPr>
        <a:xfrm>
          <a:off x="1891977" y="262214"/>
          <a:ext cx="3540494" cy="15020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90000"/>
            </a:lnSpc>
            <a:spcBef>
              <a:spcPct val="0"/>
            </a:spcBef>
            <a:spcAft>
              <a:spcPct val="35000"/>
            </a:spcAft>
            <a:buNone/>
          </a:pPr>
          <a:r>
            <a:rPr lang="en-GB" sz="2000" kern="1200" dirty="0"/>
            <a:t>The principles are </a:t>
          </a:r>
          <a:r>
            <a:rPr lang="en-GB" sz="2000" b="1" kern="1200" dirty="0"/>
            <a:t>set out right </a:t>
          </a:r>
          <a:r>
            <a:rPr lang="en-GB" sz="2000" kern="1200" dirty="0"/>
            <a:t>at the start of the </a:t>
          </a:r>
          <a:r>
            <a:rPr lang="en-GB" sz="2000" b="1" kern="1200" dirty="0"/>
            <a:t>legislation and inform </a:t>
          </a:r>
          <a:r>
            <a:rPr lang="en-GB" sz="2000" kern="1200" dirty="0"/>
            <a:t>everything that follows. </a:t>
          </a:r>
          <a:endParaRPr lang="en-US" sz="2000" kern="1200" dirty="0"/>
        </a:p>
      </dsp:txBody>
      <dsp:txXfrm>
        <a:off x="1891977" y="262214"/>
        <a:ext cx="3540494" cy="1502027"/>
      </dsp:txXfrm>
    </dsp:sp>
    <dsp:sp modelId="{AEA046EC-61FB-4D1A-8BA0-4E89E122B459}">
      <dsp:nvSpPr>
        <dsp:cNvPr id="0" name=""/>
        <dsp:cNvSpPr/>
      </dsp:nvSpPr>
      <dsp:spPr>
        <a:xfrm>
          <a:off x="6049375" y="262214"/>
          <a:ext cx="1502027" cy="1502027"/>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A972947-E7E3-497C-A276-886FD83144CB}">
      <dsp:nvSpPr>
        <dsp:cNvPr id="0" name=""/>
        <dsp:cNvSpPr/>
      </dsp:nvSpPr>
      <dsp:spPr>
        <a:xfrm>
          <a:off x="6364801" y="577639"/>
          <a:ext cx="871176" cy="87117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CD20DA4-6E30-48DC-BA64-EA5DCD22F6A0}">
      <dsp:nvSpPr>
        <dsp:cNvPr id="0" name=""/>
        <dsp:cNvSpPr/>
      </dsp:nvSpPr>
      <dsp:spPr>
        <a:xfrm>
          <a:off x="7873266" y="262214"/>
          <a:ext cx="3540494" cy="15020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90000"/>
            </a:lnSpc>
            <a:spcBef>
              <a:spcPct val="0"/>
            </a:spcBef>
            <a:spcAft>
              <a:spcPct val="35000"/>
            </a:spcAft>
            <a:buNone/>
          </a:pPr>
          <a:r>
            <a:rPr lang="en-GB" sz="2000" kern="1200" dirty="0"/>
            <a:t>It is a </a:t>
          </a:r>
          <a:r>
            <a:rPr lang="en-GB" sz="2000" b="1" kern="1200" dirty="0"/>
            <a:t>fundamental building block for good data </a:t>
          </a:r>
          <a:r>
            <a:rPr lang="en-GB" sz="2000" kern="1200" dirty="0"/>
            <a:t>protection practice. </a:t>
          </a:r>
          <a:endParaRPr lang="en-US" sz="2000" kern="1200" dirty="0"/>
        </a:p>
      </dsp:txBody>
      <dsp:txXfrm>
        <a:off x="7873266" y="262214"/>
        <a:ext cx="3540494" cy="1502027"/>
      </dsp:txXfrm>
    </dsp:sp>
    <dsp:sp modelId="{FE986A70-E405-49DD-94C4-998AE120A142}">
      <dsp:nvSpPr>
        <dsp:cNvPr id="0" name=""/>
        <dsp:cNvSpPr/>
      </dsp:nvSpPr>
      <dsp:spPr>
        <a:xfrm>
          <a:off x="68086" y="2486943"/>
          <a:ext cx="1502027" cy="1502027"/>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8B138A0-443E-440C-8F6A-A5AF1F2CF371}">
      <dsp:nvSpPr>
        <dsp:cNvPr id="0" name=""/>
        <dsp:cNvSpPr/>
      </dsp:nvSpPr>
      <dsp:spPr>
        <a:xfrm>
          <a:off x="383512" y="2802369"/>
          <a:ext cx="871176" cy="87117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F6B13AF-ED6F-42B8-8735-CB41E8D6E869}">
      <dsp:nvSpPr>
        <dsp:cNvPr id="0" name=""/>
        <dsp:cNvSpPr/>
      </dsp:nvSpPr>
      <dsp:spPr>
        <a:xfrm>
          <a:off x="1891977" y="2486943"/>
          <a:ext cx="3540494" cy="15020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90000"/>
            </a:lnSpc>
            <a:spcBef>
              <a:spcPct val="0"/>
            </a:spcBef>
            <a:spcAft>
              <a:spcPct val="35000"/>
            </a:spcAft>
            <a:buNone/>
          </a:pPr>
          <a:r>
            <a:rPr lang="en-GB" sz="2000" b="1" kern="1200" dirty="0"/>
            <a:t>Failure to fulfil </a:t>
          </a:r>
          <a:r>
            <a:rPr lang="en-GB" sz="2000" kern="1200" dirty="0"/>
            <a:t>with the principles may leave you open to large fines.</a:t>
          </a:r>
          <a:endParaRPr lang="en-US" sz="2000" kern="1200" dirty="0"/>
        </a:p>
      </dsp:txBody>
      <dsp:txXfrm>
        <a:off x="1891977" y="2486943"/>
        <a:ext cx="3540494" cy="1502027"/>
      </dsp:txXfrm>
    </dsp:sp>
    <dsp:sp modelId="{D86FA8FB-9009-44EC-84C2-58C7CF2929B9}">
      <dsp:nvSpPr>
        <dsp:cNvPr id="0" name=""/>
        <dsp:cNvSpPr/>
      </dsp:nvSpPr>
      <dsp:spPr>
        <a:xfrm>
          <a:off x="6049375" y="2486943"/>
          <a:ext cx="1502027" cy="1502027"/>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37FEA0E-A527-42E9-B0CB-F5C3060F7E77}">
      <dsp:nvSpPr>
        <dsp:cNvPr id="0" name=""/>
        <dsp:cNvSpPr/>
      </dsp:nvSpPr>
      <dsp:spPr>
        <a:xfrm>
          <a:off x="6364801" y="2802369"/>
          <a:ext cx="871176" cy="87117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1BB7BA2-BBD5-44BB-86CD-DD6CF409BEB8}">
      <dsp:nvSpPr>
        <dsp:cNvPr id="0" name=""/>
        <dsp:cNvSpPr/>
      </dsp:nvSpPr>
      <dsp:spPr>
        <a:xfrm>
          <a:off x="7873266" y="2486943"/>
          <a:ext cx="3540494" cy="15020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90000"/>
            </a:lnSpc>
            <a:spcBef>
              <a:spcPct val="0"/>
            </a:spcBef>
            <a:spcAft>
              <a:spcPct val="35000"/>
            </a:spcAft>
            <a:buNone/>
          </a:pPr>
          <a:r>
            <a:rPr lang="en-GB" sz="2000" b="1" kern="1200" dirty="0"/>
            <a:t>Article 83(5)(a) states that violations of the basic principles for processing personal data </a:t>
          </a:r>
          <a:r>
            <a:rPr lang="en-GB" sz="2000" kern="1200" dirty="0"/>
            <a:t>are subject to </a:t>
          </a:r>
          <a:r>
            <a:rPr lang="en-GB" sz="2000" b="1" kern="1200" dirty="0"/>
            <a:t>the highest level of administrative fines</a:t>
          </a:r>
          <a:r>
            <a:rPr lang="en-GB" sz="2000" kern="1200" dirty="0"/>
            <a:t>. </a:t>
          </a:r>
          <a:endParaRPr lang="en-US" sz="2000" kern="1200" dirty="0"/>
        </a:p>
      </dsp:txBody>
      <dsp:txXfrm>
        <a:off x="7873266" y="2486943"/>
        <a:ext cx="3540494" cy="150202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6D12B0-4591-40DC-AD9B-8F1186C26A35}">
      <dsp:nvSpPr>
        <dsp:cNvPr id="0" name=""/>
        <dsp:cNvSpPr/>
      </dsp:nvSpPr>
      <dsp:spPr>
        <a:xfrm>
          <a:off x="83525" y="421583"/>
          <a:ext cx="1512915" cy="1512915"/>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92982B-7386-45C1-A1F1-CBACCADEDAC4}">
      <dsp:nvSpPr>
        <dsp:cNvPr id="0" name=""/>
        <dsp:cNvSpPr/>
      </dsp:nvSpPr>
      <dsp:spPr>
        <a:xfrm>
          <a:off x="401238" y="739295"/>
          <a:ext cx="877491" cy="87749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99CB706-CB45-4A35-9012-82B1C71ED853}">
      <dsp:nvSpPr>
        <dsp:cNvPr id="0" name=""/>
        <dsp:cNvSpPr/>
      </dsp:nvSpPr>
      <dsp:spPr>
        <a:xfrm>
          <a:off x="1920637" y="421583"/>
          <a:ext cx="3566158" cy="1512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GB" sz="1900" kern="1200" dirty="0"/>
            <a:t>In England it looks after </a:t>
          </a:r>
          <a:r>
            <a:rPr lang="en-GB" sz="1900" b="1" kern="1200" dirty="0"/>
            <a:t>55 million </a:t>
          </a:r>
          <a:r>
            <a:rPr lang="en-GB" sz="1900" kern="1200" dirty="0"/>
            <a:t>people, from the time we are </a:t>
          </a:r>
          <a:r>
            <a:rPr lang="en-GB" sz="1900" b="1" kern="1200" dirty="0"/>
            <a:t>born until the end of our lives.</a:t>
          </a:r>
          <a:endParaRPr lang="en-US" sz="1900" b="1" kern="1200" dirty="0"/>
        </a:p>
      </dsp:txBody>
      <dsp:txXfrm>
        <a:off x="1920637" y="421583"/>
        <a:ext cx="3566158" cy="1512915"/>
      </dsp:txXfrm>
    </dsp:sp>
    <dsp:sp modelId="{571FF079-C725-4862-839D-64A75A81935E}">
      <dsp:nvSpPr>
        <dsp:cNvPr id="0" name=""/>
        <dsp:cNvSpPr/>
      </dsp:nvSpPr>
      <dsp:spPr>
        <a:xfrm>
          <a:off x="6108172" y="421583"/>
          <a:ext cx="1512915" cy="1512915"/>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7AB30C8-57CA-4ABE-BFD1-2FCDE69E401C}">
      <dsp:nvSpPr>
        <dsp:cNvPr id="0" name=""/>
        <dsp:cNvSpPr/>
      </dsp:nvSpPr>
      <dsp:spPr>
        <a:xfrm>
          <a:off x="6425884" y="739295"/>
          <a:ext cx="877491" cy="87749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3582EEA-668A-46C8-9D13-D9551AC8FEF6}">
      <dsp:nvSpPr>
        <dsp:cNvPr id="0" name=""/>
        <dsp:cNvSpPr/>
      </dsp:nvSpPr>
      <dsp:spPr>
        <a:xfrm>
          <a:off x="7945284" y="421583"/>
          <a:ext cx="3566158" cy="1512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GB" sz="1900" kern="1200" dirty="0"/>
            <a:t>The information in our health and care records can be put together to </a:t>
          </a:r>
          <a:r>
            <a:rPr lang="en-GB" sz="1900" b="1" kern="1200" dirty="0"/>
            <a:t>create a set of data that is unmatched anywhere else in the world</a:t>
          </a:r>
          <a:r>
            <a:rPr lang="en-GB" sz="1900" kern="1200" dirty="0"/>
            <a:t>.</a:t>
          </a:r>
          <a:endParaRPr lang="en-US" sz="1900" kern="1200" dirty="0"/>
        </a:p>
      </dsp:txBody>
      <dsp:txXfrm>
        <a:off x="7945284" y="421583"/>
        <a:ext cx="3566158" cy="1512915"/>
      </dsp:txXfrm>
    </dsp:sp>
    <dsp:sp modelId="{DA153952-66ED-49CD-87F6-1081B0B70231}">
      <dsp:nvSpPr>
        <dsp:cNvPr id="0" name=""/>
        <dsp:cNvSpPr/>
      </dsp:nvSpPr>
      <dsp:spPr>
        <a:xfrm>
          <a:off x="83525" y="2726944"/>
          <a:ext cx="1512915" cy="1512915"/>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66FFC1-3A46-4090-B916-A7FC5E56FD49}">
      <dsp:nvSpPr>
        <dsp:cNvPr id="0" name=""/>
        <dsp:cNvSpPr/>
      </dsp:nvSpPr>
      <dsp:spPr>
        <a:xfrm>
          <a:off x="401238" y="3044657"/>
          <a:ext cx="877491" cy="87749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1B45E9D-614A-4D8D-AC63-6A9908104DD0}">
      <dsp:nvSpPr>
        <dsp:cNvPr id="0" name=""/>
        <dsp:cNvSpPr/>
      </dsp:nvSpPr>
      <dsp:spPr>
        <a:xfrm>
          <a:off x="1920637" y="2726944"/>
          <a:ext cx="3566158" cy="1512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GB" sz="1900" kern="1200" dirty="0"/>
            <a:t>This data, from across the whole population, is used to </a:t>
          </a:r>
          <a:r>
            <a:rPr lang="en-GB" sz="1900" b="1" kern="1200" dirty="0"/>
            <a:t>monitor and improve care</a:t>
          </a:r>
          <a:r>
            <a:rPr lang="en-GB" sz="1900" kern="1200" dirty="0"/>
            <a:t>, and it's one of the great strengths of our health service.</a:t>
          </a:r>
          <a:endParaRPr lang="en-US" sz="1900" kern="1200" dirty="0"/>
        </a:p>
      </dsp:txBody>
      <dsp:txXfrm>
        <a:off x="1920637" y="2726944"/>
        <a:ext cx="3566158" cy="1512915"/>
      </dsp:txXfrm>
    </dsp:sp>
    <dsp:sp modelId="{C59A5478-FC79-4A6A-89CE-85BE8B378DFC}">
      <dsp:nvSpPr>
        <dsp:cNvPr id="0" name=""/>
        <dsp:cNvSpPr/>
      </dsp:nvSpPr>
      <dsp:spPr>
        <a:xfrm>
          <a:off x="6108172" y="2726944"/>
          <a:ext cx="1512915" cy="1512915"/>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E304DF-9F17-48A9-B7FA-E0D66875E584}">
      <dsp:nvSpPr>
        <dsp:cNvPr id="0" name=""/>
        <dsp:cNvSpPr/>
      </dsp:nvSpPr>
      <dsp:spPr>
        <a:xfrm>
          <a:off x="6425884" y="3044657"/>
          <a:ext cx="877491" cy="877491"/>
        </a:xfrm>
        <a:prstGeom prst="rect">
          <a:avLst/>
        </a:prstGeom>
        <a:blipFill>
          <a:blip xmlns:r="http://schemas.openxmlformats.org/officeDocument/2006/relationships" r:embed="rId4"/>
          <a:srcRect/>
          <a:stretch>
            <a:fillRect l="-39000" r="-3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A8060CE-CA66-4D54-B6E9-58EA3A3C3122}">
      <dsp:nvSpPr>
        <dsp:cNvPr id="0" name=""/>
        <dsp:cNvSpPr/>
      </dsp:nvSpPr>
      <dsp:spPr>
        <a:xfrm>
          <a:off x="7945284" y="2726944"/>
          <a:ext cx="3566158" cy="1512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GB" sz="1900" kern="1200"/>
            <a:t>NHS Digital collects, stores, and protects health information so it can be used safely to improve healthcare services for people today and in the future.</a:t>
          </a:r>
        </a:p>
      </dsp:txBody>
      <dsp:txXfrm>
        <a:off x="7945284" y="2726944"/>
        <a:ext cx="3566158" cy="1512915"/>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78427" cy="513508"/>
          </a:xfrm>
          <a:prstGeom prst="rect">
            <a:avLst/>
          </a:prstGeom>
        </p:spPr>
        <p:txBody>
          <a:bodyPr vert="horz" lIns="99075" tIns="49538" rIns="99075" bIns="49538" rtlCol="0"/>
          <a:lstStyle>
            <a:lvl1pPr algn="l">
              <a:defRPr sz="1300"/>
            </a:lvl1pPr>
          </a:lstStyle>
          <a:p>
            <a:endParaRPr lang="en-US"/>
          </a:p>
        </p:txBody>
      </p:sp>
      <p:sp>
        <p:nvSpPr>
          <p:cNvPr id="3" name="Date Placeholder 2"/>
          <p:cNvSpPr>
            <a:spLocks noGrp="1"/>
          </p:cNvSpPr>
          <p:nvPr>
            <p:ph type="dt" idx="1"/>
          </p:nvPr>
        </p:nvSpPr>
        <p:spPr>
          <a:xfrm>
            <a:off x="4023993" y="1"/>
            <a:ext cx="3078427" cy="513508"/>
          </a:xfrm>
          <a:prstGeom prst="rect">
            <a:avLst/>
          </a:prstGeom>
        </p:spPr>
        <p:txBody>
          <a:bodyPr vert="horz" lIns="99075" tIns="49538" rIns="99075" bIns="49538" rtlCol="0"/>
          <a:lstStyle>
            <a:lvl1pPr algn="r">
              <a:defRPr sz="1300"/>
            </a:lvl1pPr>
          </a:lstStyle>
          <a:p>
            <a:fld id="{CF981728-CE48-49DC-905D-BED0E3AA70FA}" type="datetimeFigureOut">
              <a:t>6/21/2026</a:t>
            </a:fld>
            <a:endParaRPr lang="en-US"/>
          </a:p>
        </p:txBody>
      </p:sp>
      <p:sp>
        <p:nvSpPr>
          <p:cNvPr id="4" name="Slide Image Placeholder 3"/>
          <p:cNvSpPr>
            <a:spLocks noGrp="1" noRot="1" noChangeAspect="1"/>
          </p:cNvSpPr>
          <p:nvPr>
            <p:ph type="sldImg" idx="2"/>
          </p:nvPr>
        </p:nvSpPr>
        <p:spPr>
          <a:xfrm>
            <a:off x="481013" y="1277938"/>
            <a:ext cx="6143625" cy="3455987"/>
          </a:xfrm>
          <a:prstGeom prst="rect">
            <a:avLst/>
          </a:prstGeom>
          <a:noFill/>
          <a:ln w="12700">
            <a:solidFill>
              <a:prstClr val="black"/>
            </a:solidFill>
          </a:ln>
        </p:spPr>
        <p:txBody>
          <a:bodyPr vert="horz" lIns="99075" tIns="49538" rIns="99075" bIns="49538" rtlCol="0" anchor="ctr"/>
          <a:lstStyle/>
          <a:p>
            <a:endParaRPr lang="en-US"/>
          </a:p>
        </p:txBody>
      </p:sp>
      <p:sp>
        <p:nvSpPr>
          <p:cNvPr id="5" name="Notes Placeholder 4"/>
          <p:cNvSpPr>
            <a:spLocks noGrp="1"/>
          </p:cNvSpPr>
          <p:nvPr>
            <p:ph type="body" sz="quarter" idx="3"/>
          </p:nvPr>
        </p:nvSpPr>
        <p:spPr>
          <a:xfrm>
            <a:off x="710407" y="4925408"/>
            <a:ext cx="5683250" cy="4029879"/>
          </a:xfrm>
          <a:prstGeom prst="rect">
            <a:avLst/>
          </a:prstGeom>
        </p:spPr>
        <p:txBody>
          <a:bodyPr vert="horz" lIns="99075" tIns="49538" rIns="99075" bIns="4953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721108"/>
            <a:ext cx="3078427" cy="513507"/>
          </a:xfrm>
          <a:prstGeom prst="rect">
            <a:avLst/>
          </a:prstGeom>
        </p:spPr>
        <p:txBody>
          <a:bodyPr vert="horz" lIns="99075" tIns="49538" rIns="99075" bIns="49538" rtlCol="0" anchor="b"/>
          <a:lstStyle>
            <a:lvl1pPr algn="l">
              <a:defRPr sz="1300"/>
            </a:lvl1pPr>
          </a:lstStyle>
          <a:p>
            <a:endParaRPr lang="en-US"/>
          </a:p>
        </p:txBody>
      </p:sp>
      <p:sp>
        <p:nvSpPr>
          <p:cNvPr id="7" name="Slide Number Placeholder 6"/>
          <p:cNvSpPr>
            <a:spLocks noGrp="1"/>
          </p:cNvSpPr>
          <p:nvPr>
            <p:ph type="sldNum" sz="quarter" idx="5"/>
          </p:nvPr>
        </p:nvSpPr>
        <p:spPr>
          <a:xfrm>
            <a:off x="4023993" y="9721108"/>
            <a:ext cx="3078427" cy="513507"/>
          </a:xfrm>
          <a:prstGeom prst="rect">
            <a:avLst/>
          </a:prstGeom>
        </p:spPr>
        <p:txBody>
          <a:bodyPr vert="horz" lIns="99075" tIns="49538" rIns="99075" bIns="49538" rtlCol="0" anchor="b"/>
          <a:lstStyle>
            <a:lvl1pPr algn="r">
              <a:defRPr sz="1300"/>
            </a:lvl1pPr>
          </a:lstStyle>
          <a:p>
            <a:fld id="{3D4C67B5-F292-4576-8BF8-36D135D4AF60}" type="slidenum">
              <a:t>‹#›</a:t>
            </a:fld>
            <a:endParaRPr lang="en-US"/>
          </a:p>
        </p:txBody>
      </p:sp>
    </p:spTree>
    <p:extLst>
      <p:ext uri="{BB962C8B-B14F-4D97-AF65-F5344CB8AC3E}">
        <p14:creationId xmlns:p14="http://schemas.microsoft.com/office/powerpoint/2010/main" val="27990111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ncsc.gov.uk/guidance/phishing" TargetMode="External"/><Relationship Id="rId2" Type="http://schemas.openxmlformats.org/officeDocument/2006/relationships/slide" Target="../slides/slide17.xml"/><Relationship Id="rId1" Type="http://schemas.openxmlformats.org/officeDocument/2006/relationships/notesMaster" Target="../notesMasters/notesMaster1.xml"/><Relationship Id="rId6" Type="http://schemas.openxmlformats.org/officeDocument/2006/relationships/hyperlink" Target="https://ico.org.uk/for-organisations/uk-gdpr-guidance-and-resources/security/a-guide-to-data-security/#11" TargetMode="External"/><Relationship Id="rId5" Type="http://schemas.openxmlformats.org/officeDocument/2006/relationships/hyperlink" Target="https://www.ncsc.gov.uk/collection/supply-chain-security" TargetMode="External"/><Relationship Id="rId4" Type="http://schemas.openxmlformats.org/officeDocument/2006/relationships/hyperlink" Target="https://ico.org.uk/for-organisations/uk-gdpr-guidance-and-resources/security/a-guide-to-data-security/passwords-in-online-services/" TargetMode="Externa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nhs.uk/" TargetMode="External"/><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D4C67B5-F292-4576-8BF8-36D135D4AF60}" type="slidenum">
              <a:rPr lang="en-GB" smtClean="0"/>
              <a:t>1</a:t>
            </a:fld>
            <a:endParaRPr lang="en-GB"/>
          </a:p>
        </p:txBody>
      </p:sp>
    </p:spTree>
    <p:extLst>
      <p:ext uri="{BB962C8B-B14F-4D97-AF65-F5344CB8AC3E}">
        <p14:creationId xmlns:p14="http://schemas.microsoft.com/office/powerpoint/2010/main" val="24589627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D4C67B5-F292-4576-8BF8-36D135D4AF60}" type="slidenum">
              <a:rPr lang="en-GB" smtClean="0"/>
              <a:t>2</a:t>
            </a:fld>
            <a:endParaRPr lang="en-GB"/>
          </a:p>
        </p:txBody>
      </p:sp>
    </p:spTree>
    <p:extLst>
      <p:ext uri="{BB962C8B-B14F-4D97-AF65-F5344CB8AC3E}">
        <p14:creationId xmlns:p14="http://schemas.microsoft.com/office/powerpoint/2010/main" val="35500430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Notes from - https://ico.org.uk/for-organisations/uk-gdpr-guidance-and-resources/data-protection-principles/a-guide-to-the-data-protection-principles/</a:t>
            </a:r>
          </a:p>
          <a:p>
            <a:endParaRPr lang="en-GB" dirty="0"/>
          </a:p>
          <a:p>
            <a:r>
              <a:rPr lang="en-GB" dirty="0"/>
              <a:t>What are the principles? </a:t>
            </a:r>
          </a:p>
          <a:p>
            <a:r>
              <a:rPr lang="en-GB" dirty="0"/>
              <a:t>Article 5 of the UK GDPR sets out seven key principles which lie at the heart of the general data protection regime.</a:t>
            </a:r>
          </a:p>
          <a:p>
            <a:r>
              <a:rPr lang="en-GB" dirty="0"/>
              <a:t>Article 5(1) requires that personal data shall be:  </a:t>
            </a:r>
          </a:p>
          <a:p>
            <a:endParaRPr lang="en-GB" dirty="0"/>
          </a:p>
          <a:p>
            <a:r>
              <a:rPr lang="en-GB" dirty="0"/>
              <a:t>“(a) processed lawfully, fairly and in a transparent manner in relation to individuals (‘lawfulness, fairness and transparency’);</a:t>
            </a:r>
          </a:p>
          <a:p>
            <a:r>
              <a:rPr lang="en-GB" dirty="0"/>
              <a:t>(b) collected for specified, explicit and legitimate purposes and not further processed in a manner that is incompatible with those purposes; further processing for archiving purposes in the public interest, scientific or historical research purposes or statistical purposes shall not be considered to be incompatible with the initial purposes (‘purpose limitation’);</a:t>
            </a:r>
          </a:p>
          <a:p>
            <a:r>
              <a:rPr lang="en-GB" dirty="0"/>
              <a:t>(c) adequate, relevant and limited to what is necessary in relation to the purposes for which they are processed (‘data minimisation’);</a:t>
            </a:r>
          </a:p>
          <a:p>
            <a:r>
              <a:rPr lang="en-GB" dirty="0"/>
              <a:t>(d) accurate and, where necessary, kept up to date; every reasonable step must be taken to ensure that personal data that are inaccurate, having regard to the purposes for which they are processed, are erased or rectified without delay (‘accuracy’);</a:t>
            </a:r>
          </a:p>
          <a:p>
            <a:r>
              <a:rPr lang="en-GB" dirty="0"/>
              <a:t>(e) kept in a form which permits identification of data subjects for no longer than is necessary for the purposes for which the personal data are processed; personal data may be stored for longer periods insofar as the personal data will be processed solely for archiving purposes in the public interest, scientific or historical research purposes or statistical purposes subject to implementation of the appropriate technical and organisational measures required by the GDPR in order to safeguard the rights and freedoms of individuals (‘storage limitation’);</a:t>
            </a:r>
          </a:p>
          <a:p>
            <a:r>
              <a:rPr lang="en-GB" dirty="0"/>
              <a:t>(f) processed in a manner that ensures appropriate security of the personal data, including protection against unauthorised or unlawful processing and against accidental loss, destruction or damage, using appropriate technical or organisational measures (‘integrity and confidentiality’).”</a:t>
            </a:r>
          </a:p>
          <a:p>
            <a:r>
              <a:rPr lang="en-GB" dirty="0"/>
              <a:t>Article 5(2) adds that:</a:t>
            </a:r>
          </a:p>
          <a:p>
            <a:r>
              <a:rPr lang="en-GB" dirty="0"/>
              <a:t>“The controller shall be responsible for, and be able to demonstrate compliance with, paragraph 1 (‘accountability’).</a:t>
            </a:r>
          </a:p>
          <a:p>
            <a:endParaRPr lang="en-GB" dirty="0"/>
          </a:p>
        </p:txBody>
      </p:sp>
      <p:sp>
        <p:nvSpPr>
          <p:cNvPr id="4" name="Slide Number Placeholder 3"/>
          <p:cNvSpPr>
            <a:spLocks noGrp="1"/>
          </p:cNvSpPr>
          <p:nvPr>
            <p:ph type="sldNum" sz="quarter" idx="5"/>
          </p:nvPr>
        </p:nvSpPr>
        <p:spPr/>
        <p:txBody>
          <a:bodyPr/>
          <a:lstStyle/>
          <a:p>
            <a:fld id="{3D4C67B5-F292-4576-8BF8-36D135D4AF60}" type="slidenum">
              <a:rPr lang="en-GB" smtClean="0"/>
              <a:t>6</a:t>
            </a:fld>
            <a:endParaRPr lang="en-GB"/>
          </a:p>
        </p:txBody>
      </p:sp>
    </p:spTree>
    <p:extLst>
      <p:ext uri="{BB962C8B-B14F-4D97-AF65-F5344CB8AC3E}">
        <p14:creationId xmlns:p14="http://schemas.microsoft.com/office/powerpoint/2010/main" val="38422117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Notes from – ICO - https://ico.org.uk/for-organisations/uk-gdpr-guidance-and-resources/data-protection-principles/a-guide-to-the-data-protection-principles/the-principles/lawfulness-fairness-and-transparency/</a:t>
            </a:r>
          </a:p>
          <a:p>
            <a:endParaRPr lang="en-GB" dirty="0"/>
          </a:p>
          <a:p>
            <a:r>
              <a:rPr lang="en-GB" dirty="0"/>
              <a:t>What is lawfulness?</a:t>
            </a:r>
          </a:p>
          <a:p>
            <a:r>
              <a:rPr lang="en-GB" dirty="0"/>
              <a:t>For processing of personal data to be lawful, you need to identify specific grounds for the processing. This is called a ‘lawful </a:t>
            </a:r>
            <a:r>
              <a:rPr lang="en-GB" dirty="0" err="1"/>
              <a:t>basis’</a:t>
            </a:r>
            <a:r>
              <a:rPr lang="en-GB" dirty="0"/>
              <a:t> for processing, and there are six options which depend on your purpose and your relationship with the individual. There are also specific additional conditions for processing some especially sensitive types of data. For more information, see the lawful basis section of this guide.</a:t>
            </a:r>
          </a:p>
          <a:p>
            <a:r>
              <a:rPr lang="en-GB" dirty="0"/>
              <a:t>If no lawful basis applies then your processing will be unlawful and in breach of this principle.</a:t>
            </a:r>
          </a:p>
          <a:p>
            <a:r>
              <a:rPr lang="en-GB" dirty="0"/>
              <a:t>Lawfulness also means that you don’t do anything with the personal data which is unlawful in a more general sense. This includes statute and common law obligations, whether criminal or civil. If processing involves committing a criminal offence, it will obviously be unlawful. However, processing may also be unlawful if it results in:</a:t>
            </a:r>
          </a:p>
          <a:p>
            <a:r>
              <a:rPr lang="en-GB" dirty="0"/>
              <a:t>a breach of a duty of confidence;</a:t>
            </a:r>
          </a:p>
          <a:p>
            <a:r>
              <a:rPr lang="en-GB" dirty="0"/>
              <a:t>your organisation exceeding its legal powers or exercising those powers improperly;</a:t>
            </a:r>
          </a:p>
          <a:p>
            <a:r>
              <a:rPr lang="en-GB" dirty="0"/>
              <a:t>an infringement of copyright;</a:t>
            </a:r>
          </a:p>
          <a:p>
            <a:r>
              <a:rPr lang="en-GB" dirty="0"/>
              <a:t>a breach of an enforceable contractual agreement;</a:t>
            </a:r>
          </a:p>
          <a:p>
            <a:r>
              <a:rPr lang="en-GB" dirty="0"/>
              <a:t>a breach of industry-specific legislation or regulations; or</a:t>
            </a:r>
          </a:p>
          <a:p>
            <a:r>
              <a:rPr lang="en-GB" dirty="0"/>
              <a:t>a breach of the Human Rights Act 1998.</a:t>
            </a:r>
          </a:p>
          <a:p>
            <a:r>
              <a:rPr lang="en-GB" dirty="0"/>
              <a:t>These are just examples, and this list is not exhaustive. You may need to take your own legal advice on other relevant legal requirements.</a:t>
            </a:r>
          </a:p>
          <a:p>
            <a:r>
              <a:rPr lang="en-GB" dirty="0"/>
              <a:t>Although processing personal data in breach of copyright or industry regulations (for example) will involve unlawful processing in breach of this principle, this does not mean that the ICO can pursue allegations which are primarily about breaches of copyright, financial regulations or other laws outside our remit and expertise as data protection regulator. In this situation there are likely to be other legal or regulatory routes of redress where the issues can be considered in a more appropriate forum.</a:t>
            </a:r>
          </a:p>
          <a:p>
            <a:r>
              <a:rPr lang="en-GB" dirty="0"/>
              <a:t>If you have processed personal data unlawfully, the UK GDPR gives individuals the right to erase that data or restrict your processing of it.</a:t>
            </a:r>
          </a:p>
          <a:p>
            <a:r>
              <a:rPr lang="en-GB" dirty="0"/>
              <a:t>What is fairness?</a:t>
            </a:r>
          </a:p>
          <a:p>
            <a:r>
              <a:rPr lang="en-GB" dirty="0"/>
              <a:t>Processing of personal data must always be fair as well as lawful. If any aspect of your processing is unfair you will be in breach of this principle – even if you can show that you have a lawful basis for the processing.</a:t>
            </a:r>
          </a:p>
          <a:p>
            <a:r>
              <a:rPr lang="en-GB" dirty="0"/>
              <a:t>In general, fairness means that you should only handle personal data in ways that people would reasonably expect and not use it in ways that have unjustified adverse effects on them. You need to stop and think not just about how you can use personal data, but also about whether you should.</a:t>
            </a:r>
          </a:p>
          <a:p>
            <a:r>
              <a:rPr lang="en-GB" dirty="0"/>
              <a:t>Assessing whether you are processing information fairly depends partly on how you obtain it. In particular, if anyone is deceived or misled when the personal data is obtained, then this is unlikely to be fair.</a:t>
            </a:r>
          </a:p>
          <a:p>
            <a:r>
              <a:rPr lang="en-GB" dirty="0"/>
              <a:t>In order to assess whether or not you are processing personal data fairly, you must consider more generally how it affects the interests of the people concerned – as a group and individually. If you have obtained and used the information fairly in relation to most of the people it relates to but unfairly in relation to one individual, there will still be a breach of this principle.</a:t>
            </a:r>
          </a:p>
          <a:p>
            <a:r>
              <a:rPr lang="en-GB" dirty="0"/>
              <a:t>Personal data may sometimes be used in a way that negatively affects an individual without this necessarily being unfair. What matters is whether or not such detriment is justified.</a:t>
            </a:r>
          </a:p>
          <a:p>
            <a:r>
              <a:rPr lang="en-GB" dirty="0"/>
              <a:t>Example</a:t>
            </a:r>
          </a:p>
          <a:p>
            <a:r>
              <a:rPr lang="en-GB" dirty="0"/>
              <a:t>Where personal data is collected to assess tax liability or to impose a fine for breaking the speed limit, the information is being used in a way that may cause detriment to the individuals concerned, but the proper use of personal data for these purposes will not be unfair.</a:t>
            </a:r>
          </a:p>
          <a:p>
            <a:r>
              <a:rPr lang="en-GB" dirty="0"/>
              <a:t>You should also ensure that you treat individuals fairly when they seek to exercise their rights over their data. This ties in with your obligation to facilitate the exercise of individuals’ rights. Read our guidance on rights for more information.</a:t>
            </a:r>
          </a:p>
          <a:p>
            <a:r>
              <a:rPr lang="en-GB" dirty="0"/>
              <a:t>What is transparency?</a:t>
            </a:r>
          </a:p>
          <a:p>
            <a:r>
              <a:rPr lang="en-GB" dirty="0"/>
              <a:t>Transparency is fundamentally linked to fairness. Transparent processing is about being clear, open and honest with people from the start about who you are, and how and why you use their personal data.</a:t>
            </a:r>
          </a:p>
          <a:p>
            <a:r>
              <a:rPr lang="en-GB" dirty="0"/>
              <a:t>Transparency is always important, but especially in situations where individuals have a choice about whether they wish to enter into a relationship with you. If individuals know at the outset what you will use their information for, they will be able to make an informed decision about whether to enter into a relationship, or perhaps to try to renegotiate the terms of that relationship.</a:t>
            </a:r>
          </a:p>
          <a:p>
            <a:r>
              <a:rPr lang="en-GB" dirty="0"/>
              <a:t>Transparency is important even when you have no direct relationship with the individual and collect their personal data from another source. In some cases, it can be even more important - as individuals may have no idea that you are collecting and using their personal data, and this affects their ability to assert their rights over their data. This is sometimes known as ‘invisible processing’.</a:t>
            </a:r>
          </a:p>
          <a:p>
            <a:r>
              <a:rPr lang="en-GB" dirty="0"/>
              <a:t>You must ensure that you tell individuals about your processing in a way that is easily accessible and easy to understand. You must use clear and plain language.</a:t>
            </a:r>
          </a:p>
          <a:p>
            <a:r>
              <a:rPr lang="en-GB" dirty="0"/>
              <a:t>For more detail on your transparency obligations and the privacy information you must provide to individuals, see our guidance on the right to be informed.</a:t>
            </a:r>
          </a:p>
          <a:p>
            <a:endParaRPr lang="en-GB" dirty="0"/>
          </a:p>
        </p:txBody>
      </p:sp>
      <p:sp>
        <p:nvSpPr>
          <p:cNvPr id="4" name="Slide Number Placeholder 3"/>
          <p:cNvSpPr>
            <a:spLocks noGrp="1"/>
          </p:cNvSpPr>
          <p:nvPr>
            <p:ph type="sldNum" sz="quarter" idx="5"/>
          </p:nvPr>
        </p:nvSpPr>
        <p:spPr/>
        <p:txBody>
          <a:bodyPr/>
          <a:lstStyle/>
          <a:p>
            <a:fld id="{3D4C67B5-F292-4576-8BF8-36D135D4AF60}" type="slidenum">
              <a:rPr lang="en-GB" smtClean="0"/>
              <a:t>8</a:t>
            </a:fld>
            <a:endParaRPr lang="en-GB"/>
          </a:p>
        </p:txBody>
      </p:sp>
    </p:spTree>
    <p:extLst>
      <p:ext uri="{BB962C8B-B14F-4D97-AF65-F5344CB8AC3E}">
        <p14:creationId xmlns:p14="http://schemas.microsoft.com/office/powerpoint/2010/main" val="972676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is the purpose limitation principle?</a:t>
            </a:r>
          </a:p>
          <a:p>
            <a:r>
              <a:rPr lang="en-GB" dirty="0"/>
              <a:t>Article 5(1)(b) says:</a:t>
            </a:r>
          </a:p>
          <a:p>
            <a:br>
              <a:rPr lang="en-GB" dirty="0"/>
            </a:br>
            <a:r>
              <a:rPr lang="en-GB" dirty="0"/>
              <a:t>“1. Personal data shall be:</a:t>
            </a:r>
          </a:p>
          <a:p>
            <a:r>
              <a:rPr lang="en-GB" dirty="0"/>
              <a:t>(b) collected for specified, explicit and legitimate purposes and not further processed in a manner that is incompatible with those purposes; further processing for archiving purposes in the public interest, scientific or historical research purposes or statistical purposes shall, in accordance with Article 89(1), not be considered to be incompatible with the initial purposes.”</a:t>
            </a:r>
            <a:br>
              <a:rPr lang="en-GB" dirty="0"/>
            </a:br>
            <a:br>
              <a:rPr lang="en-GB" dirty="0"/>
            </a:br>
            <a:endParaRPr lang="en-GB" dirty="0"/>
          </a:p>
          <a:p>
            <a:r>
              <a:rPr lang="en-GB" dirty="0"/>
              <a:t>In practice, this means that you must:</a:t>
            </a:r>
          </a:p>
          <a:p>
            <a:r>
              <a:rPr lang="en-GB" dirty="0"/>
              <a:t>be clear from the outset why you are collecting personal data and what you intend to do with it;</a:t>
            </a:r>
          </a:p>
          <a:p>
            <a:r>
              <a:rPr lang="en-GB" dirty="0"/>
              <a:t>comply with your documentation obligations to specify your purposes;</a:t>
            </a:r>
          </a:p>
          <a:p>
            <a:r>
              <a:rPr lang="en-GB" dirty="0"/>
              <a:t>comply with your transparency obligations to inform individuals about your purposes; and</a:t>
            </a:r>
          </a:p>
          <a:p>
            <a:r>
              <a:rPr lang="en-GB" dirty="0"/>
              <a:t>ensure that if you plan to use or disclose personal data for any purpose that is additional to or different from the originally specified purpose, the new use is fair, lawful and transparent.</a:t>
            </a:r>
          </a:p>
          <a:p>
            <a:r>
              <a:rPr lang="en-GB" dirty="0"/>
              <a:t>Why do we need to specify our purposes?</a:t>
            </a:r>
          </a:p>
          <a:p>
            <a:r>
              <a:rPr lang="en-GB" dirty="0"/>
              <a:t>This requirement aims to ensure that you are clear and open about your reasons for obtaining personal data, and that what you do with the data is in line with the reasonable expectations of the individuals concerned.</a:t>
            </a:r>
          </a:p>
          <a:p>
            <a:r>
              <a:rPr lang="en-GB" dirty="0"/>
              <a:t>Specifying your purposes from the outset helps you to be accountable for your processing, and helps you avoid ‘function creep’. It also helps individuals understand how you use their data, make decisions about whether they are happy to share their details, and assert their rights over data where appropriate. It is fundamental to building public trust in how you use personal data.</a:t>
            </a:r>
          </a:p>
          <a:p>
            <a:r>
              <a:rPr lang="en-GB" dirty="0"/>
              <a:t>There are clear links with other principles – in particular, the fairness, lawfulness and transparency principle. Being clear about why you are processing personal data will help you to ensure your processing is fair, lawful and transparent. And if you use data for unfair, unlawful or ‘invisible’ reasons, it’s likely to be a breach of both principles.</a:t>
            </a:r>
          </a:p>
          <a:p>
            <a:r>
              <a:rPr lang="en-GB" dirty="0"/>
              <a:t>Specifying your purposes is necessary to comply with your accountability obligations.</a:t>
            </a:r>
          </a:p>
          <a:p>
            <a:r>
              <a:rPr lang="en-GB" dirty="0"/>
              <a:t>How do we specify our purposes?</a:t>
            </a:r>
          </a:p>
          <a:p>
            <a:r>
              <a:rPr lang="en-GB" dirty="0"/>
              <a:t>If you comply with your documentation and transparency obligations, you are likely to comply with the requirement to specify your purposes without doing anything more:</a:t>
            </a:r>
          </a:p>
          <a:p>
            <a:r>
              <a:rPr lang="en-GB" dirty="0"/>
              <a:t>You need to specify your purpose or purposes for processing personal data within the documentation you are required to keep as part of your records of processing (documentation) obligations under Article 30.</a:t>
            </a:r>
          </a:p>
          <a:p>
            <a:r>
              <a:rPr lang="en-GB" dirty="0"/>
              <a:t>You also need to specify your purposes in your privacy information for individuals.</a:t>
            </a:r>
          </a:p>
          <a:p>
            <a:r>
              <a:rPr lang="en-GB" dirty="0"/>
              <a:t>However, you should also remember that whatever you document, and whatever you tell people, this cannot make fundamentally unfair processing fair and lawful.</a:t>
            </a:r>
          </a:p>
          <a:p>
            <a:r>
              <a:rPr lang="en-GB" dirty="0"/>
              <a:t>If you are a small organisation and you are exempt from some documentation requirements, you may not need to formally document all of your purposes to comply with the purpose limitation principle. Listing your purposes in the privacy information you provide to individuals will be enough. However, it is still good practice to document all of your purposes. For more information, read our documentation guidance.</a:t>
            </a:r>
          </a:p>
          <a:p>
            <a:r>
              <a:rPr lang="en-GB" dirty="0"/>
              <a:t>If you have not provided privacy information because you are only using personal data for an obvious purpose that individuals already know about, the “specified purpose” should be taken to be the obvious purpose.</a:t>
            </a:r>
          </a:p>
          <a:p>
            <a:r>
              <a:rPr lang="en-GB" dirty="0"/>
              <a:t>You should regularly review your processing, documentation and privacy information to check that your purposes have not evolved over time beyond those you originally specified (‘function creep’).</a:t>
            </a:r>
          </a:p>
          <a:p>
            <a:r>
              <a:rPr lang="en-GB" dirty="0"/>
              <a:t>Once we collect personal data for a specified purpose, can we use it for other purposes?</a:t>
            </a:r>
          </a:p>
          <a:p>
            <a:r>
              <a:rPr lang="en-GB" dirty="0"/>
              <a:t>The UK GDPR does not ban this altogether, but there are restrictions. In essence, if your purposes change over time or you want to use data for a new purpose which you did not originally anticipate, you can only go ahead if:</a:t>
            </a:r>
          </a:p>
          <a:p>
            <a:r>
              <a:rPr lang="en-GB" dirty="0"/>
              <a:t>the new purpose is compatible with the original purpose;</a:t>
            </a:r>
          </a:p>
          <a:p>
            <a:r>
              <a:rPr lang="en-GB" dirty="0"/>
              <a:t>you get the individual’s specific consent for the new purpose; or</a:t>
            </a:r>
          </a:p>
          <a:p>
            <a:r>
              <a:rPr lang="en-GB" dirty="0"/>
              <a:t>you can point to a clear legal provision requiring or allowing the new processing in the public interest – for example, a new function for a public authority.</a:t>
            </a:r>
          </a:p>
          <a:p>
            <a:r>
              <a:rPr lang="en-GB" dirty="0"/>
              <a:t>All processing must also be lawful, so you do need a lawful basis. The original basis you used to collect the data may not always be appropriate for your new use of that data.</a:t>
            </a:r>
          </a:p>
          <a:p>
            <a:r>
              <a:rPr lang="en-GB" dirty="0"/>
              <a:t>If your new purpose is compatible, and your use of the data is necessary for that purpose, you can generally be confident it will also be lawful. In most cases, the appropriate basis for your new use of the data is likely to be fairly obvious. See our lawful basis guidance for more information.</a:t>
            </a:r>
          </a:p>
          <a:p>
            <a:r>
              <a:rPr lang="en-GB" dirty="0"/>
              <a:t>However, you should remember that if you originally collected the data on the basis of consent, you usually need to get fresh consent to ensure your new processing is fair and lawful. See our lawful basis guidance for more information.</a:t>
            </a:r>
          </a:p>
          <a:p>
            <a:r>
              <a:rPr lang="en-GB" dirty="0"/>
              <a:t>You need to make sure that you update your privacy information to ensure that your processing is transparent.</a:t>
            </a:r>
          </a:p>
          <a:p>
            <a:r>
              <a:rPr lang="en-GB" dirty="0"/>
              <a:t>What is a ‘compatible’ purpose?</a:t>
            </a:r>
          </a:p>
          <a:p>
            <a:r>
              <a:rPr lang="en-GB" dirty="0"/>
              <a:t>The UK GDPR specifically says that the following purposes should be considered to be compatible purposes:</a:t>
            </a:r>
          </a:p>
          <a:p>
            <a:r>
              <a:rPr lang="en-GB" dirty="0"/>
              <a:t>archiving purposes in the public interest;</a:t>
            </a:r>
          </a:p>
          <a:p>
            <a:r>
              <a:rPr lang="en-GB" dirty="0"/>
              <a:t>scientific or historical research purposes; and</a:t>
            </a:r>
          </a:p>
          <a:p>
            <a:r>
              <a:rPr lang="en-GB" dirty="0"/>
              <a:t>statistical purposes.</a:t>
            </a:r>
          </a:p>
          <a:p>
            <a:r>
              <a:rPr lang="en-GB" dirty="0"/>
              <a:t>Please read our detailed guidance on the research provisions for more information.</a:t>
            </a:r>
            <a:br>
              <a:rPr lang="en-GB" dirty="0"/>
            </a:br>
            <a:br>
              <a:rPr lang="en-GB" dirty="0"/>
            </a:br>
            <a:r>
              <a:rPr lang="en-GB" dirty="0"/>
              <a:t>Otherwise, you need to do a compatibility assessment to decide whether a new purpose is compatible with your original purpose. The assessment should take into account:</a:t>
            </a:r>
          </a:p>
          <a:p>
            <a:r>
              <a:rPr lang="en-GB" dirty="0"/>
              <a:t>any link between your original purpose and the new purpose;</a:t>
            </a:r>
          </a:p>
          <a:p>
            <a:r>
              <a:rPr lang="en-GB" dirty="0"/>
              <a:t>the context in which you originally collected the personal data – in particular, your relationship with the individual and what they would reasonably expect;</a:t>
            </a:r>
          </a:p>
          <a:p>
            <a:r>
              <a:rPr lang="en-GB" dirty="0"/>
              <a:t>the nature of the personal data – </a:t>
            </a:r>
            <a:r>
              <a:rPr lang="en-GB" dirty="0" err="1"/>
              <a:t>eg</a:t>
            </a:r>
            <a:r>
              <a:rPr lang="en-GB" dirty="0"/>
              <a:t> is it particularly sensitive;</a:t>
            </a:r>
          </a:p>
          <a:p>
            <a:r>
              <a:rPr lang="en-GB" dirty="0"/>
              <a:t>the possible consequences for individuals of the new processing; and</a:t>
            </a:r>
          </a:p>
          <a:p>
            <a:r>
              <a:rPr lang="en-GB" dirty="0"/>
              <a:t>whether there are appropriate safeguards - </a:t>
            </a:r>
            <a:r>
              <a:rPr lang="en-GB" dirty="0" err="1"/>
              <a:t>eg</a:t>
            </a:r>
            <a:r>
              <a:rPr lang="en-GB" dirty="0"/>
              <a:t> encryption or pseudonymisation.</a:t>
            </a:r>
          </a:p>
          <a:p>
            <a:r>
              <a:rPr lang="en-GB" dirty="0"/>
              <a:t>This list is not exhaustive and what you need to look at depends on the particular circumstances.</a:t>
            </a:r>
          </a:p>
          <a:p>
            <a:r>
              <a:rPr lang="en-GB" dirty="0"/>
              <a:t>We consider a compatibility assessment is likely to look at similar factors to a legitimate interests assessment (LIA). Although there’s no requirement to do so, you could therefore use our LIA template to help you assess compatibility.</a:t>
            </a:r>
          </a:p>
          <a:p>
            <a:r>
              <a:rPr lang="en-GB" dirty="0"/>
              <a:t>As a general rule, if the new purpose is either very different from the original purpose, would be unexpected, or would have an unjustified impact on the individual, it is likely to be incompatible with your original purpose. In practice, you are likely to need to ask for specific consent to use or disclose data for this type of purpose.</a:t>
            </a:r>
          </a:p>
          <a:p>
            <a:r>
              <a:rPr lang="en-GB" dirty="0"/>
              <a:t>Example</a:t>
            </a:r>
          </a:p>
          <a:p>
            <a:r>
              <a:rPr lang="en-GB" dirty="0"/>
              <a:t>A GP discloses his patient list to his wife, who runs a travel agency, so that she can offer special holiday deals to patients needing recuperation. Disclosing the information for this purpose would be incompatible with the purposes for which it was obtained.</a:t>
            </a:r>
          </a:p>
          <a:p>
            <a:endParaRPr lang="en-GB" dirty="0"/>
          </a:p>
        </p:txBody>
      </p:sp>
      <p:sp>
        <p:nvSpPr>
          <p:cNvPr id="4" name="Slide Number Placeholder 3"/>
          <p:cNvSpPr>
            <a:spLocks noGrp="1"/>
          </p:cNvSpPr>
          <p:nvPr>
            <p:ph type="sldNum" sz="quarter" idx="5"/>
          </p:nvPr>
        </p:nvSpPr>
        <p:spPr/>
        <p:txBody>
          <a:bodyPr/>
          <a:lstStyle/>
          <a:p>
            <a:fld id="{3D4C67B5-F292-4576-8BF8-36D135D4AF60}" type="slidenum">
              <a:rPr lang="en-GB" smtClean="0"/>
              <a:t>9</a:t>
            </a:fld>
            <a:endParaRPr lang="en-GB"/>
          </a:p>
        </p:txBody>
      </p:sp>
    </p:spTree>
    <p:extLst>
      <p:ext uri="{BB962C8B-B14F-4D97-AF65-F5344CB8AC3E}">
        <p14:creationId xmlns:p14="http://schemas.microsoft.com/office/powerpoint/2010/main" val="40150827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Notes from ICO – </a:t>
            </a:r>
          </a:p>
          <a:p>
            <a:endParaRPr lang="en-GB" dirty="0"/>
          </a:p>
          <a:p>
            <a:pPr algn="l"/>
            <a:r>
              <a:rPr lang="en-GB" b="0" i="0" dirty="0">
                <a:solidFill>
                  <a:srgbClr val="000000"/>
                </a:solidFill>
                <a:effectLst/>
                <a:latin typeface="Georgia" panose="02040502050405020303" pitchFamily="18" charset="0"/>
              </a:rPr>
              <a:t>What is the data minimisation principle?</a:t>
            </a:r>
          </a:p>
          <a:p>
            <a:pPr algn="l"/>
            <a:r>
              <a:rPr lang="en-GB" b="0" i="0" dirty="0">
                <a:solidFill>
                  <a:srgbClr val="000000"/>
                </a:solidFill>
                <a:effectLst/>
                <a:latin typeface="Verdana" panose="020B0604030504040204" pitchFamily="34" charset="0"/>
              </a:rPr>
              <a:t>Article 5(1)(c) says:</a:t>
            </a:r>
          </a:p>
          <a:p>
            <a:br>
              <a:rPr lang="en-GB" dirty="0">
                <a:effectLst/>
              </a:rPr>
            </a:br>
            <a:r>
              <a:rPr lang="en-GB" dirty="0">
                <a:effectLst/>
              </a:rPr>
              <a:t>“1. Personal data shall be:</a:t>
            </a:r>
          </a:p>
          <a:p>
            <a:r>
              <a:rPr lang="en-GB" dirty="0">
                <a:effectLst/>
              </a:rPr>
              <a:t>(c) adequate, relevant and limited to what is necessary in relation to the purposes for which they are processed (data minimisation)”</a:t>
            </a:r>
            <a:br>
              <a:rPr lang="en-GB" dirty="0">
                <a:effectLst/>
              </a:rPr>
            </a:br>
            <a:br>
              <a:rPr lang="en-GB" dirty="0">
                <a:effectLst/>
              </a:rPr>
            </a:br>
            <a:endParaRPr lang="en-GB" dirty="0">
              <a:effectLst/>
            </a:endParaRPr>
          </a:p>
          <a:p>
            <a:pPr algn="l"/>
            <a:r>
              <a:rPr lang="en-GB" b="0" i="0" dirty="0">
                <a:solidFill>
                  <a:srgbClr val="000000"/>
                </a:solidFill>
                <a:effectLst/>
                <a:latin typeface="Verdana" panose="020B0604030504040204" pitchFamily="34" charset="0"/>
              </a:rPr>
              <a:t>So you should identify the minimum amount of personal data you need to fulfil your purpose. You should hold that much information, but no more.</a:t>
            </a:r>
          </a:p>
          <a:p>
            <a:pPr algn="l"/>
            <a:r>
              <a:rPr lang="en-GB" b="0" i="0" dirty="0">
                <a:solidFill>
                  <a:srgbClr val="000000"/>
                </a:solidFill>
                <a:effectLst/>
                <a:latin typeface="Verdana" panose="020B0604030504040204" pitchFamily="34" charset="0"/>
              </a:rPr>
              <a:t>This is the first of three principles about data standards, along with accuracy and storage limitation.</a:t>
            </a:r>
          </a:p>
          <a:p>
            <a:pPr algn="l"/>
            <a:r>
              <a:rPr lang="en-GB" b="0" i="0" dirty="0">
                <a:solidFill>
                  <a:srgbClr val="000000"/>
                </a:solidFill>
                <a:effectLst/>
                <a:latin typeface="Verdana" panose="020B0604030504040204" pitchFamily="34" charset="0"/>
              </a:rPr>
              <a:t>The accountability principle means that you need to be able to demonstrate that you have appropriate processes to ensure that you only collect and hold the personal data you need.</a:t>
            </a:r>
          </a:p>
          <a:p>
            <a:pPr algn="l"/>
            <a:r>
              <a:rPr lang="en-GB" b="0" i="0" dirty="0">
                <a:solidFill>
                  <a:srgbClr val="000000"/>
                </a:solidFill>
                <a:effectLst/>
                <a:latin typeface="Verdana" panose="020B0604030504040204" pitchFamily="34" charset="0"/>
              </a:rPr>
              <a:t>Also bear in mind that the UK GDPR says individuals have the right to complete any incomplete data which is inadequate for your purpose, under the right to rectification. They also have right to get you to delete any data that is not necessary for your purpose, under the right to erasure (right to be forgotten).</a:t>
            </a:r>
          </a:p>
          <a:p>
            <a:pPr algn="l"/>
            <a:r>
              <a:rPr lang="en-GB" b="0" i="0" dirty="0">
                <a:solidFill>
                  <a:srgbClr val="000000"/>
                </a:solidFill>
                <a:effectLst/>
                <a:latin typeface="Georgia" panose="02040502050405020303" pitchFamily="18" charset="0"/>
              </a:rPr>
              <a:t>How do we decide what is adequate, relevant and limited?</a:t>
            </a:r>
          </a:p>
          <a:p>
            <a:pPr algn="l"/>
            <a:r>
              <a:rPr lang="en-GB" b="0" i="0" dirty="0">
                <a:solidFill>
                  <a:srgbClr val="000000"/>
                </a:solidFill>
                <a:effectLst/>
                <a:latin typeface="Verdana" panose="020B0604030504040204" pitchFamily="34" charset="0"/>
              </a:rPr>
              <a:t>The UK GDPR does not define these terms. Clearly, though, this will depend on your specified purpose for collecting and using the personal data. It may also differ from one individual to another.</a:t>
            </a:r>
          </a:p>
          <a:p>
            <a:pPr algn="l"/>
            <a:r>
              <a:rPr lang="en-GB" b="0" i="0" dirty="0">
                <a:solidFill>
                  <a:srgbClr val="000000"/>
                </a:solidFill>
                <a:effectLst/>
                <a:latin typeface="Verdana" panose="020B0604030504040204" pitchFamily="34" charset="0"/>
              </a:rPr>
              <a:t>So, to assess whether you are holding the right amount of personal data, you must first be clear about why you need it.</a:t>
            </a:r>
          </a:p>
          <a:p>
            <a:pPr algn="l"/>
            <a:r>
              <a:rPr lang="en-GB" b="0" i="0" dirty="0">
                <a:solidFill>
                  <a:srgbClr val="000000"/>
                </a:solidFill>
                <a:effectLst/>
                <a:latin typeface="Verdana" panose="020B0604030504040204" pitchFamily="34" charset="0"/>
              </a:rPr>
              <a:t>For special category data or criminal offence data, it is particularly important to make sure you collect and retain only the minimum amount of information.</a:t>
            </a:r>
          </a:p>
          <a:p>
            <a:pPr algn="l"/>
            <a:r>
              <a:rPr lang="en-GB" b="0" i="0" dirty="0">
                <a:solidFill>
                  <a:srgbClr val="000000"/>
                </a:solidFill>
                <a:effectLst/>
                <a:latin typeface="Verdana" panose="020B0604030504040204" pitchFamily="34" charset="0"/>
              </a:rPr>
              <a:t>You may need to consider this separately for each individual, or for each group of individuals sharing relevant characteristics. You should in particular consider any specific factors that an individual brings to your attention – for example, as part of an objection, request for rectification of incomplete data, or request for erasure of unnecessary data.</a:t>
            </a:r>
          </a:p>
          <a:p>
            <a:pPr algn="l"/>
            <a:r>
              <a:rPr lang="en-GB" b="0" i="0" dirty="0">
                <a:solidFill>
                  <a:srgbClr val="000000"/>
                </a:solidFill>
                <a:effectLst/>
                <a:latin typeface="Verdana" panose="020B0604030504040204" pitchFamily="34" charset="0"/>
              </a:rPr>
              <a:t>You should periodically review your processing to check that the personal data you hold is still relevant and adequate for your purposes, and delete anything you no longer need. This is closely linked with the storage limitation principle.</a:t>
            </a:r>
          </a:p>
          <a:p>
            <a:pPr algn="l"/>
            <a:r>
              <a:rPr lang="en-GB" b="0" i="0" dirty="0">
                <a:solidFill>
                  <a:srgbClr val="000000"/>
                </a:solidFill>
                <a:effectLst/>
                <a:latin typeface="Georgia" panose="02040502050405020303" pitchFamily="18" charset="0"/>
              </a:rPr>
              <a:t>When could we be processing too much personal data?</a:t>
            </a:r>
          </a:p>
          <a:p>
            <a:pPr algn="l"/>
            <a:r>
              <a:rPr lang="en-GB" b="0" i="0" dirty="0">
                <a:solidFill>
                  <a:srgbClr val="000000"/>
                </a:solidFill>
                <a:effectLst/>
                <a:latin typeface="Verdana" panose="020B0604030504040204" pitchFamily="34" charset="0"/>
              </a:rPr>
              <a:t>You should not have more personal data than you need to achieve your purpose. Nor should the data include irrelevant details.</a:t>
            </a:r>
          </a:p>
          <a:p>
            <a:pPr algn="l"/>
            <a:r>
              <a:rPr lang="en-GB" b="1" i="0" dirty="0">
                <a:solidFill>
                  <a:srgbClr val="000000"/>
                </a:solidFill>
                <a:effectLst/>
                <a:latin typeface="Verdana" panose="020B0604030504040204" pitchFamily="34" charset="0"/>
              </a:rPr>
              <a:t>Example</a:t>
            </a:r>
            <a:endParaRPr lang="en-GB" b="0" i="0" dirty="0">
              <a:solidFill>
                <a:srgbClr val="000000"/>
              </a:solidFill>
              <a:effectLst/>
              <a:latin typeface="Verdana" panose="020B0604030504040204" pitchFamily="34" charset="0"/>
            </a:endParaRPr>
          </a:p>
          <a:p>
            <a:pPr algn="l"/>
            <a:r>
              <a:rPr lang="en-GB" b="0" i="0" dirty="0">
                <a:solidFill>
                  <a:srgbClr val="000000"/>
                </a:solidFill>
                <a:effectLst/>
                <a:latin typeface="Verdana" panose="020B0604030504040204" pitchFamily="34" charset="0"/>
              </a:rPr>
              <a:t>A debt collection agency is engaged to find a particular debtor. It collects information on several people with a similar name to the debtor. During the enquiry some of these people are discounted. The agency should delete most of their personal data, keeping only the minimum data needed to form a basic record of a person they have removed from their search. It is appropriate to keep this small amount of information so that these people are not contacted again about debts which do not belong to them.</a:t>
            </a:r>
          </a:p>
          <a:p>
            <a:pPr algn="l"/>
            <a:r>
              <a:rPr lang="en-GB" b="0" i="0" dirty="0">
                <a:solidFill>
                  <a:srgbClr val="000000"/>
                </a:solidFill>
                <a:effectLst/>
                <a:latin typeface="Verdana" panose="020B0604030504040204" pitchFamily="34" charset="0"/>
              </a:rPr>
              <a:t>If you need to process particular information about certain individuals only, you should collect it just for those individuals – the information is likely to be excessive and irrelevant in relation to other people.</a:t>
            </a:r>
          </a:p>
          <a:p>
            <a:pPr algn="l"/>
            <a:r>
              <a:rPr lang="en-GB" b="1" i="0" dirty="0">
                <a:solidFill>
                  <a:srgbClr val="000000"/>
                </a:solidFill>
                <a:effectLst/>
                <a:latin typeface="Verdana" panose="020B0604030504040204" pitchFamily="34" charset="0"/>
              </a:rPr>
              <a:t>Example</a:t>
            </a:r>
            <a:endParaRPr lang="en-GB" b="0" i="0" dirty="0">
              <a:solidFill>
                <a:srgbClr val="000000"/>
              </a:solidFill>
              <a:effectLst/>
              <a:latin typeface="Verdana" panose="020B0604030504040204" pitchFamily="34" charset="0"/>
            </a:endParaRPr>
          </a:p>
          <a:p>
            <a:pPr algn="l"/>
            <a:r>
              <a:rPr lang="en-GB" b="0" i="0" dirty="0">
                <a:solidFill>
                  <a:srgbClr val="000000"/>
                </a:solidFill>
                <a:effectLst/>
                <a:latin typeface="Verdana" panose="020B0604030504040204" pitchFamily="34" charset="0"/>
              </a:rPr>
              <a:t>A recruitment agency places workers in a variety of jobs. It sends applicants a general questionnaire, which includes specific questions about health conditions that are only relevant to particular manual occupations. It would be irrelevant and excessive to obtain such information from an individual who was applying for an office job.</a:t>
            </a:r>
          </a:p>
          <a:p>
            <a:pPr algn="l"/>
            <a:r>
              <a:rPr lang="en-GB" b="0" i="0" dirty="0">
                <a:solidFill>
                  <a:srgbClr val="000000"/>
                </a:solidFill>
                <a:effectLst/>
                <a:latin typeface="Verdana" panose="020B0604030504040204" pitchFamily="34" charset="0"/>
              </a:rPr>
              <a:t>You must not collect personal data on the off-chance that it might be useful in the future. However, you may be able to hold information for a foreseeable event that may never occur if you can justify it.</a:t>
            </a:r>
          </a:p>
          <a:p>
            <a:pPr algn="l"/>
            <a:r>
              <a:rPr lang="en-GB" b="1" i="0" dirty="0">
                <a:solidFill>
                  <a:srgbClr val="000000"/>
                </a:solidFill>
                <a:effectLst/>
                <a:latin typeface="Verdana" panose="020B0604030504040204" pitchFamily="34" charset="0"/>
              </a:rPr>
              <a:t>Example</a:t>
            </a:r>
            <a:endParaRPr lang="en-GB" b="0" i="0" dirty="0">
              <a:solidFill>
                <a:srgbClr val="000000"/>
              </a:solidFill>
              <a:effectLst/>
              <a:latin typeface="Verdana" panose="020B0604030504040204" pitchFamily="34" charset="0"/>
            </a:endParaRPr>
          </a:p>
          <a:p>
            <a:pPr algn="l"/>
            <a:r>
              <a:rPr lang="en-GB" b="0" i="0" dirty="0">
                <a:solidFill>
                  <a:srgbClr val="000000"/>
                </a:solidFill>
                <a:effectLst/>
                <a:latin typeface="Verdana" panose="020B0604030504040204" pitchFamily="34" charset="0"/>
              </a:rPr>
              <a:t>An employer holds details of the blood groups of some of its employees. These employees do hazardous work and the information is needed in case of accident. The employer has in place safety procedures to help prevent accidents so it may be that this data is never needed, but it still needs to hold this information in case of emergency.</a:t>
            </a:r>
          </a:p>
          <a:p>
            <a:pPr algn="l"/>
            <a:r>
              <a:rPr lang="en-GB" b="0" i="0" dirty="0">
                <a:solidFill>
                  <a:srgbClr val="000000"/>
                </a:solidFill>
                <a:effectLst/>
                <a:latin typeface="Verdana" panose="020B0604030504040204" pitchFamily="34" charset="0"/>
              </a:rPr>
              <a:t>If the employer holds the blood groups of the rest of the workforce, though, such information is likely to be irrelevant and excessive as they do not engage in the same hazardous work.</a:t>
            </a:r>
          </a:p>
          <a:p>
            <a:pPr algn="l"/>
            <a:r>
              <a:rPr lang="en-GB" b="0" i="0" dirty="0">
                <a:solidFill>
                  <a:srgbClr val="000000"/>
                </a:solidFill>
                <a:effectLst/>
                <a:latin typeface="Verdana" panose="020B0604030504040204" pitchFamily="34" charset="0"/>
              </a:rPr>
              <a:t>If you are holding more data than is actually necessary for your purpose, this is likely to be unlawful (as most of the lawful bases have a necessity element) as well as a breach of the data minimisation principle. Individuals will also have the right to erasure. </a:t>
            </a:r>
          </a:p>
          <a:p>
            <a:pPr algn="l"/>
            <a:r>
              <a:rPr lang="en-GB" b="0" i="0" dirty="0">
                <a:solidFill>
                  <a:srgbClr val="000000"/>
                </a:solidFill>
                <a:effectLst/>
                <a:latin typeface="Georgia" panose="02040502050405020303" pitchFamily="18" charset="0"/>
              </a:rPr>
              <a:t>When could we be processing inadequate personal data?</a:t>
            </a:r>
          </a:p>
          <a:p>
            <a:pPr algn="l"/>
            <a:r>
              <a:rPr lang="en-GB" b="0" i="0" dirty="0">
                <a:solidFill>
                  <a:srgbClr val="000000"/>
                </a:solidFill>
                <a:effectLst/>
                <a:latin typeface="Verdana" panose="020B0604030504040204" pitchFamily="34" charset="0"/>
              </a:rPr>
              <a:t>If the processing you carry out is not helping you to achieve your purpose then the personal data you have is probably inadequate. You should not process personal data if it is insufficient for its intended purpose.</a:t>
            </a:r>
          </a:p>
          <a:p>
            <a:pPr algn="l"/>
            <a:r>
              <a:rPr lang="en-GB" b="0" i="0" dirty="0">
                <a:solidFill>
                  <a:srgbClr val="000000"/>
                </a:solidFill>
                <a:effectLst/>
                <a:latin typeface="Verdana" panose="020B0604030504040204" pitchFamily="34" charset="0"/>
              </a:rPr>
              <a:t>In some circumstances you may need to collect more personal data than you had originally anticipated using, so that you have enough information for the purpose in question.</a:t>
            </a:r>
          </a:p>
          <a:p>
            <a:pPr algn="l"/>
            <a:r>
              <a:rPr lang="en-GB" b="1" i="0" dirty="0">
                <a:solidFill>
                  <a:srgbClr val="000000"/>
                </a:solidFill>
                <a:effectLst/>
                <a:latin typeface="Verdana" panose="020B0604030504040204" pitchFamily="34" charset="0"/>
              </a:rPr>
              <a:t>Example</a:t>
            </a:r>
            <a:endParaRPr lang="en-GB" b="0" i="0" dirty="0">
              <a:solidFill>
                <a:srgbClr val="000000"/>
              </a:solidFill>
              <a:effectLst/>
              <a:latin typeface="Verdana" panose="020B0604030504040204" pitchFamily="34" charset="0"/>
            </a:endParaRPr>
          </a:p>
          <a:p>
            <a:pPr algn="l"/>
            <a:r>
              <a:rPr lang="en-GB" b="0" i="0" dirty="0">
                <a:solidFill>
                  <a:srgbClr val="000000"/>
                </a:solidFill>
                <a:effectLst/>
                <a:latin typeface="Verdana" panose="020B0604030504040204" pitchFamily="34" charset="0"/>
              </a:rPr>
              <a:t>A group of individuals set up a club. At the outset the club has only a handful of members, who all know each other, and the club’s activities are administered using only basic information about the members’ names and email addresses. The club proves to be very popular and its membership grows rapidly. It becomes necessary to collect additional information about members so that the club can identify them properly, and so that it can keep track of their membership status, subscription payments etc.</a:t>
            </a:r>
          </a:p>
          <a:p>
            <a:pPr algn="l"/>
            <a:r>
              <a:rPr lang="en-GB" b="0" i="0" dirty="0">
                <a:solidFill>
                  <a:srgbClr val="000000"/>
                </a:solidFill>
                <a:effectLst/>
                <a:latin typeface="Verdana" panose="020B0604030504040204" pitchFamily="34" charset="0"/>
              </a:rPr>
              <a:t>Data may also be inadequate if you are making decisions about someone based on an incomplete understanding of the facts. In particular, if an individual asks you to supplement incomplete data under their right to rectification, this could indicate that the data might be inadequate for your purpose.</a:t>
            </a:r>
          </a:p>
          <a:p>
            <a:pPr algn="l"/>
            <a:r>
              <a:rPr lang="en-GB" b="0" i="0" dirty="0">
                <a:solidFill>
                  <a:srgbClr val="000000"/>
                </a:solidFill>
                <a:effectLst/>
                <a:latin typeface="Verdana" panose="020B0604030504040204" pitchFamily="34" charset="0"/>
              </a:rPr>
              <a:t>Obviously it makes no business sense to have inadequate personal data – but you must be careful not to go too far the other way and collect more than you need.</a:t>
            </a:r>
          </a:p>
          <a:p>
            <a:pPr algn="l"/>
            <a:r>
              <a:rPr lang="en-GB" b="0" i="0" dirty="0">
                <a:solidFill>
                  <a:srgbClr val="000000"/>
                </a:solidFill>
                <a:effectLst/>
                <a:latin typeface="Georgia" panose="02040502050405020303" pitchFamily="18" charset="0"/>
              </a:rPr>
              <a:t>What about the adequacy and relevance of opinions?</a:t>
            </a:r>
          </a:p>
          <a:p>
            <a:pPr algn="l"/>
            <a:r>
              <a:rPr lang="en-GB" b="0" i="0" dirty="0">
                <a:solidFill>
                  <a:srgbClr val="000000"/>
                </a:solidFill>
                <a:effectLst/>
                <a:latin typeface="Verdana" panose="020B0604030504040204" pitchFamily="34" charset="0"/>
              </a:rPr>
              <a:t>A record of an opinion is not necessarily inadequate or irrelevant personal data just because the individual disagrees with it or thinks it has not taken account of information they think is important.</a:t>
            </a:r>
          </a:p>
          <a:p>
            <a:pPr algn="l"/>
            <a:r>
              <a:rPr lang="en-GB" b="0" i="0" dirty="0">
                <a:solidFill>
                  <a:srgbClr val="000000"/>
                </a:solidFill>
                <a:effectLst/>
                <a:latin typeface="Verdana" panose="020B0604030504040204" pitchFamily="34" charset="0"/>
              </a:rPr>
              <a:t>However, in order to be adequate, your records should make clear that it is opinion rather than fact. The record of the opinion (or of the context it is held in) should also contain enough information to enable a reader to interpret it correctly. For example, it should state the date and the author’s name and position.</a:t>
            </a:r>
          </a:p>
          <a:p>
            <a:pPr algn="l"/>
            <a:r>
              <a:rPr lang="en-GB" b="0" i="0" dirty="0">
                <a:solidFill>
                  <a:srgbClr val="000000"/>
                </a:solidFill>
                <a:effectLst/>
                <a:latin typeface="Verdana" panose="020B0604030504040204" pitchFamily="34" charset="0"/>
              </a:rPr>
              <a:t>If an opinion is likely to be controversial or very sensitive, or if it will have a significant impact when used or disclosed, it is even more important to state the circumstances or the evidence it is based on. If a record contains an opinion that summarises more detailed records held elsewhere, you should make this clear.</a:t>
            </a:r>
          </a:p>
          <a:p>
            <a:pPr algn="l"/>
            <a:r>
              <a:rPr lang="en-GB" b="1" i="0" dirty="0">
                <a:solidFill>
                  <a:srgbClr val="000000"/>
                </a:solidFill>
                <a:effectLst/>
                <a:latin typeface="Verdana" panose="020B0604030504040204" pitchFamily="34" charset="0"/>
              </a:rPr>
              <a:t>Example</a:t>
            </a:r>
            <a:endParaRPr lang="en-GB" b="0" i="0" dirty="0">
              <a:solidFill>
                <a:srgbClr val="000000"/>
              </a:solidFill>
              <a:effectLst/>
              <a:latin typeface="Verdana" panose="020B0604030504040204" pitchFamily="34" charset="0"/>
            </a:endParaRPr>
          </a:p>
          <a:p>
            <a:pPr algn="l"/>
            <a:r>
              <a:rPr lang="en-GB" b="0" i="0" dirty="0">
                <a:solidFill>
                  <a:srgbClr val="000000"/>
                </a:solidFill>
                <a:effectLst/>
                <a:latin typeface="Verdana" panose="020B0604030504040204" pitchFamily="34" charset="0"/>
              </a:rPr>
              <a:t>A GP's record may hold only a letter from a consultant and it will be the hospital file that contains greater detail. In this case, the record of the consultant’s opinion should contain enough information to enable detailed records to be traced.</a:t>
            </a:r>
          </a:p>
          <a:p>
            <a:pPr algn="l"/>
            <a:r>
              <a:rPr lang="en-GB" b="0" i="0" dirty="0">
                <a:solidFill>
                  <a:srgbClr val="000000"/>
                </a:solidFill>
                <a:effectLst/>
                <a:latin typeface="Verdana" panose="020B0604030504040204" pitchFamily="34" charset="0"/>
              </a:rPr>
              <a:t>For more information about the accuracy of opinions, see our guidance on the accuracy principle.</a:t>
            </a:r>
          </a:p>
          <a:p>
            <a:endParaRPr lang="en-GB" dirty="0"/>
          </a:p>
        </p:txBody>
      </p:sp>
      <p:sp>
        <p:nvSpPr>
          <p:cNvPr id="4" name="Slide Number Placeholder 3"/>
          <p:cNvSpPr>
            <a:spLocks noGrp="1"/>
          </p:cNvSpPr>
          <p:nvPr>
            <p:ph type="sldNum" sz="quarter" idx="5"/>
          </p:nvPr>
        </p:nvSpPr>
        <p:spPr/>
        <p:txBody>
          <a:bodyPr/>
          <a:lstStyle/>
          <a:p>
            <a:fld id="{3D4C67B5-F292-4576-8BF8-36D135D4AF60}" type="slidenum">
              <a:rPr lang="en-GB" smtClean="0"/>
              <a:t>11</a:t>
            </a:fld>
            <a:endParaRPr lang="en-GB"/>
          </a:p>
        </p:txBody>
      </p:sp>
    </p:spTree>
    <p:extLst>
      <p:ext uri="{BB962C8B-B14F-4D97-AF65-F5344CB8AC3E}">
        <p14:creationId xmlns:p14="http://schemas.microsoft.com/office/powerpoint/2010/main" val="34656528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Notes from ICO</a:t>
            </a:r>
          </a:p>
          <a:p>
            <a:endParaRPr lang="en-GB" dirty="0"/>
          </a:p>
          <a:p>
            <a:r>
              <a:rPr lang="en-GB" dirty="0"/>
              <a:t>What is the accuracy principle?</a:t>
            </a:r>
          </a:p>
          <a:p>
            <a:r>
              <a:rPr lang="en-GB" dirty="0"/>
              <a:t>Article 5(1)(d) of the UK GDPR says:</a:t>
            </a:r>
          </a:p>
          <a:p>
            <a:br>
              <a:rPr lang="en-GB" dirty="0"/>
            </a:br>
            <a:r>
              <a:rPr lang="en-GB" dirty="0"/>
              <a:t>“1. Personal data shall be: </a:t>
            </a:r>
          </a:p>
          <a:p>
            <a:r>
              <a:rPr lang="en-GB" dirty="0"/>
              <a:t>(d) accurate and, where necessary, kept up to date; every reasonable step must be taken to ensure that personal data that are inaccurate, having regard to the purposes for which they are processed, are erased or rectified without delay (‘accuracy’)”</a:t>
            </a:r>
            <a:br>
              <a:rPr lang="en-GB" dirty="0"/>
            </a:br>
            <a:br>
              <a:rPr lang="en-GB" dirty="0"/>
            </a:br>
            <a:endParaRPr lang="en-GB" dirty="0"/>
          </a:p>
          <a:p>
            <a:r>
              <a:rPr lang="en-GB" dirty="0"/>
              <a:t>This is the second of three principles about data standards, along with data minimisation and storage limitation.</a:t>
            </a:r>
          </a:p>
          <a:p>
            <a:r>
              <a:rPr lang="en-GB" dirty="0"/>
              <a:t>There are clear links here to the right to rectification, which gives individuals the right to have inaccurate personal data corrected.</a:t>
            </a:r>
          </a:p>
          <a:p>
            <a:r>
              <a:rPr lang="en-GB" dirty="0"/>
              <a:t>In practice, this means that you must:</a:t>
            </a:r>
          </a:p>
          <a:p>
            <a:r>
              <a:rPr lang="en-GB" dirty="0"/>
              <a:t>take reasonable steps to ensure the accuracy of any personal data;</a:t>
            </a:r>
          </a:p>
          <a:p>
            <a:r>
              <a:rPr lang="en-GB" dirty="0"/>
              <a:t>ensure that the source and status of personal data is clear;</a:t>
            </a:r>
          </a:p>
          <a:p>
            <a:r>
              <a:rPr lang="en-GB" dirty="0"/>
              <a:t>carefully consider any challenges to the accuracy of information; and</a:t>
            </a:r>
          </a:p>
          <a:p>
            <a:r>
              <a:rPr lang="en-GB" dirty="0"/>
              <a:t>consider whether it is necessary to periodically update the information.</a:t>
            </a:r>
          </a:p>
          <a:p>
            <a:r>
              <a:rPr lang="en-GB" dirty="0"/>
              <a:t>When is personal data ‘accurate’ or ‘inaccurate’? </a:t>
            </a:r>
          </a:p>
          <a:p>
            <a:r>
              <a:rPr lang="en-GB" dirty="0"/>
              <a:t>The UK GDPR does not define the word ‘accurate’. However, the Data Protection Act 2018 does say that ‘inaccurate’ means “incorrect or misleading as to any matter of fact”. It will usually be obvious whether personal data is accurate.</a:t>
            </a:r>
          </a:p>
          <a:p>
            <a:r>
              <a:rPr lang="en-GB" dirty="0"/>
              <a:t>You must always be clear about what you intend the record of the personal data to show. What you use it for may affect whether it is accurate or not. For example, just because personal data has changed doesn’t mean that a historical record is inaccurate – but you must be clear that it is a historical record.</a:t>
            </a:r>
          </a:p>
          <a:p>
            <a:r>
              <a:rPr lang="en-GB" dirty="0"/>
              <a:t>Example</a:t>
            </a:r>
          </a:p>
          <a:p>
            <a:r>
              <a:rPr lang="en-GB" dirty="0"/>
              <a:t>If an individual moves house from London to Manchester a record saying that they currently live in London will obviously be inaccurate. However a record saying that the individual once lived in London remains accurate, even though they no longer live there.</a:t>
            </a:r>
          </a:p>
          <a:p>
            <a:r>
              <a:rPr lang="en-GB" dirty="0"/>
              <a:t>Example</a:t>
            </a:r>
          </a:p>
          <a:p>
            <a:r>
              <a:rPr lang="en-GB" dirty="0"/>
              <a:t>The Postcode Address File (PAF) contains UK property postal addresses. It is structured to reflect the way the Royal Mail delivers post. So it is common for someone to have a postal address linked to a town in one county (</a:t>
            </a:r>
            <a:r>
              <a:rPr lang="en-GB" dirty="0" err="1"/>
              <a:t>eg</a:t>
            </a:r>
            <a:r>
              <a:rPr lang="en-GB" dirty="0"/>
              <a:t> Stoke-on-Trent in Staffordshire) even if they actually live in another county (</a:t>
            </a:r>
            <a:r>
              <a:rPr lang="en-GB" dirty="0" err="1"/>
              <a:t>eg</a:t>
            </a:r>
            <a:r>
              <a:rPr lang="en-GB" dirty="0"/>
              <a:t> Cheshire) and pay council tax to that council. The PAF file is not intended to accurately reflect county boundaries.</a:t>
            </a:r>
          </a:p>
          <a:p>
            <a:r>
              <a:rPr lang="en-GB" dirty="0"/>
              <a:t>What about records of mistakes?</a:t>
            </a:r>
          </a:p>
          <a:p>
            <a:r>
              <a:rPr lang="en-GB" dirty="0"/>
              <a:t>There is often confusion about whether it is appropriate to keep records of things that happened which should not have happened. Individuals understandably do not want their records to be tarnished by, for example, a penalty or other charge that was later cancelled or refunded.</a:t>
            </a:r>
          </a:p>
          <a:p>
            <a:r>
              <a:rPr lang="en-GB" dirty="0"/>
              <a:t>However, you may legitimately need your records to accurately reflect the order of events – in this example, that a charge was imposed, but later cancelled or refunded. Keeping a record of the mistake and its correction might also be in the individual’s best interests.</a:t>
            </a:r>
          </a:p>
          <a:p>
            <a:r>
              <a:rPr lang="en-GB" dirty="0"/>
              <a:t>Example</a:t>
            </a:r>
          </a:p>
          <a:p>
            <a:r>
              <a:rPr lang="en-GB" dirty="0"/>
              <a:t>A misdiagnosis of a medical condition continues to be held as part of a patient’s medical records even after the diagnosis is corrected, because it is relevant for the purpose of explaining treatment given to the patient, or for other health problems.</a:t>
            </a:r>
          </a:p>
          <a:p>
            <a:r>
              <a:rPr lang="en-GB" dirty="0"/>
              <a:t>It is acceptable to keep records of mistakes, provided those records are not misleading about the facts. You may need to add a note to make clear that a mistake was made.</a:t>
            </a:r>
          </a:p>
          <a:p>
            <a:r>
              <a:rPr lang="en-GB" dirty="0"/>
              <a:t>Example </a:t>
            </a:r>
          </a:p>
          <a:p>
            <a:r>
              <a:rPr lang="en-GB" dirty="0"/>
              <a:t>An individual finds that, because of an error, their account with their existing energy supplier has been closed and an account opened with a new supplier. Understandably aggrieved, they believe the original account should be reinstated and no record kept of the unauthorised transfer. Although this reaction is understandable, if their existing supplier did close their account, and another supplier opened a new account, then records reflecting what actually happened will be accurate. In such cases it makes sense to ensure that the record clearly shows that an error occurred.</a:t>
            </a:r>
          </a:p>
          <a:p>
            <a:r>
              <a:rPr lang="en-GB" dirty="0"/>
              <a:t>Example</a:t>
            </a:r>
          </a:p>
          <a:p>
            <a:r>
              <a:rPr lang="en-GB" dirty="0"/>
              <a:t>An individual is dismissed for alleged misconduct. An Employment Tribunal finds that the dismissal was unfair and the individual is reinstated. The individual demands that the employer deletes all references to misconduct. However, the record of the dismissal is accurate. The Tribunal’s decision was that the employee should not have been dismissed on those grounds. The employer should ensure its records reflect this.</a:t>
            </a:r>
          </a:p>
          <a:p>
            <a:r>
              <a:rPr lang="en-GB" dirty="0"/>
              <a:t>What about accuracy of opinions?</a:t>
            </a:r>
          </a:p>
          <a:p>
            <a:r>
              <a:rPr lang="en-GB" dirty="0"/>
              <a:t>A record of an opinion is not necessarily inaccurate personal data just because the individual disagrees with it, or it is later proved to be wrong. Opinions are, by their very nature, subjective and not intended to record matters of fact.</a:t>
            </a:r>
          </a:p>
          <a:p>
            <a:r>
              <a:rPr lang="en-GB" dirty="0"/>
              <a:t>However, in order to be accurate, your records must make clear that it is an opinion, and, where appropriate, whose opinion it is. If it becomes clear that an opinion was based on inaccurate data, you should also record this fact in order to ensure your records are not misleading.</a:t>
            </a:r>
          </a:p>
          <a:p>
            <a:r>
              <a:rPr lang="en-GB" dirty="0"/>
              <a:t>Example </a:t>
            </a:r>
          </a:p>
          <a:p>
            <a:r>
              <a:rPr lang="en-GB" dirty="0"/>
              <a:t>An area of particular sensitivity is medical opinion, where doctors routinely record their opinions about possible diagnoses. It is often impossible to conclude with certainty, perhaps until time has passed or tests have been done, whether a patient is suffering from a particular condition. An initial diagnosis (which is an informed opinion) may prove to be incorrect after more extensive examination or further tests. However, if the patient’s records reflect the doctor’s diagnosis at the time, the records are not inaccurate, because they accurately reflect that doctor’s opinion at a particular time. Moreover, the record of the doctor’s initial diagnosis may help those treating the patient later, and in data protection terms is required in order to comply with the ‘adequacy’ element of the data minimisation principle.</a:t>
            </a:r>
          </a:p>
          <a:p>
            <a:r>
              <a:rPr lang="en-GB" dirty="0"/>
              <a:t>If an individual challenges the accuracy of an opinion, it is good practice to add a note recording the challenge and the reasons behind it.</a:t>
            </a:r>
          </a:p>
          <a:p>
            <a:r>
              <a:rPr lang="en-GB" dirty="0"/>
              <a:t>How much weight is actually placed on an opinion is likely to depend on the experience and reliability of the person whose opinion it is, and what they base their opinion on. An opinion formed during a brief meeting will probably be given less weight than one derived from considerable dealings with the individual. However, this is not really an issue of accuracy. Instead, you need to consider whether the personal data is “adequate” for your purposes, in line with the data minimisation principle. </a:t>
            </a:r>
          </a:p>
          <a:p>
            <a:r>
              <a:rPr lang="en-GB" dirty="0"/>
              <a:t>Note that some records that may appear to be opinions do not contain an opinion at all. For example, many financial institutions use credit scores to help them decide whether to provide credit. A credit score is a number that summarises the historical credit information on a credit report and provides a numerical predictor of the risk involved in granting an individual credit. Credit scores are based on a statistical analysis of individuals’ personal data, rather than on a subjective opinion about their creditworthiness. However, you must ensure the accuracy (and adequacy) of the underlying data.</a:t>
            </a:r>
          </a:p>
          <a:p>
            <a:r>
              <a:rPr lang="en-GB" dirty="0"/>
              <a:t>Does personal data always have to be up to date?</a:t>
            </a:r>
          </a:p>
          <a:p>
            <a:r>
              <a:rPr lang="en-GB" dirty="0"/>
              <a:t>This depends on what you use the information for. If you use the information for a purpose that relies on it remaining current, you should keep it up to date. For example, you should update your employee payroll records when there is a pay rise. Similarly, you should update your records for customers’ changes of address so that goods are delivered to the correct location.</a:t>
            </a:r>
          </a:p>
          <a:p>
            <a:r>
              <a:rPr lang="en-GB" dirty="0"/>
              <a:t>In other cases, it will be equally obvious that you do not need to update information.</a:t>
            </a:r>
          </a:p>
          <a:p>
            <a:r>
              <a:rPr lang="en-GB" dirty="0"/>
              <a:t>Example</a:t>
            </a:r>
          </a:p>
          <a:p>
            <a:r>
              <a:rPr lang="en-GB" dirty="0"/>
              <a:t>An individual places a one-off order with an organisation. The organisation will probably have good reason to retain a record of the order for a certain period for accounting reasons and because of possible complaints. However, this does not mean that it has to regularly check that the customer is still living at the same address.</a:t>
            </a:r>
          </a:p>
          <a:p>
            <a:r>
              <a:rPr lang="en-GB" dirty="0"/>
              <a:t>You do not need to update personal data if this would defeat the purpose of the processing. For example, if you hold personal data only for statistical, historical or other research reasons, updating the data might defeat that purpose.</a:t>
            </a:r>
          </a:p>
          <a:p>
            <a:r>
              <a:rPr lang="en-GB" dirty="0"/>
              <a:t>In some cases it is reasonable to rely on the individual to tell you when their personal data has changed, such as when they change address or other contact details. It may be sensible to periodically ask individuals to update their own details, but you do not need to take extreme measures to ensure your records are up to date, unless there is a corresponding privacy risk which justifies this.</a:t>
            </a:r>
          </a:p>
          <a:p>
            <a:r>
              <a:rPr lang="en-GB" dirty="0"/>
              <a:t>Example</a:t>
            </a:r>
          </a:p>
          <a:p>
            <a:r>
              <a:rPr lang="en-GB" dirty="0"/>
              <a:t>An organisation keeps addresses and contact details of previous customers for marketing purposes. It does not have to use data matching or tracing services to ensure its records are up to date – and it may actually be difficult to show that the processing involved in data matching or tracing for these purposes is fair, lawful and transparent.</a:t>
            </a:r>
          </a:p>
          <a:p>
            <a:r>
              <a:rPr lang="en-GB" dirty="0"/>
              <a:t>However, if an individual informs the organisation of a new address, it should update its records. And if a mailing is returned with the message ‘not at this address’ marked on the envelope – or any other information comes to light which suggests the address is no longer accurate – the organisation should update its records to indicate that the address is no longer current.</a:t>
            </a:r>
          </a:p>
          <a:p>
            <a:r>
              <a:rPr lang="en-GB" dirty="0"/>
              <a:t>What steps do we need to take to ensure accuracy?</a:t>
            </a:r>
          </a:p>
          <a:p>
            <a:r>
              <a:rPr lang="en-GB" dirty="0"/>
              <a:t>Where you use your own resources to compile personal data about an individual, then you must make sure the information is correct. You should take particular care if the information could have serious implications for the individual. If, for example, you give an employee a pay increase on the basis of an annual increment and a performance bonus, then there is no excuse for getting the new salary figure wrong in your payroll records.</a:t>
            </a:r>
          </a:p>
          <a:p>
            <a:r>
              <a:rPr lang="en-GB" dirty="0"/>
              <a:t>We recognise that it may be impractical to check the accuracy of personal data someone else provides. In order to ensure that your records are not inaccurate or misleading in this case, you must:</a:t>
            </a:r>
          </a:p>
          <a:p>
            <a:r>
              <a:rPr lang="en-GB" dirty="0"/>
              <a:t>accurately record the information provided;</a:t>
            </a:r>
          </a:p>
          <a:p>
            <a:r>
              <a:rPr lang="en-GB" dirty="0"/>
              <a:t>accurately record the source of the information;</a:t>
            </a:r>
          </a:p>
          <a:p>
            <a:r>
              <a:rPr lang="en-GB" dirty="0"/>
              <a:t>take reasonable steps in the circumstances to ensure the accuracy of the information; and</a:t>
            </a:r>
          </a:p>
          <a:p>
            <a:r>
              <a:rPr lang="en-GB" dirty="0"/>
              <a:t>carefully consider any challenges to the accuracy of the information.</a:t>
            </a:r>
          </a:p>
          <a:p>
            <a:r>
              <a:rPr lang="en-GB" dirty="0"/>
              <a:t>What is a ‘reasonable step’ will depend on the circumstances and, in particular, the nature of the personal data and what you will use it for. The more important it is that the personal data is accurate, the greater the effort you should put into ensuring its accuracy. So if you are using the data to make decisions that may significantly affect the individual concerned or others, you need to put more effort into ensuring accuracy. This may mean you have to get independent confirmation that the data is accurate. For example, employers may need to check the precise details of job applicants’ education, qualifications and work experience if it is essential for that particular role, when they would need to obtain authoritative verification.</a:t>
            </a:r>
          </a:p>
          <a:p>
            <a:r>
              <a:rPr lang="en-GB" dirty="0"/>
              <a:t>Example</a:t>
            </a:r>
          </a:p>
          <a:p>
            <a:r>
              <a:rPr lang="en-GB" dirty="0"/>
              <a:t>An organisation recruiting a driver will want proof that the individuals they interview are entitled to drive the type of vehicle involved. The fact that an applicant states in his work history that he worked as a Father Christmas in a department store 20 years ago does not need to be checked for this particular job.</a:t>
            </a:r>
          </a:p>
          <a:p>
            <a:r>
              <a:rPr lang="en-GB" dirty="0"/>
              <a:t>If your information source is someone you know to be reliable, or is a well-known organisation, it is usually reasonable to assume that they have given you accurate information. However, in some circumstances you need to double-check – for example if inaccurate information could have serious consequences, or if common sense suggests there may be a mistake.</a:t>
            </a:r>
          </a:p>
          <a:p>
            <a:r>
              <a:rPr lang="en-GB" dirty="0"/>
              <a:t>Example</a:t>
            </a:r>
          </a:p>
          <a:p>
            <a:r>
              <a:rPr lang="en-GB" dirty="0"/>
              <a:t>A business that is closing down recommends a member of staff to another organisation. Assuming the two employers know each other, it may be reasonable for the organisation to which the recommendation is made to accept assurances about the individual’s work experience at face value. However, if a particular skill or qualification is needed for the new job role, the organisation needs to make appropriate checks.</a:t>
            </a:r>
          </a:p>
          <a:p>
            <a:r>
              <a:rPr lang="en-GB" dirty="0"/>
              <a:t>Example</a:t>
            </a:r>
          </a:p>
          <a:p>
            <a:r>
              <a:rPr lang="en-GB" dirty="0"/>
              <a:t>An individual sends an email to her mobile phone company requesting that it changes its records about her willingness to receive marketing material. The company amends its records accordingly without making any checks. However, when the customer emails again asking the company to send her bills to a new address, they carry out additional security checks before making the requested change.</a:t>
            </a:r>
          </a:p>
          <a:p>
            <a:r>
              <a:rPr lang="en-GB" dirty="0"/>
              <a:t>Even if you originally took all reasonable steps to ensure the accuracy of the data, if you later get any new information which suggests it may be wrong or misleading, you should reconsider whether it is accurate and take steps to erase, update or correct it in light of that new information as soon as possible.</a:t>
            </a:r>
          </a:p>
          <a:p>
            <a:r>
              <a:rPr lang="en-GB" dirty="0"/>
              <a:t>What should we do if an individual challenges the accuracy of their personal data?</a:t>
            </a:r>
          </a:p>
          <a:p>
            <a:r>
              <a:rPr lang="en-GB" dirty="0"/>
              <a:t>If this happens, you should consider whether the information is accurate and, if it is not, you should delete or correct it.</a:t>
            </a:r>
          </a:p>
          <a:p>
            <a:r>
              <a:rPr lang="en-GB" dirty="0"/>
              <a:t>Remember that individuals have the absolute right to have incorrect personal data rectified – see the right to rectification for more information.</a:t>
            </a:r>
          </a:p>
          <a:p>
            <a:r>
              <a:rPr lang="en-GB" dirty="0"/>
              <a:t>Individuals don’t have the right to erasure just because data is inaccurate. However, the accuracy principle requires you to take all reasonable steps to erase or rectify inaccurate data without delay, and it may be reasonable to erase the data in some cases. If an individual asks you to delete inaccurate data it is therefore good practice to consider this request.</a:t>
            </a:r>
          </a:p>
          <a:p>
            <a:endParaRPr lang="en-GB" dirty="0"/>
          </a:p>
        </p:txBody>
      </p:sp>
      <p:sp>
        <p:nvSpPr>
          <p:cNvPr id="4" name="Slide Number Placeholder 3"/>
          <p:cNvSpPr>
            <a:spLocks noGrp="1"/>
          </p:cNvSpPr>
          <p:nvPr>
            <p:ph type="sldNum" sz="quarter" idx="5"/>
          </p:nvPr>
        </p:nvSpPr>
        <p:spPr/>
        <p:txBody>
          <a:bodyPr/>
          <a:lstStyle/>
          <a:p>
            <a:fld id="{3D4C67B5-F292-4576-8BF8-36D135D4AF60}" type="slidenum">
              <a:rPr lang="en-GB" smtClean="0"/>
              <a:t>13</a:t>
            </a:fld>
            <a:endParaRPr lang="en-GB"/>
          </a:p>
        </p:txBody>
      </p:sp>
    </p:spTree>
    <p:extLst>
      <p:ext uri="{BB962C8B-B14F-4D97-AF65-F5344CB8AC3E}">
        <p14:creationId xmlns:p14="http://schemas.microsoft.com/office/powerpoint/2010/main" val="14039902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Notes from ICO </a:t>
            </a:r>
          </a:p>
          <a:p>
            <a:r>
              <a:rPr lang="en-GB" dirty="0"/>
              <a:t>What is the storage limitation principle?</a:t>
            </a:r>
          </a:p>
          <a:p>
            <a:r>
              <a:rPr lang="en-GB" dirty="0"/>
              <a:t>Article 5(1)(e) says:</a:t>
            </a:r>
          </a:p>
          <a:p>
            <a:r>
              <a:rPr lang="en-GB" dirty="0"/>
              <a:t>“1. Personal data shall be:</a:t>
            </a:r>
          </a:p>
          <a:p>
            <a:r>
              <a:rPr lang="en-GB" dirty="0"/>
              <a:t>(e) kept in a form which permits identification of data subjects for no longer than is necessary for the purposes for which the personal data are processed; personal data may be stored for longer periods insofar as the personal data will be processed solely for archiving purposes in the public interest, scientific or historical research purposes or statistical purposes in accordance with Article 89(1) subject to implementation of the appropriate technical and organisational measures required by this Regulation in order to safeguard the rights and freedoms of the data subject (‘storage limitation’)”</a:t>
            </a:r>
          </a:p>
          <a:p>
            <a:r>
              <a:rPr lang="en-GB" dirty="0"/>
              <a:t>So, even if you collect and use personal data fairly and lawfully, you cannot keep it for longer than you actually need it.</a:t>
            </a:r>
          </a:p>
          <a:p>
            <a:r>
              <a:rPr lang="en-GB" dirty="0"/>
              <a:t>There are close links here with the data minimisation and accuracy principles.</a:t>
            </a:r>
          </a:p>
          <a:p>
            <a:r>
              <a:rPr lang="en-GB" dirty="0"/>
              <a:t>The UK GDPR does not set specific time limits for different types of data. This is up to you, and will depend on how long you need the data for your specified purposes.</a:t>
            </a:r>
          </a:p>
          <a:p>
            <a:r>
              <a:rPr lang="en-GB" dirty="0"/>
              <a:t>Why is storage limitation important?</a:t>
            </a:r>
          </a:p>
          <a:p>
            <a:r>
              <a:rPr lang="en-GB" dirty="0"/>
              <a:t>Ensuring that you erase or anonymise personal data when you no longer need it will reduce the risk that it becomes irrelevant, excessive, inaccurate or out of date. Apart from helping you to comply with the data minimisation and accuracy principles, this also reduces the risk that you will use such data in error – to the detriment of all concerned.</a:t>
            </a:r>
          </a:p>
          <a:p>
            <a:r>
              <a:rPr lang="en-GB" dirty="0"/>
              <a:t>Personal data held for too long will, by definition, be unnecessary. You are unlikely to have a lawful basis for retention.</a:t>
            </a:r>
          </a:p>
          <a:p>
            <a:r>
              <a:rPr lang="en-GB" dirty="0"/>
              <a:t>From a more practical perspective, it is inefficient to hold more personal data than you need, and there may be unnecessary costs associated with storage and security.</a:t>
            </a:r>
          </a:p>
          <a:p>
            <a:r>
              <a:rPr lang="en-GB" dirty="0"/>
              <a:t>Remember that you must also respond to subject access requests for any personal data you hold. This may be more difficult if you are holding old data for longer than you need.</a:t>
            </a:r>
          </a:p>
          <a:p>
            <a:r>
              <a:rPr lang="en-GB" dirty="0"/>
              <a:t>Good practice around storage limitation - with clear policies on retention periods and erasure - is also likely to reduce the burden of dealing with queries about retention and individual requests for erasure.</a:t>
            </a:r>
          </a:p>
          <a:p>
            <a:r>
              <a:rPr lang="en-GB" dirty="0"/>
              <a:t>Do we need a retention policy?</a:t>
            </a:r>
          </a:p>
          <a:p>
            <a:r>
              <a:rPr lang="en-GB" dirty="0"/>
              <a:t>Retention policies or retention schedules list the types of record or information you hold, what you use it for, and how long you intend to keep it. They help you establish and document standard retention periods for different categories of personal data.</a:t>
            </a:r>
          </a:p>
          <a:p>
            <a:r>
              <a:rPr lang="en-GB" dirty="0"/>
              <a:t>A retention schedule may form part of a broader ‘information asset register’ (IAR), or your general processing documentation.</a:t>
            </a:r>
          </a:p>
          <a:p>
            <a:r>
              <a:rPr lang="en-GB" dirty="0"/>
              <a:t>To comply with documentation requirements, you need to establish and document standard retention periods for different categories of information you hold wherever possible. It is also advisable to have a system for ensuring that your organisation keeps to these retention periods in practice, and for reviewing retention at appropriate intervals. Your policy must also be flexible enough to allow for early deletion if appropriate. For example, if you are not actually using a record, you should reconsider whether you need to retain it.</a:t>
            </a:r>
          </a:p>
          <a:p>
            <a:r>
              <a:rPr lang="en-GB" dirty="0"/>
              <a:t>If you are a small organisation undertaking occasional low-risk processing, you may not need a documented retention policy.</a:t>
            </a:r>
          </a:p>
          <a:p>
            <a:r>
              <a:rPr lang="en-GB" dirty="0"/>
              <a:t>However, if you don’t have a retention policy (or if it doesn’t cover all of the personal data you hold), you must still regularly review the data you hold, and delete or anonymise anything you no longer need.</a:t>
            </a:r>
          </a:p>
          <a:p>
            <a:endParaRPr lang="en-GB" dirty="0"/>
          </a:p>
          <a:p>
            <a:r>
              <a:rPr lang="en-GB" dirty="0"/>
              <a:t>How should we set retention periods?  </a:t>
            </a:r>
          </a:p>
          <a:p>
            <a:r>
              <a:rPr lang="en-GB" dirty="0"/>
              <a:t>The UK GDPR does not dictate how long you should keep personal data. It is up to you to justify this, based on your purposes for processing. You are in the best position to judge how long you need it.</a:t>
            </a:r>
          </a:p>
          <a:p>
            <a:r>
              <a:rPr lang="en-GB" dirty="0"/>
              <a:t>You must also be able to justify why you need to keep personal data in a form that permits identification of individuals. If you do not need to identify individuals, you should anonymise the data so that identification is no longer possible.</a:t>
            </a:r>
          </a:p>
          <a:p>
            <a:r>
              <a:rPr lang="en-GB" dirty="0"/>
              <a:t>For example:</a:t>
            </a:r>
          </a:p>
          <a:p>
            <a:r>
              <a:rPr lang="en-GB" dirty="0"/>
              <a:t>You should consider your stated purposes for processing the personal data. You can keep it as long as one of those purposes still applies, but you should not keep data indefinitely ‘just in case’, or if there is only a small possibility that you will use it.</a:t>
            </a:r>
          </a:p>
          <a:p>
            <a:r>
              <a:rPr lang="en-GB" dirty="0"/>
              <a:t>Example</a:t>
            </a:r>
          </a:p>
          <a:p>
            <a:r>
              <a:rPr lang="en-GB" dirty="0"/>
              <a:t>A bank holds personal data about its customers. This includes details of each customer’s address, date of birth and mother’s maiden name. The bank uses this information as part of its security procedures. It is appropriate for the bank to retain this data for as long as the customer has an account with the bank. Even after the account has been closed, the bank may need to continue holding some of this information for legal or operational reasons for a further set time.</a:t>
            </a:r>
          </a:p>
          <a:p>
            <a:r>
              <a:rPr lang="en-GB" dirty="0"/>
              <a:t>Example</a:t>
            </a:r>
          </a:p>
          <a:p>
            <a:r>
              <a:rPr lang="en-GB" dirty="0"/>
              <a:t>A bank may need to retain images from a CCTV system installed to prevent fraud at an ATM machine for several weeks, since a suspicious transaction may not come to light until the victim gets their bank statement. In contrast, a pub may only need to retain images from their CCTV system for a short period because incidents will come to light very quickly. However, if a crime is reported to the police, the pub will need to retain images until the police have time to collect them.</a:t>
            </a:r>
          </a:p>
          <a:p>
            <a:r>
              <a:rPr lang="en-GB" dirty="0"/>
              <a:t>Example</a:t>
            </a:r>
          </a:p>
          <a:p>
            <a:r>
              <a:rPr lang="en-GB" dirty="0"/>
              <a:t>A tracing agency holds personal data about a debtor so that it can find that individual on behalf of a creditor. Once it has found the individual and reported to the creditor, there may be no need to retain the information about the debtor – the agency should remove it from their systems unless there are good reasons for keeping it. For example, if the agency has also been asked to collect the debt on behalf of the creditor.</a:t>
            </a:r>
          </a:p>
          <a:p>
            <a:r>
              <a:rPr lang="en-GB" dirty="0"/>
              <a:t>You should consider whether you need to keep a record of a relationship with the individual once that relationship ends. You may not need to delete all personal data when the relationship ends. You may need to keep some information so that you can confirm that the relationship existed – and that it has ended – as well as some of its details.</a:t>
            </a:r>
          </a:p>
          <a:p>
            <a:r>
              <a:rPr lang="en-GB" dirty="0"/>
              <a:t>Example</a:t>
            </a:r>
          </a:p>
          <a:p>
            <a:r>
              <a:rPr lang="en-GB" dirty="0"/>
              <a:t>A business may need to keep some personal data about a previous customer so that they can deal with any complaints the customer might make about the services they provided.</a:t>
            </a:r>
          </a:p>
          <a:p>
            <a:r>
              <a:rPr lang="en-GB" dirty="0"/>
              <a:t>Example</a:t>
            </a:r>
          </a:p>
          <a:p>
            <a:r>
              <a:rPr lang="en-GB" dirty="0"/>
              <a:t>An employer should review the personal data it holds about an employee when they leave the organisation’s employment. It will need to retain enough data to enable the organisation to deal with, for example, providing references or pension arrangements. However, it should delete personal data that it is unlikely to need again from its records – such as the employee’s emergency contact details, previous addresses, or death-in-service beneficiary details.</a:t>
            </a:r>
          </a:p>
          <a:p>
            <a:r>
              <a:rPr lang="en-GB" dirty="0"/>
              <a:t>Example</a:t>
            </a:r>
          </a:p>
          <a:p>
            <a:r>
              <a:rPr lang="en-GB" dirty="0"/>
              <a:t>A business receives a notice from a former customer requiring it to stop processing the customer’s personal data for direct marketing. It is appropriate for the business to retain enough information about the former customer for it to stop including that person in future direct marketing activities.</a:t>
            </a:r>
          </a:p>
          <a:p>
            <a:r>
              <a:rPr lang="en-GB" dirty="0"/>
              <a:t>You should consider whether you need to keep information to defend possible future legal claims. However, you could still delete information that could not possibly be relevant to such a claim. Unless there is some other reason for keeping it, personal data should be deleted when such a claim could no longer arise.</a:t>
            </a:r>
          </a:p>
          <a:p>
            <a:r>
              <a:rPr lang="en-GB" dirty="0"/>
              <a:t>Example</a:t>
            </a:r>
          </a:p>
          <a:p>
            <a:r>
              <a:rPr lang="en-GB" dirty="0"/>
              <a:t>An employer receives several applications for a job vacancy. Unless there is a clear business reason for doing so, the employer should not keep recruitment records for unsuccessful applicants beyond the statutory period in which a claim arising from the recruitment process may be brought.</a:t>
            </a:r>
          </a:p>
          <a:p>
            <a:r>
              <a:rPr lang="en-GB" dirty="0"/>
              <a:t>You should consider any legal or regulatory requirements. There are various legal requirements and professional guidelines about keeping certain kinds of records – such as information needed for income tax and audit purposes, or information on aspects of health and safety. If you keep personal data to comply with a requirement like this, you will not be considered to have kept the information for longer than necessary.</a:t>
            </a:r>
          </a:p>
          <a:p>
            <a:r>
              <a:rPr lang="en-GB" dirty="0"/>
              <a:t>You should consider any relevant industry standards or guidelines. For example, credit reference agencies keep consumer credit data for six years. Industry guidelines are a good starting point for standard retention periods and are likely to take a considered approach. However, they do not guarantee compliance. You must still be able to explain why those periods are justified, and keep them under review.</a:t>
            </a:r>
          </a:p>
          <a:p>
            <a:r>
              <a:rPr lang="en-GB" dirty="0"/>
              <a:t>You must remember to take a proportionate approach, balancing your needs with the impact of retention on individuals’ privacy. Don’t forget that your retention of the data must also always be fair and lawful. </a:t>
            </a:r>
          </a:p>
          <a:p>
            <a:r>
              <a:rPr lang="en-GB" dirty="0"/>
              <a:t>When should we review our retention?</a:t>
            </a:r>
          </a:p>
          <a:p>
            <a:r>
              <a:rPr lang="en-GB" dirty="0"/>
              <a:t>You should review whether you still need personal data at the end of any standard retention period, and erase or anonymise it unless there is a clear justification for keeping it for longer. Automated systems can flag records for review, or delete information after a pre-determined period. This is particularly useful if you hold many records of the same type.</a:t>
            </a:r>
          </a:p>
          <a:p>
            <a:r>
              <a:rPr lang="en-GB" dirty="0"/>
              <a:t>It is also good practice to review your retention of personal data at regular intervals before this, especially if the standard retention period is lengthy or there is potential for a significant impact on individuals.</a:t>
            </a:r>
          </a:p>
          <a:p>
            <a:r>
              <a:rPr lang="en-GB" dirty="0"/>
              <a:t>If you don’t have a set retention period for the personal data, you must regularly review whether you still need it.</a:t>
            </a:r>
          </a:p>
          <a:p>
            <a:r>
              <a:rPr lang="en-GB" dirty="0"/>
              <a:t>However, there is no firm rule about how regular these reviews must be. Your resources may be a relevant factor here, along with the privacy risk to individuals. The important thing to remember is that you must be able to justify your retention and how often you review it.</a:t>
            </a:r>
          </a:p>
          <a:p>
            <a:r>
              <a:rPr lang="en-GB" dirty="0"/>
              <a:t>You must also review whether you still need personal data if the individual asks you to. Individuals have the absolute right to erasure of personal data that you no longer need for your specified purposes.</a:t>
            </a:r>
          </a:p>
          <a:p>
            <a:r>
              <a:rPr lang="en-GB" dirty="0"/>
              <a:t>What should we do with personal data that we no longer need?</a:t>
            </a:r>
          </a:p>
          <a:p>
            <a:r>
              <a:rPr lang="en-GB" dirty="0"/>
              <a:t>You can either erase (delete) it, or anonymise it.</a:t>
            </a:r>
          </a:p>
          <a:p>
            <a:r>
              <a:rPr lang="en-GB" dirty="0"/>
              <a:t>You need to remember that there is a significant difference between permanently deleting personal data, and taking it offline. If personal data is stored offline, this should reduce its availability and the risk of misuse or mistake. However, you are still processing personal data. You should only store it offline (rather than delete it) if you can still justify holding it. You must be prepared to respond to subject access requests for personal data stored offline, and you must still comply with all the other principles and rights.</a:t>
            </a:r>
          </a:p>
          <a:p>
            <a:r>
              <a:rPr lang="en-GB" dirty="0"/>
              <a:t>The word ‘deletion’ can mean different things in relation to electronic data, and we recognise it is not always possible to delete or erase all traces of the data. The key issue is to ensure you put the data beyond use. If it is appropriate to delete personal data from a live system, you should also delete it from any back-up of the information on that system.</a:t>
            </a:r>
          </a:p>
          <a:p>
            <a:r>
              <a:rPr lang="en-GB" dirty="0"/>
              <a:t>Alternatively, you can anonymise the data so that it is no longer “in a form which permits identification of data subjects”.</a:t>
            </a:r>
          </a:p>
          <a:p>
            <a:r>
              <a:rPr lang="en-GB" dirty="0"/>
              <a:t>Personal data that has been pseudonymised – </a:t>
            </a:r>
            <a:r>
              <a:rPr lang="en-GB" dirty="0" err="1"/>
              <a:t>eg</a:t>
            </a:r>
            <a:r>
              <a:rPr lang="en-GB" dirty="0"/>
              <a:t> key-coded – will usually still permit identification. Pseudonymisation can be a useful tool for compliance with other principles such as data minimisation and security, but the storage limitation principle still applies.</a:t>
            </a:r>
          </a:p>
          <a:p>
            <a:r>
              <a:rPr lang="en-GB" dirty="0"/>
              <a:t>How long can we keep personal data for archiving, research or statistical purposes?</a:t>
            </a:r>
          </a:p>
          <a:p>
            <a:r>
              <a:rPr lang="en-GB" dirty="0"/>
              <a:t>You can keep personal data indefinitely if you are holding it only for:</a:t>
            </a:r>
          </a:p>
          <a:p>
            <a:r>
              <a:rPr lang="en-GB" dirty="0"/>
              <a:t>archiving purposes in the public interest;</a:t>
            </a:r>
          </a:p>
          <a:p>
            <a:r>
              <a:rPr lang="en-GB" dirty="0"/>
              <a:t>scientific or historical research purposes; or</a:t>
            </a:r>
          </a:p>
          <a:p>
            <a:r>
              <a:rPr lang="en-GB" dirty="0"/>
              <a:t>statistical purposes.</a:t>
            </a:r>
          </a:p>
          <a:p>
            <a:r>
              <a:rPr lang="en-GB" dirty="0"/>
              <a:t>Although the general rule is that you cannot hold personal data indefinitely ‘just in case’ it might be useful in future, there is an inbuilt exception if you are keeping it for these archiving, research or statistical purposes.</a:t>
            </a:r>
          </a:p>
          <a:p>
            <a:r>
              <a:rPr lang="en-GB" dirty="0"/>
              <a:t>You must have appropriate safeguards in place to protect individuals. For example, pseudonymisation may be appropriate in some cases.</a:t>
            </a:r>
          </a:p>
          <a:p>
            <a:r>
              <a:rPr lang="en-GB" dirty="0"/>
              <a:t>This must be your only purpose. If you justify indefinite retention on this basis, you cannot later use that data for another purpose - in particular for any decisions affecting particular individuals. This does not prevent other organisations from accessing public archives, but they must ensure their own collection and use of the personal data complies with the principles.</a:t>
            </a:r>
          </a:p>
          <a:p>
            <a:r>
              <a:rPr lang="en-GB" dirty="0"/>
              <a:t>How does this apply to data sharing?</a:t>
            </a:r>
          </a:p>
          <a:p>
            <a:r>
              <a:rPr lang="en-GB" dirty="0"/>
              <a:t>If you share personal data with other organisations, you should agree between you what happens once you no longer need to share the data. In some cases, it may be best to return the shared data to the organisation that supplied it without keeping a copy. In other cases, all of the organisations involved should delete their copies of the personal data.</a:t>
            </a:r>
          </a:p>
          <a:p>
            <a:r>
              <a:rPr lang="en-GB" dirty="0"/>
              <a:t>Example</a:t>
            </a:r>
          </a:p>
          <a:p>
            <a:r>
              <a:rPr lang="en-GB" dirty="0"/>
              <a:t>Personal data about the customers of Company A is shared with Company B, which is negotiating to buy Company A’s business. The companies arrange for Company B to keep the information confidential, and use it only in connection with the proposed transaction. The sale does not go ahead and Company B returns the customer information to Company A without keeping a copy.</a:t>
            </a:r>
          </a:p>
          <a:p>
            <a:r>
              <a:rPr lang="en-GB" dirty="0"/>
              <a:t>The organisations involved in an information-sharing initiative may each need to set their own retention periods, because some may have good reasons to retain personal data for longer than others. However, if you all only hold the data for the purposes of the data-sharing initiative and it is no longer needed for that initiative, then all organisations with copies of the information should delete it.</a:t>
            </a:r>
          </a:p>
          <a:p>
            <a:endParaRPr lang="en-GB" dirty="0"/>
          </a:p>
          <a:p>
            <a:endParaRPr lang="en-GB" dirty="0"/>
          </a:p>
        </p:txBody>
      </p:sp>
      <p:sp>
        <p:nvSpPr>
          <p:cNvPr id="4" name="Slide Number Placeholder 3"/>
          <p:cNvSpPr>
            <a:spLocks noGrp="1"/>
          </p:cNvSpPr>
          <p:nvPr>
            <p:ph type="sldNum" sz="quarter" idx="5"/>
          </p:nvPr>
        </p:nvSpPr>
        <p:spPr/>
        <p:txBody>
          <a:bodyPr/>
          <a:lstStyle/>
          <a:p>
            <a:fld id="{3D4C67B5-F292-4576-8BF8-36D135D4AF60}" type="slidenum">
              <a:rPr lang="en-GB" smtClean="0"/>
              <a:t>15</a:t>
            </a:fld>
            <a:endParaRPr lang="en-GB"/>
          </a:p>
        </p:txBody>
      </p:sp>
    </p:spTree>
    <p:extLst>
      <p:ext uri="{BB962C8B-B14F-4D97-AF65-F5344CB8AC3E}">
        <p14:creationId xmlns:p14="http://schemas.microsoft.com/office/powerpoint/2010/main" val="37407015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gloster</a:t>
            </a:r>
            <a:endParaRPr lang="en-GB" dirty="0"/>
          </a:p>
          <a:p>
            <a:endParaRPr lang="en-GB" dirty="0"/>
          </a:p>
          <a:p>
            <a:r>
              <a:rPr lang="en-GB" dirty="0"/>
              <a:t>Notes from ICO</a:t>
            </a:r>
          </a:p>
          <a:p>
            <a:pPr algn="l"/>
            <a:r>
              <a:rPr lang="en-GB" b="0" i="0" dirty="0">
                <a:solidFill>
                  <a:srgbClr val="000000"/>
                </a:solidFill>
                <a:effectLst/>
                <a:latin typeface="Verdana" panose="020B0604030504040204" pitchFamily="34" charset="0"/>
              </a:rPr>
              <a:t>n the case of Gloucester City Council, a December 2021 ransomware attack via a phishing email received from a legitimate third-party address, which resulted in personal information being extracted and encrypted.</a:t>
            </a:r>
          </a:p>
          <a:p>
            <a:pPr algn="l"/>
            <a:r>
              <a:rPr lang="en-GB" b="0" i="0" dirty="0">
                <a:solidFill>
                  <a:srgbClr val="000000"/>
                </a:solidFill>
                <a:effectLst/>
                <a:latin typeface="Verdana" panose="020B0604030504040204" pitchFamily="34" charset="0"/>
              </a:rPr>
              <a:t>Our investigation found that the Council failed to prevent log tampering, did not have a centralised logging system, or a security information and event management system, in place. That meant the Council could not effectively monitor and respond to security incidents, detect suspicious activities, or identify potential threats. We also found that the Council did not recover access to personal information in a timely manner and was unable to determine if specific groups of people were at risk as a result of the incident.</a:t>
            </a:r>
          </a:p>
          <a:p>
            <a:pPr algn="l"/>
            <a:r>
              <a:rPr lang="en-GB" b="0" i="0" dirty="0">
                <a:solidFill>
                  <a:srgbClr val="000000"/>
                </a:solidFill>
                <a:effectLst/>
                <a:latin typeface="Verdana" panose="020B0604030504040204" pitchFamily="34" charset="0"/>
              </a:rPr>
              <a:t>To avoid similar incidents, organisations should: </a:t>
            </a:r>
          </a:p>
          <a:p>
            <a:pPr algn="l">
              <a:buFont typeface="Arial" panose="020B0604020202020204" pitchFamily="34" charset="0"/>
              <a:buChar char="•"/>
            </a:pPr>
            <a:r>
              <a:rPr lang="en-GB" b="0" i="0" dirty="0">
                <a:solidFill>
                  <a:srgbClr val="000000"/>
                </a:solidFill>
                <a:effectLst/>
                <a:latin typeface="Verdana" panose="020B0604030504040204" pitchFamily="34" charset="0"/>
              </a:rPr>
              <a:t>Ensure all relevant staff receive training in identifying phishing attacks, which is when attackers attempt to trick people into clicking a bad link that will download malware or into revealing people’s username and password. Organisations should consider tailoring the measures in the </a:t>
            </a:r>
            <a:r>
              <a:rPr lang="en-GB" b="0" i="0" u="none" strike="noStrike" dirty="0">
                <a:solidFill>
                  <a:srgbClr val="005098"/>
                </a:solidFill>
                <a:effectLst/>
                <a:latin typeface="Verdana" panose="020B0604030504040204" pitchFamily="34" charset="0"/>
                <a:hlinkClick r:id="rId3"/>
              </a:rPr>
              <a:t>NCSC Phishing Attack guidance</a:t>
            </a:r>
            <a:r>
              <a:rPr lang="en-GB" b="0" i="0" dirty="0">
                <a:solidFill>
                  <a:srgbClr val="000000"/>
                </a:solidFill>
                <a:effectLst/>
                <a:latin typeface="Verdana" panose="020B0604030504040204" pitchFamily="34" charset="0"/>
              </a:rPr>
              <a:t> to their own organisation. </a:t>
            </a:r>
          </a:p>
          <a:p>
            <a:pPr algn="l">
              <a:buFont typeface="Arial" panose="020B0604020202020204" pitchFamily="34" charset="0"/>
              <a:buChar char="•"/>
            </a:pPr>
            <a:r>
              <a:rPr lang="en-GB" b="0" i="0" dirty="0">
                <a:solidFill>
                  <a:srgbClr val="000000"/>
                </a:solidFill>
                <a:effectLst/>
                <a:latin typeface="Verdana" panose="020B0604030504040204" pitchFamily="34" charset="0"/>
              </a:rPr>
              <a:t>Implement two-factor or multifactor authentication wherever it is possible to do so – to take the most common example, a password and a one-time token generator. This will be even more important for organisations that handle sensitive personal information. Read our </a:t>
            </a:r>
            <a:r>
              <a:rPr lang="en-GB" b="0" i="0" u="none" strike="noStrike" dirty="0">
                <a:solidFill>
                  <a:srgbClr val="005098"/>
                </a:solidFill>
                <a:effectLst/>
                <a:latin typeface="Verdana" panose="020B0604030504040204" pitchFamily="34" charset="0"/>
                <a:hlinkClick r:id="rId4"/>
              </a:rPr>
              <a:t>Passwords in online services guidance</a:t>
            </a:r>
            <a:r>
              <a:rPr lang="en-GB" b="0" i="0" dirty="0">
                <a:solidFill>
                  <a:srgbClr val="000000"/>
                </a:solidFill>
                <a:effectLst/>
                <a:latin typeface="Verdana" panose="020B0604030504040204" pitchFamily="34" charset="0"/>
              </a:rPr>
              <a:t>. </a:t>
            </a:r>
          </a:p>
          <a:p>
            <a:pPr algn="l">
              <a:buFont typeface="Arial" panose="020B0604020202020204" pitchFamily="34" charset="0"/>
              <a:buChar char="•"/>
            </a:pPr>
            <a:r>
              <a:rPr lang="en-GB" b="0" i="0" dirty="0">
                <a:solidFill>
                  <a:srgbClr val="000000"/>
                </a:solidFill>
                <a:effectLst/>
                <a:latin typeface="Verdana" panose="020B0604030504040204" pitchFamily="34" charset="0"/>
              </a:rPr>
              <a:t>Determine and communicate security requirements to a supplier and formalise responsibilities within a contract. As part of this, establish how to seek assurances a supplier has implemented appropriate levels of security. The </a:t>
            </a:r>
            <a:r>
              <a:rPr lang="en-GB" b="0" i="0" u="none" strike="noStrike" dirty="0">
                <a:solidFill>
                  <a:srgbClr val="005098"/>
                </a:solidFill>
                <a:effectLst/>
                <a:latin typeface="Verdana" panose="020B0604030504040204" pitchFamily="34" charset="0"/>
                <a:hlinkClick r:id="rId5"/>
              </a:rPr>
              <a:t>NCSC supply chain security guidance</a:t>
            </a:r>
            <a:r>
              <a:rPr lang="en-GB" b="0" i="0" dirty="0">
                <a:solidFill>
                  <a:srgbClr val="000000"/>
                </a:solidFill>
                <a:effectLst/>
                <a:latin typeface="Verdana" panose="020B0604030504040204" pitchFamily="34" charset="0"/>
              </a:rPr>
              <a:t> provides practical examples of how to manage security within a supply chain. </a:t>
            </a:r>
          </a:p>
          <a:p>
            <a:pPr algn="l">
              <a:buFont typeface="Arial" panose="020B0604020202020204" pitchFamily="34" charset="0"/>
              <a:buChar char="•"/>
            </a:pPr>
            <a:r>
              <a:rPr lang="en-GB" b="0" i="0" dirty="0">
                <a:solidFill>
                  <a:srgbClr val="000000"/>
                </a:solidFill>
                <a:effectLst/>
                <a:latin typeface="Verdana" panose="020B0604030504040204" pitchFamily="34" charset="0"/>
              </a:rPr>
              <a:t>Make sure that access to personal information is restored in the event of any incidents, such as by establishing an appropriate </a:t>
            </a:r>
            <a:r>
              <a:rPr lang="en-GB" b="0" i="0" u="none" strike="noStrike" dirty="0">
                <a:solidFill>
                  <a:srgbClr val="005098"/>
                </a:solidFill>
                <a:effectLst/>
                <a:latin typeface="Verdana" panose="020B0604030504040204" pitchFamily="34" charset="0"/>
                <a:hlinkClick r:id="rId6"/>
              </a:rPr>
              <a:t>backup process</a:t>
            </a:r>
            <a:r>
              <a:rPr lang="en-GB" b="0" i="0" dirty="0">
                <a:solidFill>
                  <a:srgbClr val="000000"/>
                </a:solidFill>
                <a:effectLst/>
                <a:latin typeface="Verdana" panose="020B0604030504040204" pitchFamily="34" charset="0"/>
              </a:rPr>
              <a:t>. Such recovery measures should be reviewed regularly to ensure they’re appropriate in large incidents that pose a risk to people through confidentiality, availability or integrity issues.</a:t>
            </a:r>
          </a:p>
          <a:p>
            <a:endParaRPr lang="en-GB" dirty="0"/>
          </a:p>
        </p:txBody>
      </p:sp>
      <p:sp>
        <p:nvSpPr>
          <p:cNvPr id="4" name="Slide Number Placeholder 3"/>
          <p:cNvSpPr>
            <a:spLocks noGrp="1"/>
          </p:cNvSpPr>
          <p:nvPr>
            <p:ph type="sldNum" sz="quarter" idx="5"/>
          </p:nvPr>
        </p:nvSpPr>
        <p:spPr/>
        <p:txBody>
          <a:bodyPr/>
          <a:lstStyle/>
          <a:p>
            <a:fld id="{3D4C67B5-F292-4576-8BF8-36D135D4AF60}" type="slidenum">
              <a:rPr lang="en-GB" smtClean="0"/>
              <a:t>17</a:t>
            </a:fld>
            <a:endParaRPr lang="en-GB"/>
          </a:p>
        </p:txBody>
      </p:sp>
    </p:spTree>
    <p:extLst>
      <p:ext uri="{BB962C8B-B14F-4D97-AF65-F5344CB8AC3E}">
        <p14:creationId xmlns:p14="http://schemas.microsoft.com/office/powerpoint/2010/main" val="40374552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https://www.youtube.com/watch?v=ihGAIVPR3cE </a:t>
            </a:r>
          </a:p>
        </p:txBody>
      </p:sp>
      <p:sp>
        <p:nvSpPr>
          <p:cNvPr id="4" name="Slide Number Placeholder 3"/>
          <p:cNvSpPr>
            <a:spLocks noGrp="1"/>
          </p:cNvSpPr>
          <p:nvPr>
            <p:ph type="sldNum" sz="quarter" idx="5"/>
          </p:nvPr>
        </p:nvSpPr>
        <p:spPr/>
        <p:txBody>
          <a:bodyPr/>
          <a:lstStyle/>
          <a:p>
            <a:fld id="{3D4C67B5-F292-4576-8BF8-36D135D4AF60}" type="slidenum">
              <a:rPr lang="en-GB" smtClean="0"/>
              <a:t>18</a:t>
            </a:fld>
            <a:endParaRPr lang="en-GB"/>
          </a:p>
        </p:txBody>
      </p:sp>
    </p:spTree>
    <p:extLst>
      <p:ext uri="{BB962C8B-B14F-4D97-AF65-F5344CB8AC3E}">
        <p14:creationId xmlns:p14="http://schemas.microsoft.com/office/powerpoint/2010/main" val="28631595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is a controller?</a:t>
            </a:r>
          </a:p>
          <a:p>
            <a:r>
              <a:rPr lang="en-GB" dirty="0"/>
              <a:t>The UK GDPR defines a controller as:</a:t>
            </a:r>
          </a:p>
          <a:p>
            <a:r>
              <a:rPr lang="en-GB" dirty="0"/>
              <a:t>the natural or legal person, public authority, agency or other body which, alone or jointly with others, determines the purposes and means of the processing of personal data.</a:t>
            </a:r>
          </a:p>
          <a:p>
            <a:r>
              <a:rPr lang="en-GB" dirty="0"/>
              <a:t>Controllers make decisions about processing activities. They exercise overall control of the personal data being processed and are ultimately in charge of and responsible for the processing.</a:t>
            </a:r>
          </a:p>
          <a:p>
            <a:r>
              <a:rPr lang="en-GB" dirty="0"/>
              <a:t>Some controllers may be under a statutory obligation to process personal data. Section 6(2) of the Data Protection Act 2018 says that anyone who is under such an obligation and only processes data to comply with it will be a controller.</a:t>
            </a:r>
          </a:p>
          <a:p>
            <a:r>
              <a:rPr lang="en-GB" dirty="0"/>
              <a:t>A controller can be a company or other legal entity (such as an incorporated partnership, incorporated association or public authority), or an individual (such as a sole trader, partner in an unincorporated partnership, or self-employed professional, </a:t>
            </a:r>
            <a:r>
              <a:rPr lang="en-GB" dirty="0" err="1"/>
              <a:t>eg</a:t>
            </a:r>
            <a:r>
              <a:rPr lang="en-GB" dirty="0"/>
              <a:t> a barrister).</a:t>
            </a:r>
          </a:p>
          <a:p>
            <a:r>
              <a:rPr lang="en-GB" dirty="0"/>
              <a:t>However, an individual processing personal data for the purposes of a purely personal or household activity is not subject to the UK GDPR.</a:t>
            </a:r>
          </a:p>
          <a:p>
            <a:endParaRPr lang="en-GB" dirty="0"/>
          </a:p>
          <a:p>
            <a:r>
              <a:rPr lang="en-GB" dirty="0"/>
              <a:t>What is a processor?</a:t>
            </a:r>
          </a:p>
          <a:p>
            <a:r>
              <a:rPr lang="en-GB" dirty="0"/>
              <a:t>The UK GDPR defines a processor as:</a:t>
            </a:r>
          </a:p>
          <a:p>
            <a:r>
              <a:rPr lang="en-GB" dirty="0"/>
              <a:t>‘processor’ means a natural or legal person, public authority, agency or other body which processes personal data on behalf of the controller.</a:t>
            </a:r>
          </a:p>
          <a:p>
            <a:r>
              <a:rPr lang="en-GB" dirty="0"/>
              <a:t>Processors act on behalf of the relevant controller and under their authority. In doing so, they serve the controller’s interests rather than their own.</a:t>
            </a:r>
          </a:p>
          <a:p>
            <a:r>
              <a:rPr lang="en-GB" dirty="0"/>
              <a:t>Although a processor may make its own day-to-day operational decisions, Article 29 says it should only process personal data in line with a controller’s instructions, unless it is required to do otherwise by law.</a:t>
            </a:r>
            <a:br>
              <a:rPr lang="en-GB" dirty="0"/>
            </a:br>
            <a:br>
              <a:rPr lang="en-GB" dirty="0"/>
            </a:br>
            <a:r>
              <a:rPr lang="en-GB" dirty="0"/>
              <a:t>If a processor acts without the controller’s instructions in such a way that it determines the purpose and means of processing, including to comply with a statutory obligation, it will be a controller in respect of that processing and will have the same liability as a controller.</a:t>
            </a:r>
          </a:p>
          <a:p>
            <a:r>
              <a:rPr lang="en-GB" dirty="0"/>
              <a:t>A processor can be a company or other legal entity (such as an incorporated partnership, incorporated association or public authority), or an individual, for example a consultant.</a:t>
            </a:r>
          </a:p>
          <a:p>
            <a:r>
              <a:rPr lang="en-GB" dirty="0"/>
              <a:t>Example</a:t>
            </a:r>
          </a:p>
          <a:p>
            <a:r>
              <a:rPr lang="en-GB" dirty="0"/>
              <a:t>A gym engages a local printing company to produce invitations to a special event the gym is hosting. The gym gives the printing company the names and addresses of its members from its member database, which the printer uses to address the invitations and envelopes. The gym then sends out the invitations.</a:t>
            </a:r>
          </a:p>
          <a:p>
            <a:r>
              <a:rPr lang="en-GB" dirty="0"/>
              <a:t>The gym is the controller of the personal data processed in connection with the invitations. The gym determines the purposes for which the personal data is being processed (to send individually addressed invitations to the event) and the means of the processing (mail merging the personal data using the data subjects’ address details). The printing company is a processor processing the personal data only on the gym’s instructions.</a:t>
            </a:r>
          </a:p>
          <a:p>
            <a:r>
              <a:rPr lang="en-GB" dirty="0"/>
              <a:t>Employees of the controller are not processors. As long as they are acting within the scope of their duties as an employee, they are acting as an agent of the controller itself. They are part of the controller, not a separate party contracted to process data on the controller’s behalf.</a:t>
            </a:r>
          </a:p>
          <a:p>
            <a:endParaRPr lang="en-GB" dirty="0"/>
          </a:p>
        </p:txBody>
      </p:sp>
      <p:sp>
        <p:nvSpPr>
          <p:cNvPr id="4" name="Slide Number Placeholder 3"/>
          <p:cNvSpPr>
            <a:spLocks noGrp="1"/>
          </p:cNvSpPr>
          <p:nvPr>
            <p:ph type="sldNum" sz="quarter" idx="5"/>
          </p:nvPr>
        </p:nvSpPr>
        <p:spPr/>
        <p:txBody>
          <a:bodyPr/>
          <a:lstStyle/>
          <a:p>
            <a:fld id="{3D4C67B5-F292-4576-8BF8-36D135D4AF60}" type="slidenum">
              <a:rPr lang="en-GB" smtClean="0"/>
              <a:t>19</a:t>
            </a:fld>
            <a:endParaRPr lang="en-GB"/>
          </a:p>
        </p:txBody>
      </p:sp>
    </p:spTree>
    <p:extLst>
      <p:ext uri="{BB962C8B-B14F-4D97-AF65-F5344CB8AC3E}">
        <p14:creationId xmlns:p14="http://schemas.microsoft.com/office/powerpoint/2010/main" val="38890515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000000"/>
                </a:solidFill>
                <a:effectLst/>
                <a:latin typeface="Verdana" panose="020B0604030504040204" pitchFamily="34" charset="0"/>
              </a:rPr>
              <a:t>The steady growth of the use of video surveillance systems across public and private sectors, has led to both fixed and mobile cameras becoming more accepted in society. As video surveillance technology becomes more mainstream and affordable, it is now more common to see technologies such as smart doorbells and wireless cameras. Traditional closed circuit television (CCTV) also continues to evolve into more complex artificial intelligence (AI) based surveillance systems. These can process more sensitive categories of personal data.</a:t>
            </a:r>
          </a:p>
          <a:p>
            <a:pPr algn="l"/>
            <a:r>
              <a:rPr lang="en-GB" b="0" i="0" dirty="0">
                <a:solidFill>
                  <a:srgbClr val="000000"/>
                </a:solidFill>
                <a:effectLst/>
                <a:latin typeface="Verdana" panose="020B0604030504040204" pitchFamily="34" charset="0"/>
              </a:rPr>
              <a:t>The ways in which the technology is used also continue to develop. This includes connected databases utilising Automatic Number Plate Recognition (ANPR) or the use of Facial Recognition Technology (FRT) in public spaces. Often they process the personal data of large numbers of the general public for security, crime prevention or for other specified purposes such as digital advertising. However, some of these uses can be particularly intrusive, especially if processing takes place without the knowledge of the individual.</a:t>
            </a:r>
          </a:p>
          <a:p>
            <a:pPr algn="l"/>
            <a:endParaRPr lang="en-GB" b="0" i="0" dirty="0">
              <a:solidFill>
                <a:srgbClr val="000000"/>
              </a:solidFill>
              <a:effectLst/>
              <a:latin typeface="Verdana" panose="020B0604030504040204" pitchFamily="34" charset="0"/>
            </a:endParaRPr>
          </a:p>
          <a:p>
            <a:pPr algn="l"/>
            <a:r>
              <a:rPr lang="en-GB" b="0" i="0" dirty="0">
                <a:solidFill>
                  <a:srgbClr val="000000"/>
                </a:solidFill>
                <a:effectLst/>
                <a:latin typeface="Verdana" panose="020B0604030504040204" pitchFamily="34" charset="0"/>
              </a:rPr>
              <a:t>Building public trust and confidence is essential to ensuring that the benefits of any new technology can be realised. The public must have confidence that the use of surveillance systems is lawful, fair, transparent and meets the other standards set in data protection law. The rights and freedoms of individuals can be greatly affected where decisions are made about them based on particularly intrusive means of processing personal data.</a:t>
            </a:r>
          </a:p>
          <a:p>
            <a:pPr algn="l"/>
            <a:r>
              <a:rPr lang="en-GB" b="0" i="0" dirty="0">
                <a:solidFill>
                  <a:srgbClr val="000000"/>
                </a:solidFill>
                <a:effectLst/>
                <a:latin typeface="Verdana" panose="020B0604030504040204" pitchFamily="34" charset="0"/>
              </a:rPr>
              <a:t> For example, recording in places individuals would not normally expect. In addition, these surveillance techniques can also play an influential role in how people may behave and move around freely in public spaces. It is therefore important that the use of surveillance is not seen as the cure to the problems that organisations may face. But instead, a helpful supporting tool where lawful, necessary and proportionate in the circumstances.</a:t>
            </a:r>
          </a:p>
          <a:p>
            <a:pPr algn="l"/>
            <a:endParaRPr lang="en-GB" b="0" i="0" dirty="0">
              <a:solidFill>
                <a:srgbClr val="000000"/>
              </a:solidFill>
              <a:effectLst/>
              <a:latin typeface="Verdana" panose="020B0604030504040204" pitchFamily="34" charset="0"/>
            </a:endParaRPr>
          </a:p>
          <a:p>
            <a:pPr algn="l"/>
            <a:r>
              <a:rPr lang="en-GB" b="0" i="0" dirty="0">
                <a:solidFill>
                  <a:srgbClr val="000000"/>
                </a:solidFill>
                <a:effectLst/>
                <a:latin typeface="Verdana" panose="020B0604030504040204" pitchFamily="34" charset="0"/>
              </a:rPr>
              <a:t>The ICO have developed this guidance to help organisations in the public and private sector, who use video surveillance systems to collect and process personal data. It will help you to stay within the legal requirements of the UK General Data Protection Regulation (UK GDPR) and the Data Protection Act 2018 (DPA 2018). This guidance will also be relevant to law enforcement authorities that are using video surveillance separately for any purposes under the UK GDPR.</a:t>
            </a:r>
          </a:p>
          <a:p>
            <a:endParaRPr lang="en-GB" dirty="0"/>
          </a:p>
        </p:txBody>
      </p:sp>
      <p:sp>
        <p:nvSpPr>
          <p:cNvPr id="4" name="Slide Number Placeholder 3"/>
          <p:cNvSpPr>
            <a:spLocks noGrp="1"/>
          </p:cNvSpPr>
          <p:nvPr>
            <p:ph type="sldNum" sz="quarter" idx="5"/>
          </p:nvPr>
        </p:nvSpPr>
        <p:spPr/>
        <p:txBody>
          <a:bodyPr/>
          <a:lstStyle/>
          <a:p>
            <a:fld id="{3D4C67B5-F292-4576-8BF8-36D135D4AF60}" type="slidenum">
              <a:rPr lang="en-GB" smtClean="0"/>
              <a:t>21</a:t>
            </a:fld>
            <a:endParaRPr lang="en-GB"/>
          </a:p>
        </p:txBody>
      </p:sp>
    </p:spTree>
    <p:extLst>
      <p:ext uri="{BB962C8B-B14F-4D97-AF65-F5344CB8AC3E}">
        <p14:creationId xmlns:p14="http://schemas.microsoft.com/office/powerpoint/2010/main" val="30831572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Understanding the NHS and patient data</a:t>
            </a:r>
          </a:p>
          <a:p>
            <a:r>
              <a:rPr lang="en-GB" dirty="0"/>
              <a:t>We often think of ‘the NHS’ as one organisation that looks after our health and care. But lots of different organisations make up the NHS. These include:</a:t>
            </a:r>
          </a:p>
          <a:p>
            <a:r>
              <a:rPr lang="en-GB" dirty="0"/>
              <a:t>GP surgeries</a:t>
            </a:r>
          </a:p>
          <a:p>
            <a:r>
              <a:rPr lang="en-GB" dirty="0"/>
              <a:t>hospitals</a:t>
            </a:r>
          </a:p>
          <a:p>
            <a:r>
              <a:rPr lang="en-GB" dirty="0"/>
              <a:t>clinics you visit for specialist appointments</a:t>
            </a:r>
          </a:p>
          <a:p>
            <a:r>
              <a:rPr lang="en-GB" dirty="0"/>
              <a:t>labs that provide results of tests, for example blood tests</a:t>
            </a:r>
          </a:p>
          <a:p>
            <a:r>
              <a:rPr lang="en-GB" dirty="0"/>
              <a:t>groups that organise and fund these types of care in your area – for example clinical commissioning groups</a:t>
            </a:r>
          </a:p>
          <a:p>
            <a:r>
              <a:rPr lang="en-GB" dirty="0"/>
              <a:t>The NHS also works closely with organisations that provide, organise or fund other types of care, such as:</a:t>
            </a:r>
          </a:p>
          <a:p>
            <a:r>
              <a:rPr lang="en-GB" dirty="0"/>
              <a:t>care homes</a:t>
            </a:r>
          </a:p>
          <a:p>
            <a:r>
              <a:rPr lang="en-GB" dirty="0"/>
              <a:t>social care agencies providing care in your own home</a:t>
            </a:r>
          </a:p>
          <a:p>
            <a:r>
              <a:rPr lang="en-GB" dirty="0"/>
              <a:t>local authorities who organise and fund these types of care</a:t>
            </a:r>
          </a:p>
          <a:p>
            <a:r>
              <a:rPr lang="en-GB" dirty="0"/>
              <a:t>Because there are lots of different organisations providing care, there are lots of different records of each patient. There is no one record that contains all the information about your health conditions and treatments.</a:t>
            </a:r>
          </a:p>
          <a:p>
            <a:r>
              <a:rPr lang="en-GB" dirty="0"/>
              <a:t>Information about patients who are being cared for, and the care they get, needs to be shared between these organisations. It’s very important that health and care staff looking after you have the information they need, when they need it, to make good decisions about your care, and keep you in the best possible health.</a:t>
            </a:r>
          </a:p>
          <a:p>
            <a:r>
              <a:rPr lang="en-GB" dirty="0"/>
              <a:t>This information is important to us as individuals – better use of health and care information gives us more control of our own health and care.</a:t>
            </a:r>
          </a:p>
          <a:p>
            <a:r>
              <a:rPr lang="en-GB" dirty="0"/>
              <a:t>It’s also needed to plan and organise health and care, and is a great resource for researchers looking at new treatments and seeing which types of care are most effective.</a:t>
            </a:r>
          </a:p>
          <a:p>
            <a:r>
              <a:rPr lang="en-GB" dirty="0"/>
              <a:t>NHS Digital’s role in the NHS</a:t>
            </a:r>
          </a:p>
          <a:p>
            <a:r>
              <a:rPr lang="en-GB" dirty="0"/>
              <a:t>As well as organisations that provide or organise health and care at a local level, there are organisations who run the health service at a national level. These include:</a:t>
            </a:r>
          </a:p>
          <a:p>
            <a:r>
              <a:rPr lang="en-GB" dirty="0"/>
              <a:t>the Department of Health and Social care (DHSC) – the government department responsible for running the NHS in England</a:t>
            </a:r>
          </a:p>
          <a:p>
            <a:r>
              <a:rPr lang="en-GB" dirty="0"/>
              <a:t>organisations that work with the DHSC to put their policies into practice – including Public Health England (PHE), NHS England, NHSX and us, NHS Digital</a:t>
            </a:r>
          </a:p>
          <a:p>
            <a:r>
              <a:rPr lang="en-GB" dirty="0"/>
              <a:t>What we do</a:t>
            </a:r>
          </a:p>
          <a:p>
            <a:r>
              <a:rPr lang="en-GB" dirty="0"/>
              <a:t>NHS Digital is the data and technology partner of the NHS in England. We make sure patient information is protected, and can be shared legally and used safely to improve health and care.</a:t>
            </a:r>
          </a:p>
          <a:p>
            <a:r>
              <a:rPr lang="en-GB" dirty="0"/>
              <a:t>We:</a:t>
            </a:r>
          </a:p>
          <a:p>
            <a:r>
              <a:rPr lang="en-GB" dirty="0"/>
              <a:t>run and manage computer systems that link different parts of health and care together and give health and care professionals the information they need to give you the best possible care</a:t>
            </a:r>
          </a:p>
          <a:p>
            <a:r>
              <a:rPr lang="en-GB" dirty="0"/>
              <a:t>work to provide apps, websites and services to give you better control over your own health and care</a:t>
            </a:r>
          </a:p>
          <a:p>
            <a:r>
              <a:rPr lang="en-GB" dirty="0"/>
              <a:t>collect some specific health and care data to check how the health and care service is performing and to improve everyone's care</a:t>
            </a:r>
          </a:p>
          <a:p>
            <a:r>
              <a:rPr lang="en-GB" dirty="0"/>
              <a:t>The legal basis for our work</a:t>
            </a:r>
          </a:p>
          <a:p>
            <a:r>
              <a:rPr lang="en-GB" dirty="0"/>
              <a:t>NHS Digital is also known as the Health and Social Care Information Centre. We were set up by the Health and Social Care Act 2012. One of our specific legal responsibilities is to be the safe haven of health and care information.</a:t>
            </a:r>
          </a:p>
          <a:p>
            <a:r>
              <a:rPr lang="en-GB" dirty="0"/>
              <a:t>The Secretary of State for Health and Social Care, and NHS England, can tell us to collect and process information on specific topics, or set up information systems to collect information. This means they can see, for example, whether policies are working or which treatments are most effective. These orders are called 'directions'. </a:t>
            </a:r>
          </a:p>
          <a:p>
            <a:r>
              <a:rPr lang="en-GB" dirty="0"/>
              <a:t>The Care Quality Commission (CQC), National Institute for Health and Care Excellence (NICE)  and NHS England (NHSE) can also tell us to collect information. These are called 'mandatory requests'.</a:t>
            </a:r>
          </a:p>
          <a:p>
            <a:r>
              <a:rPr lang="en-GB" dirty="0"/>
              <a:t>Other health and care organisations and local authorities can also ask us to collect information for them, if they are legally allowed to view this information.</a:t>
            </a:r>
          </a:p>
          <a:p>
            <a:r>
              <a:rPr lang="en-GB" dirty="0"/>
              <a:t>When we are told or asked to collect certain information it means it’s a legal requirement for health and care organisations to share it with us. We publish 'data provision notices', telling these organisations what we need to collect from them. All our data provision notices are published on our website.</a:t>
            </a:r>
          </a:p>
          <a:p>
            <a:r>
              <a:rPr lang="en-GB" dirty="0"/>
              <a:t>Use of information that could identify you</a:t>
            </a:r>
          </a:p>
          <a:p>
            <a:r>
              <a:rPr lang="en-GB" dirty="0"/>
              <a:t>We use confidential patient information within NHS Digital, and sometimes share it with other organisations so that they can use it to improve everyone's health and care. Most of the time, the information we use and share could not identify you as an individual. Wherever possible, we make sure that any details that could identify individual people have been removed, before we use data. We call this 'anonymised data'.</a:t>
            </a:r>
          </a:p>
          <a:p>
            <a:r>
              <a:rPr lang="en-GB" dirty="0"/>
              <a:t>Some of the time, however, we allow the use of data that could potentially identify you, because it needs to be linked to your unique individual patient record. We call this 'identifiable data'.</a:t>
            </a:r>
          </a:p>
          <a:p>
            <a:r>
              <a:rPr lang="en-GB" dirty="0"/>
              <a:t>Information that could potentially identify you is only used if it is:</a:t>
            </a:r>
          </a:p>
          <a:p>
            <a:r>
              <a:rPr lang="en-GB" dirty="0"/>
              <a:t>used to improve health and care</a:t>
            </a:r>
          </a:p>
          <a:p>
            <a:r>
              <a:rPr lang="en-GB" dirty="0"/>
              <a:t>looked after properly and kept safe</a:t>
            </a:r>
          </a:p>
          <a:p>
            <a:r>
              <a:rPr lang="en-GB" dirty="0"/>
              <a:t>allowed by law</a:t>
            </a:r>
          </a:p>
          <a:p>
            <a:r>
              <a:rPr lang="en-GB" dirty="0"/>
              <a:t>absolutely necessary - where anonymised data would not do the same job</a:t>
            </a:r>
          </a:p>
          <a:p>
            <a:r>
              <a:rPr lang="en-GB" dirty="0"/>
              <a:t>There are very strict rules about who can access confidential patient information, how it must be protected, and what it can be used for. Before information is shared with other organisations, they must satisfy our Data Access Request Service that they will store it safely and legally, and they have a good reason for using it that will benefit health and care.</a:t>
            </a:r>
          </a:p>
          <a:p>
            <a:r>
              <a:rPr lang="en-GB" dirty="0"/>
              <a:t>Information is never passed to marketing or insurance companies without consent. We publish all of our data releases on our data release register.</a:t>
            </a:r>
          </a:p>
          <a:p>
            <a:endParaRPr lang="en-GB" dirty="0"/>
          </a:p>
          <a:p>
            <a:endParaRPr lang="en-GB" dirty="0"/>
          </a:p>
        </p:txBody>
      </p:sp>
      <p:sp>
        <p:nvSpPr>
          <p:cNvPr id="4" name="Slide Number Placeholder 3"/>
          <p:cNvSpPr>
            <a:spLocks noGrp="1"/>
          </p:cNvSpPr>
          <p:nvPr>
            <p:ph type="sldNum" sz="quarter" idx="5"/>
          </p:nvPr>
        </p:nvSpPr>
        <p:spPr/>
        <p:txBody>
          <a:bodyPr/>
          <a:lstStyle/>
          <a:p>
            <a:fld id="{3D4C67B5-F292-4576-8BF8-36D135D4AF60}" type="slidenum">
              <a:rPr lang="en-GB" smtClean="0"/>
              <a:t>23</a:t>
            </a:fld>
            <a:endParaRPr lang="en-GB"/>
          </a:p>
        </p:txBody>
      </p:sp>
    </p:spTree>
    <p:extLst>
      <p:ext uri="{BB962C8B-B14F-4D97-AF65-F5344CB8AC3E}">
        <p14:creationId xmlns:p14="http://schemas.microsoft.com/office/powerpoint/2010/main" val="34239502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dirty="0">
                <a:solidFill>
                  <a:srgbClr val="3F525F"/>
                </a:solidFill>
                <a:effectLst/>
                <a:latin typeface="Frutiger W01"/>
              </a:rPr>
              <a:t>What we do</a:t>
            </a:r>
          </a:p>
          <a:p>
            <a:pPr algn="l"/>
            <a:r>
              <a:rPr lang="en-GB" b="0" i="0" dirty="0">
                <a:solidFill>
                  <a:srgbClr val="3F525F"/>
                </a:solidFill>
                <a:effectLst/>
                <a:latin typeface="Frutiger W01"/>
              </a:rPr>
              <a:t>NHS Digital is the data and technology partner of the NHS in England. We make sure patient information is protected, and can be shared legally and used safely to improve health and care.</a:t>
            </a:r>
          </a:p>
          <a:p>
            <a:pPr algn="l"/>
            <a:r>
              <a:rPr lang="en-GB" b="0" i="0" dirty="0">
                <a:solidFill>
                  <a:srgbClr val="3F525F"/>
                </a:solidFill>
                <a:effectLst/>
                <a:latin typeface="Frutiger W01"/>
              </a:rPr>
              <a:t>We:</a:t>
            </a:r>
          </a:p>
          <a:p>
            <a:pPr algn="l">
              <a:buFont typeface="Arial" panose="020B0604020202020204" pitchFamily="34" charset="0"/>
              <a:buChar char="•"/>
            </a:pPr>
            <a:r>
              <a:rPr lang="en-GB" b="0" i="0" dirty="0">
                <a:solidFill>
                  <a:srgbClr val="3F525F"/>
                </a:solidFill>
                <a:effectLst/>
                <a:latin typeface="Frutiger W01"/>
              </a:rPr>
              <a:t>run and manage computer systems that link different parts of health and care together and give health and care professionals the information they need to give you the best possible care</a:t>
            </a:r>
          </a:p>
          <a:p>
            <a:pPr algn="l">
              <a:buFont typeface="Arial" panose="020B0604020202020204" pitchFamily="34" charset="0"/>
              <a:buChar char="•"/>
            </a:pPr>
            <a:r>
              <a:rPr lang="en-GB" b="0" i="0" dirty="0">
                <a:solidFill>
                  <a:srgbClr val="3F525F"/>
                </a:solidFill>
                <a:effectLst/>
                <a:latin typeface="Frutiger W01"/>
              </a:rPr>
              <a:t>work to provide apps, websites and services to give you better control over your own health and care</a:t>
            </a:r>
          </a:p>
          <a:p>
            <a:pPr algn="l">
              <a:buFont typeface="Arial" panose="020B0604020202020204" pitchFamily="34" charset="0"/>
              <a:buChar char="•"/>
            </a:pPr>
            <a:r>
              <a:rPr lang="en-GB" b="0" i="0" dirty="0">
                <a:solidFill>
                  <a:srgbClr val="3F525F"/>
                </a:solidFill>
                <a:effectLst/>
                <a:latin typeface="Frutiger W01"/>
              </a:rPr>
              <a:t>collect some specific health and care data to check how the health and care service is performing and to improve everyone's care</a:t>
            </a:r>
          </a:p>
          <a:p>
            <a:pPr algn="l"/>
            <a:r>
              <a:rPr lang="en-GB" b="1" i="0" dirty="0">
                <a:solidFill>
                  <a:srgbClr val="3F525F"/>
                </a:solidFill>
                <a:effectLst/>
                <a:latin typeface="Frutiger W01"/>
              </a:rPr>
              <a:t>Improving your individual care</a:t>
            </a:r>
          </a:p>
          <a:p>
            <a:pPr algn="l"/>
            <a:r>
              <a:rPr lang="en-GB" b="0" i="0" dirty="0">
                <a:solidFill>
                  <a:srgbClr val="3F525F"/>
                </a:solidFill>
                <a:effectLst/>
                <a:latin typeface="Frutiger W01"/>
              </a:rPr>
              <a:t>Some of your health information will be held in our systems to improve your care. For example:</a:t>
            </a:r>
          </a:p>
          <a:p>
            <a:pPr algn="l">
              <a:buFont typeface="Arial" panose="020B0604020202020204" pitchFamily="34" charset="0"/>
              <a:buChar char="•"/>
            </a:pPr>
            <a:r>
              <a:rPr lang="en-GB" b="0" i="0" dirty="0">
                <a:solidFill>
                  <a:srgbClr val="3F525F"/>
                </a:solidFill>
                <a:effectLst/>
                <a:latin typeface="Frutiger W01"/>
              </a:rPr>
              <a:t>a central IT service called the NHS Spine links your records to your NHS number and makes sure this important information is never lost, wherever you are treated</a:t>
            </a:r>
          </a:p>
          <a:p>
            <a:pPr algn="l">
              <a:buFont typeface="Arial" panose="020B0604020202020204" pitchFamily="34" charset="0"/>
              <a:buChar char="•"/>
            </a:pPr>
            <a:r>
              <a:rPr lang="en-GB" b="0" i="0" dirty="0">
                <a:solidFill>
                  <a:srgbClr val="3F525F"/>
                </a:solidFill>
                <a:effectLst/>
                <a:latin typeface="Frutiger W01"/>
              </a:rPr>
              <a:t>vital medical information including medicines you take and your allergies is recorded in your Summary Care Record, giving health professionals important and sometimes life-saving information when you are being treated away from your usual GP surgery</a:t>
            </a:r>
          </a:p>
          <a:p>
            <a:pPr algn="l">
              <a:buFont typeface="Arial" panose="020B0604020202020204" pitchFamily="34" charset="0"/>
              <a:buChar char="•"/>
            </a:pPr>
            <a:r>
              <a:rPr lang="en-GB" b="0" i="0" dirty="0">
                <a:solidFill>
                  <a:srgbClr val="3F525F"/>
                </a:solidFill>
                <a:effectLst/>
                <a:latin typeface="Frutiger W01"/>
              </a:rPr>
              <a:t>you will be called for routine screenings, for example for cervical or bowel cancer, based on information we hold about you in our central systems</a:t>
            </a:r>
          </a:p>
          <a:p>
            <a:pPr algn="l"/>
            <a:r>
              <a:rPr lang="en-GB" b="0" i="0" dirty="0">
                <a:solidFill>
                  <a:srgbClr val="3F525F"/>
                </a:solidFill>
                <a:effectLst/>
                <a:latin typeface="Frutiger W01"/>
              </a:rPr>
              <a:t>We provide services that help you manage your own health and care and make it easier to get the care you need. For example:</a:t>
            </a:r>
          </a:p>
          <a:p>
            <a:pPr algn="l">
              <a:buFont typeface="Arial" panose="020B0604020202020204" pitchFamily="34" charset="0"/>
              <a:buChar char="•"/>
            </a:pPr>
            <a:r>
              <a:rPr lang="en-GB" b="0" i="0" dirty="0">
                <a:solidFill>
                  <a:srgbClr val="3F525F"/>
                </a:solidFill>
                <a:effectLst/>
                <a:latin typeface="Frutiger W01"/>
              </a:rPr>
              <a:t>the </a:t>
            </a:r>
            <a:r>
              <a:rPr lang="en-GB" b="0" i="0" u="none" strike="noStrike" dirty="0">
                <a:solidFill>
                  <a:srgbClr val="3F525F"/>
                </a:solidFill>
                <a:effectLst/>
                <a:latin typeface="Frutiger W01"/>
                <a:hlinkClick r:id="rId3"/>
              </a:rPr>
              <a:t>NHS website</a:t>
            </a:r>
            <a:r>
              <a:rPr lang="en-GB" b="0" i="0" dirty="0">
                <a:solidFill>
                  <a:srgbClr val="3F525F"/>
                </a:solidFill>
                <a:effectLst/>
                <a:latin typeface="Frutiger W01"/>
              </a:rPr>
              <a:t> provides trusted medical information, helping you </a:t>
            </a:r>
            <a:r>
              <a:rPr lang="en-GB" b="0" i="0" dirty="0" err="1">
                <a:solidFill>
                  <a:srgbClr val="3F525F"/>
                </a:solidFill>
                <a:effectLst/>
                <a:latin typeface="Frutiger W01"/>
              </a:rPr>
              <a:t>you</a:t>
            </a:r>
            <a:r>
              <a:rPr lang="en-GB" b="0" i="0" dirty="0">
                <a:solidFill>
                  <a:srgbClr val="3F525F"/>
                </a:solidFill>
                <a:effectLst/>
                <a:latin typeface="Frutiger W01"/>
              </a:rPr>
              <a:t> take control of your health and wellbeing</a:t>
            </a:r>
          </a:p>
          <a:p>
            <a:pPr algn="l">
              <a:buFont typeface="Arial" panose="020B0604020202020204" pitchFamily="34" charset="0"/>
              <a:buChar char="•"/>
            </a:pPr>
            <a:r>
              <a:rPr lang="en-GB" b="0" i="0" dirty="0">
                <a:solidFill>
                  <a:srgbClr val="3F525F"/>
                </a:solidFill>
                <a:effectLst/>
                <a:latin typeface="Frutiger W01"/>
              </a:rPr>
              <a:t>the NHS App provides a simple and secure way for people to access a range of NHS services on their smartphone or tablet, including booking appointments at your GP surgery</a:t>
            </a:r>
          </a:p>
          <a:p>
            <a:pPr algn="l">
              <a:buFont typeface="Arial" panose="020B0604020202020204" pitchFamily="34" charset="0"/>
              <a:buChar char="•"/>
            </a:pPr>
            <a:r>
              <a:rPr lang="en-GB" b="0" i="0" dirty="0">
                <a:solidFill>
                  <a:srgbClr val="3F525F"/>
                </a:solidFill>
                <a:effectLst/>
                <a:latin typeface="Frutiger W01"/>
              </a:rPr>
              <a:t>your prescriptions can be sent direct to a pharmacy through our Electronic Prescription Service, saving you time and improving your care</a:t>
            </a:r>
          </a:p>
          <a:p>
            <a:pPr algn="l">
              <a:buFont typeface="Arial" panose="020B0604020202020204" pitchFamily="34" charset="0"/>
              <a:buChar char="•"/>
            </a:pPr>
            <a:r>
              <a:rPr lang="en-GB" b="0" i="0" dirty="0">
                <a:solidFill>
                  <a:srgbClr val="3F525F"/>
                </a:solidFill>
                <a:effectLst/>
                <a:latin typeface="Frutiger W01"/>
              </a:rPr>
              <a:t>you can book a hospital or clinic appointment online at a time to suit you, using our e-Referrals Service</a:t>
            </a:r>
          </a:p>
          <a:p>
            <a:pPr algn="l"/>
            <a:r>
              <a:rPr lang="en-GB" b="1" i="0" dirty="0">
                <a:solidFill>
                  <a:srgbClr val="3F525F"/>
                </a:solidFill>
                <a:effectLst/>
                <a:latin typeface="Frutiger W01"/>
              </a:rPr>
              <a:t>Improving care for everyone</a:t>
            </a:r>
          </a:p>
          <a:p>
            <a:pPr algn="l"/>
            <a:r>
              <a:rPr lang="en-GB" b="0" i="0" dirty="0">
                <a:solidFill>
                  <a:srgbClr val="3F525F"/>
                </a:solidFill>
                <a:effectLst/>
                <a:latin typeface="Frutiger W01"/>
              </a:rPr>
              <a:t>We collect confidential patient information so that it can be used to improve everyone's health and care.</a:t>
            </a:r>
          </a:p>
          <a:p>
            <a:pPr algn="l"/>
            <a:r>
              <a:rPr lang="en-GB" b="0" i="0" dirty="0">
                <a:solidFill>
                  <a:srgbClr val="3F525F"/>
                </a:solidFill>
                <a:effectLst/>
                <a:latin typeface="Frutiger W01"/>
              </a:rPr>
              <a:t>The information we collect is used to:</a:t>
            </a:r>
          </a:p>
          <a:p>
            <a:pPr algn="l">
              <a:buFont typeface="Arial" panose="020B0604020202020204" pitchFamily="34" charset="0"/>
              <a:buChar char="•"/>
            </a:pPr>
            <a:r>
              <a:rPr lang="en-GB" b="0" i="0" dirty="0">
                <a:solidFill>
                  <a:srgbClr val="3F525F"/>
                </a:solidFill>
                <a:effectLst/>
                <a:latin typeface="Frutiger W01"/>
              </a:rPr>
              <a:t>run the health service</a:t>
            </a:r>
          </a:p>
          <a:p>
            <a:pPr algn="l">
              <a:buFont typeface="Arial" panose="020B0604020202020204" pitchFamily="34" charset="0"/>
              <a:buChar char="•"/>
            </a:pPr>
            <a:r>
              <a:rPr lang="en-GB" b="0" i="0" dirty="0">
                <a:solidFill>
                  <a:srgbClr val="3F525F"/>
                </a:solidFill>
                <a:effectLst/>
                <a:latin typeface="Frutiger W01"/>
              </a:rPr>
              <a:t>manage epidemics</a:t>
            </a:r>
          </a:p>
          <a:p>
            <a:pPr algn="l">
              <a:buFont typeface="Arial" panose="020B0604020202020204" pitchFamily="34" charset="0"/>
              <a:buChar char="•"/>
            </a:pPr>
            <a:r>
              <a:rPr lang="en-GB" b="0" i="0" dirty="0">
                <a:solidFill>
                  <a:srgbClr val="3F525F"/>
                </a:solidFill>
                <a:effectLst/>
                <a:latin typeface="Frutiger W01"/>
              </a:rPr>
              <a:t>plan for the future</a:t>
            </a:r>
          </a:p>
          <a:p>
            <a:pPr algn="l">
              <a:buFont typeface="Arial" panose="020B0604020202020204" pitchFamily="34" charset="0"/>
              <a:buChar char="•"/>
            </a:pPr>
            <a:r>
              <a:rPr lang="en-GB" b="0" i="0" dirty="0">
                <a:solidFill>
                  <a:srgbClr val="3F525F"/>
                </a:solidFill>
                <a:effectLst/>
                <a:latin typeface="Frutiger W01"/>
              </a:rPr>
              <a:t>research health conditions, diseases and treatments</a:t>
            </a:r>
          </a:p>
          <a:p>
            <a:pPr algn="l"/>
            <a:r>
              <a:rPr lang="en-GB" b="0" i="0" dirty="0">
                <a:solidFill>
                  <a:srgbClr val="3F525F"/>
                </a:solidFill>
                <a:effectLst/>
                <a:latin typeface="Frutiger W01"/>
              </a:rPr>
              <a:t>Evidence from the confidential patient information of millions of people like you helps people working in health and care make the best decisions for everyone. We always collect and store information about you securely and in line with the law.</a:t>
            </a:r>
          </a:p>
          <a:p>
            <a:br>
              <a:rPr lang="en-GB" dirty="0"/>
            </a:br>
            <a:endParaRPr lang="en-GB" dirty="0"/>
          </a:p>
        </p:txBody>
      </p:sp>
      <p:sp>
        <p:nvSpPr>
          <p:cNvPr id="4" name="Slide Number Placeholder 3"/>
          <p:cNvSpPr>
            <a:spLocks noGrp="1"/>
          </p:cNvSpPr>
          <p:nvPr>
            <p:ph type="sldNum" sz="quarter" idx="5"/>
          </p:nvPr>
        </p:nvSpPr>
        <p:spPr/>
        <p:txBody>
          <a:bodyPr/>
          <a:lstStyle/>
          <a:p>
            <a:fld id="{3D4C67B5-F292-4576-8BF8-36D135D4AF60}" type="slidenum">
              <a:rPr lang="en-GB" smtClean="0"/>
              <a:t>25</a:t>
            </a:fld>
            <a:endParaRPr lang="en-GB"/>
          </a:p>
        </p:txBody>
      </p:sp>
    </p:spTree>
    <p:extLst>
      <p:ext uri="{BB962C8B-B14F-4D97-AF65-F5344CB8AC3E}">
        <p14:creationId xmlns:p14="http://schemas.microsoft.com/office/powerpoint/2010/main" val="17151099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Eight Caldicott Principles Good information sharing is essential for providing safe and effective care. There are also important uses of information for purposes other than individual care, which contribute to the overall delivery of health and social care or serve wider public interests. </a:t>
            </a:r>
          </a:p>
          <a:p>
            <a:endParaRPr lang="en-GB" dirty="0"/>
          </a:p>
          <a:p>
            <a:r>
              <a:rPr lang="en-GB" dirty="0"/>
              <a:t>These principles apply to the use of confidential information within health and social care organisations and when such information is shared with other organisations and between individuals, both for individual care and for other purposes. </a:t>
            </a:r>
          </a:p>
          <a:p>
            <a:endParaRPr lang="en-GB" dirty="0"/>
          </a:p>
          <a:p>
            <a:r>
              <a:rPr lang="en-GB" dirty="0"/>
              <a:t>The principles are intended to apply to all data collected for the provision of health and social care services where patients and service users can be identified and would expect that it will be kept private. This may include for instance, details about symptoms, diagnosis, treatment, names and addresses. In some instances, the principles should also be applied to the processing of staff information. </a:t>
            </a:r>
          </a:p>
          <a:p>
            <a:endParaRPr lang="en-GB" dirty="0"/>
          </a:p>
          <a:p>
            <a:r>
              <a:rPr lang="en-GB" dirty="0"/>
              <a:t>They are primarily intended to guide organisations and their staff, but it should be remembered that patients, service users and/or their representatives should be included as active partners in the use of confidential information. </a:t>
            </a:r>
          </a:p>
          <a:p>
            <a:r>
              <a:rPr lang="en-GB" dirty="0"/>
              <a:t>Where a novel and/or difficult judgment or decision is required, it is advisable to involve a Caldicott Guardian.</a:t>
            </a:r>
          </a:p>
          <a:p>
            <a:endParaRPr lang="en-GB" dirty="0"/>
          </a:p>
          <a:p>
            <a:r>
              <a:rPr lang="en-GB" dirty="0"/>
              <a:t> Principle 1: Justify the purpose(s) for using confidential information Every proposed use or transfer of confidential information should be clearly defined, scrutinised and documented, with continuing uses regularly reviewed by an appropriate guardian. </a:t>
            </a:r>
          </a:p>
          <a:p>
            <a:endParaRPr lang="en-GB" dirty="0"/>
          </a:p>
          <a:p>
            <a:r>
              <a:rPr lang="en-GB" dirty="0"/>
              <a:t>Principle 2: Use confidential information only when it is necessary Confidential information should not be included unless it is necessary for the specified purpose(s) for which the information is used or accessed. The need to identify individuals should be considered at each stage of satisfying the purpose(s) and alternatives used where possible. </a:t>
            </a:r>
          </a:p>
          <a:p>
            <a:endParaRPr lang="en-GB" dirty="0"/>
          </a:p>
          <a:p>
            <a:r>
              <a:rPr lang="en-GB" dirty="0"/>
              <a:t>Principle 3: Use the minimum necessary confidential information Where use of confidential information is considered to be necessary, each item of information must be justified so that only the minimum amount of confidential information is included as necessary for a given function. </a:t>
            </a:r>
          </a:p>
          <a:p>
            <a:endParaRPr lang="en-GB" dirty="0"/>
          </a:p>
          <a:p>
            <a:r>
              <a:rPr lang="en-GB" dirty="0"/>
              <a:t>Principle 4: Access to confidential information should be on a strict need-to-know basis Only those who need access to confidential information should have access to it, and then only to the items that they need to see. This may mean introducing access controls or splitting information flows where one flow is used for several purposes.</a:t>
            </a:r>
          </a:p>
          <a:p>
            <a:endParaRPr lang="en-GB" dirty="0"/>
          </a:p>
          <a:p>
            <a:r>
              <a:rPr lang="en-GB" dirty="0"/>
              <a:t> Principle 5: Everyone with access to confidential information should be aware of their responsibilities Action should be taken to ensure that all those handling confidential information understand their responsibilities and obligations to respect the confidentiality of patient and service users. </a:t>
            </a:r>
          </a:p>
          <a:p>
            <a:endParaRPr lang="en-GB" dirty="0"/>
          </a:p>
          <a:p>
            <a:r>
              <a:rPr lang="en-GB" dirty="0"/>
              <a:t>Principle 6: Comply with the law Every use of confidential information must be lawful. All those handling confidential information are responsible for ensuring that their use of and access to that information complies with legal requirements set out in statute and under the common law. </a:t>
            </a:r>
          </a:p>
          <a:p>
            <a:endParaRPr lang="en-GB" dirty="0"/>
          </a:p>
          <a:p>
            <a:r>
              <a:rPr lang="en-GB" dirty="0"/>
              <a:t>Principle 7: The duty to share information for individual care is as important as the duty to protect patient confidentiality Health and social care professionals should have the confidence to share confidential information in the best interests of patients and service users within the framework set out by these principles. They should be supported by the policies of their employers, regulators and professional bodies. </a:t>
            </a:r>
          </a:p>
          <a:p>
            <a:endParaRPr lang="en-GB" dirty="0"/>
          </a:p>
          <a:p>
            <a:r>
              <a:rPr lang="en-GB" dirty="0"/>
              <a:t>Principle 8: Inform patients and service users about how their confidential information is used A range of steps should be taken to ensure no surprises for patients and service users, so they can have clear expectations about how and why their confidential information is used, and what choices they have about this. These steps will vary depending on the use: as a minimum, this should include providing accessible, relevant and appropriate information - in some cases, greater engagement will be required.</a:t>
            </a:r>
          </a:p>
          <a:p>
            <a:endParaRPr lang="en-GB" dirty="0"/>
          </a:p>
        </p:txBody>
      </p:sp>
      <p:sp>
        <p:nvSpPr>
          <p:cNvPr id="4" name="Slide Number Placeholder 3"/>
          <p:cNvSpPr>
            <a:spLocks noGrp="1"/>
          </p:cNvSpPr>
          <p:nvPr>
            <p:ph type="sldNum" sz="quarter" idx="5"/>
          </p:nvPr>
        </p:nvSpPr>
        <p:spPr/>
        <p:txBody>
          <a:bodyPr/>
          <a:lstStyle/>
          <a:p>
            <a:fld id="{3D4C67B5-F292-4576-8BF8-36D135D4AF60}" type="slidenum">
              <a:rPr lang="en-GB" smtClean="0"/>
              <a:t>32</a:t>
            </a:fld>
            <a:endParaRPr lang="en-GB"/>
          </a:p>
        </p:txBody>
      </p:sp>
    </p:spTree>
    <p:extLst>
      <p:ext uri="{BB962C8B-B14F-4D97-AF65-F5344CB8AC3E}">
        <p14:creationId xmlns:p14="http://schemas.microsoft.com/office/powerpoint/2010/main" val="21148488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D4C67B5-F292-4576-8BF8-36D135D4AF60}" type="slidenum">
              <a:rPr lang="en-GB" smtClean="0"/>
              <a:t>39</a:t>
            </a:fld>
            <a:endParaRPr lang="en-GB"/>
          </a:p>
        </p:txBody>
      </p:sp>
    </p:spTree>
    <p:extLst>
      <p:ext uri="{BB962C8B-B14F-4D97-AF65-F5344CB8AC3E}">
        <p14:creationId xmlns:p14="http://schemas.microsoft.com/office/powerpoint/2010/main" val="27216077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D4C67B5-F292-4576-8BF8-36D135D4AF60}" type="slidenum">
              <a:rPr lang="en-GB" smtClean="0"/>
              <a:t>40</a:t>
            </a:fld>
            <a:endParaRPr lang="en-GB"/>
          </a:p>
        </p:txBody>
      </p:sp>
    </p:spTree>
    <p:extLst>
      <p:ext uri="{BB962C8B-B14F-4D97-AF65-F5344CB8AC3E}">
        <p14:creationId xmlns:p14="http://schemas.microsoft.com/office/powerpoint/2010/main" val="39798576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The </a:t>
            </a:r>
            <a:r>
              <a:rPr lang="en-US" dirty="0" err="1">
                <a:ea typeface="Calibri"/>
                <a:cs typeface="Calibri"/>
              </a:rPr>
              <a:t>UWTSd</a:t>
            </a:r>
            <a:r>
              <a:rPr lang="en-US" dirty="0">
                <a:ea typeface="Calibri"/>
                <a:cs typeface="Calibri"/>
              </a:rPr>
              <a:t> library have info skills course to help you to develop </a:t>
            </a:r>
          </a:p>
        </p:txBody>
      </p:sp>
      <p:sp>
        <p:nvSpPr>
          <p:cNvPr id="4" name="Slide Number Placeholder 3"/>
          <p:cNvSpPr>
            <a:spLocks noGrp="1"/>
          </p:cNvSpPr>
          <p:nvPr>
            <p:ph type="sldNum" sz="quarter" idx="5"/>
          </p:nvPr>
        </p:nvSpPr>
        <p:spPr/>
        <p:txBody>
          <a:bodyPr/>
          <a:lstStyle/>
          <a:p>
            <a:fld id="{3D4C67B5-F292-4576-8BF8-36D135D4AF60}" type="slidenum">
              <a:rPr lang="en-US"/>
              <a:t>41</a:t>
            </a:fld>
            <a:endParaRPr lang="en-US"/>
          </a:p>
        </p:txBody>
      </p:sp>
    </p:spTree>
    <p:extLst>
      <p:ext uri="{BB962C8B-B14F-4D97-AF65-F5344CB8AC3E}">
        <p14:creationId xmlns:p14="http://schemas.microsoft.com/office/powerpoint/2010/main" val="18383283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D4C67B5-F292-4576-8BF8-36D135D4AF60}" type="slidenum">
              <a:rPr lang="en-GB" smtClean="0"/>
              <a:t>42</a:t>
            </a:fld>
            <a:endParaRPr lang="en-GB"/>
          </a:p>
        </p:txBody>
      </p:sp>
    </p:spTree>
    <p:extLst>
      <p:ext uri="{BB962C8B-B14F-4D97-AF65-F5344CB8AC3E}">
        <p14:creationId xmlns:p14="http://schemas.microsoft.com/office/powerpoint/2010/main" val="37879075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6.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7.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dirty="0"/>
              <a:t>Click to edit Master text styles</a:t>
            </a:r>
          </a:p>
        </p:txBody>
      </p:sp>
    </p:spTree>
    <p:extLst>
      <p:ext uri="{BB962C8B-B14F-4D97-AF65-F5344CB8AC3E}">
        <p14:creationId xmlns:p14="http://schemas.microsoft.com/office/powerpoint/2010/main" val="12731376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2277159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630810"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GB" dirty="0"/>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6723497"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GB" dirty="0"/>
              <a:t>Click to edit Master text styles</a:t>
            </a:r>
          </a:p>
        </p:txBody>
      </p:sp>
    </p:spTree>
    <p:extLst>
      <p:ext uri="{BB962C8B-B14F-4D97-AF65-F5344CB8AC3E}">
        <p14:creationId xmlns:p14="http://schemas.microsoft.com/office/powerpoint/2010/main" val="33609306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1799393"/>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747462"/>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76047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dirty="0"/>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33871147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39167767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userDrawn="1"/>
        </p:nvPicPr>
        <p:blipFill>
          <a:blip r:embed="rId2"/>
          <a:stretch>
            <a:fillRect/>
          </a:stretch>
        </p:blipFill>
        <p:spPr>
          <a:xfrm>
            <a:off x="0" y="0"/>
            <a:ext cx="12225130"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3211523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22363112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1655913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40770437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567234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971485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966345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blue corner&#10;&#10;Description automatically generated">
            <a:extLst>
              <a:ext uri="{FF2B5EF4-FFF2-40B4-BE49-F238E27FC236}">
                <a16:creationId xmlns:a16="http://schemas.microsoft.com/office/drawing/2014/main" id="{817A9442-27D8-B02F-B9F4-270681D0BB5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8860755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blue corner&#10;&#10;Description automatically generated">
            <a:extLst>
              <a:ext uri="{FF2B5EF4-FFF2-40B4-BE49-F238E27FC236}">
                <a16:creationId xmlns:a16="http://schemas.microsoft.com/office/drawing/2014/main" id="{80CF7868-0290-577D-2085-664A8E0B0C91}"/>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26943821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3058366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867853D1-5ACF-6CCF-F73E-3BC4FEDC7C1E}"/>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3637085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5" name="Picture 4" descr="A white background with black and white clouds&#10;&#10;Description automatically generated">
            <a:extLst>
              <a:ext uri="{FF2B5EF4-FFF2-40B4-BE49-F238E27FC236}">
                <a16:creationId xmlns:a16="http://schemas.microsoft.com/office/drawing/2014/main" id="{5D2C2F3C-0981-A3BF-29BB-95817151AD39}"/>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799560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a:extLst>
              <a:ext uri="{FF2B5EF4-FFF2-40B4-BE49-F238E27FC236}">
                <a16:creationId xmlns:a16="http://schemas.microsoft.com/office/drawing/2014/main" id="{833A1326-9D43-09DB-5E37-B98D0D47AAA6}"/>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userDrawn="1"/>
        </p:nvPicPr>
        <p:blipFill>
          <a:blip r:embed="rId2"/>
          <a:stretch>
            <a:fillRect/>
          </a:stretch>
        </p:blipFill>
        <p:spPr>
          <a:xfrm>
            <a:off x="0" y="0"/>
            <a:ext cx="11988800" cy="67437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userDrawn="1"/>
        </p:nvPicPr>
        <p:blipFill>
          <a:blip r:embed="rId2"/>
          <a:stretch>
            <a:fillRect/>
          </a:stretch>
        </p:blipFill>
        <p:spPr>
          <a:xfrm>
            <a:off x="-1" y="0"/>
            <a:ext cx="11921067" cy="67056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userDrawn="1"/>
        </p:nvPicPr>
        <p:blipFill>
          <a:blip r:embed="rId2"/>
          <a:stretch>
            <a:fillRect/>
          </a:stretch>
        </p:blipFill>
        <p:spPr>
          <a:xfrm>
            <a:off x="-1" y="0"/>
            <a:ext cx="11801475" cy="663833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2.png"/><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theme" Target="../theme/theme2.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9.xml"/><Relationship Id="rId7" Type="http://schemas.openxmlformats.org/officeDocument/2006/relationships/slideLayout" Target="../slideLayouts/slideLayout13.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5" Type="http://schemas.openxmlformats.org/officeDocument/2006/relationships/slideLayout" Target="../slideLayouts/slideLayout11.xml"/><Relationship Id="rId4" Type="http://schemas.openxmlformats.org/officeDocument/2006/relationships/slideLayout" Target="../slideLayouts/slideLayout10.xml"/><Relationship Id="rId9" Type="http://schemas.openxmlformats.org/officeDocument/2006/relationships/image" Target="../media/image7.png"/></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5.xml"/><Relationship Id="rId1" Type="http://schemas.openxmlformats.org/officeDocument/2006/relationships/slideLayout" Target="../slideLayouts/slideLayout14.xml"/><Relationship Id="rId4" Type="http://schemas.openxmlformats.org/officeDocument/2006/relationships/image" Target="../media/image14.png"/></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slideLayout" Target="../slideLayouts/slideLayout17.xml"/><Relationship Id="rId1" Type="http://schemas.openxmlformats.org/officeDocument/2006/relationships/slideLayout" Target="../slideLayouts/slideLayout16.xml"/><Relationship Id="rId5" Type="http://schemas.openxmlformats.org/officeDocument/2006/relationships/image" Target="../media/image16.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slideLayout" Target="../slideLayouts/slideLayout20.xml"/><Relationship Id="rId1" Type="http://schemas.openxmlformats.org/officeDocument/2006/relationships/slideLayout" Target="../slideLayouts/slideLayout19.xml"/><Relationship Id="rId5" Type="http://schemas.openxmlformats.org/officeDocument/2006/relationships/image" Target="../media/image19.pn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29.xml"/><Relationship Id="rId3" Type="http://schemas.openxmlformats.org/officeDocument/2006/relationships/slideLayout" Target="../slideLayouts/slideLayout24.xml"/><Relationship Id="rId7" Type="http://schemas.openxmlformats.org/officeDocument/2006/relationships/slideLayout" Target="../slideLayouts/slideLayout28.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5" Type="http://schemas.openxmlformats.org/officeDocument/2006/relationships/slideLayout" Target="../slideLayouts/slideLayout26.xml"/><Relationship Id="rId4" Type="http://schemas.openxmlformats.org/officeDocument/2006/relationships/slideLayout" Target="../slideLayouts/slideLayout25.xml"/><Relationship Id="rId9"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6/21/2026</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userDrawn="1"/>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 id="2147483725" r:id="rId2"/>
    <p:sldLayoutId id="2147483726" r:id="rId3"/>
    <p:sldLayoutId id="2147483678" r:id="rId4"/>
    <p:sldLayoutId id="2147483679"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4" name="Picture 3" descr="A picture containing text, screenshot, font, logo&#10;&#10;Description automatically generated">
            <a:extLst>
              <a:ext uri="{FF2B5EF4-FFF2-40B4-BE49-F238E27FC236}">
                <a16:creationId xmlns:a16="http://schemas.microsoft.com/office/drawing/2014/main" id="{3C5AD815-486F-73D2-AB4F-2B774ECAFCDE}"/>
              </a:ext>
            </a:extLst>
          </p:cNvPr>
          <p:cNvPicPr>
            <a:picLocks noChangeAspect="1"/>
          </p:cNvPicPr>
          <p:nvPr userDrawn="1"/>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731" r:id="rId3"/>
    <p:sldLayoutId id="2147483727" r:id="rId4"/>
    <p:sldLayoutId id="2147483728" r:id="rId5"/>
    <p:sldLayoutId id="2147483729" r:id="rId6"/>
    <p:sldLayoutId id="2147483732"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684"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white background with blue border&#10;&#10;Description automatically generated">
            <a:extLst>
              <a:ext uri="{FF2B5EF4-FFF2-40B4-BE49-F238E27FC236}">
                <a16:creationId xmlns:a16="http://schemas.microsoft.com/office/drawing/2014/main" id="{FFE709B4-E458-1800-B901-126D619FF2DC}"/>
              </a:ext>
            </a:extLst>
          </p:cNvPr>
          <p:cNvPicPr>
            <a:picLocks noChangeAspect="1"/>
          </p:cNvPicPr>
          <p:nvPr userDrawn="1"/>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26798CCC-3063-2864-8C78-140984D259A5}"/>
              </a:ext>
            </a:extLst>
          </p:cNvPr>
          <p:cNvPicPr>
            <a:picLocks noChangeAspect="1"/>
          </p:cNvPicPr>
          <p:nvPr userDrawn="1"/>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748540667"/>
      </p:ext>
    </p:extLst>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39.svg"/><Relationship Id="rId4" Type="http://schemas.openxmlformats.org/officeDocument/2006/relationships/image" Target="../media/image38.sv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5.xml"/><Relationship Id="rId1" Type="http://schemas.openxmlformats.org/officeDocument/2006/relationships/video" Target="https://www.youtube.com/embed/ihGAIVPR3cE?feature=oembed" TargetMode="External"/><Relationship Id="rId4" Type="http://schemas.openxmlformats.org/officeDocument/2006/relationships/image" Target="../media/image45.jpeg"/></Relationships>
</file>

<file path=ppt/slides/_rels/slide1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2.xml"/><Relationship Id="rId1" Type="http://schemas.openxmlformats.org/officeDocument/2006/relationships/slideLayout" Target="../slideLayouts/slideLayout15.xml"/><Relationship Id="rId5" Type="http://schemas.openxmlformats.org/officeDocument/2006/relationships/image" Target="../media/image49.png"/><Relationship Id="rId4" Type="http://schemas.openxmlformats.org/officeDocument/2006/relationships/image" Target="../media/image48.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3.xml"/><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slideLayout" Target="../slideLayouts/slideLayout15.xml"/><Relationship Id="rId1" Type="http://schemas.openxmlformats.org/officeDocument/2006/relationships/video" Target="https://www.youtube.com/embed/pxWGVN-VZoI?feature=oembed" TargetMode="External"/></Relationships>
</file>

<file path=ppt/slides/_rels/slide25.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55.png"/><Relationship Id="rId7" Type="http://schemas.openxmlformats.org/officeDocument/2006/relationships/image" Target="../media/image59.png"/><Relationship Id="rId2" Type="http://schemas.openxmlformats.org/officeDocument/2006/relationships/notesSlide" Target="../notesSlides/notesSlide14.xml"/><Relationship Id="rId1" Type="http://schemas.openxmlformats.org/officeDocument/2006/relationships/slideLayout" Target="../slideLayouts/slideLayout15.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26.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slideLayout" Target="../slideLayouts/slideLayout15.xml"/><Relationship Id="rId1" Type="http://schemas.openxmlformats.org/officeDocument/2006/relationships/video" Target="https://www.youtube.com/embed/7erAHOl49aM?feature=oembed"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slideLayout" Target="../slideLayouts/slideLayout15.xml"/><Relationship Id="rId1" Type="http://schemas.openxmlformats.org/officeDocument/2006/relationships/video" Target="https://www.youtube.com/embed/QMYIfTmw8UE?feature=oembed" TargetMode="External"/></Relationships>
</file>

<file path=ppt/slides/_rels/slide37.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hyperlink" Target="https://www.ox.ac.uk/news/2026-05-26-wearable-ultrasound-patch-could-help-doctors-spot-danger-signs-in-pregnancy-earlier" TargetMode="Externa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18.xml"/><Relationship Id="rId1" Type="http://schemas.openxmlformats.org/officeDocument/2006/relationships/slideLayout" Target="../slideLayouts/slideLayout17.xml"/><Relationship Id="rId5" Type="http://schemas.openxmlformats.org/officeDocument/2006/relationships/image" Target="../media/image68.jpeg"/><Relationship Id="rId4" Type="http://schemas.openxmlformats.org/officeDocument/2006/relationships/hyperlink" Target="https://moodle.uwtsd.ac.uk/course/view.php?id=11455" TargetMode="Externa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13718F9-3C64-7D51-EFAB-7110E9660A6A}"/>
              </a:ext>
            </a:extLst>
          </p:cNvPr>
          <p:cNvSpPr>
            <a:spLocks noGrp="1"/>
          </p:cNvSpPr>
          <p:nvPr>
            <p:ph idx="1"/>
          </p:nvPr>
        </p:nvSpPr>
        <p:spPr>
          <a:xfrm>
            <a:off x="630810" y="1470581"/>
            <a:ext cx="10803903" cy="1090489"/>
          </a:xfrm>
        </p:spPr>
        <p:txBody>
          <a:bodyPr/>
          <a:lstStyle/>
          <a:p>
            <a:pPr marL="0" indent="0" algn="ctr">
              <a:buNone/>
            </a:pPr>
            <a:r>
              <a:rPr lang="en-GB" sz="3200" dirty="0">
                <a:solidFill>
                  <a:schemeClr val="bg1"/>
                </a:solidFill>
                <a:ea typeface="Calibri"/>
                <a:cs typeface="Calibri"/>
              </a:rPr>
              <a:t>BMHP6026_LON </a:t>
            </a:r>
            <a:endParaRPr lang="en-US" dirty="0">
              <a:ea typeface="Calibri" panose="020F0502020204030204"/>
              <a:cs typeface="Calibri" panose="020F0502020204030204"/>
            </a:endParaRPr>
          </a:p>
          <a:p>
            <a:pPr marL="0" indent="0" algn="ctr">
              <a:buNone/>
            </a:pPr>
            <a:endParaRPr lang="en-GB" sz="3200" dirty="0">
              <a:solidFill>
                <a:schemeClr val="bg1"/>
              </a:solidFill>
              <a:ea typeface="Calibri"/>
              <a:cs typeface="Calibri"/>
            </a:endParaRPr>
          </a:p>
          <a:p>
            <a:pPr marL="0" indent="0" algn="ctr">
              <a:buNone/>
            </a:pPr>
            <a:r>
              <a:rPr lang="en-GB" sz="4800" dirty="0">
                <a:solidFill>
                  <a:schemeClr val="bg1"/>
                </a:solidFill>
                <a:ea typeface="Calibri"/>
                <a:cs typeface="Calibri"/>
              </a:rPr>
              <a:t>Week 3</a:t>
            </a:r>
          </a:p>
          <a:p>
            <a:pPr marL="0" indent="0" algn="ctr">
              <a:buNone/>
            </a:pPr>
            <a:r>
              <a:rPr lang="en-GB" sz="4800" dirty="0">
                <a:solidFill>
                  <a:schemeClr val="bg1"/>
                </a:solidFill>
                <a:ea typeface="Calibri"/>
                <a:cs typeface="Calibri"/>
              </a:rPr>
              <a:t>Information Governance </a:t>
            </a:r>
          </a:p>
          <a:p>
            <a:pPr marL="0" indent="0" algn="ctr">
              <a:buNone/>
            </a:pPr>
            <a:r>
              <a:rPr lang="en-GB" sz="4800" dirty="0">
                <a:solidFill>
                  <a:schemeClr val="bg1"/>
                </a:solidFill>
                <a:ea typeface="Calibri"/>
                <a:cs typeface="Calibri"/>
              </a:rPr>
              <a:t>and ethical use of data</a:t>
            </a:r>
          </a:p>
          <a:p>
            <a:pPr marL="0" indent="0" algn="ctr">
              <a:buNone/>
            </a:pPr>
            <a:endParaRPr lang="en-GB" sz="3200" dirty="0">
              <a:solidFill>
                <a:schemeClr val="bg1"/>
              </a:solidFill>
              <a:ea typeface="Calibri"/>
              <a:cs typeface="Calibri"/>
            </a:endParaRPr>
          </a:p>
        </p:txBody>
      </p:sp>
    </p:spTree>
    <p:extLst>
      <p:ext uri="{BB962C8B-B14F-4D97-AF65-F5344CB8AC3E}">
        <p14:creationId xmlns:p14="http://schemas.microsoft.com/office/powerpoint/2010/main" val="36442762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A359401-B25E-40C4-92F5-4FB5F8F8102C}"/>
              </a:ext>
            </a:extLst>
          </p:cNvPr>
          <p:cNvSpPr>
            <a:spLocks noGrp="1"/>
          </p:cNvSpPr>
          <p:nvPr>
            <p:ph type="title"/>
          </p:nvPr>
        </p:nvSpPr>
        <p:spPr/>
        <p:txBody>
          <a:bodyPr/>
          <a:lstStyle/>
          <a:p>
            <a:r>
              <a:rPr lang="en-GB" dirty="0"/>
              <a:t>During the session… </a:t>
            </a:r>
          </a:p>
        </p:txBody>
      </p:sp>
      <p:sp>
        <p:nvSpPr>
          <p:cNvPr id="8" name="Arrow: Right 7">
            <a:extLst>
              <a:ext uri="{FF2B5EF4-FFF2-40B4-BE49-F238E27FC236}">
                <a16:creationId xmlns:a16="http://schemas.microsoft.com/office/drawing/2014/main" id="{3FAA8DD6-2BCE-4AF1-863D-F5F8470616B5}"/>
              </a:ext>
            </a:extLst>
          </p:cNvPr>
          <p:cNvSpPr/>
          <p:nvPr/>
        </p:nvSpPr>
        <p:spPr>
          <a:xfrm>
            <a:off x="1219834" y="1825625"/>
            <a:ext cx="9758680" cy="3576638"/>
          </a:xfrm>
          <a:prstGeom prst="rightArrow">
            <a:avLst/>
          </a:prstGeom>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9" name="Freeform: Shape 8">
            <a:extLst>
              <a:ext uri="{FF2B5EF4-FFF2-40B4-BE49-F238E27FC236}">
                <a16:creationId xmlns:a16="http://schemas.microsoft.com/office/drawing/2014/main" id="{321A1203-97AF-44ED-B22E-EDCAB3EAECBE}"/>
              </a:ext>
            </a:extLst>
          </p:cNvPr>
          <p:cNvSpPr/>
          <p:nvPr/>
        </p:nvSpPr>
        <p:spPr>
          <a:xfrm>
            <a:off x="747821" y="2898616"/>
            <a:ext cx="3444240" cy="1430655"/>
          </a:xfrm>
          <a:custGeom>
            <a:avLst/>
            <a:gdLst>
              <a:gd name="connsiteX0" fmla="*/ 0 w 3444240"/>
              <a:gd name="connsiteY0" fmla="*/ 238447 h 1430655"/>
              <a:gd name="connsiteX1" fmla="*/ 238447 w 3444240"/>
              <a:gd name="connsiteY1" fmla="*/ 0 h 1430655"/>
              <a:gd name="connsiteX2" fmla="*/ 3205793 w 3444240"/>
              <a:gd name="connsiteY2" fmla="*/ 0 h 1430655"/>
              <a:gd name="connsiteX3" fmla="*/ 3444240 w 3444240"/>
              <a:gd name="connsiteY3" fmla="*/ 238447 h 1430655"/>
              <a:gd name="connsiteX4" fmla="*/ 3444240 w 3444240"/>
              <a:gd name="connsiteY4" fmla="*/ 1192208 h 1430655"/>
              <a:gd name="connsiteX5" fmla="*/ 3205793 w 3444240"/>
              <a:gd name="connsiteY5" fmla="*/ 1430655 h 1430655"/>
              <a:gd name="connsiteX6" fmla="*/ 238447 w 3444240"/>
              <a:gd name="connsiteY6" fmla="*/ 1430655 h 1430655"/>
              <a:gd name="connsiteX7" fmla="*/ 0 w 3444240"/>
              <a:gd name="connsiteY7" fmla="*/ 1192208 h 1430655"/>
              <a:gd name="connsiteX8" fmla="*/ 0 w 3444240"/>
              <a:gd name="connsiteY8" fmla="*/ 238447 h 14306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44240" h="1430655">
                <a:moveTo>
                  <a:pt x="0" y="238447"/>
                </a:moveTo>
                <a:cubicBezTo>
                  <a:pt x="0" y="106756"/>
                  <a:pt x="106756" y="0"/>
                  <a:pt x="238447" y="0"/>
                </a:cubicBezTo>
                <a:lnTo>
                  <a:pt x="3205793" y="0"/>
                </a:lnTo>
                <a:cubicBezTo>
                  <a:pt x="3337484" y="0"/>
                  <a:pt x="3444240" y="106756"/>
                  <a:pt x="3444240" y="238447"/>
                </a:cubicBezTo>
                <a:lnTo>
                  <a:pt x="3444240" y="1192208"/>
                </a:lnTo>
                <a:cubicBezTo>
                  <a:pt x="3444240" y="1323899"/>
                  <a:pt x="3337484" y="1430655"/>
                  <a:pt x="3205793" y="1430655"/>
                </a:cubicBezTo>
                <a:lnTo>
                  <a:pt x="238447" y="1430655"/>
                </a:lnTo>
                <a:cubicBezTo>
                  <a:pt x="106756" y="1430655"/>
                  <a:pt x="0" y="1323899"/>
                  <a:pt x="0" y="1192208"/>
                </a:cubicBezTo>
                <a:lnTo>
                  <a:pt x="0" y="238447"/>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8899" tIns="168899" rIns="168899" bIns="168899" numCol="1" spcCol="1270" anchor="ctr" anchorCtr="0">
            <a:noAutofit/>
          </a:bodyPr>
          <a:lstStyle/>
          <a:p>
            <a:pPr marL="0" lvl="0" indent="0" algn="ctr" defTabSz="1155700">
              <a:lnSpc>
                <a:spcPct val="90000"/>
              </a:lnSpc>
              <a:spcBef>
                <a:spcPct val="0"/>
              </a:spcBef>
              <a:spcAft>
                <a:spcPct val="35000"/>
              </a:spcAft>
              <a:buNone/>
            </a:pPr>
            <a:r>
              <a:rPr lang="en-GB" sz="2600" kern="1200" dirty="0"/>
              <a:t>Introduction to information governance.</a:t>
            </a:r>
          </a:p>
        </p:txBody>
      </p:sp>
      <p:sp>
        <p:nvSpPr>
          <p:cNvPr id="10" name="Freeform: Shape 9">
            <a:extLst>
              <a:ext uri="{FF2B5EF4-FFF2-40B4-BE49-F238E27FC236}">
                <a16:creationId xmlns:a16="http://schemas.microsoft.com/office/drawing/2014/main" id="{B462EE01-F5FB-47E0-A9EB-3820D1E58C95}"/>
              </a:ext>
            </a:extLst>
          </p:cNvPr>
          <p:cNvSpPr/>
          <p:nvPr/>
        </p:nvSpPr>
        <p:spPr>
          <a:xfrm>
            <a:off x="4377055" y="2898616"/>
            <a:ext cx="3444240" cy="1430655"/>
          </a:xfrm>
          <a:custGeom>
            <a:avLst/>
            <a:gdLst>
              <a:gd name="connsiteX0" fmla="*/ 0 w 3444240"/>
              <a:gd name="connsiteY0" fmla="*/ 238447 h 1430655"/>
              <a:gd name="connsiteX1" fmla="*/ 238447 w 3444240"/>
              <a:gd name="connsiteY1" fmla="*/ 0 h 1430655"/>
              <a:gd name="connsiteX2" fmla="*/ 3205793 w 3444240"/>
              <a:gd name="connsiteY2" fmla="*/ 0 h 1430655"/>
              <a:gd name="connsiteX3" fmla="*/ 3444240 w 3444240"/>
              <a:gd name="connsiteY3" fmla="*/ 238447 h 1430655"/>
              <a:gd name="connsiteX4" fmla="*/ 3444240 w 3444240"/>
              <a:gd name="connsiteY4" fmla="*/ 1192208 h 1430655"/>
              <a:gd name="connsiteX5" fmla="*/ 3205793 w 3444240"/>
              <a:gd name="connsiteY5" fmla="*/ 1430655 h 1430655"/>
              <a:gd name="connsiteX6" fmla="*/ 238447 w 3444240"/>
              <a:gd name="connsiteY6" fmla="*/ 1430655 h 1430655"/>
              <a:gd name="connsiteX7" fmla="*/ 0 w 3444240"/>
              <a:gd name="connsiteY7" fmla="*/ 1192208 h 1430655"/>
              <a:gd name="connsiteX8" fmla="*/ 0 w 3444240"/>
              <a:gd name="connsiteY8" fmla="*/ 238447 h 14306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44240" h="1430655">
                <a:moveTo>
                  <a:pt x="0" y="238447"/>
                </a:moveTo>
                <a:cubicBezTo>
                  <a:pt x="0" y="106756"/>
                  <a:pt x="106756" y="0"/>
                  <a:pt x="238447" y="0"/>
                </a:cubicBezTo>
                <a:lnTo>
                  <a:pt x="3205793" y="0"/>
                </a:lnTo>
                <a:cubicBezTo>
                  <a:pt x="3337484" y="0"/>
                  <a:pt x="3444240" y="106756"/>
                  <a:pt x="3444240" y="238447"/>
                </a:cubicBezTo>
                <a:lnTo>
                  <a:pt x="3444240" y="1192208"/>
                </a:lnTo>
                <a:cubicBezTo>
                  <a:pt x="3444240" y="1323899"/>
                  <a:pt x="3337484" y="1430655"/>
                  <a:pt x="3205793" y="1430655"/>
                </a:cubicBezTo>
                <a:lnTo>
                  <a:pt x="238447" y="1430655"/>
                </a:lnTo>
                <a:cubicBezTo>
                  <a:pt x="106756" y="1430655"/>
                  <a:pt x="0" y="1323899"/>
                  <a:pt x="0" y="1192208"/>
                </a:cubicBezTo>
                <a:lnTo>
                  <a:pt x="0" y="238447"/>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8899" tIns="168899" rIns="168899" bIns="168899" numCol="1" spcCol="1270" anchor="ctr" anchorCtr="0">
            <a:noAutofit/>
          </a:bodyPr>
          <a:lstStyle/>
          <a:p>
            <a:pPr lvl="0" algn="ctr" defTabSz="1155700">
              <a:lnSpc>
                <a:spcPct val="90000"/>
              </a:lnSpc>
              <a:spcBef>
                <a:spcPct val="0"/>
              </a:spcBef>
              <a:spcAft>
                <a:spcPct val="35000"/>
              </a:spcAft>
            </a:pPr>
            <a:r>
              <a:rPr lang="en-GB" sz="2400" kern="1200" dirty="0"/>
              <a:t>Overview of UK GDPR(</a:t>
            </a:r>
            <a:r>
              <a:rPr lang="en-GB" sz="2400" b="1" dirty="0"/>
              <a:t>General Data Protection Regulation)</a:t>
            </a:r>
            <a:r>
              <a:rPr lang="en-GB" sz="2400" kern="1200" dirty="0"/>
              <a:t> </a:t>
            </a:r>
          </a:p>
        </p:txBody>
      </p:sp>
      <p:sp>
        <p:nvSpPr>
          <p:cNvPr id="11" name="Freeform: Shape 10">
            <a:extLst>
              <a:ext uri="{FF2B5EF4-FFF2-40B4-BE49-F238E27FC236}">
                <a16:creationId xmlns:a16="http://schemas.microsoft.com/office/drawing/2014/main" id="{FD3AFA39-B8DC-4A8F-B381-9F0F4960FF5B}"/>
              </a:ext>
            </a:extLst>
          </p:cNvPr>
          <p:cNvSpPr/>
          <p:nvPr/>
        </p:nvSpPr>
        <p:spPr>
          <a:xfrm>
            <a:off x="8006288" y="2898616"/>
            <a:ext cx="3444240" cy="1430655"/>
          </a:xfrm>
          <a:custGeom>
            <a:avLst/>
            <a:gdLst>
              <a:gd name="connsiteX0" fmla="*/ 0 w 3444240"/>
              <a:gd name="connsiteY0" fmla="*/ 238447 h 1430655"/>
              <a:gd name="connsiteX1" fmla="*/ 238447 w 3444240"/>
              <a:gd name="connsiteY1" fmla="*/ 0 h 1430655"/>
              <a:gd name="connsiteX2" fmla="*/ 3205793 w 3444240"/>
              <a:gd name="connsiteY2" fmla="*/ 0 h 1430655"/>
              <a:gd name="connsiteX3" fmla="*/ 3444240 w 3444240"/>
              <a:gd name="connsiteY3" fmla="*/ 238447 h 1430655"/>
              <a:gd name="connsiteX4" fmla="*/ 3444240 w 3444240"/>
              <a:gd name="connsiteY4" fmla="*/ 1192208 h 1430655"/>
              <a:gd name="connsiteX5" fmla="*/ 3205793 w 3444240"/>
              <a:gd name="connsiteY5" fmla="*/ 1430655 h 1430655"/>
              <a:gd name="connsiteX6" fmla="*/ 238447 w 3444240"/>
              <a:gd name="connsiteY6" fmla="*/ 1430655 h 1430655"/>
              <a:gd name="connsiteX7" fmla="*/ 0 w 3444240"/>
              <a:gd name="connsiteY7" fmla="*/ 1192208 h 1430655"/>
              <a:gd name="connsiteX8" fmla="*/ 0 w 3444240"/>
              <a:gd name="connsiteY8" fmla="*/ 238447 h 14306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44240" h="1430655">
                <a:moveTo>
                  <a:pt x="0" y="238447"/>
                </a:moveTo>
                <a:cubicBezTo>
                  <a:pt x="0" y="106756"/>
                  <a:pt x="106756" y="0"/>
                  <a:pt x="238447" y="0"/>
                </a:cubicBezTo>
                <a:lnTo>
                  <a:pt x="3205793" y="0"/>
                </a:lnTo>
                <a:cubicBezTo>
                  <a:pt x="3337484" y="0"/>
                  <a:pt x="3444240" y="106756"/>
                  <a:pt x="3444240" y="238447"/>
                </a:cubicBezTo>
                <a:lnTo>
                  <a:pt x="3444240" y="1192208"/>
                </a:lnTo>
                <a:cubicBezTo>
                  <a:pt x="3444240" y="1323899"/>
                  <a:pt x="3337484" y="1430655"/>
                  <a:pt x="3205793" y="1430655"/>
                </a:cubicBezTo>
                <a:lnTo>
                  <a:pt x="238447" y="1430655"/>
                </a:lnTo>
                <a:cubicBezTo>
                  <a:pt x="106756" y="1430655"/>
                  <a:pt x="0" y="1323899"/>
                  <a:pt x="0" y="1192208"/>
                </a:cubicBezTo>
                <a:lnTo>
                  <a:pt x="0" y="238447"/>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8899" tIns="168899" rIns="168899" bIns="168899" numCol="1" spcCol="1270" anchor="ctr" anchorCtr="0">
            <a:noAutofit/>
          </a:bodyPr>
          <a:lstStyle/>
          <a:p>
            <a:pPr marL="0" lvl="0" indent="0" algn="ctr" defTabSz="1155700">
              <a:lnSpc>
                <a:spcPct val="90000"/>
              </a:lnSpc>
              <a:spcBef>
                <a:spcPct val="0"/>
              </a:spcBef>
              <a:spcAft>
                <a:spcPct val="35000"/>
              </a:spcAft>
              <a:buNone/>
            </a:pPr>
            <a:r>
              <a:rPr lang="en-GB" sz="2600" kern="1200" dirty="0"/>
              <a:t>Introduction to ethical use of patient data</a:t>
            </a:r>
          </a:p>
        </p:txBody>
      </p:sp>
    </p:spTree>
    <p:extLst>
      <p:ext uri="{BB962C8B-B14F-4D97-AF65-F5344CB8AC3E}">
        <p14:creationId xmlns:p14="http://schemas.microsoft.com/office/powerpoint/2010/main" val="1637248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AFEC82-AC87-78F5-3BF6-114BAABAD3E4}"/>
              </a:ext>
            </a:extLst>
          </p:cNvPr>
          <p:cNvSpPr>
            <a:spLocks noGrp="1"/>
          </p:cNvSpPr>
          <p:nvPr>
            <p:ph type="title"/>
          </p:nvPr>
        </p:nvSpPr>
        <p:spPr>
          <a:xfrm>
            <a:off x="301657" y="1420927"/>
            <a:ext cx="11594969" cy="407874"/>
          </a:xfrm>
        </p:spPr>
        <p:txBody>
          <a:bodyPr>
            <a:normAutofit fontScale="90000"/>
          </a:bodyPr>
          <a:lstStyle/>
          <a:p>
            <a:pPr algn="ctr"/>
            <a:r>
              <a:rPr lang="en-GB" b="1" dirty="0"/>
              <a:t>Information Governance (authority)</a:t>
            </a:r>
          </a:p>
        </p:txBody>
      </p:sp>
      <p:sp>
        <p:nvSpPr>
          <p:cNvPr id="3" name="Content Placeholder 2">
            <a:extLst>
              <a:ext uri="{FF2B5EF4-FFF2-40B4-BE49-F238E27FC236}">
                <a16:creationId xmlns:a16="http://schemas.microsoft.com/office/drawing/2014/main" id="{1011754A-61E7-2F3B-FC5E-E78038C1D8A6}"/>
              </a:ext>
            </a:extLst>
          </p:cNvPr>
          <p:cNvSpPr>
            <a:spLocks noGrp="1"/>
          </p:cNvSpPr>
          <p:nvPr>
            <p:ph idx="1"/>
          </p:nvPr>
        </p:nvSpPr>
        <p:spPr>
          <a:xfrm>
            <a:off x="301657" y="2059754"/>
            <a:ext cx="11385127" cy="4528936"/>
          </a:xfrm>
        </p:spPr>
        <p:txBody>
          <a:bodyPr>
            <a:normAutofit/>
          </a:bodyPr>
          <a:lstStyle/>
          <a:p>
            <a:r>
              <a:rPr lang="en-GB" dirty="0"/>
              <a:t>Information governance refers to the </a:t>
            </a:r>
            <a:r>
              <a:rPr lang="en-GB" b="1" dirty="0"/>
              <a:t>practice of handling </a:t>
            </a:r>
            <a:r>
              <a:rPr lang="en-GB" dirty="0"/>
              <a:t>the information of </a:t>
            </a:r>
            <a:r>
              <a:rPr lang="en-GB" b="1" dirty="0"/>
              <a:t>service users, staff and other identifiable individuals</a:t>
            </a:r>
            <a:r>
              <a:rPr lang="en-GB" dirty="0"/>
              <a:t>.</a:t>
            </a:r>
          </a:p>
          <a:p>
            <a:endParaRPr lang="en-GB" dirty="0"/>
          </a:p>
          <a:p>
            <a:r>
              <a:rPr lang="en-GB" dirty="0"/>
              <a:t>Any organisation that c</a:t>
            </a:r>
            <a:r>
              <a:rPr lang="en-GB" b="1" dirty="0"/>
              <a:t>ollects, analyses, publishes or disseminates confidential health</a:t>
            </a:r>
            <a:r>
              <a:rPr lang="en-GB" dirty="0"/>
              <a:t> and care information must follow the </a:t>
            </a:r>
            <a:r>
              <a:rPr lang="en-GB" b="1" dirty="0"/>
              <a:t>Data Protection Act 2018 and UK General Data Protection Regulation (GDPR). </a:t>
            </a:r>
          </a:p>
          <a:p>
            <a:endParaRPr lang="en-GB" dirty="0"/>
          </a:p>
          <a:p>
            <a:endParaRPr lang="en-GB" dirty="0"/>
          </a:p>
          <a:p>
            <a:endParaRPr lang="en-GB" dirty="0"/>
          </a:p>
        </p:txBody>
      </p:sp>
    </p:spTree>
    <p:extLst>
      <p:ext uri="{BB962C8B-B14F-4D97-AF65-F5344CB8AC3E}">
        <p14:creationId xmlns:p14="http://schemas.microsoft.com/office/powerpoint/2010/main" val="26326967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60A3D-2962-BDDF-FCF7-5C7051AEB038}"/>
              </a:ext>
            </a:extLst>
          </p:cNvPr>
          <p:cNvSpPr>
            <a:spLocks noGrp="1"/>
          </p:cNvSpPr>
          <p:nvPr>
            <p:ph type="title"/>
          </p:nvPr>
        </p:nvSpPr>
        <p:spPr>
          <a:xfrm>
            <a:off x="301657" y="1420927"/>
            <a:ext cx="11594969" cy="508082"/>
          </a:xfrm>
        </p:spPr>
        <p:txBody>
          <a:bodyPr>
            <a:normAutofit fontScale="90000"/>
          </a:bodyPr>
          <a:lstStyle/>
          <a:p>
            <a:pPr algn="ctr"/>
            <a:r>
              <a:rPr lang="en-GB" b="1" dirty="0"/>
              <a:t>Data Protection and UK General Data Protection Regulation (GDPR)</a:t>
            </a:r>
          </a:p>
        </p:txBody>
      </p:sp>
      <p:sp>
        <p:nvSpPr>
          <p:cNvPr id="3" name="Content Placeholder 2">
            <a:extLst>
              <a:ext uri="{FF2B5EF4-FFF2-40B4-BE49-F238E27FC236}">
                <a16:creationId xmlns:a16="http://schemas.microsoft.com/office/drawing/2014/main" id="{554CB493-BB2C-89BE-C9AE-3AC357A03FF7}"/>
              </a:ext>
            </a:extLst>
          </p:cNvPr>
          <p:cNvSpPr>
            <a:spLocks noGrp="1"/>
          </p:cNvSpPr>
          <p:nvPr>
            <p:ph idx="1"/>
          </p:nvPr>
        </p:nvSpPr>
        <p:spPr>
          <a:xfrm>
            <a:off x="301657" y="2335590"/>
            <a:ext cx="11594969" cy="4433774"/>
          </a:xfrm>
        </p:spPr>
        <p:txBody>
          <a:bodyPr/>
          <a:lstStyle/>
          <a:p>
            <a:r>
              <a:rPr lang="en-GB" dirty="0"/>
              <a:t>The </a:t>
            </a:r>
            <a:r>
              <a:rPr lang="en-GB" b="1" dirty="0"/>
              <a:t>Data Protection Act 2018</a:t>
            </a:r>
            <a:r>
              <a:rPr lang="en-GB" dirty="0"/>
              <a:t> is a central piece of UK legislation governing the use of personal data, this act incorporates the principles of UK GDPR.</a:t>
            </a:r>
          </a:p>
          <a:p>
            <a:endParaRPr lang="en-GB" dirty="0"/>
          </a:p>
          <a:p>
            <a:pPr marL="0" indent="0">
              <a:buNone/>
            </a:pPr>
            <a:r>
              <a:rPr lang="en-GB" b="1" dirty="0"/>
              <a:t>What is Personal Data? </a:t>
            </a:r>
          </a:p>
          <a:p>
            <a:pPr marL="0" indent="0">
              <a:buNone/>
            </a:pPr>
            <a:endParaRPr lang="en-GB" dirty="0"/>
          </a:p>
          <a:p>
            <a:pPr marL="0" indent="0">
              <a:buNone/>
            </a:pPr>
            <a:r>
              <a:rPr lang="en-GB" sz="2800" i="1" kern="1200" dirty="0"/>
              <a:t>Any </a:t>
            </a:r>
            <a:r>
              <a:rPr lang="en-GB" sz="2800" b="1" i="1" kern="1200" dirty="0"/>
              <a:t>information relating to an identified living person </a:t>
            </a:r>
            <a:r>
              <a:rPr lang="en-GB" sz="2800" i="1" kern="1200" dirty="0"/>
              <a:t>(the data subject)” </a:t>
            </a:r>
            <a:r>
              <a:rPr lang="en-GB" sz="2800" kern="1200" dirty="0"/>
              <a:t>ICO 2023</a:t>
            </a:r>
            <a:endParaRPr lang="en-GB" dirty="0"/>
          </a:p>
          <a:p>
            <a:endParaRPr lang="en-GB" dirty="0"/>
          </a:p>
          <a:p>
            <a:endParaRPr lang="en-GB" dirty="0"/>
          </a:p>
        </p:txBody>
      </p:sp>
    </p:spTree>
    <p:extLst>
      <p:ext uri="{BB962C8B-B14F-4D97-AF65-F5344CB8AC3E}">
        <p14:creationId xmlns:p14="http://schemas.microsoft.com/office/powerpoint/2010/main" val="3510847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45330F-FFCC-A2CD-EDFE-0EBB843B7D95}"/>
              </a:ext>
            </a:extLst>
          </p:cNvPr>
          <p:cNvSpPr>
            <a:spLocks noGrp="1"/>
          </p:cNvSpPr>
          <p:nvPr>
            <p:ph type="title"/>
          </p:nvPr>
        </p:nvSpPr>
        <p:spPr>
          <a:xfrm>
            <a:off x="301657" y="1224282"/>
            <a:ext cx="11594969" cy="595764"/>
          </a:xfrm>
        </p:spPr>
        <p:txBody>
          <a:bodyPr>
            <a:normAutofit/>
          </a:bodyPr>
          <a:lstStyle/>
          <a:p>
            <a:pPr algn="ctr"/>
            <a:r>
              <a:rPr lang="en-GB" sz="3600" b="1" dirty="0">
                <a:latin typeface="+mn-lt"/>
              </a:rPr>
              <a:t>Data Protection and UK GDPR</a:t>
            </a:r>
          </a:p>
        </p:txBody>
      </p:sp>
      <p:sp>
        <p:nvSpPr>
          <p:cNvPr id="3" name="Content Placeholder 2">
            <a:extLst>
              <a:ext uri="{FF2B5EF4-FFF2-40B4-BE49-F238E27FC236}">
                <a16:creationId xmlns:a16="http://schemas.microsoft.com/office/drawing/2014/main" id="{AB742957-6830-DB7E-5B1D-70DB4CC17C36}"/>
              </a:ext>
            </a:extLst>
          </p:cNvPr>
          <p:cNvSpPr>
            <a:spLocks noGrp="1"/>
          </p:cNvSpPr>
          <p:nvPr>
            <p:ph idx="1"/>
          </p:nvPr>
        </p:nvSpPr>
        <p:spPr>
          <a:xfrm>
            <a:off x="298516" y="2067235"/>
            <a:ext cx="6446414" cy="4648197"/>
          </a:xfrm>
        </p:spPr>
        <p:txBody>
          <a:bodyPr>
            <a:normAutofit/>
          </a:bodyPr>
          <a:lstStyle/>
          <a:p>
            <a:pPr marL="0" indent="0">
              <a:buNone/>
            </a:pPr>
            <a:r>
              <a:rPr lang="en-GB" b="1" dirty="0"/>
              <a:t>What is UK GDPR?</a:t>
            </a:r>
          </a:p>
          <a:p>
            <a:r>
              <a:rPr lang="en-GB" dirty="0"/>
              <a:t>GDPR can be considered as the </a:t>
            </a:r>
            <a:r>
              <a:rPr lang="en-GB" b="1" dirty="0"/>
              <a:t>world's strongest set of data protection rules</a:t>
            </a:r>
            <a:r>
              <a:rPr lang="en-GB" dirty="0"/>
              <a:t>, which </a:t>
            </a:r>
            <a:r>
              <a:rPr lang="en-GB" b="1" dirty="0"/>
              <a:t>enhance how people can access information </a:t>
            </a:r>
            <a:r>
              <a:rPr lang="en-GB" dirty="0"/>
              <a:t>about them and places limits on what organisations can do with personal data. </a:t>
            </a:r>
          </a:p>
          <a:p>
            <a:endParaRPr lang="en-GB" dirty="0"/>
          </a:p>
          <a:p>
            <a:endParaRPr lang="en-GB" dirty="0"/>
          </a:p>
          <a:p>
            <a:endParaRPr lang="en-GB" dirty="0"/>
          </a:p>
        </p:txBody>
      </p:sp>
      <p:pic>
        <p:nvPicPr>
          <p:cNvPr id="4" name="Picture 3">
            <a:extLst>
              <a:ext uri="{FF2B5EF4-FFF2-40B4-BE49-F238E27FC236}">
                <a16:creationId xmlns:a16="http://schemas.microsoft.com/office/drawing/2014/main" id="{05D92092-91B8-A0B4-43AD-19A2091513E2}"/>
              </a:ext>
            </a:extLst>
          </p:cNvPr>
          <p:cNvPicPr>
            <a:picLocks noChangeAspect="1"/>
          </p:cNvPicPr>
          <p:nvPr/>
        </p:nvPicPr>
        <p:blipFill>
          <a:blip r:embed="rId2"/>
          <a:stretch>
            <a:fillRect/>
          </a:stretch>
        </p:blipFill>
        <p:spPr>
          <a:xfrm>
            <a:off x="6744930" y="2354236"/>
            <a:ext cx="5084158" cy="2921782"/>
          </a:xfrm>
          <a:prstGeom prst="rect">
            <a:avLst/>
          </a:prstGeom>
        </p:spPr>
      </p:pic>
    </p:spTree>
    <p:extLst>
      <p:ext uri="{BB962C8B-B14F-4D97-AF65-F5344CB8AC3E}">
        <p14:creationId xmlns:p14="http://schemas.microsoft.com/office/powerpoint/2010/main" val="37931449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29749-6DF8-C646-CD8A-A3D319D46655}"/>
              </a:ext>
            </a:extLst>
          </p:cNvPr>
          <p:cNvSpPr>
            <a:spLocks noGrp="1"/>
          </p:cNvSpPr>
          <p:nvPr>
            <p:ph type="title"/>
          </p:nvPr>
        </p:nvSpPr>
        <p:spPr>
          <a:xfrm>
            <a:off x="301657" y="1420927"/>
            <a:ext cx="11594969" cy="533134"/>
          </a:xfrm>
        </p:spPr>
        <p:txBody>
          <a:bodyPr>
            <a:normAutofit fontScale="90000"/>
          </a:bodyPr>
          <a:lstStyle/>
          <a:p>
            <a:pPr algn="ctr"/>
            <a:r>
              <a:rPr lang="en-GB" sz="3600" b="1" dirty="0">
                <a:latin typeface="+mn-lt"/>
              </a:rPr>
              <a:t>GDPR – Seven Principles</a:t>
            </a:r>
          </a:p>
        </p:txBody>
      </p:sp>
      <p:sp>
        <p:nvSpPr>
          <p:cNvPr id="3" name="Content Placeholder 2">
            <a:extLst>
              <a:ext uri="{FF2B5EF4-FFF2-40B4-BE49-F238E27FC236}">
                <a16:creationId xmlns:a16="http://schemas.microsoft.com/office/drawing/2014/main" id="{45B04CA4-8314-F7FB-6BFB-13DB9F1E54A8}"/>
              </a:ext>
            </a:extLst>
          </p:cNvPr>
          <p:cNvSpPr>
            <a:spLocks noGrp="1"/>
          </p:cNvSpPr>
          <p:nvPr>
            <p:ph idx="1"/>
          </p:nvPr>
        </p:nvSpPr>
        <p:spPr>
          <a:xfrm>
            <a:off x="163870" y="2129865"/>
            <a:ext cx="6738375" cy="3798987"/>
          </a:xfrm>
        </p:spPr>
        <p:txBody>
          <a:bodyPr/>
          <a:lstStyle/>
          <a:p>
            <a:r>
              <a:rPr lang="en-GB" dirty="0"/>
              <a:t>Lawfulness, fairness and transparency</a:t>
            </a:r>
          </a:p>
          <a:p>
            <a:r>
              <a:rPr lang="en-GB" dirty="0"/>
              <a:t>Purpose limitation</a:t>
            </a:r>
          </a:p>
          <a:p>
            <a:r>
              <a:rPr lang="en-GB" dirty="0"/>
              <a:t>Data minimisation</a:t>
            </a:r>
          </a:p>
          <a:p>
            <a:r>
              <a:rPr lang="en-GB" dirty="0"/>
              <a:t>Accuracy</a:t>
            </a:r>
          </a:p>
          <a:p>
            <a:r>
              <a:rPr lang="en-GB" dirty="0"/>
              <a:t>Storage limitation</a:t>
            </a:r>
          </a:p>
          <a:p>
            <a:r>
              <a:rPr lang="en-GB" dirty="0"/>
              <a:t>Integrity and confidentiality (security)</a:t>
            </a:r>
          </a:p>
          <a:p>
            <a:r>
              <a:rPr lang="en-GB" dirty="0"/>
              <a:t>Accountability</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pic>
        <p:nvPicPr>
          <p:cNvPr id="4" name="Picture 3">
            <a:extLst>
              <a:ext uri="{FF2B5EF4-FFF2-40B4-BE49-F238E27FC236}">
                <a16:creationId xmlns:a16="http://schemas.microsoft.com/office/drawing/2014/main" id="{41B80D78-E5D1-82C6-5FD4-F96D0F9EACE0}"/>
              </a:ext>
            </a:extLst>
          </p:cNvPr>
          <p:cNvPicPr>
            <a:picLocks noChangeAspect="1"/>
          </p:cNvPicPr>
          <p:nvPr/>
        </p:nvPicPr>
        <p:blipFill>
          <a:blip r:embed="rId3"/>
          <a:stretch>
            <a:fillRect/>
          </a:stretch>
        </p:blipFill>
        <p:spPr>
          <a:xfrm>
            <a:off x="7640432" y="3227273"/>
            <a:ext cx="4010025" cy="2209800"/>
          </a:xfrm>
          <a:prstGeom prst="rect">
            <a:avLst/>
          </a:prstGeom>
        </p:spPr>
      </p:pic>
    </p:spTree>
    <p:extLst>
      <p:ext uri="{BB962C8B-B14F-4D97-AF65-F5344CB8AC3E}">
        <p14:creationId xmlns:p14="http://schemas.microsoft.com/office/powerpoint/2010/main" val="22643146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2CFFBC-0621-2573-25A3-F68872C9A278}"/>
              </a:ext>
            </a:extLst>
          </p:cNvPr>
          <p:cNvSpPr>
            <a:spLocks noGrp="1"/>
          </p:cNvSpPr>
          <p:nvPr>
            <p:ph type="title"/>
          </p:nvPr>
        </p:nvSpPr>
        <p:spPr>
          <a:xfrm>
            <a:off x="358219" y="365125"/>
            <a:ext cx="11481847" cy="637765"/>
          </a:xfrm>
        </p:spPr>
        <p:txBody>
          <a:bodyPr anchor="ctr">
            <a:normAutofit fontScale="90000"/>
          </a:bodyPr>
          <a:lstStyle/>
          <a:p>
            <a:pPr algn="ctr"/>
            <a:r>
              <a:rPr lang="en-GB" b="1" dirty="0"/>
              <a:t>Why are the principles important?</a:t>
            </a:r>
          </a:p>
        </p:txBody>
      </p:sp>
      <p:graphicFrame>
        <p:nvGraphicFramePr>
          <p:cNvPr id="5" name="Content Placeholder 2">
            <a:extLst>
              <a:ext uri="{FF2B5EF4-FFF2-40B4-BE49-F238E27FC236}">
                <a16:creationId xmlns:a16="http://schemas.microsoft.com/office/drawing/2014/main" id="{C3CF680E-A285-566C-9FA8-24552C069619}"/>
              </a:ext>
            </a:extLst>
          </p:cNvPr>
          <p:cNvGraphicFramePr>
            <a:graphicFrameLocks noGrp="1"/>
          </p:cNvGraphicFramePr>
          <p:nvPr>
            <p:ph idx="1"/>
            <p:extLst>
              <p:ext uri="{D42A27DB-BD31-4B8C-83A1-F6EECF244321}">
                <p14:modId xmlns:p14="http://schemas.microsoft.com/office/powerpoint/2010/main" val="4015390341"/>
              </p:ext>
            </p:extLst>
          </p:nvPr>
        </p:nvGraphicFramePr>
        <p:xfrm>
          <a:off x="358219" y="1150374"/>
          <a:ext cx="11481847" cy="42511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181572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D4CB0C-A39F-A607-4F0F-CA523FF9B68C}"/>
              </a:ext>
            </a:extLst>
          </p:cNvPr>
          <p:cNvSpPr>
            <a:spLocks noGrp="1"/>
          </p:cNvSpPr>
          <p:nvPr>
            <p:ph type="title"/>
          </p:nvPr>
        </p:nvSpPr>
        <p:spPr>
          <a:xfrm>
            <a:off x="301657" y="1219201"/>
            <a:ext cx="11594969" cy="599768"/>
          </a:xfrm>
        </p:spPr>
        <p:txBody>
          <a:bodyPr>
            <a:normAutofit/>
          </a:bodyPr>
          <a:lstStyle/>
          <a:p>
            <a:pPr algn="ctr"/>
            <a:r>
              <a:rPr lang="en-GB" sz="3600" b="1" dirty="0">
                <a:latin typeface="+mn-lt"/>
              </a:rPr>
              <a:t>Principle 1: Lawfulness, fairness and transparency</a:t>
            </a:r>
          </a:p>
        </p:txBody>
      </p:sp>
      <p:sp>
        <p:nvSpPr>
          <p:cNvPr id="3" name="Content Placeholder 2">
            <a:extLst>
              <a:ext uri="{FF2B5EF4-FFF2-40B4-BE49-F238E27FC236}">
                <a16:creationId xmlns:a16="http://schemas.microsoft.com/office/drawing/2014/main" id="{7C911903-C6A6-BE95-5E6A-EC0C90ADE17E}"/>
              </a:ext>
            </a:extLst>
          </p:cNvPr>
          <p:cNvSpPr>
            <a:spLocks noGrp="1"/>
          </p:cNvSpPr>
          <p:nvPr>
            <p:ph idx="1"/>
          </p:nvPr>
        </p:nvSpPr>
        <p:spPr>
          <a:xfrm>
            <a:off x="301658" y="2029217"/>
            <a:ext cx="7074502" cy="3774175"/>
          </a:xfrm>
        </p:spPr>
        <p:txBody>
          <a:bodyPr>
            <a:normAutofit/>
          </a:bodyPr>
          <a:lstStyle/>
          <a:p>
            <a:endParaRPr lang="en-GB" dirty="0"/>
          </a:p>
          <a:p>
            <a:r>
              <a:rPr lang="en-GB" b="1" dirty="0"/>
              <a:t>Have a valid reason</a:t>
            </a:r>
            <a:r>
              <a:rPr lang="en-GB" dirty="0"/>
              <a:t> for collecting and using personal data. </a:t>
            </a:r>
          </a:p>
          <a:p>
            <a:r>
              <a:rPr lang="en-GB" b="1" dirty="0"/>
              <a:t>Use personal data fairly</a:t>
            </a:r>
            <a:r>
              <a:rPr lang="en-GB" dirty="0"/>
              <a:t> and do not cause harm or mislead people. </a:t>
            </a:r>
          </a:p>
          <a:p>
            <a:r>
              <a:rPr lang="en-GB" b="1" dirty="0"/>
              <a:t>Be open and honest</a:t>
            </a:r>
            <a:r>
              <a:rPr lang="en-GB" dirty="0"/>
              <a:t> about how personal data will be used.</a:t>
            </a:r>
          </a:p>
          <a:p>
            <a:endParaRPr lang="en-GB" dirty="0"/>
          </a:p>
        </p:txBody>
      </p:sp>
      <p:pic>
        <p:nvPicPr>
          <p:cNvPr id="4" name="Picture 3">
            <a:extLst>
              <a:ext uri="{FF2B5EF4-FFF2-40B4-BE49-F238E27FC236}">
                <a16:creationId xmlns:a16="http://schemas.microsoft.com/office/drawing/2014/main" id="{9E6AB9F0-03A4-47F3-4E19-3E65E472AC8C}"/>
              </a:ext>
            </a:extLst>
          </p:cNvPr>
          <p:cNvPicPr>
            <a:picLocks noChangeAspect="1"/>
          </p:cNvPicPr>
          <p:nvPr/>
        </p:nvPicPr>
        <p:blipFill>
          <a:blip r:embed="rId3"/>
          <a:stretch>
            <a:fillRect/>
          </a:stretch>
        </p:blipFill>
        <p:spPr>
          <a:xfrm>
            <a:off x="7952729" y="2592258"/>
            <a:ext cx="3670161" cy="2446774"/>
          </a:xfrm>
          <a:prstGeom prst="rect">
            <a:avLst/>
          </a:prstGeom>
        </p:spPr>
      </p:pic>
    </p:spTree>
    <p:extLst>
      <p:ext uri="{BB962C8B-B14F-4D97-AF65-F5344CB8AC3E}">
        <p14:creationId xmlns:p14="http://schemas.microsoft.com/office/powerpoint/2010/main" val="40105035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C3AE57-8659-2B53-8AE3-D5A6DFA9C16B}"/>
              </a:ext>
            </a:extLst>
          </p:cNvPr>
          <p:cNvSpPr>
            <a:spLocks noGrp="1"/>
          </p:cNvSpPr>
          <p:nvPr>
            <p:ph type="title"/>
          </p:nvPr>
        </p:nvSpPr>
        <p:spPr>
          <a:xfrm>
            <a:off x="710153" y="432540"/>
            <a:ext cx="11481847" cy="336624"/>
          </a:xfrm>
        </p:spPr>
        <p:txBody>
          <a:bodyPr anchor="ctr">
            <a:normAutofit fontScale="90000"/>
          </a:bodyPr>
          <a:lstStyle/>
          <a:p>
            <a:pPr algn="ctr"/>
            <a:r>
              <a:rPr lang="en-GB" b="1" dirty="0"/>
              <a:t>Principle 2: </a:t>
            </a:r>
            <a:br>
              <a:rPr lang="en-GB" b="1" dirty="0"/>
            </a:br>
            <a:endParaRPr lang="en-GB" b="1" dirty="0"/>
          </a:p>
        </p:txBody>
      </p:sp>
      <p:sp>
        <p:nvSpPr>
          <p:cNvPr id="3" name="Content Placeholder 2">
            <a:extLst>
              <a:ext uri="{FF2B5EF4-FFF2-40B4-BE49-F238E27FC236}">
                <a16:creationId xmlns:a16="http://schemas.microsoft.com/office/drawing/2014/main" id="{361E5444-E9E7-CF0C-84DA-2C6AFEA0859C}"/>
              </a:ext>
            </a:extLst>
          </p:cNvPr>
          <p:cNvSpPr>
            <a:spLocks noGrp="1"/>
          </p:cNvSpPr>
          <p:nvPr>
            <p:ph idx="1"/>
          </p:nvPr>
        </p:nvSpPr>
        <p:spPr>
          <a:xfrm>
            <a:off x="358219" y="886615"/>
            <a:ext cx="11029109" cy="4331562"/>
          </a:xfrm>
        </p:spPr>
        <p:txBody>
          <a:bodyPr>
            <a:normAutofit/>
          </a:bodyPr>
          <a:lstStyle/>
          <a:p>
            <a:pPr>
              <a:buFont typeface="Wingdings" panose="05000000000000000000" pitchFamily="2" charset="2"/>
              <a:buChar char="§"/>
            </a:pPr>
            <a:r>
              <a:rPr lang="en-GB" sz="2400" dirty="0"/>
              <a:t>Tell people why you are collecting their data. </a:t>
            </a:r>
          </a:p>
          <a:p>
            <a:pPr>
              <a:buFont typeface="Wingdings" panose="05000000000000000000" pitchFamily="2" charset="2"/>
              <a:buChar char="§"/>
            </a:pPr>
            <a:r>
              <a:rPr lang="en-GB" sz="2400" dirty="0"/>
              <a:t>Use the data only for that purpose. </a:t>
            </a:r>
          </a:p>
          <a:p>
            <a:pPr>
              <a:buFont typeface="Wingdings" panose="05000000000000000000" pitchFamily="2" charset="2"/>
              <a:buChar char="§"/>
            </a:pPr>
            <a:r>
              <a:rPr lang="en-GB" sz="2400" dirty="0"/>
              <a:t>Get consent or have a legal reason for any new use.</a:t>
            </a:r>
            <a:endParaRPr lang="en-GB" sz="2400" b="1" dirty="0"/>
          </a:p>
          <a:p>
            <a:pPr>
              <a:buFont typeface="Wingdings" panose="05000000000000000000" pitchFamily="2" charset="2"/>
              <a:buChar char="§"/>
            </a:pPr>
            <a:endParaRPr lang="en-GB" sz="2400" b="1" dirty="0"/>
          </a:p>
          <a:p>
            <a:pPr marL="0" indent="0">
              <a:buNone/>
            </a:pPr>
            <a:r>
              <a:rPr lang="en-GB" sz="2400" b="1" dirty="0"/>
              <a:t>Example</a:t>
            </a:r>
          </a:p>
          <a:p>
            <a:r>
              <a:rPr lang="en-GB" sz="2400" dirty="0"/>
              <a:t>A GP discloses his patient list to his wife, who runs a travel agency, so that she can offer special holiday deals to patients needing recovery. Disclosing the information for this purpose would be mismatched with the purposes for which it was obtained.</a:t>
            </a:r>
          </a:p>
          <a:p>
            <a:endParaRPr lang="en-GB" sz="2400" dirty="0"/>
          </a:p>
          <a:p>
            <a:endParaRPr lang="en-GB" sz="2400" dirty="0"/>
          </a:p>
          <a:p>
            <a:endParaRPr lang="en-GB" sz="1500" dirty="0"/>
          </a:p>
        </p:txBody>
      </p:sp>
    </p:spTree>
    <p:extLst>
      <p:ext uri="{BB962C8B-B14F-4D97-AF65-F5344CB8AC3E}">
        <p14:creationId xmlns:p14="http://schemas.microsoft.com/office/powerpoint/2010/main" val="34033283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7" name="Rectangle 2056">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8917C2A-C05C-4F5E-9D19-A7DAC988444B}"/>
              </a:ext>
            </a:extLst>
          </p:cNvPr>
          <p:cNvSpPr>
            <a:spLocks noGrp="1"/>
          </p:cNvSpPr>
          <p:nvPr>
            <p:ph type="title"/>
          </p:nvPr>
        </p:nvSpPr>
        <p:spPr>
          <a:xfrm>
            <a:off x="572493" y="238539"/>
            <a:ext cx="11018520" cy="852227"/>
          </a:xfrm>
        </p:spPr>
        <p:txBody>
          <a:bodyPr vert="horz" lIns="91440" tIns="45720" rIns="91440" bIns="45720" rtlCol="0" anchor="b">
            <a:normAutofit/>
          </a:bodyPr>
          <a:lstStyle/>
          <a:p>
            <a:pPr algn="ctr"/>
            <a:r>
              <a:rPr lang="en-US" sz="4000" b="1" dirty="0"/>
              <a:t>Pair work: Discussion Scenario</a:t>
            </a:r>
          </a:p>
        </p:txBody>
      </p:sp>
      <p:sp>
        <p:nvSpPr>
          <p:cNvPr id="2059"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4" name="Content Placeholder 2053">
            <a:extLst>
              <a:ext uri="{FF2B5EF4-FFF2-40B4-BE49-F238E27FC236}">
                <a16:creationId xmlns:a16="http://schemas.microsoft.com/office/drawing/2014/main" id="{2EEF7600-A97C-8D2E-CE91-D524BE2BB517}"/>
              </a:ext>
            </a:extLst>
          </p:cNvPr>
          <p:cNvSpPr>
            <a:spLocks noGrp="1"/>
          </p:cNvSpPr>
          <p:nvPr>
            <p:ph idx="1"/>
          </p:nvPr>
        </p:nvSpPr>
        <p:spPr>
          <a:xfrm>
            <a:off x="572493" y="1891430"/>
            <a:ext cx="6713552" cy="4299058"/>
          </a:xfrm>
        </p:spPr>
        <p:txBody>
          <a:bodyPr vert="horz" lIns="91440" tIns="45720" rIns="91440" bIns="45720" rtlCol="0" anchor="t">
            <a:normAutofit lnSpcReduction="10000"/>
          </a:bodyPr>
          <a:lstStyle/>
          <a:p>
            <a:r>
              <a:rPr lang="en-US" sz="2200" dirty="0"/>
              <a:t>A large care organisation has four respite centres and six residential care homes. They plan to open a new over-55’s supported living village in April 2025. </a:t>
            </a:r>
          </a:p>
          <a:p>
            <a:endParaRPr lang="en-US" sz="2200" dirty="0"/>
          </a:p>
          <a:p>
            <a:r>
              <a:rPr lang="en-US" sz="2200" dirty="0"/>
              <a:t>The next-of-kin contact data from there internal records system is used to create a marketing mailing list. Emails and postal marketing materials are sent out to the full list of contacts. Details of the open day event are sent twice via </a:t>
            </a:r>
            <a:r>
              <a:rPr lang="en-US" sz="2200" dirty="0" err="1"/>
              <a:t>sms</a:t>
            </a:r>
            <a:r>
              <a:rPr lang="en-US" sz="2200" dirty="0"/>
              <a:t> text message to the listed mobile numbers. </a:t>
            </a:r>
          </a:p>
          <a:p>
            <a:endParaRPr lang="en-US" sz="2200" dirty="0"/>
          </a:p>
          <a:p>
            <a:pPr marL="0" indent="0">
              <a:buNone/>
            </a:pPr>
            <a:r>
              <a:rPr lang="en-US" b="1" dirty="0"/>
              <a:t>Is this ok? Why is it ok? Or Why isn’t it ok? </a:t>
            </a:r>
          </a:p>
        </p:txBody>
      </p:sp>
      <p:pic>
        <p:nvPicPr>
          <p:cNvPr id="2050" name="Picture 2">
            <a:extLst>
              <a:ext uri="{FF2B5EF4-FFF2-40B4-BE49-F238E27FC236}">
                <a16:creationId xmlns:a16="http://schemas.microsoft.com/office/drawing/2014/main" id="{8E6D301F-FD2B-4C52-9EA3-9ED7A8E2A5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0991" r="16854" b="-2"/>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4589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4">
                                            <p:txEl>
                                              <p:pRg st="0" end="0"/>
                                            </p:txEl>
                                          </p:spTgt>
                                        </p:tgtEl>
                                        <p:attrNameLst>
                                          <p:attrName>style.visibility</p:attrName>
                                        </p:attrNameLst>
                                      </p:cBhvr>
                                      <p:to>
                                        <p:strVal val="visible"/>
                                      </p:to>
                                    </p:set>
                                    <p:animEffect transition="in" filter="fade">
                                      <p:cBhvr>
                                        <p:cTn id="7" dur="500"/>
                                        <p:tgtEl>
                                          <p:spTgt spid="205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54">
                                            <p:txEl>
                                              <p:pRg st="2" end="2"/>
                                            </p:txEl>
                                          </p:spTgt>
                                        </p:tgtEl>
                                        <p:attrNameLst>
                                          <p:attrName>style.visibility</p:attrName>
                                        </p:attrNameLst>
                                      </p:cBhvr>
                                      <p:to>
                                        <p:strVal val="visible"/>
                                      </p:to>
                                    </p:set>
                                    <p:animEffect transition="in" filter="fade">
                                      <p:cBhvr>
                                        <p:cTn id="12" dur="500"/>
                                        <p:tgtEl>
                                          <p:spTgt spid="205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54">
                                            <p:txEl>
                                              <p:pRg st="4" end="4"/>
                                            </p:txEl>
                                          </p:spTgt>
                                        </p:tgtEl>
                                        <p:attrNameLst>
                                          <p:attrName>style.visibility</p:attrName>
                                        </p:attrNameLst>
                                      </p:cBhvr>
                                      <p:to>
                                        <p:strVal val="visible"/>
                                      </p:to>
                                    </p:set>
                                    <p:animEffect transition="in" filter="fade">
                                      <p:cBhvr>
                                        <p:cTn id="17" dur="500"/>
                                        <p:tgtEl>
                                          <p:spTgt spid="205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descr="Firefighter">
            <a:extLst>
              <a:ext uri="{FF2B5EF4-FFF2-40B4-BE49-F238E27FC236}">
                <a16:creationId xmlns:a16="http://schemas.microsoft.com/office/drawing/2014/main" id="{2CD62465-BBDB-4440-8D25-76564BD50166}"/>
              </a:ext>
            </a:extLst>
          </p:cNvPr>
          <p:cNvSpPr/>
          <p:nvPr/>
        </p:nvSpPr>
        <p:spPr>
          <a:xfrm>
            <a:off x="1157718" y="3027459"/>
            <a:ext cx="1223225" cy="1223225"/>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10" name="Freeform: Shape 9">
            <a:extLst>
              <a:ext uri="{FF2B5EF4-FFF2-40B4-BE49-F238E27FC236}">
                <a16:creationId xmlns:a16="http://schemas.microsoft.com/office/drawing/2014/main" id="{FB52042B-7BCB-469F-A41C-7604966190F7}"/>
              </a:ext>
            </a:extLst>
          </p:cNvPr>
          <p:cNvSpPr/>
          <p:nvPr/>
        </p:nvSpPr>
        <p:spPr>
          <a:xfrm>
            <a:off x="598201" y="4132298"/>
            <a:ext cx="3117482" cy="863558"/>
          </a:xfrm>
          <a:custGeom>
            <a:avLst/>
            <a:gdLst>
              <a:gd name="connsiteX0" fmla="*/ 0 w 2718278"/>
              <a:gd name="connsiteY0" fmla="*/ 0 h 720000"/>
              <a:gd name="connsiteX1" fmla="*/ 2718278 w 2718278"/>
              <a:gd name="connsiteY1" fmla="*/ 0 h 720000"/>
              <a:gd name="connsiteX2" fmla="*/ 2718278 w 2718278"/>
              <a:gd name="connsiteY2" fmla="*/ 720000 h 720000"/>
              <a:gd name="connsiteX3" fmla="*/ 0 w 2718278"/>
              <a:gd name="connsiteY3" fmla="*/ 720000 h 720000"/>
              <a:gd name="connsiteX4" fmla="*/ 0 w 2718278"/>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18278" h="720000">
                <a:moveTo>
                  <a:pt x="0" y="0"/>
                </a:moveTo>
                <a:lnTo>
                  <a:pt x="2718278" y="0"/>
                </a:lnTo>
                <a:lnTo>
                  <a:pt x="2718278"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2800" b="1" kern="1200" dirty="0"/>
              <a:t>Adequate</a:t>
            </a:r>
            <a:r>
              <a:rPr lang="en-GB" sz="2800" kern="1200" dirty="0"/>
              <a:t> – sufficient to properly fulfil the stated purpose;</a:t>
            </a:r>
            <a:endParaRPr lang="en-US" sz="2800" kern="1200" dirty="0"/>
          </a:p>
        </p:txBody>
      </p:sp>
      <p:sp>
        <p:nvSpPr>
          <p:cNvPr id="11" name="Rectangle 10" descr="Link">
            <a:extLst>
              <a:ext uri="{FF2B5EF4-FFF2-40B4-BE49-F238E27FC236}">
                <a16:creationId xmlns:a16="http://schemas.microsoft.com/office/drawing/2014/main" id="{180F0619-33F0-4CD7-B894-BEAE4E4945D0}"/>
              </a:ext>
            </a:extLst>
          </p:cNvPr>
          <p:cNvSpPr/>
          <p:nvPr/>
        </p:nvSpPr>
        <p:spPr>
          <a:xfrm>
            <a:off x="5059985" y="2817387"/>
            <a:ext cx="1223225" cy="1223225"/>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dirty="0"/>
          </a:p>
        </p:txBody>
      </p:sp>
      <p:sp>
        <p:nvSpPr>
          <p:cNvPr id="12" name="Freeform: Shape 11">
            <a:extLst>
              <a:ext uri="{FF2B5EF4-FFF2-40B4-BE49-F238E27FC236}">
                <a16:creationId xmlns:a16="http://schemas.microsoft.com/office/drawing/2014/main" id="{034D8EA1-B00F-4433-8D79-62ADC83BD997}"/>
              </a:ext>
            </a:extLst>
          </p:cNvPr>
          <p:cNvSpPr/>
          <p:nvPr/>
        </p:nvSpPr>
        <p:spPr>
          <a:xfrm>
            <a:off x="4486340" y="3919028"/>
            <a:ext cx="2718278" cy="720000"/>
          </a:xfrm>
          <a:custGeom>
            <a:avLst/>
            <a:gdLst>
              <a:gd name="connsiteX0" fmla="*/ 0 w 2718278"/>
              <a:gd name="connsiteY0" fmla="*/ 0 h 720000"/>
              <a:gd name="connsiteX1" fmla="*/ 2718278 w 2718278"/>
              <a:gd name="connsiteY1" fmla="*/ 0 h 720000"/>
              <a:gd name="connsiteX2" fmla="*/ 2718278 w 2718278"/>
              <a:gd name="connsiteY2" fmla="*/ 720000 h 720000"/>
              <a:gd name="connsiteX3" fmla="*/ 0 w 2718278"/>
              <a:gd name="connsiteY3" fmla="*/ 720000 h 720000"/>
              <a:gd name="connsiteX4" fmla="*/ 0 w 2718278"/>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18278" h="720000">
                <a:moveTo>
                  <a:pt x="0" y="0"/>
                </a:moveTo>
                <a:lnTo>
                  <a:pt x="2718278" y="0"/>
                </a:lnTo>
                <a:lnTo>
                  <a:pt x="2718278"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2800" b="1" kern="1200" dirty="0"/>
              <a:t>Relevant</a:t>
            </a:r>
            <a:r>
              <a:rPr lang="en-GB" sz="2800" kern="1200" dirty="0"/>
              <a:t> – has a rational link to that purpose</a:t>
            </a:r>
            <a:endParaRPr lang="en-US" sz="2800" kern="1200" dirty="0"/>
          </a:p>
        </p:txBody>
      </p:sp>
      <p:sp>
        <p:nvSpPr>
          <p:cNvPr id="13" name="Rectangle 12" descr="Workflow">
            <a:extLst>
              <a:ext uri="{FF2B5EF4-FFF2-40B4-BE49-F238E27FC236}">
                <a16:creationId xmlns:a16="http://schemas.microsoft.com/office/drawing/2014/main" id="{7016291F-259E-471A-B8CF-6490382B0C81}"/>
              </a:ext>
            </a:extLst>
          </p:cNvPr>
          <p:cNvSpPr/>
          <p:nvPr/>
        </p:nvSpPr>
        <p:spPr>
          <a:xfrm>
            <a:off x="9310016" y="2817387"/>
            <a:ext cx="1223225" cy="1223225"/>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14" name="Freeform: Shape 13">
            <a:extLst>
              <a:ext uri="{FF2B5EF4-FFF2-40B4-BE49-F238E27FC236}">
                <a16:creationId xmlns:a16="http://schemas.microsoft.com/office/drawing/2014/main" id="{7F54987B-02BD-4BFA-AA85-6ED1B564A4B3}"/>
              </a:ext>
            </a:extLst>
          </p:cNvPr>
          <p:cNvSpPr/>
          <p:nvPr/>
        </p:nvSpPr>
        <p:spPr>
          <a:xfrm>
            <a:off x="7975275" y="4040612"/>
            <a:ext cx="4008329" cy="873110"/>
          </a:xfrm>
          <a:custGeom>
            <a:avLst/>
            <a:gdLst>
              <a:gd name="connsiteX0" fmla="*/ 0 w 2718278"/>
              <a:gd name="connsiteY0" fmla="*/ 0 h 720000"/>
              <a:gd name="connsiteX1" fmla="*/ 2718278 w 2718278"/>
              <a:gd name="connsiteY1" fmla="*/ 0 h 720000"/>
              <a:gd name="connsiteX2" fmla="*/ 2718278 w 2718278"/>
              <a:gd name="connsiteY2" fmla="*/ 720000 h 720000"/>
              <a:gd name="connsiteX3" fmla="*/ 0 w 2718278"/>
              <a:gd name="connsiteY3" fmla="*/ 720000 h 720000"/>
              <a:gd name="connsiteX4" fmla="*/ 0 w 2718278"/>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18278" h="720000">
                <a:moveTo>
                  <a:pt x="0" y="0"/>
                </a:moveTo>
                <a:lnTo>
                  <a:pt x="2718278" y="0"/>
                </a:lnTo>
                <a:lnTo>
                  <a:pt x="2718278"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lvl="0" algn="ctr" defTabSz="666750">
              <a:spcBef>
                <a:spcPct val="0"/>
              </a:spcBef>
              <a:spcAft>
                <a:spcPct val="35000"/>
              </a:spcAft>
            </a:pPr>
            <a:r>
              <a:rPr lang="en-GB" sz="2800" b="1" kern="1200" dirty="0"/>
              <a:t>Limited to what is necessary </a:t>
            </a:r>
            <a:r>
              <a:rPr lang="en-GB" sz="2800" kern="1200" dirty="0"/>
              <a:t>– </a:t>
            </a:r>
            <a:r>
              <a:rPr lang="en-GB" sz="2800" dirty="0"/>
              <a:t>An organisation  </a:t>
            </a:r>
            <a:r>
              <a:rPr lang="en-GB" sz="2800" kern="1200" dirty="0"/>
              <a:t>does not hold more than you need for that purpose.</a:t>
            </a:r>
            <a:endParaRPr lang="en-US" sz="2800" kern="1200" dirty="0"/>
          </a:p>
        </p:txBody>
      </p:sp>
      <p:sp>
        <p:nvSpPr>
          <p:cNvPr id="4" name="Title 3">
            <a:extLst>
              <a:ext uri="{FF2B5EF4-FFF2-40B4-BE49-F238E27FC236}">
                <a16:creationId xmlns:a16="http://schemas.microsoft.com/office/drawing/2014/main" id="{2F959BB4-2EF3-458A-B336-283CABDEB821}"/>
              </a:ext>
            </a:extLst>
          </p:cNvPr>
          <p:cNvSpPr>
            <a:spLocks noGrp="1"/>
          </p:cNvSpPr>
          <p:nvPr>
            <p:ph type="title"/>
          </p:nvPr>
        </p:nvSpPr>
        <p:spPr>
          <a:xfrm>
            <a:off x="301625" y="1420813"/>
            <a:ext cx="11595100" cy="720000"/>
          </a:xfrm>
          <a:custGeom>
            <a:avLst/>
            <a:gdLst>
              <a:gd name="connsiteX0" fmla="*/ 0 w 7930769"/>
              <a:gd name="connsiteY0" fmla="*/ 59041 h 354240"/>
              <a:gd name="connsiteX1" fmla="*/ 59041 w 7930769"/>
              <a:gd name="connsiteY1" fmla="*/ 0 h 354240"/>
              <a:gd name="connsiteX2" fmla="*/ 7871728 w 7930769"/>
              <a:gd name="connsiteY2" fmla="*/ 0 h 354240"/>
              <a:gd name="connsiteX3" fmla="*/ 7930769 w 7930769"/>
              <a:gd name="connsiteY3" fmla="*/ 59041 h 354240"/>
              <a:gd name="connsiteX4" fmla="*/ 7930769 w 7930769"/>
              <a:gd name="connsiteY4" fmla="*/ 295199 h 354240"/>
              <a:gd name="connsiteX5" fmla="*/ 7871728 w 7930769"/>
              <a:gd name="connsiteY5" fmla="*/ 354240 h 354240"/>
              <a:gd name="connsiteX6" fmla="*/ 59041 w 7930769"/>
              <a:gd name="connsiteY6" fmla="*/ 354240 h 354240"/>
              <a:gd name="connsiteX7" fmla="*/ 0 w 7930769"/>
              <a:gd name="connsiteY7" fmla="*/ 295199 h 354240"/>
              <a:gd name="connsiteX8" fmla="*/ 0 w 7930769"/>
              <a:gd name="connsiteY8" fmla="*/ 59041 h 354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930769" h="354240">
                <a:moveTo>
                  <a:pt x="0" y="59041"/>
                </a:moveTo>
                <a:cubicBezTo>
                  <a:pt x="0" y="26434"/>
                  <a:pt x="26434" y="0"/>
                  <a:pt x="59041" y="0"/>
                </a:cubicBezTo>
                <a:lnTo>
                  <a:pt x="7871728" y="0"/>
                </a:lnTo>
                <a:cubicBezTo>
                  <a:pt x="7904335" y="0"/>
                  <a:pt x="7930769" y="26434"/>
                  <a:pt x="7930769" y="59041"/>
                </a:cubicBezTo>
                <a:lnTo>
                  <a:pt x="7930769" y="295199"/>
                </a:lnTo>
                <a:cubicBezTo>
                  <a:pt x="7930769" y="327806"/>
                  <a:pt x="7904335" y="354240"/>
                  <a:pt x="7871728" y="354240"/>
                </a:cubicBezTo>
                <a:lnTo>
                  <a:pt x="59041" y="354240"/>
                </a:lnTo>
                <a:cubicBezTo>
                  <a:pt x="26434" y="354240"/>
                  <a:pt x="0" y="327806"/>
                  <a:pt x="0" y="295199"/>
                </a:cubicBezTo>
                <a:lnTo>
                  <a:pt x="0" y="5904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7057" tIns="17293" rIns="317057" bIns="17293" numCol="1" spcCol="1270" anchor="ctr" anchorCtr="0">
            <a:noAutofit/>
          </a:bodyPr>
          <a:lstStyle/>
          <a:p>
            <a:pPr marL="0" lvl="0" indent="0" algn="ctr" defTabSz="800100">
              <a:lnSpc>
                <a:spcPct val="90000"/>
              </a:lnSpc>
              <a:spcBef>
                <a:spcPct val="0"/>
              </a:spcBef>
              <a:spcAft>
                <a:spcPct val="35000"/>
              </a:spcAft>
              <a:buNone/>
            </a:pPr>
            <a:r>
              <a:rPr lang="en-GB" sz="4800" b="1" kern="1200" dirty="0"/>
              <a:t>Principle 3: Data minimisation</a:t>
            </a:r>
          </a:p>
        </p:txBody>
      </p:sp>
      <p:sp>
        <p:nvSpPr>
          <p:cNvPr id="6" name="TextBox 5">
            <a:extLst>
              <a:ext uri="{FF2B5EF4-FFF2-40B4-BE49-F238E27FC236}">
                <a16:creationId xmlns:a16="http://schemas.microsoft.com/office/drawing/2014/main" id="{06953C2E-1BB2-4E7B-A6A9-8376027DC523}"/>
              </a:ext>
            </a:extLst>
          </p:cNvPr>
          <p:cNvSpPr txBox="1"/>
          <p:nvPr/>
        </p:nvSpPr>
        <p:spPr>
          <a:xfrm>
            <a:off x="301625" y="2448445"/>
            <a:ext cx="11685783" cy="584775"/>
          </a:xfrm>
          <a:prstGeom prst="rect">
            <a:avLst/>
          </a:prstGeom>
          <a:noFill/>
        </p:spPr>
        <p:txBody>
          <a:bodyPr wrap="square">
            <a:spAutoFit/>
          </a:bodyPr>
          <a:lstStyle/>
          <a:p>
            <a:r>
              <a:rPr lang="en-GB" sz="3200" dirty="0"/>
              <a:t>An organisation must ensure the personal data they are processing is:</a:t>
            </a:r>
          </a:p>
        </p:txBody>
      </p:sp>
    </p:spTree>
    <p:extLst>
      <p:ext uri="{BB962C8B-B14F-4D97-AF65-F5344CB8AC3E}">
        <p14:creationId xmlns:p14="http://schemas.microsoft.com/office/powerpoint/2010/main" val="4231121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par>
                                <p:cTn id="29" presetID="10" presetClass="entr" presetSubtype="0"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4"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6AE771-266B-1572-EDF8-D22C1117BC86}"/>
              </a:ext>
            </a:extLst>
          </p:cNvPr>
          <p:cNvSpPr>
            <a:spLocks noGrp="1"/>
          </p:cNvSpPr>
          <p:nvPr>
            <p:ph type="title"/>
          </p:nvPr>
        </p:nvSpPr>
        <p:spPr>
          <a:xfrm>
            <a:off x="301657" y="1420927"/>
            <a:ext cx="11594969" cy="622478"/>
          </a:xfrm>
        </p:spPr>
        <p:txBody>
          <a:bodyPr>
            <a:normAutofit fontScale="90000"/>
          </a:bodyPr>
          <a:lstStyle/>
          <a:p>
            <a:pPr algn="ctr"/>
            <a:r>
              <a:rPr lang="en-GB" b="1" dirty="0">
                <a:latin typeface="+mn-lt"/>
              </a:rPr>
              <a:t>Principle 3: Data minimisation</a:t>
            </a:r>
          </a:p>
        </p:txBody>
      </p:sp>
      <p:sp>
        <p:nvSpPr>
          <p:cNvPr id="3" name="Content Placeholder 2">
            <a:extLst>
              <a:ext uri="{FF2B5EF4-FFF2-40B4-BE49-F238E27FC236}">
                <a16:creationId xmlns:a16="http://schemas.microsoft.com/office/drawing/2014/main" id="{18A0ABFF-5DBE-5A21-F54C-6ABA52183553}"/>
              </a:ext>
            </a:extLst>
          </p:cNvPr>
          <p:cNvSpPr>
            <a:spLocks noGrp="1"/>
          </p:cNvSpPr>
          <p:nvPr>
            <p:ph idx="1"/>
          </p:nvPr>
        </p:nvSpPr>
        <p:spPr>
          <a:xfrm>
            <a:off x="301657" y="2258948"/>
            <a:ext cx="11594969" cy="3651349"/>
          </a:xfrm>
        </p:spPr>
        <p:txBody>
          <a:bodyPr>
            <a:normAutofit lnSpcReduction="10000"/>
          </a:bodyPr>
          <a:lstStyle/>
          <a:p>
            <a:pPr marL="0" indent="0">
              <a:buNone/>
            </a:pPr>
            <a:r>
              <a:rPr lang="en-GB" b="1" dirty="0"/>
              <a:t>Example</a:t>
            </a:r>
          </a:p>
          <a:p>
            <a:pPr marL="0" indent="0">
              <a:buNone/>
            </a:pPr>
            <a:r>
              <a:rPr lang="en-GB" b="1" dirty="0"/>
              <a:t>An employer holds details of the blood groups </a:t>
            </a:r>
            <a:r>
              <a:rPr lang="en-GB" dirty="0"/>
              <a:t>of some of its employees. These employees do </a:t>
            </a:r>
            <a:r>
              <a:rPr lang="en-GB" b="1" dirty="0"/>
              <a:t>hazardous work </a:t>
            </a:r>
            <a:r>
              <a:rPr lang="en-GB" dirty="0"/>
              <a:t>and the information is needed in case of accident. The employer has in place safety procedures to help prevent accidents so it may be that this data is never needed, but it still needs to hold this information in case of emergency.</a:t>
            </a:r>
          </a:p>
          <a:p>
            <a:pPr marL="0" indent="0">
              <a:buNone/>
            </a:pPr>
            <a:r>
              <a:rPr lang="en-GB" dirty="0"/>
              <a:t>If the employer holds the blood groups of the rest of the workforce, though, such information is likely to be irrelevant and excessive as they do not engage in the same hazardous work.</a:t>
            </a:r>
          </a:p>
          <a:p>
            <a:endParaRPr lang="en-GB" dirty="0"/>
          </a:p>
        </p:txBody>
      </p:sp>
    </p:spTree>
    <p:extLst>
      <p:ext uri="{BB962C8B-B14F-4D97-AF65-F5344CB8AC3E}">
        <p14:creationId xmlns:p14="http://schemas.microsoft.com/office/powerpoint/2010/main" val="17380392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25AF6-D53E-2CED-088B-EC7A3BF4CECA}"/>
              </a:ext>
            </a:extLst>
          </p:cNvPr>
          <p:cNvSpPr>
            <a:spLocks noGrp="1"/>
          </p:cNvSpPr>
          <p:nvPr>
            <p:ph type="title"/>
          </p:nvPr>
        </p:nvSpPr>
        <p:spPr>
          <a:xfrm>
            <a:off x="358219" y="365125"/>
            <a:ext cx="11481847" cy="1325563"/>
          </a:xfrm>
        </p:spPr>
        <p:txBody>
          <a:bodyPr anchor="ctr">
            <a:normAutofit/>
          </a:bodyPr>
          <a:lstStyle/>
          <a:p>
            <a:pPr algn="ctr"/>
            <a:r>
              <a:rPr lang="en-GB" b="1" dirty="0"/>
              <a:t>Principle 4: Accuracy (truth)</a:t>
            </a:r>
            <a:br>
              <a:rPr lang="en-GB" b="1" dirty="0"/>
            </a:br>
            <a:endParaRPr lang="en-GB" b="1" dirty="0"/>
          </a:p>
        </p:txBody>
      </p:sp>
      <p:sp>
        <p:nvSpPr>
          <p:cNvPr id="3" name="Content Placeholder 2">
            <a:extLst>
              <a:ext uri="{FF2B5EF4-FFF2-40B4-BE49-F238E27FC236}">
                <a16:creationId xmlns:a16="http://schemas.microsoft.com/office/drawing/2014/main" id="{DE5BB971-C71F-BAC2-FFB3-0894B0BC296E}"/>
              </a:ext>
            </a:extLst>
          </p:cNvPr>
          <p:cNvSpPr>
            <a:spLocks noGrp="1"/>
          </p:cNvSpPr>
          <p:nvPr>
            <p:ph idx="1"/>
          </p:nvPr>
        </p:nvSpPr>
        <p:spPr>
          <a:xfrm>
            <a:off x="358219" y="1148316"/>
            <a:ext cx="7903942" cy="4253243"/>
          </a:xfrm>
        </p:spPr>
        <p:txBody>
          <a:bodyPr>
            <a:normAutofit/>
          </a:bodyPr>
          <a:lstStyle/>
          <a:p>
            <a:endParaRPr lang="en-GB" sz="2600" dirty="0"/>
          </a:p>
          <a:p>
            <a:r>
              <a:rPr lang="en-GB" sz="3200" dirty="0"/>
              <a:t>Make sure personal data is correct and up to date.</a:t>
            </a:r>
          </a:p>
          <a:p>
            <a:br>
              <a:rPr lang="en-GB" sz="3200" dirty="0"/>
            </a:br>
            <a:r>
              <a:rPr lang="en-GB" sz="3200" dirty="0"/>
              <a:t>Check and update information when needed.</a:t>
            </a:r>
          </a:p>
          <a:p>
            <a:br>
              <a:rPr lang="en-GB" sz="3200" dirty="0"/>
            </a:br>
            <a:r>
              <a:rPr lang="en-GB" sz="3200" dirty="0"/>
              <a:t>Correct or delete inaccurate information as soon as possible.</a:t>
            </a:r>
          </a:p>
        </p:txBody>
      </p:sp>
      <p:pic>
        <p:nvPicPr>
          <p:cNvPr id="4" name="Picture 3">
            <a:extLst>
              <a:ext uri="{FF2B5EF4-FFF2-40B4-BE49-F238E27FC236}">
                <a16:creationId xmlns:a16="http://schemas.microsoft.com/office/drawing/2014/main" id="{2B5A6798-4C8F-BC21-4976-298156BC1A4E}"/>
              </a:ext>
            </a:extLst>
          </p:cNvPr>
          <p:cNvPicPr>
            <a:picLocks noChangeAspect="1"/>
          </p:cNvPicPr>
          <p:nvPr/>
        </p:nvPicPr>
        <p:blipFill>
          <a:blip r:embed="rId3"/>
          <a:srcRect r="10259" b="2"/>
          <a:stretch/>
        </p:blipFill>
        <p:spPr>
          <a:xfrm>
            <a:off x="8452661" y="1825625"/>
            <a:ext cx="3387404" cy="3575934"/>
          </a:xfrm>
          <a:prstGeom prst="rect">
            <a:avLst/>
          </a:prstGeom>
          <a:noFill/>
        </p:spPr>
      </p:pic>
    </p:spTree>
    <p:extLst>
      <p:ext uri="{BB962C8B-B14F-4D97-AF65-F5344CB8AC3E}">
        <p14:creationId xmlns:p14="http://schemas.microsoft.com/office/powerpoint/2010/main" val="5422568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732755-BBE4-4CFD-8E8B-60763A6FD449}"/>
              </a:ext>
            </a:extLst>
          </p:cNvPr>
          <p:cNvSpPr>
            <a:spLocks noGrp="1"/>
          </p:cNvSpPr>
          <p:nvPr>
            <p:ph type="title"/>
          </p:nvPr>
        </p:nvSpPr>
        <p:spPr>
          <a:xfrm>
            <a:off x="3780148" y="365126"/>
            <a:ext cx="7956222" cy="453618"/>
          </a:xfrm>
        </p:spPr>
        <p:txBody>
          <a:bodyPr>
            <a:normAutofit fontScale="90000"/>
          </a:bodyPr>
          <a:lstStyle/>
          <a:p>
            <a:pPr algn="ctr"/>
            <a:r>
              <a:rPr lang="en-GB" b="1" dirty="0"/>
              <a:t>Example - Accuracy</a:t>
            </a:r>
          </a:p>
        </p:txBody>
      </p:sp>
      <p:sp>
        <p:nvSpPr>
          <p:cNvPr id="3" name="Content Placeholder 2">
            <a:extLst>
              <a:ext uri="{FF2B5EF4-FFF2-40B4-BE49-F238E27FC236}">
                <a16:creationId xmlns:a16="http://schemas.microsoft.com/office/drawing/2014/main" id="{7BA56811-A5FA-4BAE-B9D5-4DD04CA914D2}"/>
              </a:ext>
            </a:extLst>
          </p:cNvPr>
          <p:cNvSpPr>
            <a:spLocks noGrp="1"/>
          </p:cNvSpPr>
          <p:nvPr>
            <p:ph idx="1"/>
          </p:nvPr>
        </p:nvSpPr>
        <p:spPr>
          <a:xfrm>
            <a:off x="3475347" y="1571625"/>
            <a:ext cx="4280119" cy="4795308"/>
          </a:xfrm>
        </p:spPr>
        <p:txBody>
          <a:bodyPr>
            <a:normAutofit/>
          </a:bodyPr>
          <a:lstStyle/>
          <a:p>
            <a:r>
              <a:rPr lang="en-GB" b="1" dirty="0"/>
              <a:t>Example:</a:t>
            </a:r>
            <a:r>
              <a:rPr lang="en-GB" dirty="0"/>
              <a:t> A GP updates a patient's phone number so important health information reaches the right person.</a:t>
            </a:r>
          </a:p>
          <a:p>
            <a:r>
              <a:rPr lang="en-GB" dirty="0"/>
              <a:t>This clearly demonstrates the </a:t>
            </a:r>
            <a:r>
              <a:rPr lang="en-GB" b="1" dirty="0"/>
              <a:t>accuracy principle</a:t>
            </a:r>
            <a:r>
              <a:rPr lang="en-GB" dirty="0"/>
              <a:t>—keeping personal data correct and up to date.</a:t>
            </a:r>
          </a:p>
          <a:p>
            <a:pPr marL="0" indent="0">
              <a:buNone/>
            </a:pPr>
            <a:endParaRPr lang="en-GB" dirty="0"/>
          </a:p>
        </p:txBody>
      </p:sp>
      <p:pic>
        <p:nvPicPr>
          <p:cNvPr id="5" name="Picture 4" descr="Athletic woman angry">
            <a:extLst>
              <a:ext uri="{FF2B5EF4-FFF2-40B4-BE49-F238E27FC236}">
                <a16:creationId xmlns:a16="http://schemas.microsoft.com/office/drawing/2014/main" id="{F92678AA-B262-4AEE-BCE4-C3F0200C5216}"/>
              </a:ext>
            </a:extLst>
          </p:cNvPr>
          <p:cNvPicPr>
            <a:picLocks noChangeAspect="1"/>
          </p:cNvPicPr>
          <p:nvPr/>
        </p:nvPicPr>
        <p:blipFill>
          <a:blip r:embed="rId2"/>
          <a:stretch>
            <a:fillRect/>
          </a:stretch>
        </p:blipFill>
        <p:spPr>
          <a:xfrm>
            <a:off x="10023433" y="1019439"/>
            <a:ext cx="1712937" cy="5689600"/>
          </a:xfrm>
          <a:prstGeom prst="rect">
            <a:avLst/>
          </a:prstGeom>
        </p:spPr>
      </p:pic>
      <p:pic>
        <p:nvPicPr>
          <p:cNvPr id="7" name="Picture 6" descr="Doctor using tablet">
            <a:extLst>
              <a:ext uri="{FF2B5EF4-FFF2-40B4-BE49-F238E27FC236}">
                <a16:creationId xmlns:a16="http://schemas.microsoft.com/office/drawing/2014/main" id="{C16F85C7-894E-4ECA-ADAC-6906773A10D2}"/>
              </a:ext>
            </a:extLst>
          </p:cNvPr>
          <p:cNvPicPr>
            <a:picLocks noChangeAspect="1"/>
          </p:cNvPicPr>
          <p:nvPr/>
        </p:nvPicPr>
        <p:blipFill>
          <a:blip r:embed="rId3"/>
          <a:stretch>
            <a:fillRect/>
          </a:stretch>
        </p:blipFill>
        <p:spPr>
          <a:xfrm flipH="1">
            <a:off x="8001787" y="1019439"/>
            <a:ext cx="2021646" cy="5488904"/>
          </a:xfrm>
          <a:prstGeom prst="rect">
            <a:avLst/>
          </a:prstGeom>
        </p:spPr>
      </p:pic>
    </p:spTree>
    <p:extLst>
      <p:ext uri="{BB962C8B-B14F-4D97-AF65-F5344CB8AC3E}">
        <p14:creationId xmlns:p14="http://schemas.microsoft.com/office/powerpoint/2010/main" val="17934382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F96598-A848-5615-0A43-D04FF13E295C}"/>
              </a:ext>
            </a:extLst>
          </p:cNvPr>
          <p:cNvSpPr>
            <a:spLocks noGrp="1"/>
          </p:cNvSpPr>
          <p:nvPr>
            <p:ph type="title"/>
          </p:nvPr>
        </p:nvSpPr>
        <p:spPr>
          <a:xfrm>
            <a:off x="358219" y="365125"/>
            <a:ext cx="11481847" cy="1325563"/>
          </a:xfrm>
        </p:spPr>
        <p:txBody>
          <a:bodyPr anchor="ctr">
            <a:normAutofit/>
          </a:bodyPr>
          <a:lstStyle/>
          <a:p>
            <a:r>
              <a:rPr lang="en-GB" b="1"/>
              <a:t>Principle 5:  Storage limitation</a:t>
            </a:r>
            <a:br>
              <a:rPr lang="en-GB" b="1"/>
            </a:br>
            <a:endParaRPr lang="en-GB" b="1"/>
          </a:p>
        </p:txBody>
      </p:sp>
      <p:sp>
        <p:nvSpPr>
          <p:cNvPr id="3" name="Content Placeholder 2">
            <a:extLst>
              <a:ext uri="{FF2B5EF4-FFF2-40B4-BE49-F238E27FC236}">
                <a16:creationId xmlns:a16="http://schemas.microsoft.com/office/drawing/2014/main" id="{26B67ED0-A347-46AB-F48A-EEC6BC27679B}"/>
              </a:ext>
            </a:extLst>
          </p:cNvPr>
          <p:cNvSpPr>
            <a:spLocks noGrp="1"/>
          </p:cNvSpPr>
          <p:nvPr>
            <p:ph idx="1"/>
          </p:nvPr>
        </p:nvSpPr>
        <p:spPr>
          <a:xfrm>
            <a:off x="358219" y="1219200"/>
            <a:ext cx="5645673" cy="4182359"/>
          </a:xfrm>
        </p:spPr>
        <p:txBody>
          <a:bodyPr>
            <a:normAutofit/>
          </a:bodyPr>
          <a:lstStyle/>
          <a:p>
            <a:r>
              <a:rPr lang="en-GB" dirty="0"/>
              <a:t>Keep personal data only as long as it is needed.</a:t>
            </a:r>
          </a:p>
          <a:p>
            <a:br>
              <a:rPr lang="en-GB" dirty="0"/>
            </a:br>
            <a:r>
              <a:rPr lang="en-GB" dirty="0"/>
              <a:t>Have a clear reason for how long data is kept.</a:t>
            </a:r>
          </a:p>
          <a:p>
            <a:endParaRPr lang="en-GB" dirty="0"/>
          </a:p>
          <a:p>
            <a:r>
              <a:rPr lang="en-GB" dirty="0"/>
              <a:t>Data may be kept longer for research, statistics, or public interest purposes.</a:t>
            </a:r>
          </a:p>
        </p:txBody>
      </p:sp>
      <p:pic>
        <p:nvPicPr>
          <p:cNvPr id="4" name="Picture 3">
            <a:extLst>
              <a:ext uri="{FF2B5EF4-FFF2-40B4-BE49-F238E27FC236}">
                <a16:creationId xmlns:a16="http://schemas.microsoft.com/office/drawing/2014/main" id="{02D8C352-BBE1-7798-31E0-12D9F5EA4488}"/>
              </a:ext>
            </a:extLst>
          </p:cNvPr>
          <p:cNvPicPr>
            <a:picLocks noChangeAspect="1"/>
          </p:cNvPicPr>
          <p:nvPr/>
        </p:nvPicPr>
        <p:blipFill>
          <a:blip r:embed="rId3"/>
          <a:srcRect t="12650" r="-2" b="5873"/>
          <a:stretch>
            <a:fillRect/>
          </a:stretch>
        </p:blipFill>
        <p:spPr>
          <a:xfrm>
            <a:off x="6194392" y="1825625"/>
            <a:ext cx="5645673" cy="3575934"/>
          </a:xfrm>
          <a:prstGeom prst="rect">
            <a:avLst/>
          </a:prstGeom>
          <a:noFill/>
        </p:spPr>
      </p:pic>
    </p:spTree>
    <p:extLst>
      <p:ext uri="{BB962C8B-B14F-4D97-AF65-F5344CB8AC3E}">
        <p14:creationId xmlns:p14="http://schemas.microsoft.com/office/powerpoint/2010/main" val="3171008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6061D6-4740-382A-E0BA-D7AB33AB69DB}"/>
              </a:ext>
            </a:extLst>
          </p:cNvPr>
          <p:cNvSpPr>
            <a:spLocks noGrp="1"/>
          </p:cNvSpPr>
          <p:nvPr>
            <p:ph type="title"/>
          </p:nvPr>
        </p:nvSpPr>
        <p:spPr>
          <a:xfrm>
            <a:off x="358219" y="365125"/>
            <a:ext cx="11481847" cy="1325563"/>
          </a:xfrm>
        </p:spPr>
        <p:txBody>
          <a:bodyPr anchor="ctr">
            <a:normAutofit/>
          </a:bodyPr>
          <a:lstStyle/>
          <a:p>
            <a:r>
              <a:rPr lang="en-GB" b="1"/>
              <a:t>Principle 6: Integrity and confidentiality (security)</a:t>
            </a:r>
            <a:br>
              <a:rPr lang="en-GB" b="1"/>
            </a:br>
            <a:endParaRPr lang="en-GB" b="1"/>
          </a:p>
        </p:txBody>
      </p:sp>
      <p:sp>
        <p:nvSpPr>
          <p:cNvPr id="3" name="Content Placeholder 2">
            <a:extLst>
              <a:ext uri="{FF2B5EF4-FFF2-40B4-BE49-F238E27FC236}">
                <a16:creationId xmlns:a16="http://schemas.microsoft.com/office/drawing/2014/main" id="{1FCD6DC8-4C8C-4B8E-07FE-14A1DCC5F9D0}"/>
              </a:ext>
            </a:extLst>
          </p:cNvPr>
          <p:cNvSpPr>
            <a:spLocks noGrp="1"/>
          </p:cNvSpPr>
          <p:nvPr>
            <p:ph idx="1"/>
          </p:nvPr>
        </p:nvSpPr>
        <p:spPr>
          <a:xfrm>
            <a:off x="358219" y="1212112"/>
            <a:ext cx="7903942" cy="4189447"/>
          </a:xfrm>
        </p:spPr>
        <p:txBody>
          <a:bodyPr>
            <a:normAutofit/>
          </a:bodyPr>
          <a:lstStyle/>
          <a:p>
            <a:pPr marL="0" indent="0">
              <a:buNone/>
            </a:pPr>
            <a:r>
              <a:rPr lang="en-GB" sz="3200" dirty="0"/>
              <a:t>✔ Keep personal data secure and protected.</a:t>
            </a:r>
            <a:br>
              <a:rPr lang="en-GB" sz="3200" dirty="0"/>
            </a:br>
            <a:r>
              <a:rPr lang="en-GB" sz="3200" dirty="0"/>
              <a:t>✔ Make sure data is accurate, available, and only accessed by authorised people.</a:t>
            </a:r>
            <a:br>
              <a:rPr lang="en-GB" sz="3200" dirty="0"/>
            </a:br>
            <a:r>
              <a:rPr lang="en-GB" sz="3200" dirty="0"/>
              <a:t>✔ Be able to recover data if it is lost or damaged.</a:t>
            </a:r>
            <a:br>
              <a:rPr lang="en-GB" sz="3200" dirty="0"/>
            </a:br>
            <a:r>
              <a:rPr lang="en-GB" sz="3200" dirty="0"/>
              <a:t>✔ Regularly test and improve security measures</a:t>
            </a:r>
          </a:p>
        </p:txBody>
      </p:sp>
      <p:pic>
        <p:nvPicPr>
          <p:cNvPr id="4" name="Picture 3">
            <a:extLst>
              <a:ext uri="{FF2B5EF4-FFF2-40B4-BE49-F238E27FC236}">
                <a16:creationId xmlns:a16="http://schemas.microsoft.com/office/drawing/2014/main" id="{60ADFC68-A61E-053E-7C35-5115807B158E}"/>
              </a:ext>
            </a:extLst>
          </p:cNvPr>
          <p:cNvPicPr>
            <a:picLocks noChangeAspect="1"/>
          </p:cNvPicPr>
          <p:nvPr/>
        </p:nvPicPr>
        <p:blipFill>
          <a:blip r:embed="rId2"/>
          <a:srcRect l="600" r="1" b="2"/>
          <a:stretch/>
        </p:blipFill>
        <p:spPr>
          <a:xfrm>
            <a:off x="8452661" y="1825625"/>
            <a:ext cx="3387404" cy="3575934"/>
          </a:xfrm>
          <a:prstGeom prst="rect">
            <a:avLst/>
          </a:prstGeom>
          <a:noFill/>
        </p:spPr>
      </p:pic>
    </p:spTree>
    <p:extLst>
      <p:ext uri="{BB962C8B-B14F-4D97-AF65-F5344CB8AC3E}">
        <p14:creationId xmlns:p14="http://schemas.microsoft.com/office/powerpoint/2010/main" val="31710392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110A7D-3F91-4628-81CB-9F056E77E97E}"/>
              </a:ext>
            </a:extLst>
          </p:cNvPr>
          <p:cNvSpPr>
            <a:spLocks noGrp="1"/>
          </p:cNvSpPr>
          <p:nvPr>
            <p:ph type="title"/>
          </p:nvPr>
        </p:nvSpPr>
        <p:spPr>
          <a:xfrm>
            <a:off x="301657" y="1420926"/>
            <a:ext cx="11594969" cy="740369"/>
          </a:xfrm>
        </p:spPr>
        <p:txBody>
          <a:bodyPr anchor="ctr">
            <a:normAutofit/>
          </a:bodyPr>
          <a:lstStyle/>
          <a:p>
            <a:pPr algn="ctr"/>
            <a:r>
              <a:rPr lang="en-GB" b="1" dirty="0"/>
              <a:t>Example – Security Break</a:t>
            </a:r>
          </a:p>
        </p:txBody>
      </p:sp>
      <p:grpSp>
        <p:nvGrpSpPr>
          <p:cNvPr id="6" name="Group 5">
            <a:extLst>
              <a:ext uri="{FF2B5EF4-FFF2-40B4-BE49-F238E27FC236}">
                <a16:creationId xmlns:a16="http://schemas.microsoft.com/office/drawing/2014/main" id="{B6E6E0CE-0315-4D30-B2A2-025EB7C1A06B}"/>
              </a:ext>
            </a:extLst>
          </p:cNvPr>
          <p:cNvGrpSpPr/>
          <p:nvPr/>
        </p:nvGrpSpPr>
        <p:grpSpPr>
          <a:xfrm>
            <a:off x="388621" y="2663190"/>
            <a:ext cx="11508004" cy="3670911"/>
            <a:chOff x="867817" y="2883454"/>
            <a:chExt cx="10384176" cy="3461846"/>
          </a:xfrm>
        </p:grpSpPr>
        <p:sp>
          <p:nvSpPr>
            <p:cNvPr id="7" name="Rectangle: Rounded Corners 6">
              <a:extLst>
                <a:ext uri="{FF2B5EF4-FFF2-40B4-BE49-F238E27FC236}">
                  <a16:creationId xmlns:a16="http://schemas.microsoft.com/office/drawing/2014/main" id="{39FB11AC-E6AD-4AAD-80BF-DE82B6DA49B0}"/>
                </a:ext>
              </a:extLst>
            </p:cNvPr>
            <p:cNvSpPr/>
            <p:nvPr/>
          </p:nvSpPr>
          <p:spPr>
            <a:xfrm>
              <a:off x="867817" y="2883454"/>
              <a:ext cx="4483991" cy="2847334"/>
            </a:xfrm>
            <a:prstGeom prst="roundRect">
              <a:avLst>
                <a:gd name="adj" fmla="val 10000"/>
              </a:avLst>
            </a:prstGeom>
          </p:spPr>
          <p:style>
            <a:lnRef idx="3">
              <a:schemeClr val="l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a:lstStyle/>
            <a:p>
              <a:endParaRPr lang="en-GB"/>
            </a:p>
          </p:txBody>
        </p:sp>
        <p:sp>
          <p:nvSpPr>
            <p:cNvPr id="8" name="Freeform: Shape 7">
              <a:extLst>
                <a:ext uri="{FF2B5EF4-FFF2-40B4-BE49-F238E27FC236}">
                  <a16:creationId xmlns:a16="http://schemas.microsoft.com/office/drawing/2014/main" id="{AE532DA1-3028-40AD-AD73-3BAE677DCBF1}"/>
                </a:ext>
              </a:extLst>
            </p:cNvPr>
            <p:cNvSpPr/>
            <p:nvPr/>
          </p:nvSpPr>
          <p:spPr>
            <a:xfrm>
              <a:off x="1366038" y="3356765"/>
              <a:ext cx="4483991" cy="2847334"/>
            </a:xfrm>
            <a:custGeom>
              <a:avLst/>
              <a:gdLst>
                <a:gd name="connsiteX0" fmla="*/ 0 w 4483991"/>
                <a:gd name="connsiteY0" fmla="*/ 284733 h 2847334"/>
                <a:gd name="connsiteX1" fmla="*/ 284733 w 4483991"/>
                <a:gd name="connsiteY1" fmla="*/ 0 h 2847334"/>
                <a:gd name="connsiteX2" fmla="*/ 4199258 w 4483991"/>
                <a:gd name="connsiteY2" fmla="*/ 0 h 2847334"/>
                <a:gd name="connsiteX3" fmla="*/ 4483991 w 4483991"/>
                <a:gd name="connsiteY3" fmla="*/ 284733 h 2847334"/>
                <a:gd name="connsiteX4" fmla="*/ 4483991 w 4483991"/>
                <a:gd name="connsiteY4" fmla="*/ 2562601 h 2847334"/>
                <a:gd name="connsiteX5" fmla="*/ 4199258 w 4483991"/>
                <a:gd name="connsiteY5" fmla="*/ 2847334 h 2847334"/>
                <a:gd name="connsiteX6" fmla="*/ 284733 w 4483991"/>
                <a:gd name="connsiteY6" fmla="*/ 2847334 h 2847334"/>
                <a:gd name="connsiteX7" fmla="*/ 0 w 4483991"/>
                <a:gd name="connsiteY7" fmla="*/ 2562601 h 2847334"/>
                <a:gd name="connsiteX8" fmla="*/ 0 w 4483991"/>
                <a:gd name="connsiteY8" fmla="*/ 284733 h 2847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83991" h="2847334">
                  <a:moveTo>
                    <a:pt x="0" y="284733"/>
                  </a:moveTo>
                  <a:cubicBezTo>
                    <a:pt x="0" y="127479"/>
                    <a:pt x="127479" y="0"/>
                    <a:pt x="284733" y="0"/>
                  </a:cubicBezTo>
                  <a:lnTo>
                    <a:pt x="4199258" y="0"/>
                  </a:lnTo>
                  <a:cubicBezTo>
                    <a:pt x="4356512" y="0"/>
                    <a:pt x="4483991" y="127479"/>
                    <a:pt x="4483991" y="284733"/>
                  </a:cubicBezTo>
                  <a:lnTo>
                    <a:pt x="4483991" y="2562601"/>
                  </a:lnTo>
                  <a:cubicBezTo>
                    <a:pt x="4483991" y="2719855"/>
                    <a:pt x="4356512" y="2847334"/>
                    <a:pt x="4199258" y="2847334"/>
                  </a:cubicBezTo>
                  <a:lnTo>
                    <a:pt x="284733" y="2847334"/>
                  </a:lnTo>
                  <a:cubicBezTo>
                    <a:pt x="127479" y="2847334"/>
                    <a:pt x="0" y="2719855"/>
                    <a:pt x="0" y="2562601"/>
                  </a:cubicBezTo>
                  <a:lnTo>
                    <a:pt x="0" y="284733"/>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59596" tIns="159596" rIns="159596" bIns="159596" numCol="1" spcCol="1270" anchor="ctr" anchorCtr="0">
              <a:noAutofit/>
            </a:bodyPr>
            <a:lstStyle/>
            <a:p>
              <a:pPr marL="0" lvl="0" indent="0" algn="ctr" defTabSz="889000">
                <a:lnSpc>
                  <a:spcPct val="90000"/>
                </a:lnSpc>
                <a:spcBef>
                  <a:spcPct val="0"/>
                </a:spcBef>
                <a:spcAft>
                  <a:spcPct val="35000"/>
                </a:spcAft>
                <a:buNone/>
              </a:pPr>
              <a:r>
                <a:rPr lang="en-GB" sz="2000" kern="1200" dirty="0"/>
                <a:t>In the case of Gloucester City Council, a December 2021 </a:t>
              </a:r>
              <a:r>
                <a:rPr lang="en-GB" sz="2000" b="1" kern="1200" dirty="0"/>
                <a:t>ransomware attack </a:t>
              </a:r>
              <a:r>
                <a:rPr lang="en-GB" sz="2000" kern="1200" dirty="0"/>
                <a:t>via a </a:t>
              </a:r>
              <a:r>
                <a:rPr lang="en-GB" sz="2000" b="1" kern="1200" dirty="0"/>
                <a:t>phishing (scam) </a:t>
              </a:r>
              <a:r>
                <a:rPr lang="en-GB" sz="2000" kern="1200" dirty="0"/>
                <a:t>email received from a legitimate third-party address, which resulted in personal information being extracted and coded.</a:t>
              </a:r>
              <a:endParaRPr lang="en-US" sz="2000" kern="1200" dirty="0"/>
            </a:p>
          </p:txBody>
        </p:sp>
        <p:sp>
          <p:nvSpPr>
            <p:cNvPr id="9" name="Rectangle: Rounded Corners 8">
              <a:extLst>
                <a:ext uri="{FF2B5EF4-FFF2-40B4-BE49-F238E27FC236}">
                  <a16:creationId xmlns:a16="http://schemas.microsoft.com/office/drawing/2014/main" id="{EFE3D618-971E-4657-8672-C35BC1DC05C5}"/>
                </a:ext>
              </a:extLst>
            </p:cNvPr>
            <p:cNvSpPr/>
            <p:nvPr/>
          </p:nvSpPr>
          <p:spPr>
            <a:xfrm>
              <a:off x="6348252" y="2883454"/>
              <a:ext cx="4483991" cy="3173981"/>
            </a:xfrm>
            <a:prstGeom prst="roundRect">
              <a:avLst>
                <a:gd name="adj" fmla="val 10000"/>
              </a:avLst>
            </a:prstGeom>
          </p:spPr>
          <p:style>
            <a:lnRef idx="3">
              <a:schemeClr val="l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a:lstStyle/>
            <a:p>
              <a:endParaRPr lang="en-GB"/>
            </a:p>
          </p:txBody>
        </p:sp>
        <p:sp>
          <p:nvSpPr>
            <p:cNvPr id="10" name="Freeform: Shape 9">
              <a:extLst>
                <a:ext uri="{FF2B5EF4-FFF2-40B4-BE49-F238E27FC236}">
                  <a16:creationId xmlns:a16="http://schemas.microsoft.com/office/drawing/2014/main" id="{22AF343F-B018-4221-A1FD-FB2DA6936A39}"/>
                </a:ext>
              </a:extLst>
            </p:cNvPr>
            <p:cNvSpPr/>
            <p:nvPr/>
          </p:nvSpPr>
          <p:spPr>
            <a:xfrm>
              <a:off x="6106136" y="2973941"/>
              <a:ext cx="5145857" cy="3371359"/>
            </a:xfrm>
            <a:custGeom>
              <a:avLst/>
              <a:gdLst>
                <a:gd name="connsiteX0" fmla="*/ 0 w 4483991"/>
                <a:gd name="connsiteY0" fmla="*/ 317398 h 3173981"/>
                <a:gd name="connsiteX1" fmla="*/ 317398 w 4483991"/>
                <a:gd name="connsiteY1" fmla="*/ 0 h 3173981"/>
                <a:gd name="connsiteX2" fmla="*/ 4166593 w 4483991"/>
                <a:gd name="connsiteY2" fmla="*/ 0 h 3173981"/>
                <a:gd name="connsiteX3" fmla="*/ 4483991 w 4483991"/>
                <a:gd name="connsiteY3" fmla="*/ 317398 h 3173981"/>
                <a:gd name="connsiteX4" fmla="*/ 4483991 w 4483991"/>
                <a:gd name="connsiteY4" fmla="*/ 2856583 h 3173981"/>
                <a:gd name="connsiteX5" fmla="*/ 4166593 w 4483991"/>
                <a:gd name="connsiteY5" fmla="*/ 3173981 h 3173981"/>
                <a:gd name="connsiteX6" fmla="*/ 317398 w 4483991"/>
                <a:gd name="connsiteY6" fmla="*/ 3173981 h 3173981"/>
                <a:gd name="connsiteX7" fmla="*/ 0 w 4483991"/>
                <a:gd name="connsiteY7" fmla="*/ 2856583 h 3173981"/>
                <a:gd name="connsiteX8" fmla="*/ 0 w 4483991"/>
                <a:gd name="connsiteY8" fmla="*/ 317398 h 31739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83991" h="3173981">
                  <a:moveTo>
                    <a:pt x="0" y="317398"/>
                  </a:moveTo>
                  <a:cubicBezTo>
                    <a:pt x="0" y="142104"/>
                    <a:pt x="142104" y="0"/>
                    <a:pt x="317398" y="0"/>
                  </a:cubicBezTo>
                  <a:lnTo>
                    <a:pt x="4166593" y="0"/>
                  </a:lnTo>
                  <a:cubicBezTo>
                    <a:pt x="4341887" y="0"/>
                    <a:pt x="4483991" y="142104"/>
                    <a:pt x="4483991" y="317398"/>
                  </a:cubicBezTo>
                  <a:lnTo>
                    <a:pt x="4483991" y="2856583"/>
                  </a:lnTo>
                  <a:cubicBezTo>
                    <a:pt x="4483991" y="3031877"/>
                    <a:pt x="4341887" y="3173981"/>
                    <a:pt x="4166593" y="3173981"/>
                  </a:cubicBezTo>
                  <a:lnTo>
                    <a:pt x="317398" y="3173981"/>
                  </a:lnTo>
                  <a:cubicBezTo>
                    <a:pt x="142104" y="3173981"/>
                    <a:pt x="0" y="3031877"/>
                    <a:pt x="0" y="2856583"/>
                  </a:cubicBezTo>
                  <a:lnTo>
                    <a:pt x="0" y="317398"/>
                  </a:lnTo>
                  <a:close/>
                </a:path>
              </a:pathLst>
            </a:custGeom>
            <a:solidFill>
              <a:schemeClr val="bg1">
                <a:alpha val="90000"/>
              </a:schemeClr>
            </a:solidFill>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69163" tIns="169163" rIns="169163" bIns="169163" numCol="1" spcCol="1270" anchor="ctr" anchorCtr="0">
              <a:noAutofit/>
            </a:bodyPr>
            <a:lstStyle/>
            <a:p>
              <a:pPr marL="0" lvl="0" indent="0" defTabSz="889000">
                <a:lnSpc>
                  <a:spcPct val="90000"/>
                </a:lnSpc>
                <a:spcBef>
                  <a:spcPct val="0"/>
                </a:spcBef>
                <a:spcAft>
                  <a:spcPct val="35000"/>
                </a:spcAft>
                <a:buNone/>
              </a:pPr>
              <a:r>
                <a:rPr lang="en-GB" sz="2000" kern="1200" dirty="0"/>
                <a:t>The Information Commission Office investigation found that the Council failed to prevent </a:t>
              </a:r>
              <a:r>
                <a:rPr lang="en-GB" sz="2000" b="1" kern="1200" dirty="0"/>
                <a:t>log tampering</a:t>
              </a:r>
              <a:r>
                <a:rPr lang="en-GB" sz="2000" kern="1200" dirty="0"/>
                <a:t>, did not have a centralised logging system, or a security information and event management system, in place. That meant the Council could not effectively monitor and respond to security incidents, detect suspicious activities, or identify potential threats. </a:t>
              </a:r>
            </a:p>
            <a:p>
              <a:pPr marL="0" lvl="0" indent="0" defTabSz="889000">
                <a:lnSpc>
                  <a:spcPct val="90000"/>
                </a:lnSpc>
                <a:spcBef>
                  <a:spcPct val="0"/>
                </a:spcBef>
                <a:spcAft>
                  <a:spcPct val="35000"/>
                </a:spcAft>
                <a:buNone/>
              </a:pPr>
              <a:r>
                <a:rPr lang="en-GB" sz="2000" dirty="0"/>
                <a:t>The ICO</a:t>
              </a:r>
              <a:r>
                <a:rPr lang="en-GB" sz="2000" kern="1200" dirty="0"/>
                <a:t> also found that the Council </a:t>
              </a:r>
              <a:r>
                <a:rPr lang="en-GB" sz="2000" b="1" kern="1200" dirty="0"/>
                <a:t>did not recover access to personal information in a timely manner</a:t>
              </a:r>
              <a:r>
                <a:rPr lang="en-GB" sz="2000" kern="1200" dirty="0"/>
                <a:t> and was unable to determine if specific groups of people were at risk as a result of the incident.</a:t>
              </a:r>
              <a:endParaRPr lang="en-US" sz="2000" kern="1200" dirty="0"/>
            </a:p>
          </p:txBody>
        </p:sp>
      </p:grpSp>
    </p:spTree>
    <p:extLst>
      <p:ext uri="{BB962C8B-B14F-4D97-AF65-F5344CB8AC3E}">
        <p14:creationId xmlns:p14="http://schemas.microsoft.com/office/powerpoint/2010/main" val="15611851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E9A40-1235-4365-A33E-18F2649AD6EF}"/>
              </a:ext>
            </a:extLst>
          </p:cNvPr>
          <p:cNvSpPr>
            <a:spLocks noGrp="1"/>
          </p:cNvSpPr>
          <p:nvPr>
            <p:ph type="title"/>
          </p:nvPr>
        </p:nvSpPr>
        <p:spPr>
          <a:xfrm>
            <a:off x="9331325" y="3419875"/>
            <a:ext cx="2860675" cy="1325563"/>
          </a:xfrm>
        </p:spPr>
        <p:txBody>
          <a:bodyPr>
            <a:normAutofit fontScale="90000"/>
          </a:bodyPr>
          <a:lstStyle/>
          <a:p>
            <a:r>
              <a:rPr lang="en-GB" dirty="0"/>
              <a:t>Gloucester City Council – Ransomware attack</a:t>
            </a:r>
          </a:p>
        </p:txBody>
      </p:sp>
      <p:pic>
        <p:nvPicPr>
          <p:cNvPr id="4" name="Online Media 3" title="Cyber Attack on Gloucester City Council">
            <a:hlinkClick r:id="" action="ppaction://media"/>
            <a:extLst>
              <a:ext uri="{FF2B5EF4-FFF2-40B4-BE49-F238E27FC236}">
                <a16:creationId xmlns:a16="http://schemas.microsoft.com/office/drawing/2014/main" id="{35DBA606-388F-402D-B803-7F71C3D8826B}"/>
              </a:ext>
            </a:extLst>
          </p:cNvPr>
          <p:cNvPicPr>
            <a:picLocks noGrp="1" noRot="1" noChangeAspect="1"/>
          </p:cNvPicPr>
          <p:nvPr>
            <p:ph idx="1"/>
            <a:videoFile r:link="rId1"/>
          </p:nvPr>
        </p:nvPicPr>
        <p:blipFill>
          <a:blip r:embed="rId4"/>
          <a:stretch>
            <a:fillRect/>
          </a:stretch>
        </p:blipFill>
        <p:spPr>
          <a:xfrm>
            <a:off x="301657" y="1431055"/>
            <a:ext cx="9029668" cy="5101508"/>
          </a:xfrm>
          <a:prstGeom prst="rect">
            <a:avLst/>
          </a:prstGeom>
        </p:spPr>
      </p:pic>
    </p:spTree>
    <p:extLst>
      <p:ext uri="{BB962C8B-B14F-4D97-AF65-F5344CB8AC3E}">
        <p14:creationId xmlns:p14="http://schemas.microsoft.com/office/powerpoint/2010/main" val="604662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7219F7-A5E8-85CD-E7EA-2CBB3A523A97}"/>
              </a:ext>
            </a:extLst>
          </p:cNvPr>
          <p:cNvSpPr>
            <a:spLocks noGrp="1"/>
          </p:cNvSpPr>
          <p:nvPr>
            <p:ph type="title"/>
          </p:nvPr>
        </p:nvSpPr>
        <p:spPr>
          <a:xfrm>
            <a:off x="301657" y="1420927"/>
            <a:ext cx="11594969" cy="686170"/>
          </a:xfrm>
        </p:spPr>
        <p:txBody>
          <a:bodyPr>
            <a:normAutofit fontScale="90000"/>
          </a:bodyPr>
          <a:lstStyle/>
          <a:p>
            <a:pPr algn="ctr"/>
            <a:r>
              <a:rPr lang="en-GB" sz="4000" b="1" dirty="0">
                <a:latin typeface="+mn-lt"/>
              </a:rPr>
              <a:t>Principle 7: Accountability</a:t>
            </a:r>
            <a:br>
              <a:rPr lang="en-GB" sz="4000" b="1" dirty="0">
                <a:latin typeface="+mn-lt"/>
              </a:rPr>
            </a:br>
            <a:endParaRPr lang="en-GB" sz="4000" b="1" dirty="0">
              <a:latin typeface="+mn-lt"/>
            </a:endParaRPr>
          </a:p>
        </p:txBody>
      </p:sp>
      <p:sp>
        <p:nvSpPr>
          <p:cNvPr id="3" name="Content Placeholder 2">
            <a:extLst>
              <a:ext uri="{FF2B5EF4-FFF2-40B4-BE49-F238E27FC236}">
                <a16:creationId xmlns:a16="http://schemas.microsoft.com/office/drawing/2014/main" id="{5D849A10-2D03-0954-AC11-A323C16CFE12}"/>
              </a:ext>
            </a:extLst>
          </p:cNvPr>
          <p:cNvSpPr>
            <a:spLocks noGrp="1"/>
          </p:cNvSpPr>
          <p:nvPr>
            <p:ph idx="1"/>
          </p:nvPr>
        </p:nvSpPr>
        <p:spPr>
          <a:xfrm>
            <a:off x="182388" y="2172983"/>
            <a:ext cx="7762077" cy="4532617"/>
          </a:xfrm>
        </p:spPr>
        <p:txBody>
          <a:bodyPr>
            <a:normAutofit fontScale="92500" lnSpcReduction="10000"/>
          </a:bodyPr>
          <a:lstStyle/>
          <a:p>
            <a:endParaRPr lang="en-GB" dirty="0"/>
          </a:p>
          <a:p>
            <a:r>
              <a:rPr lang="en-GB" dirty="0"/>
              <a:t>✔ Organisations are responsible for protecting personal data.</a:t>
            </a:r>
            <a:br>
              <a:rPr lang="en-GB" dirty="0"/>
            </a:br>
            <a:r>
              <a:rPr lang="en-GB" dirty="0"/>
              <a:t>✔ They must follow all UK GDPR principles and be able to show how they comply.</a:t>
            </a:r>
          </a:p>
          <a:p>
            <a:endParaRPr lang="en-GB" dirty="0"/>
          </a:p>
          <a:p>
            <a:pPr marL="0" indent="0">
              <a:buNone/>
            </a:pPr>
            <a:r>
              <a:rPr lang="en-GB" b="1" dirty="0"/>
              <a:t>Controller vs Processor</a:t>
            </a:r>
          </a:p>
          <a:p>
            <a:r>
              <a:rPr lang="en-GB" b="1" dirty="0"/>
              <a:t>Controller</a:t>
            </a:r>
            <a:endParaRPr lang="en-GB" dirty="0"/>
          </a:p>
          <a:p>
            <a:r>
              <a:rPr lang="en-GB" dirty="0"/>
              <a:t>Decides </a:t>
            </a:r>
            <a:r>
              <a:rPr lang="en-GB" b="1" dirty="0"/>
              <a:t>why</a:t>
            </a:r>
            <a:r>
              <a:rPr lang="en-GB" dirty="0"/>
              <a:t> and </a:t>
            </a:r>
            <a:r>
              <a:rPr lang="en-GB" b="1" dirty="0"/>
              <a:t>how</a:t>
            </a:r>
            <a:r>
              <a:rPr lang="en-GB" dirty="0"/>
              <a:t> personal data is used. </a:t>
            </a:r>
          </a:p>
          <a:p>
            <a:r>
              <a:rPr lang="en-GB" b="1" dirty="0"/>
              <a:t>Processor</a:t>
            </a:r>
            <a:endParaRPr lang="en-GB" dirty="0"/>
          </a:p>
          <a:p>
            <a:r>
              <a:rPr lang="en-GB" dirty="0"/>
              <a:t>Processes personal data </a:t>
            </a:r>
            <a:r>
              <a:rPr lang="en-GB" b="1" dirty="0"/>
              <a:t>on behalf of the controller</a:t>
            </a:r>
            <a:r>
              <a:rPr lang="en-GB" dirty="0"/>
              <a:t>. </a:t>
            </a:r>
          </a:p>
          <a:p>
            <a:endParaRPr lang="en-GB" dirty="0"/>
          </a:p>
        </p:txBody>
      </p:sp>
      <p:pic>
        <p:nvPicPr>
          <p:cNvPr id="4" name="Picture 3">
            <a:extLst>
              <a:ext uri="{FF2B5EF4-FFF2-40B4-BE49-F238E27FC236}">
                <a16:creationId xmlns:a16="http://schemas.microsoft.com/office/drawing/2014/main" id="{C6F5A761-9514-4A3E-6F0B-0E9B26D3380C}"/>
              </a:ext>
            </a:extLst>
          </p:cNvPr>
          <p:cNvPicPr>
            <a:picLocks noChangeAspect="1"/>
          </p:cNvPicPr>
          <p:nvPr/>
        </p:nvPicPr>
        <p:blipFill>
          <a:blip r:embed="rId3"/>
          <a:stretch>
            <a:fillRect/>
          </a:stretch>
        </p:blipFill>
        <p:spPr>
          <a:xfrm>
            <a:off x="8708239" y="3064311"/>
            <a:ext cx="3057525" cy="2228850"/>
          </a:xfrm>
          <a:prstGeom prst="rect">
            <a:avLst/>
          </a:prstGeom>
        </p:spPr>
      </p:pic>
    </p:spTree>
    <p:extLst>
      <p:ext uri="{BB962C8B-B14F-4D97-AF65-F5344CB8AC3E}">
        <p14:creationId xmlns:p14="http://schemas.microsoft.com/office/powerpoint/2010/main" val="36137128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93D17-7E4D-4A59-ADD6-553FDF95459B}"/>
              </a:ext>
            </a:extLst>
          </p:cNvPr>
          <p:cNvSpPr>
            <a:spLocks noGrp="1"/>
          </p:cNvSpPr>
          <p:nvPr>
            <p:ph type="title"/>
          </p:nvPr>
        </p:nvSpPr>
        <p:spPr/>
        <p:txBody>
          <a:bodyPr/>
          <a:lstStyle/>
          <a:p>
            <a:r>
              <a:rPr lang="en-GB" b="1" dirty="0"/>
              <a:t>Example – Accountability </a:t>
            </a:r>
          </a:p>
        </p:txBody>
      </p:sp>
      <p:sp>
        <p:nvSpPr>
          <p:cNvPr id="3" name="Content Placeholder 2">
            <a:extLst>
              <a:ext uri="{FF2B5EF4-FFF2-40B4-BE49-F238E27FC236}">
                <a16:creationId xmlns:a16="http://schemas.microsoft.com/office/drawing/2014/main" id="{39A4A7C7-C6A5-4D6F-9F77-A5B32883BDBD}"/>
              </a:ext>
            </a:extLst>
          </p:cNvPr>
          <p:cNvSpPr>
            <a:spLocks noGrp="1"/>
          </p:cNvSpPr>
          <p:nvPr>
            <p:ph idx="1"/>
          </p:nvPr>
        </p:nvSpPr>
        <p:spPr>
          <a:xfrm>
            <a:off x="1743457" y="1654810"/>
            <a:ext cx="9992914" cy="4838065"/>
          </a:xfrm>
          <a:solidFill>
            <a:schemeClr val="bg1"/>
          </a:solidFill>
        </p:spPr>
        <p:txBody>
          <a:bodyPr>
            <a:normAutofit/>
          </a:bodyPr>
          <a:lstStyle/>
          <a:p>
            <a:pPr marL="0" indent="0">
              <a:buNone/>
            </a:pPr>
            <a:r>
              <a:rPr lang="en-GB" b="1" dirty="0"/>
              <a:t> Example</a:t>
            </a:r>
          </a:p>
          <a:p>
            <a:pPr marL="0" indent="0">
              <a:buNone/>
            </a:pPr>
            <a:endParaRPr lang="en-GB" b="1" dirty="0"/>
          </a:p>
          <a:p>
            <a:r>
              <a:rPr lang="en-GB" b="1" dirty="0"/>
              <a:t>University (Controller):</a:t>
            </a:r>
            <a:br>
              <a:rPr lang="en-GB" dirty="0"/>
            </a:br>
            <a:r>
              <a:rPr lang="en-GB" dirty="0"/>
              <a:t>Decides to collect student information for enrolment.</a:t>
            </a:r>
          </a:p>
          <a:p>
            <a:endParaRPr lang="en-GB" dirty="0"/>
          </a:p>
          <a:p>
            <a:endParaRPr lang="en-GB" dirty="0"/>
          </a:p>
          <a:p>
            <a:r>
              <a:rPr lang="en-GB" b="1" dirty="0"/>
              <a:t>IT Company (Processor):</a:t>
            </a:r>
            <a:br>
              <a:rPr lang="en-GB" dirty="0"/>
            </a:br>
            <a:r>
              <a:rPr lang="en-GB" dirty="0"/>
              <a:t>Stores and manages the student database for the university.</a:t>
            </a:r>
          </a:p>
          <a:p>
            <a:endParaRPr lang="en-GB" dirty="0"/>
          </a:p>
          <a:p>
            <a:endParaRPr lang="en-GB" dirty="0"/>
          </a:p>
        </p:txBody>
      </p:sp>
    </p:spTree>
    <p:extLst>
      <p:ext uri="{BB962C8B-B14F-4D97-AF65-F5344CB8AC3E}">
        <p14:creationId xmlns:p14="http://schemas.microsoft.com/office/powerpoint/2010/main" val="37669019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E4B89-F095-487E-BF07-73E2AE206694}"/>
              </a:ext>
            </a:extLst>
          </p:cNvPr>
          <p:cNvSpPr>
            <a:spLocks noGrp="1"/>
          </p:cNvSpPr>
          <p:nvPr>
            <p:ph type="title"/>
          </p:nvPr>
        </p:nvSpPr>
        <p:spPr>
          <a:xfrm>
            <a:off x="301657" y="1183861"/>
            <a:ext cx="11594969" cy="658224"/>
          </a:xfrm>
        </p:spPr>
        <p:txBody>
          <a:bodyPr>
            <a:normAutofit fontScale="90000"/>
          </a:bodyPr>
          <a:lstStyle/>
          <a:p>
            <a:pPr algn="ctr"/>
            <a:r>
              <a:rPr lang="en-GB" sz="3600" b="1" dirty="0">
                <a:latin typeface="+mn-lt"/>
              </a:rPr>
              <a:t>Other technology</a:t>
            </a:r>
            <a:br>
              <a:rPr lang="en-GB" sz="3600" b="1" dirty="0">
                <a:latin typeface="+mn-lt"/>
              </a:rPr>
            </a:br>
            <a:r>
              <a:rPr lang="en-GB" sz="3600" b="1" dirty="0">
                <a:latin typeface="+mn-lt"/>
              </a:rPr>
              <a:t>Video Surveillance and Bio-metrics</a:t>
            </a:r>
          </a:p>
        </p:txBody>
      </p:sp>
      <p:sp>
        <p:nvSpPr>
          <p:cNvPr id="3" name="Content Placeholder 2">
            <a:extLst>
              <a:ext uri="{FF2B5EF4-FFF2-40B4-BE49-F238E27FC236}">
                <a16:creationId xmlns:a16="http://schemas.microsoft.com/office/drawing/2014/main" id="{DF594750-62C3-469B-BA84-0770D8AB0294}"/>
              </a:ext>
            </a:extLst>
          </p:cNvPr>
          <p:cNvSpPr>
            <a:spLocks noGrp="1"/>
          </p:cNvSpPr>
          <p:nvPr>
            <p:ph idx="1"/>
          </p:nvPr>
        </p:nvSpPr>
        <p:spPr>
          <a:xfrm>
            <a:off x="558800" y="4437888"/>
            <a:ext cx="8703731" cy="2231648"/>
          </a:xfrm>
        </p:spPr>
        <p:txBody>
          <a:bodyPr>
            <a:normAutofit fontScale="32500" lnSpcReduction="20000"/>
          </a:bodyPr>
          <a:lstStyle/>
          <a:p>
            <a:r>
              <a:rPr lang="en-GB" sz="6000" b="1" dirty="0">
                <a:latin typeface="Arial" panose="020B0604020202020204" pitchFamily="34" charset="0"/>
                <a:cs typeface="Arial" panose="020B0604020202020204" pitchFamily="34" charset="0"/>
              </a:rPr>
              <a:t>Biometric data -</a:t>
            </a:r>
            <a:r>
              <a:rPr lang="en-GB" sz="6000" b="1" dirty="0"/>
              <a:t> Biometric data</a:t>
            </a:r>
            <a:r>
              <a:rPr lang="en-GB" sz="6000" dirty="0"/>
              <a:t> is personal information based on a person's unique physical or behavioural characteristics that can be used to identify them.</a:t>
            </a:r>
          </a:p>
          <a:p>
            <a:pPr marL="0" indent="0">
              <a:buNone/>
            </a:pPr>
            <a:r>
              <a:rPr lang="en-GB" sz="6000" b="1" dirty="0"/>
              <a:t>Examples:</a:t>
            </a:r>
            <a:endParaRPr lang="en-GB" sz="6000" dirty="0"/>
          </a:p>
          <a:p>
            <a:r>
              <a:rPr lang="en-GB" sz="6000" dirty="0"/>
              <a:t>Fingerprints </a:t>
            </a:r>
          </a:p>
          <a:p>
            <a:r>
              <a:rPr lang="en-GB" sz="6000" dirty="0"/>
              <a:t>Facial recognition </a:t>
            </a:r>
          </a:p>
          <a:p>
            <a:r>
              <a:rPr lang="en-GB" sz="6000" dirty="0"/>
              <a:t>Voice recognition</a:t>
            </a:r>
          </a:p>
          <a:p>
            <a:pPr marL="0" indent="0">
              <a:lnSpc>
                <a:spcPct val="110000"/>
              </a:lnSpc>
              <a:buNone/>
            </a:pPr>
            <a:endParaRPr lang="en-GB" sz="2000" dirty="0">
              <a:latin typeface="Arial" panose="020B0604020202020204" pitchFamily="34" charset="0"/>
              <a:cs typeface="Arial" panose="020B0604020202020204" pitchFamily="34" charset="0"/>
            </a:endParaRPr>
          </a:p>
        </p:txBody>
      </p:sp>
      <p:grpSp>
        <p:nvGrpSpPr>
          <p:cNvPr id="8" name="Group 7">
            <a:extLst>
              <a:ext uri="{FF2B5EF4-FFF2-40B4-BE49-F238E27FC236}">
                <a16:creationId xmlns:a16="http://schemas.microsoft.com/office/drawing/2014/main" id="{7ED2298F-0BC9-4178-A39D-26342AC4CE5D}"/>
              </a:ext>
            </a:extLst>
          </p:cNvPr>
          <p:cNvGrpSpPr/>
          <p:nvPr/>
        </p:nvGrpSpPr>
        <p:grpSpPr>
          <a:xfrm>
            <a:off x="558800" y="1765623"/>
            <a:ext cx="11074398" cy="1488040"/>
            <a:chOff x="558801" y="1931602"/>
            <a:chExt cx="11074398" cy="1488040"/>
          </a:xfrm>
        </p:grpSpPr>
        <p:sp>
          <p:nvSpPr>
            <p:cNvPr id="4" name="TextBox 3">
              <a:extLst>
                <a:ext uri="{FF2B5EF4-FFF2-40B4-BE49-F238E27FC236}">
                  <a16:creationId xmlns:a16="http://schemas.microsoft.com/office/drawing/2014/main" id="{CAC177AE-087F-42B1-AE96-B9888E74958E}"/>
                </a:ext>
              </a:extLst>
            </p:cNvPr>
            <p:cNvSpPr txBox="1"/>
            <p:nvPr/>
          </p:nvSpPr>
          <p:spPr>
            <a:xfrm>
              <a:off x="558801" y="2167790"/>
              <a:ext cx="8432800" cy="1015663"/>
            </a:xfrm>
            <a:prstGeom prst="rect">
              <a:avLst/>
            </a:prstGeom>
            <a:noFill/>
          </p:spPr>
          <p:txBody>
            <a:bodyPr wrap="square" rtlCol="0">
              <a:spAutoFit/>
            </a:bodyPr>
            <a:lstStyle/>
            <a:p>
              <a:r>
                <a:rPr lang="en-GB" sz="2000" b="1" i="0" dirty="0">
                  <a:solidFill>
                    <a:srgbClr val="000000"/>
                  </a:solidFill>
                  <a:effectLst/>
                  <a:latin typeface="Arial" panose="020B0604020202020204" pitchFamily="34" charset="0"/>
                  <a:cs typeface="Arial" panose="020B0604020202020204" pitchFamily="34" charset="0"/>
                </a:rPr>
                <a:t>Body Worn Video (BWV) – </a:t>
              </a:r>
              <a:r>
                <a:rPr lang="en-GB" sz="2000" i="0" dirty="0">
                  <a:solidFill>
                    <a:srgbClr val="000000"/>
                  </a:solidFill>
                  <a:effectLst/>
                  <a:latin typeface="Arial" panose="020B0604020202020204" pitchFamily="34" charset="0"/>
                  <a:cs typeface="Arial" panose="020B0604020202020204" pitchFamily="34" charset="0"/>
                </a:rPr>
                <a:t>This term describes </a:t>
              </a:r>
              <a:r>
                <a:rPr lang="en-GB" sz="2000" dirty="0">
                  <a:solidFill>
                    <a:srgbClr val="000000"/>
                  </a:solidFill>
                  <a:latin typeface="Arial" panose="020B0604020202020204" pitchFamily="34" charset="0"/>
                  <a:cs typeface="Arial" panose="020B0604020202020204" pitchFamily="34" charset="0"/>
                </a:rPr>
                <a:t>the use of a video recording or streaming device that has been attached to the clothing of a person. </a:t>
              </a:r>
              <a:endParaRPr lang="en-GB" sz="2000" b="1"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65CBFE1F-2DBB-45D4-B125-91D409C6D0CD}"/>
                </a:ext>
              </a:extLst>
            </p:cNvPr>
            <p:cNvPicPr>
              <a:picLocks noChangeAspect="1"/>
            </p:cNvPicPr>
            <p:nvPr/>
          </p:nvPicPr>
          <p:blipFill>
            <a:blip r:embed="rId3"/>
            <a:stretch>
              <a:fillRect/>
            </a:stretch>
          </p:blipFill>
          <p:spPr>
            <a:xfrm>
              <a:off x="9401139" y="1931602"/>
              <a:ext cx="2232060" cy="1488040"/>
            </a:xfrm>
            <a:prstGeom prst="rect">
              <a:avLst/>
            </a:prstGeom>
          </p:spPr>
        </p:pic>
      </p:grpSp>
      <p:grpSp>
        <p:nvGrpSpPr>
          <p:cNvPr id="9" name="Group 8">
            <a:extLst>
              <a:ext uri="{FF2B5EF4-FFF2-40B4-BE49-F238E27FC236}">
                <a16:creationId xmlns:a16="http://schemas.microsoft.com/office/drawing/2014/main" id="{D671D596-511A-4F56-B4C6-A31A0B832A0C}"/>
              </a:ext>
            </a:extLst>
          </p:cNvPr>
          <p:cNvGrpSpPr/>
          <p:nvPr/>
        </p:nvGrpSpPr>
        <p:grpSpPr>
          <a:xfrm>
            <a:off x="558800" y="2932586"/>
            <a:ext cx="11074399" cy="2002003"/>
            <a:chOff x="558800" y="3076420"/>
            <a:chExt cx="11074399" cy="2002003"/>
          </a:xfrm>
        </p:grpSpPr>
        <p:sp>
          <p:nvSpPr>
            <p:cNvPr id="5" name="TextBox 4">
              <a:extLst>
                <a:ext uri="{FF2B5EF4-FFF2-40B4-BE49-F238E27FC236}">
                  <a16:creationId xmlns:a16="http://schemas.microsoft.com/office/drawing/2014/main" id="{07873716-8A1A-4E8B-AE3A-EFADD6041C91}"/>
                </a:ext>
              </a:extLst>
            </p:cNvPr>
            <p:cNvSpPr txBox="1"/>
            <p:nvPr/>
          </p:nvSpPr>
          <p:spPr>
            <a:xfrm>
              <a:off x="558800" y="3076420"/>
              <a:ext cx="8432800" cy="1815882"/>
            </a:xfrm>
            <a:prstGeom prst="rect">
              <a:avLst/>
            </a:prstGeom>
            <a:noFill/>
          </p:spPr>
          <p:txBody>
            <a:bodyPr wrap="square" rtlCol="0">
              <a:spAutoFit/>
            </a:bodyPr>
            <a:lstStyle/>
            <a:p>
              <a:r>
                <a:rPr lang="en-GB" sz="2000" b="1" i="0" dirty="0">
                  <a:solidFill>
                    <a:srgbClr val="000000"/>
                  </a:solidFill>
                  <a:effectLst/>
                  <a:latin typeface="Arial" panose="020B0604020202020204" pitchFamily="34" charset="0"/>
                  <a:cs typeface="Arial" panose="020B0604020202020204" pitchFamily="34" charset="0"/>
                </a:rPr>
                <a:t>Facial Recognition Technology (FRT) –</a:t>
              </a:r>
              <a:r>
                <a:rPr lang="en-GB" sz="2000" i="0" dirty="0">
                  <a:solidFill>
                    <a:srgbClr val="000000"/>
                  </a:solidFill>
                  <a:effectLst/>
                  <a:latin typeface="Arial" panose="020B0604020202020204" pitchFamily="34" charset="0"/>
                  <a:cs typeface="Arial" panose="020B0604020202020204" pitchFamily="34" charset="0"/>
                </a:rPr>
                <a:t>.</a:t>
              </a:r>
            </a:p>
            <a:p>
              <a:pPr marL="342900" indent="-342900">
                <a:buFont typeface="Arial" panose="020B0604020202020204" pitchFamily="34" charset="0"/>
                <a:buChar char="•"/>
              </a:pPr>
              <a:r>
                <a:rPr lang="en-GB" sz="2400" dirty="0"/>
                <a:t>Scans a person's face. </a:t>
              </a:r>
            </a:p>
            <a:p>
              <a:pPr marL="342900" indent="-342900">
                <a:buFont typeface="Arial" panose="020B0604020202020204" pitchFamily="34" charset="0"/>
                <a:buChar char="•"/>
              </a:pPr>
              <a:r>
                <a:rPr lang="en-GB" sz="2400" dirty="0"/>
                <a:t>Compares it with stored images or data. </a:t>
              </a:r>
            </a:p>
            <a:p>
              <a:pPr marL="342900" indent="-342900">
                <a:buFont typeface="Arial" panose="020B0604020202020204" pitchFamily="34" charset="0"/>
                <a:buChar char="•"/>
              </a:pPr>
              <a:r>
                <a:rPr lang="en-GB" sz="2400" dirty="0"/>
                <a:t>Confirms or identifies who the person is.</a:t>
              </a:r>
            </a:p>
            <a:p>
              <a:endParaRPr lang="en-GB" sz="2000" b="1" dirty="0">
                <a:latin typeface="Arial" panose="020B0604020202020204" pitchFamily="34" charset="0"/>
                <a:cs typeface="Arial" panose="020B0604020202020204" pitchFamily="34" charset="0"/>
              </a:endParaRPr>
            </a:p>
          </p:txBody>
        </p:sp>
        <p:pic>
          <p:nvPicPr>
            <p:cNvPr id="4098" name="Picture 2">
              <a:extLst>
                <a:ext uri="{FF2B5EF4-FFF2-40B4-BE49-F238E27FC236}">
                  <a16:creationId xmlns:a16="http://schemas.microsoft.com/office/drawing/2014/main" id="{0D0189B2-30FB-424F-8A23-0FF422DB4EB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01138" y="3590382"/>
              <a:ext cx="2232061" cy="1488041"/>
            </a:xfrm>
            <a:prstGeom prst="rect">
              <a:avLst/>
            </a:prstGeom>
            <a:noFill/>
            <a:extLst>
              <a:ext uri="{909E8E84-426E-40DD-AFC4-6F175D3DCCD1}">
                <a14:hiddenFill xmlns:a14="http://schemas.microsoft.com/office/drawing/2010/main">
                  <a:solidFill>
                    <a:srgbClr val="FFFFFF"/>
                  </a:solidFill>
                </a14:hiddenFill>
              </a:ext>
            </a:extLst>
          </p:spPr>
        </p:pic>
      </p:grpSp>
      <p:pic>
        <p:nvPicPr>
          <p:cNvPr id="7" name="Picture 6">
            <a:extLst>
              <a:ext uri="{FF2B5EF4-FFF2-40B4-BE49-F238E27FC236}">
                <a16:creationId xmlns:a16="http://schemas.microsoft.com/office/drawing/2014/main" id="{26484E75-8F14-4540-83D5-1FD8BB183272}"/>
              </a:ext>
            </a:extLst>
          </p:cNvPr>
          <p:cNvPicPr>
            <a:picLocks noChangeAspect="1"/>
          </p:cNvPicPr>
          <p:nvPr/>
        </p:nvPicPr>
        <p:blipFill rotWithShape="1">
          <a:blip r:embed="rId5"/>
          <a:srcRect l="21052"/>
          <a:stretch/>
        </p:blipFill>
        <p:spPr>
          <a:xfrm>
            <a:off x="9401137" y="5181496"/>
            <a:ext cx="2232062" cy="1488040"/>
          </a:xfrm>
          <a:prstGeom prst="rect">
            <a:avLst/>
          </a:prstGeom>
        </p:spPr>
      </p:pic>
    </p:spTree>
    <p:extLst>
      <p:ext uri="{BB962C8B-B14F-4D97-AF65-F5344CB8AC3E}">
        <p14:creationId xmlns:p14="http://schemas.microsoft.com/office/powerpoint/2010/main" val="3513667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fade">
                                      <p:cBhvr>
                                        <p:cTn id="32" dur="5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fade">
                                      <p:cBhvr>
                                        <p:cTn id="37" dur="500"/>
                                        <p:tgtEl>
                                          <p:spTgt spid="3">
                                            <p:txEl>
                                              <p:pRg st="4" end="4"/>
                                            </p:txEl>
                                          </p:spTgt>
                                        </p:tgtEl>
                                      </p:cBhvr>
                                    </p:animEffect>
                                  </p:childTnLst>
                                </p:cTn>
                              </p:par>
                              <p:par>
                                <p:cTn id="38" presetID="10" presetClass="entr" presetSubtype="0" fill="hold"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C3D04-60E4-935B-B0E0-AB04618DE931}"/>
              </a:ext>
            </a:extLst>
          </p:cNvPr>
          <p:cNvSpPr>
            <a:spLocks noGrp="1"/>
          </p:cNvSpPr>
          <p:nvPr>
            <p:ph type="title"/>
          </p:nvPr>
        </p:nvSpPr>
        <p:spPr>
          <a:xfrm>
            <a:off x="301657" y="1420927"/>
            <a:ext cx="11594969" cy="651714"/>
          </a:xfrm>
        </p:spPr>
        <p:txBody>
          <a:bodyPr>
            <a:normAutofit fontScale="90000"/>
          </a:bodyPr>
          <a:lstStyle/>
          <a:p>
            <a:pPr algn="ctr"/>
            <a:r>
              <a:rPr lang="en-GB" b="1" dirty="0"/>
              <a:t>Group discussion </a:t>
            </a:r>
          </a:p>
        </p:txBody>
      </p:sp>
      <p:sp>
        <p:nvSpPr>
          <p:cNvPr id="3" name="Content Placeholder 2">
            <a:extLst>
              <a:ext uri="{FF2B5EF4-FFF2-40B4-BE49-F238E27FC236}">
                <a16:creationId xmlns:a16="http://schemas.microsoft.com/office/drawing/2014/main" id="{8AD66749-06AA-A147-FB4D-520C6479E369}"/>
              </a:ext>
            </a:extLst>
          </p:cNvPr>
          <p:cNvSpPr>
            <a:spLocks noGrp="1"/>
          </p:cNvSpPr>
          <p:nvPr>
            <p:ph idx="1"/>
          </p:nvPr>
        </p:nvSpPr>
        <p:spPr>
          <a:xfrm>
            <a:off x="301657" y="2275840"/>
            <a:ext cx="11594969" cy="4256935"/>
          </a:xfrm>
        </p:spPr>
        <p:txBody>
          <a:bodyPr/>
          <a:lstStyle/>
          <a:p>
            <a:pPr marL="0" indent="0">
              <a:buNone/>
            </a:pPr>
            <a:r>
              <a:rPr lang="en-GB" dirty="0"/>
              <a:t>An education authority is considering whether to use Facial Recognition Technology (FRT) to verify pupils’ identities at the cash register during lunch, in order to deduct money from an online account and facilitate cashless catering. </a:t>
            </a:r>
          </a:p>
          <a:p>
            <a:endParaRPr lang="en-GB" dirty="0"/>
          </a:p>
          <a:p>
            <a:r>
              <a:rPr lang="en-GB" dirty="0"/>
              <a:t>How could this use of FRT benefit the individual students? </a:t>
            </a:r>
          </a:p>
          <a:p>
            <a:r>
              <a:rPr lang="en-GB" dirty="0"/>
              <a:t>How could this use of FRT benefit the community?</a:t>
            </a:r>
          </a:p>
          <a:p>
            <a:r>
              <a:rPr lang="en-GB" dirty="0"/>
              <a:t>What data protections need to be considered? </a:t>
            </a:r>
          </a:p>
          <a:p>
            <a:endParaRPr lang="en-GB" dirty="0"/>
          </a:p>
        </p:txBody>
      </p:sp>
    </p:spTree>
    <p:extLst>
      <p:ext uri="{BB962C8B-B14F-4D97-AF65-F5344CB8AC3E}">
        <p14:creationId xmlns:p14="http://schemas.microsoft.com/office/powerpoint/2010/main" val="12813543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DEDEFB-8E76-F1F4-3B07-9A107B53356E}"/>
              </a:ext>
            </a:extLst>
          </p:cNvPr>
          <p:cNvSpPr>
            <a:spLocks noGrp="1"/>
          </p:cNvSpPr>
          <p:nvPr>
            <p:ph type="title"/>
          </p:nvPr>
        </p:nvSpPr>
        <p:spPr>
          <a:xfrm>
            <a:off x="301657" y="1420927"/>
            <a:ext cx="11594969" cy="450404"/>
          </a:xfrm>
        </p:spPr>
        <p:txBody>
          <a:bodyPr anchor="ctr">
            <a:normAutofit fontScale="90000"/>
          </a:bodyPr>
          <a:lstStyle/>
          <a:p>
            <a:r>
              <a:rPr lang="en-GB" b="1" dirty="0"/>
              <a:t>How is NHS Patient Data used in the UK?</a:t>
            </a:r>
          </a:p>
        </p:txBody>
      </p:sp>
      <p:graphicFrame>
        <p:nvGraphicFramePr>
          <p:cNvPr id="5" name="Content Placeholder 2">
            <a:extLst>
              <a:ext uri="{FF2B5EF4-FFF2-40B4-BE49-F238E27FC236}">
                <a16:creationId xmlns:a16="http://schemas.microsoft.com/office/drawing/2014/main" id="{EA113142-13F3-9A7B-1066-AD624855F8C5}"/>
              </a:ext>
            </a:extLst>
          </p:cNvPr>
          <p:cNvGraphicFramePr>
            <a:graphicFrameLocks noGrp="1"/>
          </p:cNvGraphicFramePr>
          <p:nvPr>
            <p:ph idx="1"/>
            <p:extLst>
              <p:ext uri="{D42A27DB-BD31-4B8C-83A1-F6EECF244321}">
                <p14:modId xmlns:p14="http://schemas.microsoft.com/office/powerpoint/2010/main" val="2318686390"/>
              </p:ext>
            </p:extLst>
          </p:nvPr>
        </p:nvGraphicFramePr>
        <p:xfrm>
          <a:off x="301657" y="1892597"/>
          <a:ext cx="11594969" cy="46614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847955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367E12-592C-40E4-A45C-76B5D574A33F}"/>
              </a:ext>
            </a:extLst>
          </p:cNvPr>
          <p:cNvSpPr>
            <a:spLocks noGrp="1"/>
          </p:cNvSpPr>
          <p:nvPr>
            <p:ph type="title"/>
          </p:nvPr>
        </p:nvSpPr>
        <p:spPr>
          <a:xfrm>
            <a:off x="298515" y="1180897"/>
            <a:ext cx="11594969" cy="716484"/>
          </a:xfrm>
        </p:spPr>
        <p:txBody>
          <a:bodyPr>
            <a:normAutofit/>
          </a:bodyPr>
          <a:lstStyle/>
          <a:p>
            <a:pPr algn="ctr"/>
            <a:r>
              <a:rPr lang="en-GB" sz="4000" b="1" dirty="0">
                <a:latin typeface="+mn-lt"/>
              </a:rPr>
              <a:t>NHS Digital </a:t>
            </a:r>
          </a:p>
        </p:txBody>
      </p:sp>
      <p:pic>
        <p:nvPicPr>
          <p:cNvPr id="4" name="Online Media 3" title="NHS Digital is improving lives with data and technology">
            <a:hlinkClick r:id="" action="ppaction://media"/>
            <a:extLst>
              <a:ext uri="{FF2B5EF4-FFF2-40B4-BE49-F238E27FC236}">
                <a16:creationId xmlns:a16="http://schemas.microsoft.com/office/drawing/2014/main" id="{F3A88911-8415-4352-9E46-9670C7BE6F43}"/>
              </a:ext>
            </a:extLst>
          </p:cNvPr>
          <p:cNvPicPr>
            <a:picLocks noGrp="1" noRot="1" noChangeAspect="1"/>
          </p:cNvPicPr>
          <p:nvPr>
            <p:ph idx="1"/>
            <a:videoFile r:link="rId1"/>
          </p:nvPr>
        </p:nvPicPr>
        <p:blipFill>
          <a:blip r:embed="rId3"/>
          <a:stretch>
            <a:fillRect/>
          </a:stretch>
        </p:blipFill>
        <p:spPr>
          <a:xfrm>
            <a:off x="1993863" y="1988821"/>
            <a:ext cx="8204272" cy="4635182"/>
          </a:xfrm>
          <a:prstGeom prst="rect">
            <a:avLst/>
          </a:prstGeom>
        </p:spPr>
      </p:pic>
    </p:spTree>
    <p:extLst>
      <p:ext uri="{BB962C8B-B14F-4D97-AF65-F5344CB8AC3E}">
        <p14:creationId xmlns:p14="http://schemas.microsoft.com/office/powerpoint/2010/main" val="3783110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A person in a blue uniform and a person lying in a hospital bed&#10;&#10;Description automatically generated">
            <a:extLst>
              <a:ext uri="{FF2B5EF4-FFF2-40B4-BE49-F238E27FC236}">
                <a16:creationId xmlns:a16="http://schemas.microsoft.com/office/drawing/2014/main" id="{D8146FB9-4629-4F59-8A01-FA7F5CCCAC1F}"/>
              </a:ext>
            </a:extLst>
          </p:cNvPr>
          <p:cNvPicPr>
            <a:picLocks noChangeAspect="1"/>
          </p:cNvPicPr>
          <p:nvPr/>
        </p:nvPicPr>
        <p:blipFill>
          <a:blip r:embed="rId3"/>
          <a:stretch>
            <a:fillRect/>
          </a:stretch>
        </p:blipFill>
        <p:spPr>
          <a:xfrm>
            <a:off x="488035" y="403617"/>
            <a:ext cx="3224584" cy="2748958"/>
          </a:xfrm>
          <a:prstGeom prst="rect">
            <a:avLst/>
          </a:prstGeom>
        </p:spPr>
      </p:pic>
      <p:sp>
        <p:nvSpPr>
          <p:cNvPr id="30" name="Rectangle 21">
            <a:extLst>
              <a:ext uri="{FF2B5EF4-FFF2-40B4-BE49-F238E27FC236}">
                <a16:creationId xmlns:a16="http://schemas.microsoft.com/office/drawing/2014/main" id="{E3B4FF89-C45F-4E24-B963-61E855708F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23671" y="0"/>
            <a:ext cx="73152"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close-up of a virus&#10;&#10;Description automatically generated">
            <a:extLst>
              <a:ext uri="{FF2B5EF4-FFF2-40B4-BE49-F238E27FC236}">
                <a16:creationId xmlns:a16="http://schemas.microsoft.com/office/drawing/2014/main" id="{E17043E7-6540-4A11-96EC-A026BA606324}"/>
              </a:ext>
            </a:extLst>
          </p:cNvPr>
          <p:cNvPicPr>
            <a:picLocks noChangeAspect="1"/>
          </p:cNvPicPr>
          <p:nvPr/>
        </p:nvPicPr>
        <p:blipFill>
          <a:blip r:embed="rId4"/>
          <a:stretch>
            <a:fillRect/>
          </a:stretch>
        </p:blipFill>
        <p:spPr>
          <a:xfrm>
            <a:off x="4395216" y="403617"/>
            <a:ext cx="3401568" cy="2585191"/>
          </a:xfrm>
          <a:prstGeom prst="rect">
            <a:avLst/>
          </a:prstGeom>
        </p:spPr>
      </p:pic>
      <p:sp>
        <p:nvSpPr>
          <p:cNvPr id="31" name="Rectangle 23">
            <a:extLst>
              <a:ext uri="{FF2B5EF4-FFF2-40B4-BE49-F238E27FC236}">
                <a16:creationId xmlns:a16="http://schemas.microsoft.com/office/drawing/2014/main" id="{14F25C03-EF67-4344-8AEA-7B3FA0DED0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07836" y="0"/>
            <a:ext cx="73152"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descr="A person writing on a white board&#10;&#10;Description automatically generated">
            <a:extLst>
              <a:ext uri="{FF2B5EF4-FFF2-40B4-BE49-F238E27FC236}">
                <a16:creationId xmlns:a16="http://schemas.microsoft.com/office/drawing/2014/main" id="{041A2C39-B9FC-40D0-AFF0-4646F4CEE313}"/>
              </a:ext>
            </a:extLst>
          </p:cNvPr>
          <p:cNvPicPr>
            <a:picLocks noChangeAspect="1"/>
          </p:cNvPicPr>
          <p:nvPr/>
        </p:nvPicPr>
        <p:blipFill>
          <a:blip r:embed="rId5"/>
          <a:stretch>
            <a:fillRect/>
          </a:stretch>
        </p:blipFill>
        <p:spPr>
          <a:xfrm>
            <a:off x="8646563" y="321733"/>
            <a:ext cx="3092521" cy="2752344"/>
          </a:xfrm>
          <a:prstGeom prst="rect">
            <a:avLst/>
          </a:prstGeom>
        </p:spPr>
      </p:pic>
      <p:sp>
        <p:nvSpPr>
          <p:cNvPr id="32" name="Rectangle 25">
            <a:extLst>
              <a:ext uri="{FF2B5EF4-FFF2-40B4-BE49-F238E27FC236}">
                <a16:creationId xmlns:a16="http://schemas.microsoft.com/office/drawing/2014/main" id="{F74793DE-3651-410B-B243-8F0B1468E6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059424" y="-2665476"/>
            <a:ext cx="73152" cy="1218895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descr="A group of people using a tablet&#10;&#10;Description automatically generated">
            <a:extLst>
              <a:ext uri="{FF2B5EF4-FFF2-40B4-BE49-F238E27FC236}">
                <a16:creationId xmlns:a16="http://schemas.microsoft.com/office/drawing/2014/main" id="{ADA7A062-09DD-47B8-87CE-A75CAE160545}"/>
              </a:ext>
            </a:extLst>
          </p:cNvPr>
          <p:cNvPicPr>
            <a:picLocks noChangeAspect="1"/>
          </p:cNvPicPr>
          <p:nvPr/>
        </p:nvPicPr>
        <p:blipFill>
          <a:blip r:embed="rId6"/>
          <a:stretch>
            <a:fillRect/>
          </a:stretch>
        </p:blipFill>
        <p:spPr>
          <a:xfrm>
            <a:off x="501018" y="3783923"/>
            <a:ext cx="3127663" cy="2752344"/>
          </a:xfrm>
          <a:prstGeom prst="rect">
            <a:avLst/>
          </a:prstGeom>
        </p:spPr>
      </p:pic>
      <p:pic>
        <p:nvPicPr>
          <p:cNvPr id="9" name="Picture 8" descr="A person in blue scrubs talking on the phone&#10;&#10;Description automatically generated">
            <a:extLst>
              <a:ext uri="{FF2B5EF4-FFF2-40B4-BE49-F238E27FC236}">
                <a16:creationId xmlns:a16="http://schemas.microsoft.com/office/drawing/2014/main" id="{899C4BF9-5395-47AC-A1EF-0DE11A0A8018}"/>
              </a:ext>
            </a:extLst>
          </p:cNvPr>
          <p:cNvPicPr>
            <a:picLocks noChangeAspect="1"/>
          </p:cNvPicPr>
          <p:nvPr/>
        </p:nvPicPr>
        <p:blipFill>
          <a:blip r:embed="rId7"/>
          <a:stretch>
            <a:fillRect/>
          </a:stretch>
        </p:blipFill>
        <p:spPr>
          <a:xfrm>
            <a:off x="4547072" y="3783923"/>
            <a:ext cx="3163613" cy="2752344"/>
          </a:xfrm>
          <a:prstGeom prst="rect">
            <a:avLst/>
          </a:prstGeom>
        </p:spPr>
      </p:pic>
      <p:pic>
        <p:nvPicPr>
          <p:cNvPr id="11" name="Picture 10" descr="A person and a child looking at a computer&#10;&#10;Description automatically generated">
            <a:extLst>
              <a:ext uri="{FF2B5EF4-FFF2-40B4-BE49-F238E27FC236}">
                <a16:creationId xmlns:a16="http://schemas.microsoft.com/office/drawing/2014/main" id="{95481B35-828E-4E9D-81BF-11DDD3072EBA}"/>
              </a:ext>
            </a:extLst>
          </p:cNvPr>
          <p:cNvPicPr>
            <a:picLocks noChangeAspect="1"/>
          </p:cNvPicPr>
          <p:nvPr/>
        </p:nvPicPr>
        <p:blipFill>
          <a:blip r:embed="rId8"/>
          <a:stretch>
            <a:fillRect/>
          </a:stretch>
        </p:blipFill>
        <p:spPr>
          <a:xfrm>
            <a:off x="8592708" y="3783923"/>
            <a:ext cx="3200400" cy="2752344"/>
          </a:xfrm>
          <a:prstGeom prst="rect">
            <a:avLst/>
          </a:prstGeom>
        </p:spPr>
      </p:pic>
    </p:spTree>
    <p:extLst>
      <p:ext uri="{BB962C8B-B14F-4D97-AF65-F5344CB8AC3E}">
        <p14:creationId xmlns:p14="http://schemas.microsoft.com/office/powerpoint/2010/main" val="2857720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B4274-B88C-DF2C-D259-B25E47DD63EB}"/>
              </a:ext>
            </a:extLst>
          </p:cNvPr>
          <p:cNvSpPr>
            <a:spLocks noGrp="1"/>
          </p:cNvSpPr>
          <p:nvPr>
            <p:ph type="title"/>
          </p:nvPr>
        </p:nvSpPr>
        <p:spPr>
          <a:xfrm>
            <a:off x="301657" y="1420927"/>
            <a:ext cx="11594969" cy="609352"/>
          </a:xfrm>
        </p:spPr>
        <p:txBody>
          <a:bodyPr>
            <a:normAutofit fontScale="90000"/>
          </a:bodyPr>
          <a:lstStyle/>
          <a:p>
            <a:pPr algn="ctr"/>
            <a:r>
              <a:rPr lang="en-GB" b="1" dirty="0"/>
              <a:t>Group Activity </a:t>
            </a:r>
          </a:p>
        </p:txBody>
      </p:sp>
      <p:pic>
        <p:nvPicPr>
          <p:cNvPr id="4" name="Picture 3">
            <a:extLst>
              <a:ext uri="{FF2B5EF4-FFF2-40B4-BE49-F238E27FC236}">
                <a16:creationId xmlns:a16="http://schemas.microsoft.com/office/drawing/2014/main" id="{62C0FA41-304D-ABC6-47B4-82D25D8E9228}"/>
              </a:ext>
            </a:extLst>
          </p:cNvPr>
          <p:cNvPicPr>
            <a:picLocks noChangeAspect="1"/>
          </p:cNvPicPr>
          <p:nvPr/>
        </p:nvPicPr>
        <p:blipFill>
          <a:blip r:embed="rId2"/>
          <a:stretch>
            <a:fillRect/>
          </a:stretch>
        </p:blipFill>
        <p:spPr>
          <a:xfrm>
            <a:off x="301657" y="2626573"/>
            <a:ext cx="4901609" cy="2810500"/>
          </a:xfrm>
          <a:prstGeom prst="rect">
            <a:avLst/>
          </a:prstGeom>
        </p:spPr>
      </p:pic>
      <p:sp>
        <p:nvSpPr>
          <p:cNvPr id="5" name="TextBox 4">
            <a:extLst>
              <a:ext uri="{FF2B5EF4-FFF2-40B4-BE49-F238E27FC236}">
                <a16:creationId xmlns:a16="http://schemas.microsoft.com/office/drawing/2014/main" id="{E67901BE-8005-B833-51A6-41DB42B8135A}"/>
              </a:ext>
            </a:extLst>
          </p:cNvPr>
          <p:cNvSpPr txBox="1"/>
          <p:nvPr/>
        </p:nvSpPr>
        <p:spPr>
          <a:xfrm>
            <a:off x="6013343" y="2287221"/>
            <a:ext cx="5883284" cy="3785652"/>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In August 2024, NHS Digital used patient data to develop an overview of Dementia care in Primary care services. </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In what ways do you think that this type of data collection benefits </a:t>
            </a:r>
            <a:r>
              <a:rPr lang="en-GB" sz="2000" b="1" dirty="0">
                <a:latin typeface="Arial" panose="020B0604020202020204" pitchFamily="34" charset="0"/>
                <a:cs typeface="Arial" panose="020B0604020202020204" pitchFamily="34" charset="0"/>
              </a:rPr>
              <a:t>patients</a:t>
            </a:r>
            <a:r>
              <a:rPr lang="en-GB" sz="2000" dirty="0">
                <a:latin typeface="Arial" panose="020B0604020202020204" pitchFamily="34" charset="0"/>
                <a:cs typeface="Arial" panose="020B0604020202020204" pitchFamily="34" charset="0"/>
              </a:rPr>
              <a:t>? </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In what ways do you think this type of data benefits </a:t>
            </a:r>
            <a:r>
              <a:rPr lang="en-GB" sz="2000" b="1" dirty="0">
                <a:latin typeface="Arial" panose="020B0604020202020204" pitchFamily="34" charset="0"/>
                <a:cs typeface="Arial" panose="020B0604020202020204" pitchFamily="34" charset="0"/>
              </a:rPr>
              <a:t>staff in the workforce</a:t>
            </a:r>
            <a:r>
              <a:rPr lang="en-GB" sz="2000" dirty="0">
                <a:latin typeface="Arial" panose="020B0604020202020204" pitchFamily="34" charset="0"/>
                <a:cs typeface="Arial" panose="020B0604020202020204" pitchFamily="34" charset="0"/>
              </a:rPr>
              <a:t>? </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In what way might this data lead to benefits for </a:t>
            </a:r>
            <a:r>
              <a:rPr lang="en-GB" sz="2000" b="1" dirty="0">
                <a:latin typeface="Arial" panose="020B0604020202020204" pitchFamily="34" charset="0"/>
                <a:cs typeface="Arial" panose="020B0604020202020204" pitchFamily="34" charset="0"/>
              </a:rPr>
              <a:t>local communities</a:t>
            </a:r>
            <a:r>
              <a:rPr lang="en-GB" sz="20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650538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Effect transition="in" filter="fade">
                                      <p:cBhvr>
                                        <p:cTn id="17" dur="500"/>
                                        <p:tgtEl>
                                          <p:spTgt spid="5">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6" end="6"/>
                                            </p:txEl>
                                          </p:spTgt>
                                        </p:tgtEl>
                                        <p:attrNameLst>
                                          <p:attrName>style.visibility</p:attrName>
                                        </p:attrNameLst>
                                      </p:cBhvr>
                                      <p:to>
                                        <p:strVal val="visible"/>
                                      </p:to>
                                    </p:set>
                                    <p:animEffect transition="in" filter="fade">
                                      <p:cBhvr>
                                        <p:cTn id="22"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597D190-C666-4587-9465-4B7D4EE7C6FD}"/>
              </a:ext>
            </a:extLst>
          </p:cNvPr>
          <p:cNvSpPr>
            <a:spLocks noGrp="1"/>
          </p:cNvSpPr>
          <p:nvPr>
            <p:ph idx="1"/>
          </p:nvPr>
        </p:nvSpPr>
        <p:spPr>
          <a:xfrm>
            <a:off x="630810" y="2215647"/>
            <a:ext cx="5194257" cy="3033686"/>
          </a:xfrm>
        </p:spPr>
        <p:txBody>
          <a:bodyPr/>
          <a:lstStyle/>
          <a:p>
            <a:pPr algn="ctr"/>
            <a:r>
              <a:rPr lang="en-GB" sz="6000" b="1" dirty="0"/>
              <a:t>Ethical use </a:t>
            </a:r>
          </a:p>
          <a:p>
            <a:pPr algn="ctr"/>
            <a:r>
              <a:rPr lang="en-GB" sz="6000" b="1" dirty="0"/>
              <a:t>of</a:t>
            </a:r>
          </a:p>
          <a:p>
            <a:pPr algn="ctr"/>
            <a:r>
              <a:rPr lang="en-GB" sz="6000" b="1" dirty="0"/>
              <a:t>patient data</a:t>
            </a:r>
          </a:p>
        </p:txBody>
      </p:sp>
    </p:spTree>
    <p:extLst>
      <p:ext uri="{BB962C8B-B14F-4D97-AF65-F5344CB8AC3E}">
        <p14:creationId xmlns:p14="http://schemas.microsoft.com/office/powerpoint/2010/main" val="28879426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7E0C5-F34B-41B8-BB15-A899A93C9793}"/>
              </a:ext>
            </a:extLst>
          </p:cNvPr>
          <p:cNvSpPr>
            <a:spLocks noGrp="1"/>
          </p:cNvSpPr>
          <p:nvPr>
            <p:ph type="title"/>
          </p:nvPr>
        </p:nvSpPr>
        <p:spPr>
          <a:xfrm>
            <a:off x="210217" y="1166742"/>
            <a:ext cx="11594969" cy="734057"/>
          </a:xfrm>
        </p:spPr>
        <p:txBody>
          <a:bodyPr>
            <a:normAutofit/>
          </a:bodyPr>
          <a:lstStyle/>
          <a:p>
            <a:pPr algn="ctr"/>
            <a:r>
              <a:rPr lang="en-GB" sz="3600" b="1" dirty="0">
                <a:latin typeface="+mn-lt"/>
              </a:rPr>
              <a:t>Ethical use of patient data</a:t>
            </a:r>
          </a:p>
        </p:txBody>
      </p:sp>
      <p:sp>
        <p:nvSpPr>
          <p:cNvPr id="6" name="TextBox 5">
            <a:extLst>
              <a:ext uri="{FF2B5EF4-FFF2-40B4-BE49-F238E27FC236}">
                <a16:creationId xmlns:a16="http://schemas.microsoft.com/office/drawing/2014/main" id="{471AD95C-EA7A-4C75-BD12-81A7725251C4}"/>
              </a:ext>
            </a:extLst>
          </p:cNvPr>
          <p:cNvSpPr txBox="1"/>
          <p:nvPr/>
        </p:nvSpPr>
        <p:spPr>
          <a:xfrm>
            <a:off x="370572" y="2262988"/>
            <a:ext cx="11450855" cy="1384995"/>
          </a:xfrm>
          <a:prstGeom prst="rect">
            <a:avLst/>
          </a:prstGeom>
          <a:noFill/>
        </p:spPr>
        <p:txBody>
          <a:bodyPr wrap="square" rtlCol="0">
            <a:spAutoFit/>
          </a:bodyPr>
          <a:lstStyle/>
          <a:p>
            <a:r>
              <a:rPr lang="en-GB" sz="2800" dirty="0"/>
              <a:t>The </a:t>
            </a:r>
            <a:r>
              <a:rPr lang="en-GB" sz="2800" b="1" dirty="0"/>
              <a:t>National Data Guardian </a:t>
            </a:r>
            <a:r>
              <a:rPr lang="en-GB" sz="2800" dirty="0"/>
              <a:t>advises the health and adult social care system in England to help ensure that people's confidential information is kept safe and used properly.</a:t>
            </a:r>
          </a:p>
        </p:txBody>
      </p:sp>
      <p:sp>
        <p:nvSpPr>
          <p:cNvPr id="11" name="TextBox 10">
            <a:extLst>
              <a:ext uri="{FF2B5EF4-FFF2-40B4-BE49-F238E27FC236}">
                <a16:creationId xmlns:a16="http://schemas.microsoft.com/office/drawing/2014/main" id="{B8CFB940-2347-4E80-ADF4-654A852EE998}"/>
              </a:ext>
            </a:extLst>
          </p:cNvPr>
          <p:cNvSpPr txBox="1"/>
          <p:nvPr/>
        </p:nvSpPr>
        <p:spPr>
          <a:xfrm>
            <a:off x="354330" y="4595012"/>
            <a:ext cx="11450856" cy="1384995"/>
          </a:xfrm>
          <a:prstGeom prst="rect">
            <a:avLst/>
          </a:prstGeom>
          <a:noFill/>
          <a:ln w="57150">
            <a:solidFill>
              <a:schemeClr val="accent1"/>
            </a:solidFill>
          </a:ln>
        </p:spPr>
        <p:txBody>
          <a:bodyPr wrap="square">
            <a:spAutoFit/>
          </a:bodyPr>
          <a:lstStyle/>
          <a:p>
            <a:r>
              <a:rPr lang="en-GB" sz="2800" b="1" dirty="0"/>
              <a:t>Vision</a:t>
            </a:r>
          </a:p>
          <a:p>
            <a:r>
              <a:rPr lang="en-GB" sz="2800" dirty="0"/>
              <a:t>The NDG’s vision is for improved health and care outcomes through the safe, appropriate, and ethical use of people’s health and social care information.</a:t>
            </a:r>
          </a:p>
        </p:txBody>
      </p:sp>
    </p:spTree>
    <p:extLst>
      <p:ext uri="{BB962C8B-B14F-4D97-AF65-F5344CB8AC3E}">
        <p14:creationId xmlns:p14="http://schemas.microsoft.com/office/powerpoint/2010/main" val="3689706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A73B19B-AA6D-43D8-BA8B-A4A3F81541D5}"/>
              </a:ext>
            </a:extLst>
          </p:cNvPr>
          <p:cNvSpPr txBox="1"/>
          <p:nvPr/>
        </p:nvSpPr>
        <p:spPr>
          <a:xfrm>
            <a:off x="491489" y="1463040"/>
            <a:ext cx="11011397" cy="5262979"/>
          </a:xfrm>
          <a:prstGeom prst="rect">
            <a:avLst/>
          </a:prstGeom>
          <a:noFill/>
          <a:ln w="57150">
            <a:solidFill>
              <a:schemeClr val="accent1"/>
            </a:solidFill>
          </a:ln>
        </p:spPr>
        <p:txBody>
          <a:bodyPr wrap="square" rtlCol="0">
            <a:spAutoFit/>
          </a:bodyPr>
          <a:lstStyle/>
          <a:p>
            <a:r>
              <a:rPr lang="en-GB" sz="2800" b="1" dirty="0"/>
              <a:t>Mission (task)</a:t>
            </a:r>
          </a:p>
          <a:p>
            <a:endParaRPr lang="en-GB" sz="2800" b="1" dirty="0"/>
          </a:p>
          <a:p>
            <a:pPr marL="457200" indent="-457200">
              <a:buFont typeface="Arial" panose="020B0604020202020204" pitchFamily="34" charset="0"/>
              <a:buChar char="•"/>
            </a:pPr>
            <a:r>
              <a:rPr lang="en-GB" sz="2800" dirty="0">
                <a:latin typeface="Arial" panose="020B0604020202020204" pitchFamily="34" charset="0"/>
                <a:cs typeface="Arial" panose="020B0604020202020204" pitchFamily="34" charset="0"/>
              </a:rPr>
              <a:t>The NDG’s mission is to help preserve trust in the confidentiality of our health and social care services. </a:t>
            </a:r>
          </a:p>
          <a:p>
            <a:pPr marL="457200" indent="-45720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GB" sz="2800" dirty="0">
                <a:latin typeface="Arial" panose="020B0604020202020204" pitchFamily="34" charset="0"/>
                <a:cs typeface="Arial" panose="020B0604020202020204" pitchFamily="34" charset="0"/>
              </a:rPr>
              <a:t>If people are to support the collection and use of their health and care data, they need to be confident that information about their care will remain private and only be used in ways which benefit the public.</a:t>
            </a:r>
          </a:p>
          <a:p>
            <a:pPr marL="457200" indent="-45720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45470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30CF42-888E-6FDF-A5DC-AF1EBBD3C3EE}"/>
              </a:ext>
            </a:extLst>
          </p:cNvPr>
          <p:cNvSpPr>
            <a:spLocks noGrp="1"/>
          </p:cNvSpPr>
          <p:nvPr>
            <p:ph type="title"/>
          </p:nvPr>
        </p:nvSpPr>
        <p:spPr>
          <a:xfrm>
            <a:off x="95180" y="1224281"/>
            <a:ext cx="11594969" cy="659665"/>
          </a:xfrm>
        </p:spPr>
        <p:txBody>
          <a:bodyPr>
            <a:normAutofit fontScale="90000"/>
          </a:bodyPr>
          <a:lstStyle/>
          <a:p>
            <a:pPr algn="ctr"/>
            <a:r>
              <a:rPr lang="en-GB" b="1" dirty="0"/>
              <a:t>Objectives</a:t>
            </a:r>
          </a:p>
        </p:txBody>
      </p:sp>
      <p:sp>
        <p:nvSpPr>
          <p:cNvPr id="3" name="Content Placeholder 2">
            <a:extLst>
              <a:ext uri="{FF2B5EF4-FFF2-40B4-BE49-F238E27FC236}">
                <a16:creationId xmlns:a16="http://schemas.microsoft.com/office/drawing/2014/main" id="{479121D9-8689-0326-1A57-0DF51BF467E0}"/>
              </a:ext>
            </a:extLst>
          </p:cNvPr>
          <p:cNvSpPr>
            <a:spLocks noGrp="1"/>
          </p:cNvSpPr>
          <p:nvPr>
            <p:ph idx="1"/>
          </p:nvPr>
        </p:nvSpPr>
        <p:spPr>
          <a:xfrm>
            <a:off x="301657" y="2099547"/>
            <a:ext cx="11594969" cy="4526540"/>
          </a:xfrm>
        </p:spPr>
        <p:txBody>
          <a:bodyPr>
            <a:normAutofit/>
          </a:bodyPr>
          <a:lstStyle/>
          <a:p>
            <a:pPr marL="0" indent="0">
              <a:buNone/>
            </a:pPr>
            <a:r>
              <a:rPr lang="en-GB" dirty="0"/>
              <a:t>Four long-term strategic objectives support the NDG’s (</a:t>
            </a:r>
            <a:r>
              <a:rPr lang="en-GB" b="1" dirty="0"/>
              <a:t>National Data Guardian)</a:t>
            </a:r>
            <a:r>
              <a:rPr lang="en-GB" dirty="0"/>
              <a:t> mission:</a:t>
            </a:r>
          </a:p>
          <a:p>
            <a:pPr marL="0" indent="0">
              <a:buNone/>
            </a:pPr>
            <a:endParaRPr lang="en-GB" dirty="0"/>
          </a:p>
          <a:p>
            <a:pPr lvl="0"/>
            <a:r>
              <a:rPr lang="en-GB" sz="2800" b="1" dirty="0">
                <a:cs typeface="Arial" panose="020B0604020202020204" pitchFamily="34" charset="0"/>
              </a:rPr>
              <a:t>Safeguard trust </a:t>
            </a:r>
            <a:r>
              <a:rPr lang="en-GB" sz="2800" dirty="0">
                <a:cs typeface="Arial" panose="020B0604020202020204" pitchFamily="34" charset="0"/>
              </a:rPr>
              <a:t>in the confidentiality of our health and social care system.</a:t>
            </a:r>
            <a:endParaRPr lang="en-US" sz="2800" dirty="0">
              <a:cs typeface="Arial" panose="020B0604020202020204" pitchFamily="34" charset="0"/>
            </a:endParaRPr>
          </a:p>
          <a:p>
            <a:pPr lvl="0"/>
            <a:r>
              <a:rPr lang="en-GB" sz="2800" b="1" dirty="0">
                <a:cs typeface="Arial" panose="020B0604020202020204" pitchFamily="34" charset="0"/>
              </a:rPr>
              <a:t>Encourage</a:t>
            </a:r>
            <a:r>
              <a:rPr lang="en-GB" sz="2800" dirty="0">
                <a:cs typeface="Arial" panose="020B0604020202020204" pitchFamily="34" charset="0"/>
              </a:rPr>
              <a:t> safe and appropriate information sharing for individual care.</a:t>
            </a:r>
            <a:endParaRPr lang="en-US" sz="2800" dirty="0">
              <a:cs typeface="Arial" panose="020B0604020202020204" pitchFamily="34" charset="0"/>
            </a:endParaRPr>
          </a:p>
          <a:p>
            <a:pPr lvl="0"/>
            <a:r>
              <a:rPr lang="en-GB" sz="2800" b="1" dirty="0">
                <a:cs typeface="Arial" panose="020B0604020202020204" pitchFamily="34" charset="0"/>
              </a:rPr>
              <a:t>Support understanding and engagement </a:t>
            </a:r>
            <a:r>
              <a:rPr lang="en-GB" sz="2800" dirty="0">
                <a:cs typeface="Arial" panose="020B0604020202020204" pitchFamily="34" charset="0"/>
              </a:rPr>
              <a:t>about how and why data is used.</a:t>
            </a:r>
            <a:endParaRPr lang="en-US" sz="2800" dirty="0">
              <a:cs typeface="Arial" panose="020B0604020202020204" pitchFamily="34" charset="0"/>
            </a:endParaRPr>
          </a:p>
          <a:p>
            <a:pPr lvl="0"/>
            <a:r>
              <a:rPr lang="en-GB" sz="2800" b="1" dirty="0">
                <a:cs typeface="Arial" panose="020B0604020202020204" pitchFamily="34" charset="0"/>
              </a:rPr>
              <a:t>Encourage the safe, appropriate</a:t>
            </a:r>
            <a:r>
              <a:rPr lang="en-GB" sz="2800" dirty="0">
                <a:cs typeface="Arial" panose="020B0604020202020204" pitchFamily="34" charset="0"/>
              </a:rPr>
              <a:t>, and ethical use of data in system planning, research and innovation that benefits the public</a:t>
            </a:r>
            <a:r>
              <a:rPr lang="en-GB" sz="2400" dirty="0">
                <a:cs typeface="Arial" panose="020B0604020202020204" pitchFamily="34" charset="0"/>
              </a:rPr>
              <a:t>.</a:t>
            </a:r>
            <a:endParaRPr lang="en-US" sz="2400" dirty="0">
              <a:cs typeface="Arial" panose="020B0604020202020204" pitchFamily="34" charset="0"/>
            </a:endParaRPr>
          </a:p>
          <a:p>
            <a:pPr marL="0" indent="0">
              <a:buNone/>
            </a:pPr>
            <a:endParaRPr lang="en-GB" dirty="0"/>
          </a:p>
          <a:p>
            <a:endParaRPr lang="en-GB" dirty="0"/>
          </a:p>
        </p:txBody>
      </p:sp>
    </p:spTree>
    <p:extLst>
      <p:ext uri="{BB962C8B-B14F-4D97-AF65-F5344CB8AC3E}">
        <p14:creationId xmlns:p14="http://schemas.microsoft.com/office/powerpoint/2010/main" val="29093916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A4CA61-4D80-A73A-B24B-082F74456FF3}"/>
              </a:ext>
            </a:extLst>
          </p:cNvPr>
          <p:cNvSpPr>
            <a:spLocks noGrp="1"/>
          </p:cNvSpPr>
          <p:nvPr>
            <p:ph type="title"/>
          </p:nvPr>
        </p:nvSpPr>
        <p:spPr>
          <a:xfrm>
            <a:off x="301657" y="1420926"/>
            <a:ext cx="11594969" cy="447631"/>
          </a:xfrm>
        </p:spPr>
        <p:txBody>
          <a:bodyPr>
            <a:normAutofit fontScale="90000"/>
          </a:bodyPr>
          <a:lstStyle/>
          <a:p>
            <a:pPr algn="ctr"/>
            <a:r>
              <a:rPr lang="en-GB" b="1" dirty="0">
                <a:latin typeface="+mn-lt"/>
              </a:rPr>
              <a:t>Caldicott Principles</a:t>
            </a:r>
          </a:p>
        </p:txBody>
      </p:sp>
      <p:sp>
        <p:nvSpPr>
          <p:cNvPr id="3" name="Content Placeholder 2">
            <a:extLst>
              <a:ext uri="{FF2B5EF4-FFF2-40B4-BE49-F238E27FC236}">
                <a16:creationId xmlns:a16="http://schemas.microsoft.com/office/drawing/2014/main" id="{43AB7E4C-07CD-044F-F203-4AEE491870D5}"/>
              </a:ext>
            </a:extLst>
          </p:cNvPr>
          <p:cNvSpPr>
            <a:spLocks noGrp="1"/>
          </p:cNvSpPr>
          <p:nvPr>
            <p:ph idx="1"/>
          </p:nvPr>
        </p:nvSpPr>
        <p:spPr>
          <a:xfrm>
            <a:off x="383458" y="2212258"/>
            <a:ext cx="6715433" cy="4409768"/>
          </a:xfrm>
        </p:spPr>
        <p:txBody>
          <a:bodyPr>
            <a:normAutofit/>
          </a:bodyPr>
          <a:lstStyle/>
          <a:p>
            <a:pPr marL="0" indent="0">
              <a:buNone/>
            </a:pPr>
            <a:r>
              <a:rPr lang="en-GB" dirty="0"/>
              <a:t>The </a:t>
            </a:r>
            <a:r>
              <a:rPr lang="en-GB" b="1" dirty="0"/>
              <a:t>Caldicott Principles</a:t>
            </a:r>
            <a:r>
              <a:rPr lang="en-GB" dirty="0"/>
              <a:t> are guidelines for protecting and sharing health and care information safely.</a:t>
            </a:r>
          </a:p>
          <a:p>
            <a:pPr marL="0" indent="0">
              <a:buNone/>
            </a:pPr>
            <a:r>
              <a:rPr lang="en-GB" dirty="0"/>
              <a:t>They help ensure that:</a:t>
            </a:r>
          </a:p>
          <a:p>
            <a:r>
              <a:rPr lang="en-GB" dirty="0"/>
              <a:t>Information is kept confidential. </a:t>
            </a:r>
          </a:p>
          <a:p>
            <a:r>
              <a:rPr lang="en-GB" dirty="0"/>
              <a:t>Personal data is used appropriately. </a:t>
            </a:r>
          </a:p>
          <a:p>
            <a:r>
              <a:rPr lang="en-GB" dirty="0"/>
              <a:t>Information is shared only when necessary.</a:t>
            </a:r>
          </a:p>
          <a:p>
            <a:endParaRPr lang="en-GB" b="1" dirty="0"/>
          </a:p>
        </p:txBody>
      </p:sp>
      <p:pic>
        <p:nvPicPr>
          <p:cNvPr id="4" name="Picture 3">
            <a:extLst>
              <a:ext uri="{FF2B5EF4-FFF2-40B4-BE49-F238E27FC236}">
                <a16:creationId xmlns:a16="http://schemas.microsoft.com/office/drawing/2014/main" id="{6064116C-2113-B841-B557-7C45BF019C2F}"/>
              </a:ext>
            </a:extLst>
          </p:cNvPr>
          <p:cNvPicPr>
            <a:picLocks noChangeAspect="1"/>
          </p:cNvPicPr>
          <p:nvPr/>
        </p:nvPicPr>
        <p:blipFill>
          <a:blip r:embed="rId2"/>
          <a:stretch>
            <a:fillRect/>
          </a:stretch>
        </p:blipFill>
        <p:spPr>
          <a:xfrm>
            <a:off x="7693198" y="2854234"/>
            <a:ext cx="3714750" cy="2228850"/>
          </a:xfrm>
          <a:prstGeom prst="rect">
            <a:avLst/>
          </a:prstGeom>
        </p:spPr>
      </p:pic>
    </p:spTree>
    <p:extLst>
      <p:ext uri="{BB962C8B-B14F-4D97-AF65-F5344CB8AC3E}">
        <p14:creationId xmlns:p14="http://schemas.microsoft.com/office/powerpoint/2010/main" val="33190923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D8264FF-861D-7933-3398-8C65D678C6A1}"/>
              </a:ext>
            </a:extLst>
          </p:cNvPr>
          <p:cNvPicPr>
            <a:picLocks noChangeAspect="1"/>
          </p:cNvPicPr>
          <p:nvPr/>
        </p:nvPicPr>
        <p:blipFill>
          <a:blip r:embed="rId3"/>
          <a:stretch>
            <a:fillRect/>
          </a:stretch>
        </p:blipFill>
        <p:spPr>
          <a:xfrm>
            <a:off x="934065" y="0"/>
            <a:ext cx="9849965" cy="6719680"/>
          </a:xfrm>
          <a:prstGeom prst="rect">
            <a:avLst/>
          </a:prstGeom>
        </p:spPr>
      </p:pic>
    </p:spTree>
    <p:extLst>
      <p:ext uri="{BB962C8B-B14F-4D97-AF65-F5344CB8AC3E}">
        <p14:creationId xmlns:p14="http://schemas.microsoft.com/office/powerpoint/2010/main" val="39739477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5A585-DF4F-40A5-8EF5-48291F480DF0}"/>
              </a:ext>
            </a:extLst>
          </p:cNvPr>
          <p:cNvSpPr>
            <a:spLocks noGrp="1"/>
          </p:cNvSpPr>
          <p:nvPr>
            <p:ph type="title"/>
          </p:nvPr>
        </p:nvSpPr>
        <p:spPr>
          <a:xfrm>
            <a:off x="3216307" y="2861106"/>
            <a:ext cx="5139023" cy="1325563"/>
          </a:xfrm>
        </p:spPr>
        <p:txBody>
          <a:bodyPr/>
          <a:lstStyle/>
          <a:p>
            <a:r>
              <a:rPr lang="en-GB" b="1" dirty="0"/>
              <a:t>Spotlight Innovation </a:t>
            </a:r>
          </a:p>
        </p:txBody>
      </p:sp>
    </p:spTree>
    <p:extLst>
      <p:ext uri="{BB962C8B-B14F-4D97-AF65-F5344CB8AC3E}">
        <p14:creationId xmlns:p14="http://schemas.microsoft.com/office/powerpoint/2010/main" val="32683418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BADCC3-3965-433B-A877-74BC88AF69E9}"/>
              </a:ext>
            </a:extLst>
          </p:cNvPr>
          <p:cNvSpPr>
            <a:spLocks noGrp="1"/>
          </p:cNvSpPr>
          <p:nvPr>
            <p:ph type="title"/>
          </p:nvPr>
        </p:nvSpPr>
        <p:spPr>
          <a:xfrm>
            <a:off x="301657" y="1420926"/>
            <a:ext cx="11594969" cy="606657"/>
          </a:xfrm>
        </p:spPr>
        <p:txBody>
          <a:bodyPr>
            <a:normAutofit fontScale="90000"/>
          </a:bodyPr>
          <a:lstStyle/>
          <a:p>
            <a:pPr algn="ctr"/>
            <a:r>
              <a:rPr lang="en-GB" b="1" dirty="0" err="1">
                <a:latin typeface="+mn-lt"/>
              </a:rPr>
              <a:t>KardiaMobile</a:t>
            </a:r>
            <a:r>
              <a:rPr lang="en-GB" b="1" dirty="0">
                <a:latin typeface="+mn-lt"/>
              </a:rPr>
              <a:t> by </a:t>
            </a:r>
            <a:r>
              <a:rPr lang="en-GB" b="1" dirty="0" err="1">
                <a:latin typeface="+mn-lt"/>
              </a:rPr>
              <a:t>AliveCor</a:t>
            </a:r>
            <a:endParaRPr lang="en-GB" b="1" dirty="0">
              <a:latin typeface="+mn-lt"/>
            </a:endParaRPr>
          </a:p>
        </p:txBody>
      </p:sp>
      <p:sp>
        <p:nvSpPr>
          <p:cNvPr id="3" name="Content Placeholder 2">
            <a:extLst>
              <a:ext uri="{FF2B5EF4-FFF2-40B4-BE49-F238E27FC236}">
                <a16:creationId xmlns:a16="http://schemas.microsoft.com/office/drawing/2014/main" id="{35A905AB-E9EA-4404-B893-3DB0608EE577}"/>
              </a:ext>
            </a:extLst>
          </p:cNvPr>
          <p:cNvSpPr>
            <a:spLocks noGrp="1"/>
          </p:cNvSpPr>
          <p:nvPr>
            <p:ph idx="1"/>
          </p:nvPr>
        </p:nvSpPr>
        <p:spPr>
          <a:xfrm>
            <a:off x="301657" y="2387249"/>
            <a:ext cx="7106308" cy="3651349"/>
          </a:xfrm>
        </p:spPr>
        <p:txBody>
          <a:bodyPr>
            <a:normAutofit fontScale="77500" lnSpcReduction="20000"/>
          </a:bodyPr>
          <a:lstStyle/>
          <a:p>
            <a:pPr marL="342900" lvl="0" indent="-342900">
              <a:lnSpc>
                <a:spcPct val="107000"/>
              </a:lnSpc>
              <a:spcAft>
                <a:spcPts val="800"/>
              </a:spcAft>
              <a:buSzPts val="1000"/>
              <a:buFont typeface="Symbol" panose="05050102010706020507" pitchFamily="18" charset="2"/>
              <a:buChar char=""/>
              <a:tabLst>
                <a:tab pos="457200" algn="l"/>
              </a:tabLst>
            </a:pPr>
            <a:r>
              <a:rPr lang="en-GB" b="1" dirty="0">
                <a:solidFill>
                  <a:srgbClr val="000000"/>
                </a:solidFill>
                <a:effectLst/>
                <a:latin typeface="Segoe UI" panose="020B0502040204020203" pitchFamily="34" charset="0"/>
                <a:ea typeface="Times New Roman" panose="02020603050405020304" pitchFamily="18" charset="0"/>
                <a:cs typeface="Times New Roman" panose="02020603050405020304" pitchFamily="18" charset="0"/>
              </a:rPr>
              <a:t>Description</a:t>
            </a:r>
            <a:r>
              <a:rPr lang="en-GB" dirty="0">
                <a:solidFill>
                  <a:srgbClr val="000000"/>
                </a:solidFill>
                <a:effectLst/>
                <a:latin typeface="Segoe UI" panose="020B0502040204020203" pitchFamily="34" charset="0"/>
                <a:ea typeface="Times New Roman" panose="02020603050405020304" pitchFamily="18" charset="0"/>
                <a:cs typeface="Times New Roman" panose="02020603050405020304" pitchFamily="18" charset="0"/>
              </a:rPr>
              <a:t>: </a:t>
            </a:r>
            <a:r>
              <a:rPr lang="en-GB" dirty="0" err="1">
                <a:solidFill>
                  <a:srgbClr val="000000"/>
                </a:solidFill>
                <a:effectLst/>
                <a:latin typeface="Segoe UI" panose="020B0502040204020203" pitchFamily="34" charset="0"/>
                <a:ea typeface="Times New Roman" panose="02020603050405020304" pitchFamily="18" charset="0"/>
                <a:cs typeface="Times New Roman" panose="02020603050405020304" pitchFamily="18" charset="0"/>
              </a:rPr>
              <a:t>KardiaMobile</a:t>
            </a:r>
            <a:r>
              <a:rPr lang="en-GB" dirty="0">
                <a:solidFill>
                  <a:srgbClr val="000000"/>
                </a:solidFill>
                <a:effectLst/>
                <a:latin typeface="Segoe UI" panose="020B0502040204020203" pitchFamily="34" charset="0"/>
                <a:ea typeface="Times New Roman" panose="02020603050405020304" pitchFamily="18" charset="0"/>
                <a:cs typeface="Times New Roman" panose="02020603050405020304" pitchFamily="18" charset="0"/>
              </a:rPr>
              <a:t> is a portable </a:t>
            </a:r>
            <a:r>
              <a:rPr lang="en-GB" b="1" dirty="0">
                <a:solidFill>
                  <a:srgbClr val="000000"/>
                </a:solidFill>
                <a:effectLst/>
                <a:latin typeface="Segoe UI" panose="020B0502040204020203" pitchFamily="34" charset="0"/>
                <a:ea typeface="Times New Roman" panose="02020603050405020304" pitchFamily="18" charset="0"/>
                <a:cs typeface="Times New Roman" panose="02020603050405020304" pitchFamily="18" charset="0"/>
              </a:rPr>
              <a:t>ECG device </a:t>
            </a:r>
            <a:r>
              <a:rPr lang="en-GB" dirty="0">
                <a:solidFill>
                  <a:srgbClr val="000000"/>
                </a:solidFill>
                <a:effectLst/>
                <a:latin typeface="Segoe UI" panose="020B0502040204020203" pitchFamily="34" charset="0"/>
                <a:ea typeface="Times New Roman" panose="02020603050405020304" pitchFamily="18" charset="0"/>
                <a:cs typeface="Times New Roman" panose="02020603050405020304" pitchFamily="18" charset="0"/>
              </a:rPr>
              <a:t>that allows users to perform heart rhythm checks and </a:t>
            </a:r>
            <a:r>
              <a:rPr lang="en-GB" b="1" dirty="0">
                <a:solidFill>
                  <a:srgbClr val="000000"/>
                </a:solidFill>
                <a:effectLst/>
                <a:latin typeface="Segoe UI" panose="020B0502040204020203" pitchFamily="34" charset="0"/>
                <a:ea typeface="Times New Roman" panose="02020603050405020304" pitchFamily="18" charset="0"/>
                <a:cs typeface="Times New Roman" panose="02020603050405020304" pitchFamily="18" charset="0"/>
              </a:rPr>
              <a:t>detect atrial fibrillation </a:t>
            </a:r>
            <a:r>
              <a:rPr lang="en-GB" dirty="0">
                <a:solidFill>
                  <a:srgbClr val="000000"/>
                </a:solidFill>
                <a:effectLst/>
                <a:latin typeface="Segoe UI" panose="020B0502040204020203" pitchFamily="34" charset="0"/>
                <a:ea typeface="Times New Roman" panose="02020603050405020304" pitchFamily="18" charset="0"/>
                <a:cs typeface="Times New Roman" panose="02020603050405020304" pitchFamily="18" charset="0"/>
              </a:rPr>
              <a:t>and other arrhythmias. It connects to a smartphone app to provide instant results.</a:t>
            </a:r>
            <a:endParaRPr lang="en-GB"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b="1" dirty="0">
                <a:solidFill>
                  <a:srgbClr val="000000"/>
                </a:solidFill>
                <a:effectLst/>
                <a:latin typeface="Segoe UI" panose="020B0502040204020203" pitchFamily="34" charset="0"/>
                <a:ea typeface="Times New Roman" panose="02020603050405020304" pitchFamily="18" charset="0"/>
                <a:cs typeface="Times New Roman" panose="02020603050405020304" pitchFamily="18" charset="0"/>
              </a:rPr>
              <a:t>Impact</a:t>
            </a:r>
            <a:r>
              <a:rPr lang="en-GB" dirty="0">
                <a:solidFill>
                  <a:srgbClr val="000000"/>
                </a:solidFill>
                <a:effectLst/>
                <a:latin typeface="Segoe UI" panose="020B0502040204020203" pitchFamily="34" charset="0"/>
                <a:ea typeface="Times New Roman" panose="02020603050405020304" pitchFamily="18" charset="0"/>
                <a:cs typeface="Times New Roman" panose="02020603050405020304" pitchFamily="18" charset="0"/>
              </a:rPr>
              <a:t>: This technology enables users to monitor their heart health easily and regularly, providing valuable data for early diagnosis and management of heart conditions. It is particularly useful for people with known heart issues or those at risk.</a:t>
            </a:r>
            <a:endParaRPr lang="en-GB"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GB" dirty="0"/>
          </a:p>
        </p:txBody>
      </p:sp>
      <p:pic>
        <p:nvPicPr>
          <p:cNvPr id="5" name="Picture 4">
            <a:extLst>
              <a:ext uri="{FF2B5EF4-FFF2-40B4-BE49-F238E27FC236}">
                <a16:creationId xmlns:a16="http://schemas.microsoft.com/office/drawing/2014/main" id="{BB77AE48-A3C4-4BD8-81BD-443E566DD0ED}"/>
              </a:ext>
            </a:extLst>
          </p:cNvPr>
          <p:cNvPicPr>
            <a:picLocks noChangeAspect="1"/>
          </p:cNvPicPr>
          <p:nvPr/>
        </p:nvPicPr>
        <p:blipFill>
          <a:blip r:embed="rId2"/>
          <a:stretch>
            <a:fillRect/>
          </a:stretch>
        </p:blipFill>
        <p:spPr>
          <a:xfrm>
            <a:off x="8097077" y="2295915"/>
            <a:ext cx="3468177" cy="3834018"/>
          </a:xfrm>
          <a:prstGeom prst="rect">
            <a:avLst/>
          </a:prstGeom>
        </p:spPr>
      </p:pic>
    </p:spTree>
    <p:extLst>
      <p:ext uri="{BB962C8B-B14F-4D97-AF65-F5344CB8AC3E}">
        <p14:creationId xmlns:p14="http://schemas.microsoft.com/office/powerpoint/2010/main" val="3646046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4E2D51-510B-4AB2-A157-D9C9E0D43D94}"/>
              </a:ext>
            </a:extLst>
          </p:cNvPr>
          <p:cNvSpPr>
            <a:spLocks noGrp="1"/>
          </p:cNvSpPr>
          <p:nvPr>
            <p:ph type="title"/>
          </p:nvPr>
        </p:nvSpPr>
        <p:spPr>
          <a:xfrm>
            <a:off x="141637" y="1078026"/>
            <a:ext cx="11594969" cy="1325563"/>
          </a:xfrm>
        </p:spPr>
        <p:txBody>
          <a:bodyPr/>
          <a:lstStyle/>
          <a:p>
            <a:pPr algn="ctr"/>
            <a:r>
              <a:rPr lang="en-GB" dirty="0" err="1">
                <a:latin typeface="+mn-lt"/>
              </a:rPr>
              <a:t>KardiaMobile</a:t>
            </a:r>
            <a:r>
              <a:rPr lang="en-GB" dirty="0">
                <a:latin typeface="+mn-lt"/>
              </a:rPr>
              <a:t> by </a:t>
            </a:r>
            <a:r>
              <a:rPr lang="en-GB" dirty="0" err="1">
                <a:latin typeface="+mn-lt"/>
              </a:rPr>
              <a:t>AliveCor</a:t>
            </a:r>
            <a:endParaRPr lang="en-GB" dirty="0">
              <a:latin typeface="+mn-lt"/>
            </a:endParaRPr>
          </a:p>
        </p:txBody>
      </p:sp>
      <p:pic>
        <p:nvPicPr>
          <p:cNvPr id="4" name="Online Media 3" title="How To Record a Clean EKG With KardiaMobile">
            <a:hlinkClick r:id="" action="ppaction://media"/>
            <a:extLst>
              <a:ext uri="{FF2B5EF4-FFF2-40B4-BE49-F238E27FC236}">
                <a16:creationId xmlns:a16="http://schemas.microsoft.com/office/drawing/2014/main" id="{E6138A88-43B7-402F-AA68-86D54B70CD95}"/>
              </a:ext>
            </a:extLst>
          </p:cNvPr>
          <p:cNvPicPr>
            <a:picLocks noGrp="1" noRot="1" noChangeAspect="1"/>
          </p:cNvPicPr>
          <p:nvPr>
            <p:ph idx="1"/>
            <a:videoFile r:link="rId1"/>
          </p:nvPr>
        </p:nvPicPr>
        <p:blipFill>
          <a:blip r:embed="rId3"/>
          <a:stretch>
            <a:fillRect/>
          </a:stretch>
        </p:blipFill>
        <p:spPr>
          <a:xfrm>
            <a:off x="2441858" y="2403589"/>
            <a:ext cx="7308283" cy="4128974"/>
          </a:xfrm>
          <a:prstGeom prst="rect">
            <a:avLst/>
          </a:prstGeom>
        </p:spPr>
      </p:pic>
    </p:spTree>
    <p:extLst>
      <p:ext uri="{BB962C8B-B14F-4D97-AF65-F5344CB8AC3E}">
        <p14:creationId xmlns:p14="http://schemas.microsoft.com/office/powerpoint/2010/main" val="3251020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BBE0E-85F7-45CD-ACDE-8F9D15F6619C}"/>
              </a:ext>
            </a:extLst>
          </p:cNvPr>
          <p:cNvSpPr>
            <a:spLocks noGrp="1"/>
          </p:cNvSpPr>
          <p:nvPr>
            <p:ph type="title"/>
          </p:nvPr>
        </p:nvSpPr>
        <p:spPr>
          <a:xfrm>
            <a:off x="153067" y="1043736"/>
            <a:ext cx="11594969" cy="1325563"/>
          </a:xfrm>
        </p:spPr>
        <p:txBody>
          <a:bodyPr/>
          <a:lstStyle/>
          <a:p>
            <a:pPr algn="ctr"/>
            <a:r>
              <a:rPr lang="en-GB" dirty="0" err="1">
                <a:latin typeface="+mn-lt"/>
              </a:rPr>
              <a:t>KardiaMobile</a:t>
            </a:r>
            <a:r>
              <a:rPr lang="en-GB" dirty="0">
                <a:latin typeface="+mn-lt"/>
              </a:rPr>
              <a:t> by </a:t>
            </a:r>
            <a:r>
              <a:rPr lang="en-GB" dirty="0" err="1">
                <a:latin typeface="+mn-lt"/>
              </a:rPr>
              <a:t>AliveCor</a:t>
            </a:r>
            <a:endParaRPr lang="en-GB" dirty="0">
              <a:latin typeface="+mn-lt"/>
            </a:endParaRPr>
          </a:p>
        </p:txBody>
      </p:sp>
      <p:pic>
        <p:nvPicPr>
          <p:cNvPr id="7" name="Online Media 6" title="Let's Talk Rhythm with Alun Wyn Jones and AliveCor">
            <a:hlinkClick r:id="" action="ppaction://media"/>
            <a:extLst>
              <a:ext uri="{FF2B5EF4-FFF2-40B4-BE49-F238E27FC236}">
                <a16:creationId xmlns:a16="http://schemas.microsoft.com/office/drawing/2014/main" id="{653A1301-59A0-4B3B-B5EC-D820769DFFA3}"/>
              </a:ext>
            </a:extLst>
          </p:cNvPr>
          <p:cNvPicPr>
            <a:picLocks noGrp="1" noRot="1" noChangeAspect="1"/>
          </p:cNvPicPr>
          <p:nvPr>
            <p:ph idx="1"/>
            <a:videoFile r:link="rId1"/>
          </p:nvPr>
        </p:nvPicPr>
        <p:blipFill>
          <a:blip r:embed="rId3"/>
          <a:stretch>
            <a:fillRect/>
          </a:stretch>
        </p:blipFill>
        <p:spPr>
          <a:xfrm>
            <a:off x="2138997" y="2061373"/>
            <a:ext cx="7914005" cy="4471190"/>
          </a:xfrm>
          <a:prstGeom prst="rect">
            <a:avLst/>
          </a:prstGeom>
        </p:spPr>
      </p:pic>
    </p:spTree>
    <p:extLst>
      <p:ext uri="{BB962C8B-B14F-4D97-AF65-F5344CB8AC3E}">
        <p14:creationId xmlns:p14="http://schemas.microsoft.com/office/powerpoint/2010/main" val="2842727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45F03-CFA0-4A77-A74E-72B986355A60}"/>
              </a:ext>
            </a:extLst>
          </p:cNvPr>
          <p:cNvSpPr>
            <a:spLocks noGrp="1"/>
          </p:cNvSpPr>
          <p:nvPr>
            <p:ph type="title"/>
          </p:nvPr>
        </p:nvSpPr>
        <p:spPr/>
        <p:txBody>
          <a:bodyPr/>
          <a:lstStyle/>
          <a:p>
            <a:r>
              <a:rPr lang="en-GB" b="1" dirty="0"/>
              <a:t>Individual thoughts : </a:t>
            </a:r>
            <a:r>
              <a:rPr lang="en-GB" b="1" dirty="0" err="1"/>
              <a:t>KardiaMobile</a:t>
            </a:r>
            <a:r>
              <a:rPr lang="en-GB" dirty="0"/>
              <a:t> by AliveCor</a:t>
            </a:r>
          </a:p>
        </p:txBody>
      </p:sp>
      <p:sp>
        <p:nvSpPr>
          <p:cNvPr id="4" name="TextBox 3">
            <a:extLst>
              <a:ext uri="{FF2B5EF4-FFF2-40B4-BE49-F238E27FC236}">
                <a16:creationId xmlns:a16="http://schemas.microsoft.com/office/drawing/2014/main" id="{3B47AD78-F8DB-4AF3-88F8-EA56980B4C93}"/>
              </a:ext>
            </a:extLst>
          </p:cNvPr>
          <p:cNvSpPr txBox="1"/>
          <p:nvPr/>
        </p:nvSpPr>
        <p:spPr>
          <a:xfrm>
            <a:off x="3856292" y="1838739"/>
            <a:ext cx="7429500" cy="3108543"/>
          </a:xfrm>
          <a:prstGeom prst="rect">
            <a:avLst/>
          </a:prstGeom>
          <a:noFill/>
        </p:spPr>
        <p:txBody>
          <a:bodyPr wrap="square" rtlCol="0">
            <a:spAutoFit/>
          </a:bodyPr>
          <a:lstStyle/>
          <a:p>
            <a:pPr marL="285750" indent="-285750">
              <a:buFont typeface="Arial" panose="020B0604020202020204" pitchFamily="34" charset="0"/>
              <a:buChar char="•"/>
            </a:pPr>
            <a:r>
              <a:rPr lang="en-GB" sz="2800" dirty="0"/>
              <a:t>How could this type of technology benefit an </a:t>
            </a:r>
            <a:r>
              <a:rPr lang="en-GB" sz="2800" b="1" dirty="0"/>
              <a:t>individual</a:t>
            </a:r>
            <a:r>
              <a:rPr lang="en-GB" sz="2800" dirty="0"/>
              <a:t> with day-to-day life and care?</a:t>
            </a:r>
          </a:p>
          <a:p>
            <a:pPr marL="285750" indent="-285750">
              <a:buFont typeface="Arial" panose="020B0604020202020204" pitchFamily="34" charset="0"/>
              <a:buChar char="•"/>
            </a:pPr>
            <a:r>
              <a:rPr lang="en-GB" sz="2800" dirty="0"/>
              <a:t>How could this type of technology benefit the </a:t>
            </a:r>
            <a:r>
              <a:rPr lang="en-GB" sz="2800" b="1" dirty="0"/>
              <a:t>workforce</a:t>
            </a:r>
            <a:r>
              <a:rPr lang="en-GB" sz="2800" dirty="0"/>
              <a:t>? Or local </a:t>
            </a:r>
            <a:r>
              <a:rPr lang="en-GB" sz="2800" b="1" dirty="0"/>
              <a:t>communities</a:t>
            </a:r>
            <a:r>
              <a:rPr lang="en-GB" sz="2800" dirty="0"/>
              <a:t>? </a:t>
            </a:r>
          </a:p>
          <a:p>
            <a:pPr marL="285750" indent="-285750">
              <a:buFont typeface="Arial" panose="020B0604020202020204" pitchFamily="34" charset="0"/>
              <a:buChar char="•"/>
            </a:pPr>
            <a:r>
              <a:rPr lang="en-GB" sz="2800" dirty="0"/>
              <a:t>What </a:t>
            </a:r>
            <a:r>
              <a:rPr lang="en-GB" sz="2800" b="1" dirty="0"/>
              <a:t>challenges</a:t>
            </a:r>
            <a:r>
              <a:rPr lang="en-GB" sz="2800" dirty="0"/>
              <a:t> could there be with regards to the collection, storage and sharing of this information?  </a:t>
            </a:r>
          </a:p>
        </p:txBody>
      </p:sp>
      <p:pic>
        <p:nvPicPr>
          <p:cNvPr id="5" name="Picture 4">
            <a:extLst>
              <a:ext uri="{FF2B5EF4-FFF2-40B4-BE49-F238E27FC236}">
                <a16:creationId xmlns:a16="http://schemas.microsoft.com/office/drawing/2014/main" id="{5C445232-38B6-4D72-AD53-A0CAEE90E694}"/>
              </a:ext>
            </a:extLst>
          </p:cNvPr>
          <p:cNvPicPr>
            <a:picLocks noChangeAspect="1"/>
          </p:cNvPicPr>
          <p:nvPr/>
        </p:nvPicPr>
        <p:blipFill>
          <a:blip r:embed="rId2"/>
          <a:stretch>
            <a:fillRect/>
          </a:stretch>
        </p:blipFill>
        <p:spPr>
          <a:xfrm>
            <a:off x="238125" y="1584960"/>
            <a:ext cx="3063894" cy="3387090"/>
          </a:xfrm>
          <a:prstGeom prst="rect">
            <a:avLst/>
          </a:prstGeom>
        </p:spPr>
      </p:pic>
    </p:spTree>
    <p:extLst>
      <p:ext uri="{BB962C8B-B14F-4D97-AF65-F5344CB8AC3E}">
        <p14:creationId xmlns:p14="http://schemas.microsoft.com/office/powerpoint/2010/main" val="2841055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fade">
                                      <p:cBhvr>
                                        <p:cTn id="10" dur="500"/>
                                        <p:tgtEl>
                                          <p:spTgt spid="4">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fade">
                                      <p:cBhvr>
                                        <p:cTn id="13"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33F86-8790-214C-C6C6-25E081F384B4}"/>
              </a:ext>
            </a:extLst>
          </p:cNvPr>
          <p:cNvSpPr>
            <a:spLocks noGrp="1"/>
          </p:cNvSpPr>
          <p:nvPr>
            <p:ph type="title"/>
          </p:nvPr>
        </p:nvSpPr>
        <p:spPr/>
        <p:txBody>
          <a:bodyPr/>
          <a:lstStyle/>
          <a:p>
            <a:r>
              <a:rPr lang="en-GB" dirty="0"/>
              <a:t>Group work read and discuss impact on patient, impact on </a:t>
            </a:r>
            <a:r>
              <a:rPr lang="en-GB"/>
              <a:t>service provider</a:t>
            </a:r>
          </a:p>
        </p:txBody>
      </p:sp>
      <p:sp>
        <p:nvSpPr>
          <p:cNvPr id="3" name="Content Placeholder 2">
            <a:extLst>
              <a:ext uri="{FF2B5EF4-FFF2-40B4-BE49-F238E27FC236}">
                <a16:creationId xmlns:a16="http://schemas.microsoft.com/office/drawing/2014/main" id="{752394EE-FB2C-FC95-AEE7-A8A84FA3C900}"/>
              </a:ext>
            </a:extLst>
          </p:cNvPr>
          <p:cNvSpPr>
            <a:spLocks noGrp="1"/>
          </p:cNvSpPr>
          <p:nvPr>
            <p:ph idx="1"/>
          </p:nvPr>
        </p:nvSpPr>
        <p:spPr/>
        <p:txBody>
          <a:bodyPr/>
          <a:lstStyle/>
          <a:p>
            <a:r>
              <a:rPr lang="en-GB" dirty="0">
                <a:hlinkClick r:id="rId2"/>
              </a:rPr>
              <a:t>Wearable ultrasound patch could help doctors spot danger signs in pregnancy earlier | Oxford University</a:t>
            </a:r>
            <a:endParaRPr lang="en-GB" dirty="0"/>
          </a:p>
        </p:txBody>
      </p:sp>
    </p:spTree>
    <p:extLst>
      <p:ext uri="{BB962C8B-B14F-4D97-AF65-F5344CB8AC3E}">
        <p14:creationId xmlns:p14="http://schemas.microsoft.com/office/powerpoint/2010/main" val="39687085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8E98E1-4664-4D86-B9F8-B3112E5C343D}"/>
              </a:ext>
            </a:extLst>
          </p:cNvPr>
          <p:cNvSpPr>
            <a:spLocks noGrp="1"/>
          </p:cNvSpPr>
          <p:nvPr>
            <p:ph type="title"/>
          </p:nvPr>
        </p:nvSpPr>
        <p:spPr/>
        <p:txBody>
          <a:bodyPr/>
          <a:lstStyle/>
          <a:p>
            <a:r>
              <a:rPr lang="en-GB" dirty="0"/>
              <a:t>During this session we have…</a:t>
            </a:r>
          </a:p>
        </p:txBody>
      </p:sp>
      <p:sp>
        <p:nvSpPr>
          <p:cNvPr id="5" name="Arrow: Right 4">
            <a:extLst>
              <a:ext uri="{FF2B5EF4-FFF2-40B4-BE49-F238E27FC236}">
                <a16:creationId xmlns:a16="http://schemas.microsoft.com/office/drawing/2014/main" id="{18872F5B-A1DA-4DBF-A43D-716958E18DD2}"/>
              </a:ext>
            </a:extLst>
          </p:cNvPr>
          <p:cNvSpPr/>
          <p:nvPr/>
        </p:nvSpPr>
        <p:spPr>
          <a:xfrm>
            <a:off x="1219834" y="1825625"/>
            <a:ext cx="9758680" cy="3576638"/>
          </a:xfrm>
          <a:prstGeom prst="rightArrow">
            <a:avLst/>
          </a:prstGeom>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6" name="Freeform: Shape 5">
            <a:extLst>
              <a:ext uri="{FF2B5EF4-FFF2-40B4-BE49-F238E27FC236}">
                <a16:creationId xmlns:a16="http://schemas.microsoft.com/office/drawing/2014/main" id="{D0CFCCDE-A73C-4EF8-A434-BB9510F3CB4E}"/>
              </a:ext>
            </a:extLst>
          </p:cNvPr>
          <p:cNvSpPr/>
          <p:nvPr/>
        </p:nvSpPr>
        <p:spPr>
          <a:xfrm>
            <a:off x="747821" y="2898616"/>
            <a:ext cx="3444240" cy="1430655"/>
          </a:xfrm>
          <a:custGeom>
            <a:avLst/>
            <a:gdLst>
              <a:gd name="connsiteX0" fmla="*/ 0 w 3444240"/>
              <a:gd name="connsiteY0" fmla="*/ 238447 h 1430655"/>
              <a:gd name="connsiteX1" fmla="*/ 238447 w 3444240"/>
              <a:gd name="connsiteY1" fmla="*/ 0 h 1430655"/>
              <a:gd name="connsiteX2" fmla="*/ 3205793 w 3444240"/>
              <a:gd name="connsiteY2" fmla="*/ 0 h 1430655"/>
              <a:gd name="connsiteX3" fmla="*/ 3444240 w 3444240"/>
              <a:gd name="connsiteY3" fmla="*/ 238447 h 1430655"/>
              <a:gd name="connsiteX4" fmla="*/ 3444240 w 3444240"/>
              <a:gd name="connsiteY4" fmla="*/ 1192208 h 1430655"/>
              <a:gd name="connsiteX5" fmla="*/ 3205793 w 3444240"/>
              <a:gd name="connsiteY5" fmla="*/ 1430655 h 1430655"/>
              <a:gd name="connsiteX6" fmla="*/ 238447 w 3444240"/>
              <a:gd name="connsiteY6" fmla="*/ 1430655 h 1430655"/>
              <a:gd name="connsiteX7" fmla="*/ 0 w 3444240"/>
              <a:gd name="connsiteY7" fmla="*/ 1192208 h 1430655"/>
              <a:gd name="connsiteX8" fmla="*/ 0 w 3444240"/>
              <a:gd name="connsiteY8" fmla="*/ 238447 h 14306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44240" h="1430655">
                <a:moveTo>
                  <a:pt x="0" y="238447"/>
                </a:moveTo>
                <a:cubicBezTo>
                  <a:pt x="0" y="106756"/>
                  <a:pt x="106756" y="0"/>
                  <a:pt x="238447" y="0"/>
                </a:cubicBezTo>
                <a:lnTo>
                  <a:pt x="3205793" y="0"/>
                </a:lnTo>
                <a:cubicBezTo>
                  <a:pt x="3337484" y="0"/>
                  <a:pt x="3444240" y="106756"/>
                  <a:pt x="3444240" y="238447"/>
                </a:cubicBezTo>
                <a:lnTo>
                  <a:pt x="3444240" y="1192208"/>
                </a:lnTo>
                <a:cubicBezTo>
                  <a:pt x="3444240" y="1323899"/>
                  <a:pt x="3337484" y="1430655"/>
                  <a:pt x="3205793" y="1430655"/>
                </a:cubicBezTo>
                <a:lnTo>
                  <a:pt x="238447" y="1430655"/>
                </a:lnTo>
                <a:cubicBezTo>
                  <a:pt x="106756" y="1430655"/>
                  <a:pt x="0" y="1323899"/>
                  <a:pt x="0" y="1192208"/>
                </a:cubicBezTo>
                <a:lnTo>
                  <a:pt x="0" y="238447"/>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8899" tIns="168899" rIns="168899" bIns="168899" numCol="1" spcCol="1270" anchor="ctr" anchorCtr="0">
            <a:noAutofit/>
          </a:bodyPr>
          <a:lstStyle/>
          <a:p>
            <a:pPr lvl="0" algn="ctr" defTabSz="1155700">
              <a:lnSpc>
                <a:spcPct val="90000"/>
              </a:lnSpc>
              <a:spcBef>
                <a:spcPct val="0"/>
              </a:spcBef>
              <a:spcAft>
                <a:spcPct val="35000"/>
              </a:spcAft>
            </a:pPr>
            <a:r>
              <a:rPr lang="en-GB" sz="2600" dirty="0"/>
              <a:t>Introduced information governance.</a:t>
            </a:r>
            <a:endParaRPr lang="en-GB" sz="2600" kern="1200" dirty="0"/>
          </a:p>
        </p:txBody>
      </p:sp>
      <p:sp>
        <p:nvSpPr>
          <p:cNvPr id="7" name="Freeform: Shape 6">
            <a:extLst>
              <a:ext uri="{FF2B5EF4-FFF2-40B4-BE49-F238E27FC236}">
                <a16:creationId xmlns:a16="http://schemas.microsoft.com/office/drawing/2014/main" id="{99092D8B-962D-4CBC-8B3F-AF14F5B38632}"/>
              </a:ext>
            </a:extLst>
          </p:cNvPr>
          <p:cNvSpPr/>
          <p:nvPr/>
        </p:nvSpPr>
        <p:spPr>
          <a:xfrm>
            <a:off x="4377055" y="2898616"/>
            <a:ext cx="3444240" cy="1430655"/>
          </a:xfrm>
          <a:custGeom>
            <a:avLst/>
            <a:gdLst>
              <a:gd name="connsiteX0" fmla="*/ 0 w 3444240"/>
              <a:gd name="connsiteY0" fmla="*/ 238447 h 1430655"/>
              <a:gd name="connsiteX1" fmla="*/ 238447 w 3444240"/>
              <a:gd name="connsiteY1" fmla="*/ 0 h 1430655"/>
              <a:gd name="connsiteX2" fmla="*/ 3205793 w 3444240"/>
              <a:gd name="connsiteY2" fmla="*/ 0 h 1430655"/>
              <a:gd name="connsiteX3" fmla="*/ 3444240 w 3444240"/>
              <a:gd name="connsiteY3" fmla="*/ 238447 h 1430655"/>
              <a:gd name="connsiteX4" fmla="*/ 3444240 w 3444240"/>
              <a:gd name="connsiteY4" fmla="*/ 1192208 h 1430655"/>
              <a:gd name="connsiteX5" fmla="*/ 3205793 w 3444240"/>
              <a:gd name="connsiteY5" fmla="*/ 1430655 h 1430655"/>
              <a:gd name="connsiteX6" fmla="*/ 238447 w 3444240"/>
              <a:gd name="connsiteY6" fmla="*/ 1430655 h 1430655"/>
              <a:gd name="connsiteX7" fmla="*/ 0 w 3444240"/>
              <a:gd name="connsiteY7" fmla="*/ 1192208 h 1430655"/>
              <a:gd name="connsiteX8" fmla="*/ 0 w 3444240"/>
              <a:gd name="connsiteY8" fmla="*/ 238447 h 14306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44240" h="1430655">
                <a:moveTo>
                  <a:pt x="0" y="238447"/>
                </a:moveTo>
                <a:cubicBezTo>
                  <a:pt x="0" y="106756"/>
                  <a:pt x="106756" y="0"/>
                  <a:pt x="238447" y="0"/>
                </a:cubicBezTo>
                <a:lnTo>
                  <a:pt x="3205793" y="0"/>
                </a:lnTo>
                <a:cubicBezTo>
                  <a:pt x="3337484" y="0"/>
                  <a:pt x="3444240" y="106756"/>
                  <a:pt x="3444240" y="238447"/>
                </a:cubicBezTo>
                <a:lnTo>
                  <a:pt x="3444240" y="1192208"/>
                </a:lnTo>
                <a:cubicBezTo>
                  <a:pt x="3444240" y="1323899"/>
                  <a:pt x="3337484" y="1430655"/>
                  <a:pt x="3205793" y="1430655"/>
                </a:cubicBezTo>
                <a:lnTo>
                  <a:pt x="238447" y="1430655"/>
                </a:lnTo>
                <a:cubicBezTo>
                  <a:pt x="106756" y="1430655"/>
                  <a:pt x="0" y="1323899"/>
                  <a:pt x="0" y="1192208"/>
                </a:cubicBezTo>
                <a:lnTo>
                  <a:pt x="0" y="238447"/>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8899" tIns="168899" rIns="168899" bIns="168899" numCol="1" spcCol="1270" anchor="ctr" anchorCtr="0">
            <a:noAutofit/>
          </a:bodyPr>
          <a:lstStyle/>
          <a:p>
            <a:pPr marL="0" lvl="0" indent="0" algn="ctr" defTabSz="1155700">
              <a:lnSpc>
                <a:spcPct val="90000"/>
              </a:lnSpc>
              <a:spcBef>
                <a:spcPct val="0"/>
              </a:spcBef>
              <a:spcAft>
                <a:spcPct val="35000"/>
              </a:spcAft>
              <a:buNone/>
            </a:pPr>
            <a:r>
              <a:rPr lang="en-GB" sz="2600" kern="1200" dirty="0"/>
              <a:t>Overviewed Data Protection and GDPR in the UK </a:t>
            </a:r>
          </a:p>
        </p:txBody>
      </p:sp>
      <p:sp>
        <p:nvSpPr>
          <p:cNvPr id="8" name="Freeform: Shape 7">
            <a:extLst>
              <a:ext uri="{FF2B5EF4-FFF2-40B4-BE49-F238E27FC236}">
                <a16:creationId xmlns:a16="http://schemas.microsoft.com/office/drawing/2014/main" id="{E962042B-39E2-41F7-BEDB-7E22F3A052D0}"/>
              </a:ext>
            </a:extLst>
          </p:cNvPr>
          <p:cNvSpPr/>
          <p:nvPr/>
        </p:nvSpPr>
        <p:spPr>
          <a:xfrm>
            <a:off x="8006288" y="2898616"/>
            <a:ext cx="3444240" cy="1430655"/>
          </a:xfrm>
          <a:custGeom>
            <a:avLst/>
            <a:gdLst>
              <a:gd name="connsiteX0" fmla="*/ 0 w 3444240"/>
              <a:gd name="connsiteY0" fmla="*/ 238447 h 1430655"/>
              <a:gd name="connsiteX1" fmla="*/ 238447 w 3444240"/>
              <a:gd name="connsiteY1" fmla="*/ 0 h 1430655"/>
              <a:gd name="connsiteX2" fmla="*/ 3205793 w 3444240"/>
              <a:gd name="connsiteY2" fmla="*/ 0 h 1430655"/>
              <a:gd name="connsiteX3" fmla="*/ 3444240 w 3444240"/>
              <a:gd name="connsiteY3" fmla="*/ 238447 h 1430655"/>
              <a:gd name="connsiteX4" fmla="*/ 3444240 w 3444240"/>
              <a:gd name="connsiteY4" fmla="*/ 1192208 h 1430655"/>
              <a:gd name="connsiteX5" fmla="*/ 3205793 w 3444240"/>
              <a:gd name="connsiteY5" fmla="*/ 1430655 h 1430655"/>
              <a:gd name="connsiteX6" fmla="*/ 238447 w 3444240"/>
              <a:gd name="connsiteY6" fmla="*/ 1430655 h 1430655"/>
              <a:gd name="connsiteX7" fmla="*/ 0 w 3444240"/>
              <a:gd name="connsiteY7" fmla="*/ 1192208 h 1430655"/>
              <a:gd name="connsiteX8" fmla="*/ 0 w 3444240"/>
              <a:gd name="connsiteY8" fmla="*/ 238447 h 14306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44240" h="1430655">
                <a:moveTo>
                  <a:pt x="0" y="238447"/>
                </a:moveTo>
                <a:cubicBezTo>
                  <a:pt x="0" y="106756"/>
                  <a:pt x="106756" y="0"/>
                  <a:pt x="238447" y="0"/>
                </a:cubicBezTo>
                <a:lnTo>
                  <a:pt x="3205793" y="0"/>
                </a:lnTo>
                <a:cubicBezTo>
                  <a:pt x="3337484" y="0"/>
                  <a:pt x="3444240" y="106756"/>
                  <a:pt x="3444240" y="238447"/>
                </a:cubicBezTo>
                <a:lnTo>
                  <a:pt x="3444240" y="1192208"/>
                </a:lnTo>
                <a:cubicBezTo>
                  <a:pt x="3444240" y="1323899"/>
                  <a:pt x="3337484" y="1430655"/>
                  <a:pt x="3205793" y="1430655"/>
                </a:cubicBezTo>
                <a:lnTo>
                  <a:pt x="238447" y="1430655"/>
                </a:lnTo>
                <a:cubicBezTo>
                  <a:pt x="106756" y="1430655"/>
                  <a:pt x="0" y="1323899"/>
                  <a:pt x="0" y="1192208"/>
                </a:cubicBezTo>
                <a:lnTo>
                  <a:pt x="0" y="238447"/>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8899" tIns="168899" rIns="168899" bIns="168899" numCol="1" spcCol="1270" anchor="ctr" anchorCtr="0">
            <a:noAutofit/>
          </a:bodyPr>
          <a:lstStyle/>
          <a:p>
            <a:pPr lvl="0" algn="ctr" defTabSz="1155700">
              <a:lnSpc>
                <a:spcPct val="90000"/>
              </a:lnSpc>
              <a:spcBef>
                <a:spcPct val="0"/>
              </a:spcBef>
              <a:spcAft>
                <a:spcPct val="35000"/>
              </a:spcAft>
            </a:pPr>
            <a:r>
              <a:rPr lang="en-GB" sz="2600" dirty="0"/>
              <a:t>Introduced the Ethical use of patient data</a:t>
            </a:r>
          </a:p>
          <a:p>
            <a:pPr marL="0" lvl="0" indent="0" algn="ctr" defTabSz="1155700">
              <a:lnSpc>
                <a:spcPct val="90000"/>
              </a:lnSpc>
              <a:spcBef>
                <a:spcPct val="0"/>
              </a:spcBef>
              <a:spcAft>
                <a:spcPct val="35000"/>
              </a:spcAft>
              <a:buNone/>
            </a:pPr>
            <a:endParaRPr lang="en-GB" sz="2600" kern="1200" dirty="0"/>
          </a:p>
        </p:txBody>
      </p:sp>
    </p:spTree>
    <p:extLst>
      <p:ext uri="{BB962C8B-B14F-4D97-AF65-F5344CB8AC3E}">
        <p14:creationId xmlns:p14="http://schemas.microsoft.com/office/powerpoint/2010/main" val="4262185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BCB49F-288E-4C31-B255-FAAAED2D4A33}"/>
              </a:ext>
            </a:extLst>
          </p:cNvPr>
          <p:cNvSpPr>
            <a:spLocks noGrp="1"/>
          </p:cNvSpPr>
          <p:nvPr>
            <p:ph type="title"/>
          </p:nvPr>
        </p:nvSpPr>
        <p:spPr>
          <a:xfrm>
            <a:off x="2627865" y="2766218"/>
            <a:ext cx="6936270" cy="1325563"/>
          </a:xfrm>
        </p:spPr>
        <p:txBody>
          <a:bodyPr/>
          <a:lstStyle/>
          <a:p>
            <a:r>
              <a:rPr lang="en-GB" dirty="0"/>
              <a:t>Remember UWTSD Resources </a:t>
            </a:r>
          </a:p>
        </p:txBody>
      </p:sp>
    </p:spTree>
    <p:extLst>
      <p:ext uri="{BB962C8B-B14F-4D97-AF65-F5344CB8AC3E}">
        <p14:creationId xmlns:p14="http://schemas.microsoft.com/office/powerpoint/2010/main" val="93192662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51888B-B5D3-797A-7232-33E82093FDC4}"/>
              </a:ext>
            </a:extLst>
          </p:cNvPr>
          <p:cNvSpPr>
            <a:spLocks noGrp="1"/>
          </p:cNvSpPr>
          <p:nvPr>
            <p:ph type="title"/>
          </p:nvPr>
        </p:nvSpPr>
        <p:spPr/>
        <p:txBody>
          <a:bodyPr>
            <a:normAutofit/>
          </a:bodyPr>
          <a:lstStyle/>
          <a:p>
            <a:r>
              <a:rPr lang="en-US" sz="4000" dirty="0"/>
              <a:t>UWTSD Library Support </a:t>
            </a:r>
          </a:p>
        </p:txBody>
      </p:sp>
      <p:sp>
        <p:nvSpPr>
          <p:cNvPr id="5" name="Rectangle: Rounded Corners 4">
            <a:extLst>
              <a:ext uri="{FF2B5EF4-FFF2-40B4-BE49-F238E27FC236}">
                <a16:creationId xmlns:a16="http://schemas.microsoft.com/office/drawing/2014/main" id="{11BCF3AA-D122-CB86-AED6-67D026F12EDB}"/>
              </a:ext>
            </a:extLst>
          </p:cNvPr>
          <p:cNvSpPr/>
          <p:nvPr/>
        </p:nvSpPr>
        <p:spPr>
          <a:xfrm>
            <a:off x="3849445" y="4976777"/>
            <a:ext cx="7418716" cy="138022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ea typeface="Calibri"/>
                <a:cs typeface="Calibri"/>
              </a:rPr>
              <a:t>The UWTSD Library team have provided additional support to help you to develop your research skills. These are available for you to work through at your own pace.  </a:t>
            </a:r>
          </a:p>
        </p:txBody>
      </p:sp>
      <p:pic>
        <p:nvPicPr>
          <p:cNvPr id="6" name="Picture 5" descr="A qr code with a dinosaur&#10;&#10;Description automatically generated">
            <a:extLst>
              <a:ext uri="{FF2B5EF4-FFF2-40B4-BE49-F238E27FC236}">
                <a16:creationId xmlns:a16="http://schemas.microsoft.com/office/drawing/2014/main" id="{80906A64-22B4-EA6C-01F8-BF2BD1D96443}"/>
              </a:ext>
            </a:extLst>
          </p:cNvPr>
          <p:cNvPicPr>
            <a:picLocks noChangeAspect="1"/>
          </p:cNvPicPr>
          <p:nvPr/>
        </p:nvPicPr>
        <p:blipFill>
          <a:blip r:embed="rId3"/>
          <a:stretch>
            <a:fillRect/>
          </a:stretch>
        </p:blipFill>
        <p:spPr>
          <a:xfrm>
            <a:off x="56072" y="2018581"/>
            <a:ext cx="3094009" cy="3079632"/>
          </a:xfrm>
          <a:prstGeom prst="rect">
            <a:avLst/>
          </a:prstGeom>
        </p:spPr>
      </p:pic>
      <p:pic>
        <p:nvPicPr>
          <p:cNvPr id="9" name="Content Placeholder 8" descr="A screenshot of a website&#10;&#10;Description automatically generated">
            <a:hlinkClick r:id="rId4"/>
            <a:extLst>
              <a:ext uri="{FF2B5EF4-FFF2-40B4-BE49-F238E27FC236}">
                <a16:creationId xmlns:a16="http://schemas.microsoft.com/office/drawing/2014/main" id="{CCDF1F28-4BC0-E1EA-C96C-BAE08FDE54DB}"/>
              </a:ext>
            </a:extLst>
          </p:cNvPr>
          <p:cNvPicPr>
            <a:picLocks noGrp="1" noChangeAspect="1"/>
          </p:cNvPicPr>
          <p:nvPr>
            <p:ph idx="1"/>
          </p:nvPr>
        </p:nvPicPr>
        <p:blipFill>
          <a:blip r:embed="rId5"/>
          <a:stretch>
            <a:fillRect/>
          </a:stretch>
        </p:blipFill>
        <p:spPr>
          <a:xfrm>
            <a:off x="3473806" y="1589426"/>
            <a:ext cx="7792528" cy="3112441"/>
          </a:xfrm>
        </p:spPr>
      </p:pic>
    </p:spTree>
    <p:extLst>
      <p:ext uri="{BB962C8B-B14F-4D97-AF65-F5344CB8AC3E}">
        <p14:creationId xmlns:p14="http://schemas.microsoft.com/office/powerpoint/2010/main" val="72383430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3837800"/>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6" ma:contentTypeDescription="Create a new document." ma:contentTypeScope="" ma:versionID="3e9a1b2e959880e4a76c3977d9ce4bf7">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fcf97f2708594b994a194b3975e3d81f"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a97a576-9b9a-4725-8082-46e909de400b}" ma:internalName="TaxCatchAll" ma:showField="CatchAllData" ma:web="303dbf9b-b85b-46a0-94f1-894078c07e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423A366-52DD-4B0D-BE45-A2541ACCCAE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9C2DCFA-149B-430D-8596-BC24F5C8AA4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4144</TotalTime>
  <Words>14095</Words>
  <Application>Microsoft Office PowerPoint</Application>
  <PresentationFormat>Widescreen</PresentationFormat>
  <Paragraphs>601</Paragraphs>
  <Slides>42</Slides>
  <Notes>19</Notes>
  <HiddenSlides>0</HiddenSlides>
  <MMClips>4</MMClips>
  <ScaleCrop>false</ScaleCrop>
  <HeadingPairs>
    <vt:vector size="6" baseType="variant">
      <vt:variant>
        <vt:lpstr>Fonts Used</vt:lpstr>
      </vt:variant>
      <vt:variant>
        <vt:i4>10</vt:i4>
      </vt:variant>
      <vt:variant>
        <vt:lpstr>Theme</vt:lpstr>
      </vt:variant>
      <vt:variant>
        <vt:i4>7</vt:i4>
      </vt:variant>
      <vt:variant>
        <vt:lpstr>Slide Titles</vt:lpstr>
      </vt:variant>
      <vt:variant>
        <vt:i4>42</vt:i4>
      </vt:variant>
    </vt:vector>
  </HeadingPairs>
  <TitlesOfParts>
    <vt:vector size="59" baseType="lpstr">
      <vt:lpstr>Arial</vt:lpstr>
      <vt:lpstr>Calibri</vt:lpstr>
      <vt:lpstr>Calibri Light</vt:lpstr>
      <vt:lpstr>Frutiger W01</vt:lpstr>
      <vt:lpstr>Georgia</vt:lpstr>
      <vt:lpstr>Segoe UI</vt:lpstr>
      <vt:lpstr>Symbol</vt:lpstr>
      <vt:lpstr>Times New Roman</vt:lpstr>
      <vt:lpstr>Verdana</vt:lpstr>
      <vt:lpstr>Wingdings</vt:lpstr>
      <vt:lpstr>UWTSD Holding Page</vt:lpstr>
      <vt:lpstr>UWTSD Title Page 1</vt:lpstr>
      <vt:lpstr>UWTSD Text 1</vt:lpstr>
      <vt:lpstr>UWTSD Text 2</vt:lpstr>
      <vt:lpstr>UWTSD Text 3</vt:lpstr>
      <vt:lpstr>UWTSD Text 4</vt:lpstr>
      <vt:lpstr>UWTSD Logo Variations place image in Background</vt:lpstr>
      <vt:lpstr>PowerPoint Presentation</vt:lpstr>
      <vt:lpstr>During the session… </vt:lpstr>
      <vt:lpstr>Information Governance (authority)</vt:lpstr>
      <vt:lpstr>Data Protection and UK General Data Protection Regulation (GDPR)</vt:lpstr>
      <vt:lpstr>Data Protection and UK GDPR</vt:lpstr>
      <vt:lpstr>GDPR – Seven Principles</vt:lpstr>
      <vt:lpstr>Why are the principles important?</vt:lpstr>
      <vt:lpstr>Principle 1: Lawfulness, fairness and transparency</vt:lpstr>
      <vt:lpstr>Principle 2:  </vt:lpstr>
      <vt:lpstr>Pair work: Discussion Scenario</vt:lpstr>
      <vt:lpstr>Principle 3: Data minimisation</vt:lpstr>
      <vt:lpstr>Principle 3: Data minimisation</vt:lpstr>
      <vt:lpstr>Principle 4: Accuracy (truth) </vt:lpstr>
      <vt:lpstr>Example - Accuracy</vt:lpstr>
      <vt:lpstr>Principle 5:  Storage limitation </vt:lpstr>
      <vt:lpstr>Principle 6: Integrity and confidentiality (security) </vt:lpstr>
      <vt:lpstr>Example – Security Break</vt:lpstr>
      <vt:lpstr>Gloucester City Council – Ransomware attack</vt:lpstr>
      <vt:lpstr>Principle 7: Accountability </vt:lpstr>
      <vt:lpstr>Example – Accountability </vt:lpstr>
      <vt:lpstr>Other technology Video Surveillance and Bio-metrics</vt:lpstr>
      <vt:lpstr>Group discussion </vt:lpstr>
      <vt:lpstr>How is NHS Patient Data used in the UK?</vt:lpstr>
      <vt:lpstr>NHS Digital </vt:lpstr>
      <vt:lpstr>PowerPoint Presentation</vt:lpstr>
      <vt:lpstr>Group Activity </vt:lpstr>
      <vt:lpstr>PowerPoint Presentation</vt:lpstr>
      <vt:lpstr>Ethical use of patient data</vt:lpstr>
      <vt:lpstr>PowerPoint Presentation</vt:lpstr>
      <vt:lpstr>Objectives</vt:lpstr>
      <vt:lpstr>Caldicott Principles</vt:lpstr>
      <vt:lpstr>PowerPoint Presentation</vt:lpstr>
      <vt:lpstr>Spotlight Innovation </vt:lpstr>
      <vt:lpstr>KardiaMobile by AliveCor</vt:lpstr>
      <vt:lpstr>KardiaMobile by AliveCor</vt:lpstr>
      <vt:lpstr>KardiaMobile by AliveCor</vt:lpstr>
      <vt:lpstr>Individual thoughts : KardiaMobile by AliveCor</vt:lpstr>
      <vt:lpstr>Group work read and discuss impact on patient, impact on service provider</vt:lpstr>
      <vt:lpstr>During this session we have…</vt:lpstr>
      <vt:lpstr>Remember UWTSD Resources </vt:lpstr>
      <vt:lpstr>UWTSD Library Support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laila surani</cp:lastModifiedBy>
  <cp:revision>784</cp:revision>
  <cp:lastPrinted>2024-09-04T16:35:36Z</cp:lastPrinted>
  <dcterms:created xsi:type="dcterms:W3CDTF">2021-03-09T15:35:42Z</dcterms:created>
  <dcterms:modified xsi:type="dcterms:W3CDTF">2026-06-21T14:00:21Z</dcterms:modified>
</cp:coreProperties>
</file>