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1" r:id="rId1"/>
  </p:sldMasterIdLst>
  <p:notesMasterIdLst>
    <p:notesMasterId r:id="rId18"/>
  </p:notesMasterIdLst>
  <p:sldIdLst>
    <p:sldId id="256" r:id="rId2"/>
    <p:sldId id="257" r:id="rId3"/>
    <p:sldId id="266" r:id="rId4"/>
    <p:sldId id="267" r:id="rId5"/>
    <p:sldId id="268" r:id="rId6"/>
    <p:sldId id="269" r:id="rId7"/>
    <p:sldId id="258" r:id="rId8"/>
    <p:sldId id="270" r:id="rId9"/>
    <p:sldId id="259" r:id="rId10"/>
    <p:sldId id="260" r:id="rId11"/>
    <p:sldId id="261" r:id="rId12"/>
    <p:sldId id="263" r:id="rId13"/>
    <p:sldId id="262" r:id="rId14"/>
    <p:sldId id="264" r:id="rId15"/>
    <p:sldId id="265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FE51BD-14C9-4D4C-8127-8E7ACDFFA034}" v="22" dt="2019-05-06T20:26:05.5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AFAAA4-3626-4347-AEB8-87330BE0CE90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C078E-DC91-49C1-8FA3-B746DBD45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356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516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Define first 2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368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Provision in work, education, training and voluntary services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23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1826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Time to Change, We Wear the Same Shirt and Together for Mental Health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219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6402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Holistic Content – Complete story and its content </a:t>
            </a:r>
          </a:p>
          <a:p>
            <a:r>
              <a:rPr lang="en-GB" dirty="0"/>
              <a:t>Holistic Form – Structure or Plot of a story </a:t>
            </a:r>
          </a:p>
          <a:p>
            <a:r>
              <a:rPr lang="en-GB" dirty="0"/>
              <a:t>Categorical Form – Linguistic Features used with a story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3959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7327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886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8960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 stigma in workplace facts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Mention Initiatives such as time to talk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Name the organisations that are being supportive?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8966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219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0886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8504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C078E-DC91-49C1-8FA3-B746DBD45AF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74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665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052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206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449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54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786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725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088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087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745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5427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902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27822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4810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776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473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77053-09F1-42E2-A754-8BDCB523B728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0B27E4C-9C50-4D1E-B4BB-226BB1106F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526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3" r:id="rId2"/>
    <p:sldLayoutId id="2147483954" r:id="rId3"/>
    <p:sldLayoutId id="2147483955" r:id="rId4"/>
    <p:sldLayoutId id="2147483956" r:id="rId5"/>
    <p:sldLayoutId id="2147483957" r:id="rId6"/>
    <p:sldLayoutId id="2147483958" r:id="rId7"/>
    <p:sldLayoutId id="2147483959" r:id="rId8"/>
    <p:sldLayoutId id="2147483960" r:id="rId9"/>
    <p:sldLayoutId id="2147483961" r:id="rId10"/>
    <p:sldLayoutId id="2147483962" r:id="rId11"/>
    <p:sldLayoutId id="2147483963" r:id="rId12"/>
    <p:sldLayoutId id="2147483964" r:id="rId13"/>
    <p:sldLayoutId id="2147483965" r:id="rId14"/>
    <p:sldLayoutId id="2147483966" r:id="rId15"/>
    <p:sldLayoutId id="214748396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media/1917/bacp-choosing-counsellor-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min.com/star-wars-alamo/the-telegraph-logo-1000" TargetMode="External"/><Relationship Id="rId5" Type="http://schemas.openxmlformats.org/officeDocument/2006/relationships/hyperlink" Target="https://www.personneltoday.com/hr/workplace-counselling-helps-employees-" TargetMode="External"/><Relationship Id="rId4" Type="http://schemas.openxmlformats.org/officeDocument/2006/relationships/hyperlink" Target="https://ct.counseling.org/2013/11/counseling-theories-converge-person-client-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8E457-2A83-4D31-9228-971C3F7CF3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710268"/>
            <a:ext cx="7766936" cy="1646302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Occupational Counselling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2FAC3C-42AE-4FBE-8CBC-E243C02827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021" y="3429000"/>
            <a:ext cx="7766936" cy="1096899"/>
          </a:xfrm>
        </p:spPr>
        <p:txBody>
          <a:bodyPr>
            <a:noAutofit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Alex Harries </a:t>
            </a:r>
          </a:p>
          <a:p>
            <a:pPr algn="ctr"/>
            <a:r>
              <a:rPr lang="en-GB" sz="2800" dirty="0">
                <a:solidFill>
                  <a:schemeClr val="tx1"/>
                </a:solidFill>
              </a:rPr>
              <a:t>Student No. – 1704208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9F1F7E-E25A-4271-8951-AA1AD260DBE2}"/>
              </a:ext>
            </a:extLst>
          </p:cNvPr>
          <p:cNvSpPr txBox="1"/>
          <p:nvPr/>
        </p:nvSpPr>
        <p:spPr>
          <a:xfrm>
            <a:off x="847373" y="100376"/>
            <a:ext cx="4189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Oral Presentation – Project Proposal </a:t>
            </a:r>
          </a:p>
        </p:txBody>
      </p:sp>
      <p:pic>
        <p:nvPicPr>
          <p:cNvPr id="11" name="Picture 10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F19C50C5-BC4A-4F36-8A09-1225099D2C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31" y="4781796"/>
            <a:ext cx="3616887" cy="2044823"/>
          </a:xfrm>
          <a:prstGeom prst="rect">
            <a:avLst/>
          </a:prstGeom>
        </p:spPr>
      </p:pic>
      <p:pic>
        <p:nvPicPr>
          <p:cNvPr id="13" name="Picture 12" descr="A group of people sitting and looking at the camera&#10;&#10;Description automatically generated">
            <a:extLst>
              <a:ext uri="{FF2B5EF4-FFF2-40B4-BE49-F238E27FC236}">
                <a16:creationId xmlns:a16="http://schemas.microsoft.com/office/drawing/2014/main" id="{CDAA5885-A1A5-4B00-9BC8-BAB9C9438E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2617" y="285042"/>
            <a:ext cx="3616887" cy="2049399"/>
          </a:xfrm>
          <a:prstGeom prst="rect">
            <a:avLst/>
          </a:prstGeom>
        </p:spPr>
      </p:pic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42331F05-085C-4F5C-9C21-FE6A2947C5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373" y="469708"/>
            <a:ext cx="3598164" cy="14401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1B12983-35DC-431E-8C61-888C25AE37D9}"/>
              </a:ext>
            </a:extLst>
          </p:cNvPr>
          <p:cNvSpPr txBox="1"/>
          <p:nvPr/>
        </p:nvSpPr>
        <p:spPr>
          <a:xfrm>
            <a:off x="86707" y="1782551"/>
            <a:ext cx="18567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Picture 1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714D9D-62E5-4673-82F9-C38B2C3826B3}"/>
              </a:ext>
            </a:extLst>
          </p:cNvPr>
          <p:cNvSpPr txBox="1"/>
          <p:nvPr/>
        </p:nvSpPr>
        <p:spPr>
          <a:xfrm>
            <a:off x="8140286" y="2410308"/>
            <a:ext cx="18567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Picture 2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9DCEC-1A49-4AD1-8299-40489A5CADFC}"/>
              </a:ext>
            </a:extLst>
          </p:cNvPr>
          <p:cNvSpPr txBox="1"/>
          <p:nvPr/>
        </p:nvSpPr>
        <p:spPr>
          <a:xfrm>
            <a:off x="3840018" y="6634513"/>
            <a:ext cx="18567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Picture 3 </a:t>
            </a:r>
          </a:p>
        </p:txBody>
      </p:sp>
    </p:spTree>
    <p:extLst>
      <p:ext uri="{BB962C8B-B14F-4D97-AF65-F5344CB8AC3E}">
        <p14:creationId xmlns:p14="http://schemas.microsoft.com/office/powerpoint/2010/main" val="2242570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67E05-294D-440E-86AA-96DD8B0BE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Key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79EA5-6C02-4534-9B52-2E6AE7929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876" y="1554827"/>
            <a:ext cx="8596668" cy="388077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220000"/>
              </a:lnSpc>
            </a:pPr>
            <a:r>
              <a:rPr lang="en-GB" sz="3000" dirty="0"/>
              <a:t>Occupation</a:t>
            </a:r>
          </a:p>
          <a:p>
            <a:pPr>
              <a:lnSpc>
                <a:spcPct val="220000"/>
              </a:lnSpc>
            </a:pPr>
            <a:r>
              <a:rPr lang="en-GB" sz="3000" dirty="0"/>
              <a:t>Counselling  </a:t>
            </a:r>
          </a:p>
          <a:p>
            <a:pPr>
              <a:lnSpc>
                <a:spcPct val="220000"/>
              </a:lnSpc>
            </a:pPr>
            <a:r>
              <a:rPr lang="en-GB" sz="3000" dirty="0"/>
              <a:t>Availability </a:t>
            </a:r>
          </a:p>
          <a:p>
            <a:pPr>
              <a:lnSpc>
                <a:spcPct val="220000"/>
              </a:lnSpc>
            </a:pPr>
            <a:r>
              <a:rPr lang="en-GB" sz="3000" dirty="0"/>
              <a:t>Accessibility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5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05BFB-C30B-4CAF-B5C1-B4C43F052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Occupation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878B8-4330-4E09-8A22-2BDB148A7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/>
          <a:lstStyle/>
          <a:p>
            <a:pPr algn="just"/>
            <a:r>
              <a:rPr lang="en-GB" sz="2800" dirty="0"/>
              <a:t>Defined as ‘a job or profession,’ and as ‘a way of spending time’ (Oxford Dictionary, 2019).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What might a person's occupation be?</a:t>
            </a:r>
          </a:p>
          <a:p>
            <a:pPr marL="0" indent="0" algn="just">
              <a:buNone/>
            </a:pPr>
            <a:r>
              <a:rPr lang="en-GB" sz="2000" dirty="0"/>
              <a:t>Employment</a:t>
            </a:r>
          </a:p>
          <a:p>
            <a:pPr marL="0" indent="0" algn="just">
              <a:buNone/>
            </a:pPr>
            <a:r>
              <a:rPr lang="en-GB" sz="2000" dirty="0"/>
              <a:t>Education </a:t>
            </a:r>
          </a:p>
          <a:p>
            <a:pPr marL="0" indent="0" algn="just">
              <a:buNone/>
            </a:pPr>
            <a:r>
              <a:rPr lang="en-GB" sz="2000" dirty="0"/>
              <a:t>Training</a:t>
            </a:r>
          </a:p>
          <a:p>
            <a:pPr marL="0" indent="0" algn="just">
              <a:buNone/>
            </a:pPr>
            <a:r>
              <a:rPr lang="en-GB" sz="2000" dirty="0"/>
              <a:t>Volunteering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340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A166B-3559-4267-8FC0-D4E25E25F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A8346-3465-4574-8D6A-37A7B2310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/>
              <a:t>Definition – ‘An umbrella term that covers a range of talking therapies, that are delivered by trained practitioners, who work with people over a short or long term, to help them bring about effective change or enhance their wellbeing’ (The British Association for Counselling and Psychotherapy, 2017). </a:t>
            </a:r>
          </a:p>
        </p:txBody>
      </p:sp>
    </p:spTree>
    <p:extLst>
      <p:ext uri="{BB962C8B-B14F-4D97-AF65-F5344CB8AC3E}">
        <p14:creationId xmlns:p14="http://schemas.microsoft.com/office/powerpoint/2010/main" val="361473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C4D63-80DD-4BBC-A969-01F043BF5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Availability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97DEB-844E-425D-BE8F-64DE21051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5210699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sz="3000" dirty="0"/>
              <a:t>Is occupational counselling readily available? </a:t>
            </a:r>
          </a:p>
          <a:p>
            <a:pPr>
              <a:lnSpc>
                <a:spcPct val="200000"/>
              </a:lnSpc>
            </a:pPr>
            <a:endParaRPr lang="en-GB" sz="3000" dirty="0"/>
          </a:p>
          <a:p>
            <a:r>
              <a:rPr lang="en-GB" sz="3000" dirty="0"/>
              <a:t>What provisions do employers, education establishments, training providers and voluntary organisations have in place? </a:t>
            </a:r>
          </a:p>
          <a:p>
            <a:endParaRPr lang="en-GB" sz="3000" dirty="0"/>
          </a:p>
          <a:p>
            <a:r>
              <a:rPr lang="en-GB" sz="3000" dirty="0"/>
              <a:t>Does the counselling provision currently in place complement existing mental health initiatives?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090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52008-DA1C-4719-9B60-3C0AB2E18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46B26-76B8-438D-BA69-70498CFF27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800" dirty="0"/>
              <a:t>Is occupational counselling easily accessible?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If so, what is in place to ensure easy accessibility?</a:t>
            </a:r>
          </a:p>
          <a:p>
            <a:r>
              <a:rPr lang="en-GB" sz="2800" dirty="0"/>
              <a:t>If not, what needs to be put in place to improve accessibility? </a:t>
            </a:r>
          </a:p>
        </p:txBody>
      </p:sp>
    </p:spTree>
    <p:extLst>
      <p:ext uri="{BB962C8B-B14F-4D97-AF65-F5344CB8AC3E}">
        <p14:creationId xmlns:p14="http://schemas.microsoft.com/office/powerpoint/2010/main" val="168332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67E05-294D-440E-86AA-96DD8B0BE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79EA5-6C02-4534-9B52-2E6AE7929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773" y="1296139"/>
            <a:ext cx="8596668" cy="5561861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10000"/>
              </a:lnSpc>
            </a:pPr>
            <a:r>
              <a:rPr lang="en-GB" sz="2800" dirty="0"/>
              <a:t>Literature Review – Using various forms of narrative analysis such as Holistic Content, Holistic Form and Categorical Form.</a:t>
            </a:r>
          </a:p>
          <a:p>
            <a:pPr algn="just">
              <a:lnSpc>
                <a:spcPct val="110000"/>
              </a:lnSpc>
            </a:pPr>
            <a:endParaRPr lang="en-GB" sz="2800" dirty="0"/>
          </a:p>
          <a:p>
            <a:pPr algn="just">
              <a:lnSpc>
                <a:spcPct val="110000"/>
              </a:lnSpc>
            </a:pPr>
            <a:r>
              <a:rPr lang="en-GB" sz="2800" dirty="0"/>
              <a:t>Internet Research – Utilising online libraries and using search engines, to find relevant information and existing empirical evidence.  </a:t>
            </a:r>
          </a:p>
          <a:p>
            <a:pPr algn="just">
              <a:lnSpc>
                <a:spcPct val="110000"/>
              </a:lnSpc>
            </a:pPr>
            <a:endParaRPr lang="en-GB" sz="2800" dirty="0"/>
          </a:p>
          <a:p>
            <a:pPr algn="just">
              <a:lnSpc>
                <a:spcPct val="110000"/>
              </a:lnSpc>
            </a:pPr>
            <a:r>
              <a:rPr lang="en-GB" sz="2800" dirty="0"/>
              <a:t>Appropriate Publications – Studying publications from organisations relevant to the topic area such as Personnel Today, BACP and The BMJ. </a:t>
            </a:r>
          </a:p>
        </p:txBody>
      </p:sp>
    </p:spTree>
    <p:extLst>
      <p:ext uri="{BB962C8B-B14F-4D97-AF65-F5344CB8AC3E}">
        <p14:creationId xmlns:p14="http://schemas.microsoft.com/office/powerpoint/2010/main" val="163222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D1646-A1C0-48E6-ABBB-568C34498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Research Methods Continued </a:t>
            </a: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6CF4B9E0-44A0-4DB9-9C33-A79BD7524C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2721422"/>
            <a:ext cx="1862332" cy="703030"/>
          </a:xfrm>
          <a:prstGeom prst="rect">
            <a:avLst/>
          </a:prstGeom>
        </p:spPr>
      </p:pic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4786A709-E19D-4059-827D-2BCC42D4BC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5827" y="2852062"/>
            <a:ext cx="1868856" cy="44075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B6360-88B7-41D2-A28D-334691DBC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0844" y="1583473"/>
            <a:ext cx="4413157" cy="4457889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The Media -  Keeping up to date with news in the media regarding the topic area. </a:t>
            </a:r>
          </a:p>
          <a:p>
            <a:r>
              <a:rPr lang="en-GB" sz="2800" dirty="0"/>
              <a:t>However, in doing so, it is important to consider things such as:</a:t>
            </a:r>
          </a:p>
          <a:p>
            <a:pPr marL="0" indent="0">
              <a:buNone/>
            </a:pPr>
            <a:r>
              <a:rPr lang="en-GB" sz="2000" dirty="0"/>
              <a:t>Author/Source Bias </a:t>
            </a:r>
          </a:p>
          <a:p>
            <a:pPr marL="0" indent="0">
              <a:buNone/>
            </a:pPr>
            <a:r>
              <a:rPr lang="en-GB" sz="2000" dirty="0"/>
              <a:t>‘Fake News’</a:t>
            </a:r>
          </a:p>
          <a:p>
            <a:pPr marL="0" indent="0">
              <a:buNone/>
            </a:pPr>
            <a:r>
              <a:rPr lang="en-GB" sz="2000" dirty="0"/>
              <a:t>Date the information was published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3378149-B29B-4A4E-8DD0-F6B3D94267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10" y="4432065"/>
            <a:ext cx="1856056" cy="1392042"/>
          </a:xfrm>
          <a:prstGeom prst="rect">
            <a:avLst/>
          </a:prstGeo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8A4A225B-D3C8-4F57-8DF4-BCA07979BA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5827" y="4624631"/>
            <a:ext cx="1856056" cy="100691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C56A40B-EB63-4D71-BE2B-9A5B4A8F3C7C}"/>
              </a:ext>
            </a:extLst>
          </p:cNvPr>
          <p:cNvSpPr txBox="1"/>
          <p:nvPr/>
        </p:nvSpPr>
        <p:spPr>
          <a:xfrm>
            <a:off x="682874" y="3497037"/>
            <a:ext cx="18567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Picture 4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32C64B-D875-40D6-85D5-FF1211B16FB5}"/>
              </a:ext>
            </a:extLst>
          </p:cNvPr>
          <p:cNvSpPr txBox="1"/>
          <p:nvPr/>
        </p:nvSpPr>
        <p:spPr>
          <a:xfrm>
            <a:off x="2884572" y="3497036"/>
            <a:ext cx="18567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Picture 5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BAFD1F9-BA57-40C9-B154-BDAC75612AA9}"/>
              </a:ext>
            </a:extLst>
          </p:cNvPr>
          <p:cNvSpPr txBox="1"/>
          <p:nvPr/>
        </p:nvSpPr>
        <p:spPr>
          <a:xfrm>
            <a:off x="571899" y="6019803"/>
            <a:ext cx="18567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Picture 6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621909-CB12-4E0A-AF60-CE058A388C3C}"/>
              </a:ext>
            </a:extLst>
          </p:cNvPr>
          <p:cNvSpPr txBox="1"/>
          <p:nvPr/>
        </p:nvSpPr>
        <p:spPr>
          <a:xfrm>
            <a:off x="2731033" y="6019802"/>
            <a:ext cx="18567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Picture 7</a:t>
            </a:r>
          </a:p>
        </p:txBody>
      </p:sp>
    </p:spTree>
    <p:extLst>
      <p:ext uri="{BB962C8B-B14F-4D97-AF65-F5344CB8AC3E}">
        <p14:creationId xmlns:p14="http://schemas.microsoft.com/office/powerpoint/2010/main" val="54996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45E75-4054-43E9-B65D-D84C7AE0B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Research Question/Inquiry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5E947-E3AE-45BA-8E37-BE018B59D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98" y="1695254"/>
            <a:ext cx="8596668" cy="4323806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Is occupational counselling provision consistent? </a:t>
            </a:r>
          </a:p>
          <a:p>
            <a:endParaRPr lang="en-GB" sz="2800" dirty="0"/>
          </a:p>
          <a:p>
            <a:r>
              <a:rPr lang="en-GB" sz="2800" dirty="0"/>
              <a:t>Other questions which have emerged: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Where are the main inconsistencies in occupational counselling?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Do some occupations need greater counselling provision than others?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What are the benefits of occupational counselling for employers?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Are current counselling provisions focused in the right places?</a:t>
            </a:r>
          </a:p>
        </p:txBody>
      </p:sp>
    </p:spTree>
    <p:extLst>
      <p:ext uri="{BB962C8B-B14F-4D97-AF65-F5344CB8AC3E}">
        <p14:creationId xmlns:p14="http://schemas.microsoft.com/office/powerpoint/2010/main" val="111614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FC47-ABA3-4749-9F3E-18579475A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Background and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3D03F-4386-4DF8-A936-28620A9A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697411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I have chosen to explore this topic area for the following reasons: </a:t>
            </a:r>
          </a:p>
          <a:p>
            <a:endParaRPr lang="en-GB" sz="2800" dirty="0"/>
          </a:p>
          <a:p>
            <a:pPr>
              <a:lnSpc>
                <a:spcPct val="150000"/>
              </a:lnSpc>
            </a:pPr>
            <a:r>
              <a:rPr lang="en-GB" sz="2800" dirty="0"/>
              <a:t>It is a current topical issue.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It is something everyone can benefit from.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Awareness still needs to be raised around it.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It is a service that all of us may rely upon at some stage in our lives.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4890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FC47-ABA3-4749-9F3E-18579475A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Discussion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3D03F-4386-4DF8-A936-28620A9A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06859"/>
            <a:ext cx="8596668" cy="4434504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There is still a perceived stigma attached to seeking counselling through a person’s occupation (Time to Change, 2019). </a:t>
            </a:r>
          </a:p>
          <a:p>
            <a:pPr lvl="0">
              <a:buClr>
                <a:srgbClr val="5FCBEF"/>
              </a:buClr>
            </a:pPr>
            <a:r>
              <a:rPr lang="en-GB" sz="2800" dirty="0"/>
              <a:t>Many initiatives have been set up to enable people to access help and support through their occupations </a:t>
            </a:r>
            <a:r>
              <a:rPr lang="en-GB" sz="2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(Time to Change, 2019). </a:t>
            </a:r>
            <a:endParaRPr lang="en-GB" sz="2800" dirty="0"/>
          </a:p>
          <a:p>
            <a:r>
              <a:rPr lang="en-GB" sz="2800" dirty="0"/>
              <a:t>A wide variety of organisations have in fact already committed to support initiatives which have already been put in place (Examiner Live, 2013).  </a:t>
            </a:r>
          </a:p>
        </p:txBody>
      </p:sp>
    </p:spTree>
    <p:extLst>
      <p:ext uri="{BB962C8B-B14F-4D97-AF65-F5344CB8AC3E}">
        <p14:creationId xmlns:p14="http://schemas.microsoft.com/office/powerpoint/2010/main" val="381176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FC47-ABA3-4749-9F3E-18579475A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Authors Under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3D03F-4386-4DF8-A936-28620A9A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6706"/>
            <a:ext cx="8596668" cy="4758739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Andrew Reeves – Has written extensively about applying counselling therapy theories to practice, is an associate professor at the University of Chester and was the chairman of the BACP until Friday! </a:t>
            </a:r>
          </a:p>
          <a:p>
            <a:r>
              <a:rPr lang="en-GB" sz="2800" dirty="0"/>
              <a:t>John McLeod – Has published books on counselling skills and co-authored reports on occupational counselling.    </a:t>
            </a:r>
          </a:p>
          <a:p>
            <a:r>
              <a:rPr lang="en-GB" sz="2800" dirty="0"/>
              <a:t>Dr. Norman Claringbull – Has published several books and regularly rights an online blog on counselling within various settings.</a:t>
            </a:r>
          </a:p>
        </p:txBody>
      </p:sp>
    </p:spTree>
    <p:extLst>
      <p:ext uri="{BB962C8B-B14F-4D97-AF65-F5344CB8AC3E}">
        <p14:creationId xmlns:p14="http://schemas.microsoft.com/office/powerpoint/2010/main" val="2207683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FC47-ABA3-4749-9F3E-18579475A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3D03F-4386-4DF8-A936-28620A9A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475978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3000" dirty="0"/>
              <a:t>Distress</a:t>
            </a:r>
          </a:p>
          <a:p>
            <a:pPr>
              <a:lnSpc>
                <a:spcPct val="150000"/>
              </a:lnSpc>
            </a:pPr>
            <a:endParaRPr lang="en-GB" sz="3000" dirty="0"/>
          </a:p>
          <a:p>
            <a:pPr>
              <a:lnSpc>
                <a:spcPct val="150000"/>
              </a:lnSpc>
            </a:pPr>
            <a:r>
              <a:rPr lang="en-GB" sz="3000" dirty="0"/>
              <a:t>Confidentiality </a:t>
            </a:r>
          </a:p>
          <a:p>
            <a:pPr>
              <a:lnSpc>
                <a:spcPct val="150000"/>
              </a:lnSpc>
            </a:pPr>
            <a:endParaRPr lang="en-GB" sz="3000" dirty="0"/>
          </a:p>
          <a:p>
            <a:pPr>
              <a:lnSpc>
                <a:spcPct val="150000"/>
              </a:lnSpc>
            </a:pPr>
            <a:r>
              <a:rPr lang="en-GB" sz="3000" dirty="0"/>
              <a:t> Potential conflicts of interest </a:t>
            </a:r>
          </a:p>
          <a:p>
            <a:pPr>
              <a:lnSpc>
                <a:spcPct val="150000"/>
              </a:lnSpc>
            </a:pPr>
            <a:endParaRPr lang="en-GB" sz="3000" dirty="0"/>
          </a:p>
          <a:p>
            <a:pPr>
              <a:lnSpc>
                <a:spcPct val="150000"/>
              </a:lnSpc>
            </a:pPr>
            <a:r>
              <a:rPr lang="en-GB" sz="3000" dirty="0"/>
              <a:t>Lack of possibility to self-refer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00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FC47-ABA3-4749-9F3E-18579475A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Potential Arguments/Implications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3D03F-4386-4DF8-A936-28620A9A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91422"/>
            <a:ext cx="8596668" cy="4930676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GB" sz="2800" dirty="0"/>
              <a:t>Fair/unfair comparisons</a:t>
            </a:r>
          </a:p>
          <a:p>
            <a:pPr>
              <a:lnSpc>
                <a:spcPct val="170000"/>
              </a:lnSpc>
            </a:pPr>
            <a:r>
              <a:rPr lang="en-GB" sz="2800" dirty="0"/>
              <a:t>Comprising confidentially </a:t>
            </a:r>
          </a:p>
          <a:p>
            <a:pPr>
              <a:lnSpc>
                <a:spcPct val="170000"/>
              </a:lnSpc>
            </a:pPr>
            <a:r>
              <a:rPr lang="en-GB" sz="2800" dirty="0"/>
              <a:t>What may be behind improvements to occupational counselling provision?  </a:t>
            </a:r>
          </a:p>
          <a:p>
            <a:pPr>
              <a:lnSpc>
                <a:spcPct val="170000"/>
              </a:lnSpc>
            </a:pPr>
            <a:r>
              <a:rPr lang="en-GB" sz="2800" dirty="0"/>
              <a:t>Is the funding for this area safe?  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7063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FC47-ABA3-4749-9F3E-18579475A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7836351" cy="659907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3D03F-4386-4DF8-A936-28620A9A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59907"/>
            <a:ext cx="8596668" cy="619809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1600" dirty="0"/>
              <a:t>British Association for Counselling and Psychotherapy. (2017). </a:t>
            </a:r>
            <a:r>
              <a:rPr lang="en-GB" sz="1600" i="1" dirty="0"/>
              <a:t>What are</a:t>
            </a:r>
          </a:p>
          <a:p>
            <a:pPr marL="0" indent="0">
              <a:buNone/>
            </a:pPr>
            <a:r>
              <a:rPr lang="en-GB" sz="1600" i="1" dirty="0"/>
              <a:t>        Counselling and Psychotherapy? </a:t>
            </a:r>
            <a:r>
              <a:rPr lang="en-GB" sz="1600" dirty="0"/>
              <a:t>Retrieved from  </a:t>
            </a:r>
          </a:p>
          <a:p>
            <a:pPr marL="0" indent="0">
              <a:buNone/>
            </a:pPr>
            <a:r>
              <a:rPr lang="en-GB" sz="1600" dirty="0"/>
              <a:t>        </a:t>
            </a:r>
            <a:r>
              <a:rPr lang="en-GB" sz="16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https://www.bacp.co.uk/media/1917/bacp-choosing-counsellor-</a:t>
            </a:r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        </a:t>
            </a:r>
            <a:r>
              <a:rPr lang="en-GB" sz="1600" u="sng" dirty="0">
                <a:solidFill>
                  <a:schemeClr val="tx1"/>
                </a:solidFill>
              </a:rPr>
              <a:t>psychotherapist-c3.pdf </a:t>
            </a:r>
          </a:p>
          <a:p>
            <a:pPr marL="0" indent="0">
              <a:buNone/>
            </a:pPr>
            <a:r>
              <a:rPr lang="en-GB" sz="1600" dirty="0"/>
              <a:t>Examiner. (2013). </a:t>
            </a:r>
            <a:r>
              <a:rPr lang="en-GB" sz="1600" i="1" dirty="0"/>
              <a:t>Jason McCartney joins Time to Change mental health campaign.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Retrieved from </a:t>
            </a:r>
          </a:p>
          <a:p>
            <a:pPr marL="0" indent="0">
              <a:buNone/>
            </a:pPr>
            <a:r>
              <a:rPr lang="en-GB" sz="1600" i="1" dirty="0"/>
              <a:t>       </a:t>
            </a:r>
            <a:r>
              <a:rPr lang="en-GB" sz="1600" u="sng" dirty="0"/>
              <a:t>https://www.examinerlive.co.uk/news/west-yorkshire-news/jason-mccartney-joins-time-change-6200964 </a:t>
            </a:r>
          </a:p>
          <a:p>
            <a:pPr marL="0" indent="0">
              <a:buNone/>
            </a:pPr>
            <a:r>
              <a:rPr lang="en-GB" sz="1600" dirty="0"/>
              <a:t>Picture 1 University of Wales Trinity St David Logo [Online Image]. (2019). Retrieved May 5, 2019  </a:t>
            </a:r>
          </a:p>
          <a:p>
            <a:pPr marL="0" indent="0">
              <a:buNone/>
            </a:pPr>
            <a:r>
              <a:rPr lang="en-GB" sz="1600" dirty="0"/>
              <a:t>        from </a:t>
            </a:r>
            <a:r>
              <a:rPr lang="en-GB" sz="1600" u="sng" dirty="0"/>
              <a:t>https://www.uwtsd.ac.uk</a:t>
            </a:r>
          </a:p>
          <a:p>
            <a:pPr marL="0" indent="0">
              <a:buNone/>
            </a:pPr>
            <a:r>
              <a:rPr lang="en-GB" sz="1600" dirty="0"/>
              <a:t>Picture 2 [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Untitled Image of Workplace Counselling.] Retrieved May 5, 2019</a:t>
            </a:r>
          </a:p>
          <a:p>
            <a:pPr marL="0" indent="0">
              <a:buNone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       from </a:t>
            </a:r>
            <a:r>
              <a:rPr lang="en-GB" sz="1600" u="sng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https://ct.counseling.org/2013/11/counseling-theories-converge-person-client-</a:t>
            </a:r>
            <a:endParaRPr lang="en-GB" sz="1600" u="sng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        </a:t>
            </a:r>
            <a:r>
              <a:rPr lang="en-GB" sz="1600" u="sng" dirty="0">
                <a:solidFill>
                  <a:schemeClr val="tx1"/>
                </a:solidFill>
              </a:rPr>
              <a:t>therapist</a:t>
            </a:r>
          </a:p>
          <a:p>
            <a:pPr marL="0" indent="0">
              <a:buNone/>
            </a:pPr>
            <a:r>
              <a:rPr lang="en-GB" sz="1600" dirty="0"/>
              <a:t>Picture 3  [Untitled Image of Workplace Counselling.] Retrieved May 5, 2019</a:t>
            </a:r>
          </a:p>
          <a:p>
            <a:pPr marL="0" indent="0">
              <a:buNone/>
            </a:pPr>
            <a:r>
              <a:rPr lang="en-GB" sz="1600" dirty="0"/>
              <a:t>        from </a:t>
            </a:r>
            <a:r>
              <a:rPr lang="en-GB" sz="16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https://www.personneltoday.com/hr/workplace-counselling-helps-employees-</a:t>
            </a:r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        </a:t>
            </a:r>
            <a:r>
              <a:rPr lang="en-GB" sz="1600" u="sng" dirty="0">
                <a:solidFill>
                  <a:schemeClr val="tx1"/>
                </a:solidFill>
              </a:rPr>
              <a:t>employers</a:t>
            </a:r>
          </a:p>
          <a:p>
            <a:pPr marL="0" indent="0">
              <a:buNone/>
            </a:pPr>
            <a:r>
              <a:rPr lang="en-GB" sz="1600" dirty="0"/>
              <a:t>Picture 4  Daily Mirror Logo [Online Image]. (2017). Retrieved May 5, 2019 </a:t>
            </a:r>
          </a:p>
          <a:p>
            <a:pPr marL="0" indent="0">
              <a:buNone/>
            </a:pPr>
            <a:r>
              <a:rPr lang="en-GB" sz="1600" dirty="0"/>
              <a:t>        from </a:t>
            </a:r>
            <a:r>
              <a:rPr lang="en-GB" sz="1600" u="sng" dirty="0"/>
              <a:t>http://www.okproperty.co.uk/about/daily-mirror-logo-1024x386</a:t>
            </a:r>
          </a:p>
          <a:p>
            <a:pPr marL="0" indent="0">
              <a:buNone/>
            </a:pPr>
            <a:r>
              <a:rPr lang="en-GB" sz="1600" dirty="0"/>
              <a:t>Picture 5 Sky News Logo [Online Image]. (2019). Retrieved May 5, 2019 </a:t>
            </a:r>
          </a:p>
          <a:p>
            <a:pPr marL="0" indent="0">
              <a:buNone/>
            </a:pPr>
            <a:r>
              <a:rPr lang="en-GB" sz="1600" dirty="0"/>
              <a:t>        from </a:t>
            </a:r>
            <a:r>
              <a:rPr lang="en-GB" sz="1600" u="sng" dirty="0"/>
              <a:t>https://news.sky.com</a:t>
            </a:r>
          </a:p>
          <a:p>
            <a:pPr marL="0" indent="0">
              <a:buNone/>
            </a:pPr>
            <a:r>
              <a:rPr lang="en-GB" sz="1600" dirty="0"/>
              <a:t>Picture 6 BBC News Logo [Online Image]. (2019). Retrieved May 5, 2019 </a:t>
            </a:r>
          </a:p>
          <a:p>
            <a:pPr marL="0" indent="0">
              <a:buNone/>
            </a:pPr>
            <a:r>
              <a:rPr lang="en-GB" sz="1600" dirty="0"/>
              <a:t>        from </a:t>
            </a:r>
            <a:r>
              <a:rPr lang="en-GB" sz="1600" u="sng" dirty="0"/>
              <a:t>https://www.bbc.co.uk/news</a:t>
            </a:r>
          </a:p>
          <a:p>
            <a:pPr marL="0" indent="0">
              <a:buNone/>
            </a:pPr>
            <a:r>
              <a:rPr lang="en-GB" sz="1600" dirty="0"/>
              <a:t>Picture 7 The Telegraph logo [Online Image]. (2019). Retrieved May 5, 2019 </a:t>
            </a:r>
          </a:p>
          <a:p>
            <a:pPr marL="0" indent="0">
              <a:buNone/>
            </a:pPr>
            <a:r>
              <a:rPr lang="en-GB" sz="1600" dirty="0"/>
              <a:t>        from </a:t>
            </a:r>
            <a:r>
              <a:rPr lang="en-GB" sz="16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https://www.dimin.com/star-wars-alamo/the-telegraph-logo-1000</a:t>
            </a:r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Time to Change. (2019). What is Stigma? Retrieved from 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        https://www.timetochangewales.org.uk/en/mental-health-stigma/what-stigma/#Welsh%20attitudes</a:t>
            </a:r>
          </a:p>
          <a:p>
            <a:pPr marL="0" indent="0">
              <a:buNone/>
            </a:pPr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224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D6767-50A3-47BD-9EAB-CD881DC71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277" y="276860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Thank you for listening.</a:t>
            </a:r>
            <a:br>
              <a:rPr lang="en-GB" dirty="0"/>
            </a:br>
            <a:r>
              <a:rPr lang="en-GB" dirty="0"/>
              <a:t>Does anyone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8246800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872</TotalTime>
  <Words>1015</Words>
  <Application>Microsoft Office PowerPoint</Application>
  <PresentationFormat>Widescreen</PresentationFormat>
  <Paragraphs>142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Trebuchet MS</vt:lpstr>
      <vt:lpstr>Wingdings 3</vt:lpstr>
      <vt:lpstr>Facet</vt:lpstr>
      <vt:lpstr>Occupational Counselling</vt:lpstr>
      <vt:lpstr>Key Words</vt:lpstr>
      <vt:lpstr>Occupation</vt:lpstr>
      <vt:lpstr>Counselling</vt:lpstr>
      <vt:lpstr>Availability </vt:lpstr>
      <vt:lpstr>Accessibility</vt:lpstr>
      <vt:lpstr>Research Methods</vt:lpstr>
      <vt:lpstr>Research Methods Continued </vt:lpstr>
      <vt:lpstr>Research Question/Inquiry</vt:lpstr>
      <vt:lpstr>Background and Context</vt:lpstr>
      <vt:lpstr>Discussion Points</vt:lpstr>
      <vt:lpstr>Authors Under Consideration</vt:lpstr>
      <vt:lpstr>Ethical Considerations</vt:lpstr>
      <vt:lpstr>Potential Arguments/Implications </vt:lpstr>
      <vt:lpstr>References </vt:lpstr>
      <vt:lpstr>Thank you for listening. Does anyone have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</dc:title>
  <dc:creator>Alex Harries</dc:creator>
  <cp:lastModifiedBy>Alex Harries</cp:lastModifiedBy>
  <cp:revision>22</cp:revision>
  <dcterms:created xsi:type="dcterms:W3CDTF">2019-05-04T14:11:42Z</dcterms:created>
  <dcterms:modified xsi:type="dcterms:W3CDTF">2019-05-06T20:26:48Z</dcterms:modified>
</cp:coreProperties>
</file>