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77"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5" r:id="rId20"/>
    <p:sldId id="276"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20"/>
    <p:restoredTop sz="94610"/>
  </p:normalViewPr>
  <p:slideViewPr>
    <p:cSldViewPr snapToGrid="0" snapToObjects="1">
      <p:cViewPr varScale="1">
        <p:scale>
          <a:sx n="124" d="100"/>
          <a:sy n="124" d="100"/>
        </p:scale>
        <p:origin x="22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4529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solidFill>
            <a:prstDash val="solid"/>
          </a:ln>
        </p:spPr>
        <p:txBody>
          <a:bodyPr/>
          <a:lstStyle/>
          <a:p>
            <a:endParaRPr lang="en-CZ"/>
          </a:p>
        </p:txBody>
      </p:sp>
      <p:sp>
        <p:nvSpPr>
          <p:cNvPr id="3" name="Shape 1"/>
          <p:cNvSpPr/>
          <p:nvPr/>
        </p:nvSpPr>
        <p:spPr>
          <a:xfrm>
            <a:off x="0" y="0"/>
            <a:ext cx="12191695" cy="713232"/>
          </a:xfrm>
          <a:prstGeom prst="rect">
            <a:avLst/>
          </a:prstGeom>
          <a:solidFill>
            <a:srgbClr val="1F4E5F"/>
          </a:solidFill>
          <a:ln w="12700">
            <a:solidFill>
              <a:srgbClr val="1F4E5F"/>
            </a:solidFill>
            <a:prstDash val="solid"/>
          </a:ln>
        </p:spPr>
        <p:txBody>
          <a:bodyPr/>
          <a:lstStyle/>
          <a:p>
            <a:endParaRPr lang="en-CZ"/>
          </a:p>
        </p:txBody>
      </p:sp>
      <p:pic>
        <p:nvPicPr>
          <p:cNvPr id="4" name="Image 0" descr="/mnt/data/uwtsd_logo.png"/>
          <p:cNvPicPr>
            <a:picLocks noChangeAspect="1"/>
          </p:cNvPicPr>
          <p:nvPr/>
        </p:nvPicPr>
        <p:blipFill>
          <a:blip r:embed="rId3"/>
          <a:stretch>
            <a:fillRect/>
          </a:stretch>
        </p:blipFill>
        <p:spPr>
          <a:xfrm>
            <a:off x="10866695" y="131616"/>
            <a:ext cx="1125000" cy="450000"/>
          </a:xfrm>
          <a:prstGeom prst="rect">
            <a:avLst/>
          </a:prstGeom>
        </p:spPr>
      </p:pic>
      <p:sp>
        <p:nvSpPr>
          <p:cNvPr id="5" name="Shape 2"/>
          <p:cNvSpPr/>
          <p:nvPr/>
        </p:nvSpPr>
        <p:spPr>
          <a:xfrm>
            <a:off x="822960" y="1234440"/>
            <a:ext cx="10561320" cy="4206240"/>
          </a:xfrm>
          <a:prstGeom prst="rect">
            <a:avLst/>
          </a:prstGeom>
          <a:solidFill>
            <a:srgbClr val="F8FAFA"/>
          </a:solidFill>
          <a:ln w="12700">
            <a:solidFill>
              <a:srgbClr val="BDD5D8"/>
            </a:solidFill>
            <a:prstDash val="solid"/>
          </a:ln>
        </p:spPr>
        <p:txBody>
          <a:bodyPr/>
          <a:lstStyle/>
          <a:p>
            <a:endParaRPr lang="en-CZ"/>
          </a:p>
        </p:txBody>
      </p:sp>
      <p:sp>
        <p:nvSpPr>
          <p:cNvPr id="6" name="Text 3"/>
          <p:cNvSpPr/>
          <p:nvPr/>
        </p:nvSpPr>
        <p:spPr>
          <a:xfrm>
            <a:off x="1143000" y="1600200"/>
            <a:ext cx="9875520" cy="566928"/>
          </a:xfrm>
          <a:prstGeom prst="rect">
            <a:avLst/>
          </a:prstGeom>
          <a:noFill/>
          <a:ln/>
        </p:spPr>
        <p:txBody>
          <a:bodyPr wrap="square" lIns="0" tIns="0" rIns="0" bIns="0" rtlCol="0" anchor="ctr">
            <a:normAutofit fontScale="92500"/>
          </a:bodyPr>
          <a:lstStyle/>
          <a:p>
            <a:pPr marL="0" indent="0" algn="ctr">
              <a:buNone/>
            </a:pPr>
            <a:r>
              <a:rPr lang="en-US" sz="2800" b="1" dirty="0">
                <a:solidFill>
                  <a:srgbClr val="1F4E5F"/>
                </a:solidFill>
              </a:rPr>
              <a:t>Evaluating the Organisational Impact of Leadership Coaching</a:t>
            </a:r>
            <a:endParaRPr lang="en-US" sz="2800" dirty="0"/>
          </a:p>
        </p:txBody>
      </p:sp>
      <p:sp>
        <p:nvSpPr>
          <p:cNvPr id="7" name="Text 4"/>
          <p:cNvSpPr/>
          <p:nvPr/>
        </p:nvSpPr>
        <p:spPr>
          <a:xfrm>
            <a:off x="1828800" y="2304288"/>
            <a:ext cx="8503920" cy="502920"/>
          </a:xfrm>
          <a:prstGeom prst="rect">
            <a:avLst/>
          </a:prstGeom>
          <a:noFill/>
          <a:ln/>
        </p:spPr>
        <p:txBody>
          <a:bodyPr wrap="square" lIns="0" tIns="0" rIns="0" bIns="0" rtlCol="0" anchor="ctr">
            <a:normAutofit/>
          </a:bodyPr>
          <a:lstStyle/>
          <a:p>
            <a:pPr marL="0" indent="0" algn="ctr">
              <a:buNone/>
            </a:pPr>
            <a:r>
              <a:rPr lang="en-US" sz="1600" dirty="0">
                <a:solidFill>
                  <a:srgbClr val="2F7F88"/>
                </a:solidFill>
              </a:rPr>
              <a:t>A mixed-methods case study of leadership capabilities, culture enhancement, motivation and retention</a:t>
            </a:r>
            <a:endParaRPr lang="en-US" sz="1600" dirty="0"/>
          </a:p>
        </p:txBody>
      </p:sp>
      <p:sp>
        <p:nvSpPr>
          <p:cNvPr id="8" name="Shape 5"/>
          <p:cNvSpPr/>
          <p:nvPr/>
        </p:nvSpPr>
        <p:spPr>
          <a:xfrm>
            <a:off x="2743200" y="2980944"/>
            <a:ext cx="6766560" cy="0"/>
          </a:xfrm>
          <a:prstGeom prst="line">
            <a:avLst/>
          </a:prstGeom>
          <a:noFill/>
          <a:ln w="12700">
            <a:solidFill>
              <a:srgbClr val="D9A441"/>
            </a:solidFill>
            <a:prstDash val="solid"/>
          </a:ln>
        </p:spPr>
        <p:txBody>
          <a:bodyPr/>
          <a:lstStyle/>
          <a:p>
            <a:endParaRPr lang="en-CZ"/>
          </a:p>
        </p:txBody>
      </p:sp>
      <p:sp>
        <p:nvSpPr>
          <p:cNvPr id="9" name="Text 6"/>
          <p:cNvSpPr/>
          <p:nvPr/>
        </p:nvSpPr>
        <p:spPr>
          <a:xfrm>
            <a:off x="1143000" y="3364992"/>
            <a:ext cx="9875520" cy="228600"/>
          </a:xfrm>
          <a:prstGeom prst="rect">
            <a:avLst/>
          </a:prstGeom>
          <a:noFill/>
          <a:ln/>
        </p:spPr>
        <p:txBody>
          <a:bodyPr wrap="square" lIns="0" tIns="0" rIns="0" bIns="0" rtlCol="0" anchor="ctr"/>
          <a:lstStyle/>
          <a:p>
            <a:pPr marL="0" indent="0" algn="ctr">
              <a:buNone/>
            </a:pPr>
            <a:r>
              <a:rPr lang="en-US" sz="1300" dirty="0">
                <a:solidFill>
                  <a:srgbClr val="1F2D33"/>
                </a:solidFill>
              </a:rPr>
              <a:t>Cristina-Laura Novotny  |  Student Number: 2016913</a:t>
            </a:r>
            <a:endParaRPr lang="en-US" sz="1300" dirty="0"/>
          </a:p>
        </p:txBody>
      </p:sp>
      <p:sp>
        <p:nvSpPr>
          <p:cNvPr id="10" name="Text 7"/>
          <p:cNvSpPr/>
          <p:nvPr/>
        </p:nvSpPr>
        <p:spPr>
          <a:xfrm>
            <a:off x="1143000" y="3730752"/>
            <a:ext cx="9875520" cy="228600"/>
          </a:xfrm>
          <a:prstGeom prst="rect">
            <a:avLst/>
          </a:prstGeom>
          <a:noFill/>
          <a:ln/>
        </p:spPr>
        <p:txBody>
          <a:bodyPr wrap="square" lIns="0" tIns="0" rIns="0" bIns="0" rtlCol="0" anchor="ctr"/>
          <a:lstStyle/>
          <a:p>
            <a:pPr marL="0" indent="0" algn="ctr">
              <a:buNone/>
            </a:pPr>
            <a:r>
              <a:rPr lang="en-US" sz="1200" dirty="0">
                <a:solidFill>
                  <a:srgbClr val="1F2D33"/>
                </a:solidFill>
              </a:rPr>
              <a:t>BMPF7009 Work-based Learning Project  |  Master’s in Coaching and Mentoring</a:t>
            </a:r>
            <a:endParaRPr lang="en-US" sz="1200" dirty="0"/>
          </a:p>
        </p:txBody>
      </p:sp>
      <p:sp>
        <p:nvSpPr>
          <p:cNvPr id="11" name="Text 8"/>
          <p:cNvSpPr/>
          <p:nvPr/>
        </p:nvSpPr>
        <p:spPr>
          <a:xfrm>
            <a:off x="1143000" y="4096512"/>
            <a:ext cx="9875520" cy="201168"/>
          </a:xfrm>
          <a:prstGeom prst="rect">
            <a:avLst/>
          </a:prstGeom>
          <a:noFill/>
          <a:ln/>
        </p:spPr>
        <p:txBody>
          <a:bodyPr wrap="square" lIns="0" tIns="0" rIns="0" bIns="0" rtlCol="0" anchor="ctr"/>
          <a:lstStyle/>
          <a:p>
            <a:pPr marL="0" indent="0" algn="ctr">
              <a:buNone/>
            </a:pPr>
            <a:r>
              <a:rPr lang="en-US" sz="1200" dirty="0">
                <a:solidFill>
                  <a:srgbClr val="44545A"/>
                </a:solidFill>
              </a:rPr>
              <a:t>April 2026</a:t>
            </a:r>
            <a:endParaRPr lang="en-US" sz="1200" dirty="0"/>
          </a:p>
        </p:txBody>
      </p:sp>
      <p:sp>
        <p:nvSpPr>
          <p:cNvPr id="12" name="Text 9"/>
          <p:cNvSpPr/>
          <p:nvPr/>
        </p:nvSpPr>
        <p:spPr>
          <a:xfrm>
            <a:off x="1143000" y="4864608"/>
            <a:ext cx="9875520" cy="228600"/>
          </a:xfrm>
          <a:prstGeom prst="rect">
            <a:avLst/>
          </a:prstGeom>
          <a:noFill/>
          <a:ln/>
        </p:spPr>
        <p:txBody>
          <a:bodyPr wrap="square" lIns="0" tIns="0" rIns="0" bIns="0" rtlCol="0" anchor="ctr"/>
          <a:lstStyle/>
          <a:p>
            <a:pPr marL="0" indent="0" algn="ctr">
              <a:buNone/>
            </a:pPr>
            <a:r>
              <a:rPr lang="en-US" sz="1050" i="1" dirty="0">
                <a:solidFill>
                  <a:srgbClr val="44545A"/>
                </a:solidFill>
              </a:rPr>
              <a:t>Note: the organisation is anonymised in the presentation to preserve confidentiality.</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566928"/>
          </a:xfrm>
          <a:prstGeom prst="rect">
            <a:avLst/>
          </a:prstGeom>
          <a:solidFill>
            <a:srgbClr val="17324D"/>
          </a:solidFill>
          <a:ln w="12700">
            <a:solidFill>
              <a:srgbClr val="17324D"/>
            </a:solidFill>
            <a:prstDash val="solid"/>
          </a:ln>
        </p:spPr>
        <p:txBody>
          <a:bodyPr/>
          <a:lstStyle/>
          <a:p>
            <a:endParaRPr lang="en-CZ"/>
          </a:p>
        </p:txBody>
      </p:sp>
      <p:sp>
        <p:nvSpPr>
          <p:cNvPr id="3" name="Text 1"/>
          <p:cNvSpPr/>
          <p:nvPr/>
        </p:nvSpPr>
        <p:spPr>
          <a:xfrm>
            <a:off x="411480" y="146304"/>
            <a:ext cx="9875520" cy="256032"/>
          </a:xfrm>
          <a:prstGeom prst="rect">
            <a:avLst/>
          </a:prstGeom>
          <a:noFill/>
          <a:ln/>
        </p:spPr>
        <p:txBody>
          <a:bodyPr wrap="square" lIns="0" tIns="0" rIns="0" bIns="0" rtlCol="0" anchor="ctr"/>
          <a:lstStyle/>
          <a:p>
            <a:pPr marL="0" indent="0">
              <a:buNone/>
            </a:pPr>
            <a:r>
              <a:rPr lang="en-US" sz="1700" b="1" dirty="0">
                <a:solidFill>
                  <a:srgbClr val="FFFFFF"/>
                </a:solidFill>
              </a:rPr>
              <a:t>Presentation roadmap</a:t>
            </a:r>
            <a:endParaRPr lang="en-US" sz="1700" dirty="0"/>
          </a:p>
        </p:txBody>
      </p:sp>
      <p:sp>
        <p:nvSpPr>
          <p:cNvPr id="4" name="Text 2"/>
          <p:cNvSpPr/>
          <p:nvPr/>
        </p:nvSpPr>
        <p:spPr>
          <a:xfrm>
            <a:off x="9692640" y="173736"/>
            <a:ext cx="2057400" cy="228600"/>
          </a:xfrm>
          <a:prstGeom prst="rect">
            <a:avLst/>
          </a:prstGeom>
          <a:noFill/>
          <a:ln/>
        </p:spPr>
        <p:txBody>
          <a:bodyPr wrap="square" lIns="0" tIns="0" rIns="0" bIns="0" rtlCol="0" anchor="ctr"/>
          <a:lstStyle/>
          <a:p>
            <a:pPr marL="0" indent="0" algn="r">
              <a:buNone/>
            </a:pPr>
            <a:r>
              <a:rPr lang="en-US" sz="800" dirty="0">
                <a:solidFill>
                  <a:srgbClr val="C8D7E6"/>
                </a:solidFill>
              </a:rPr>
              <a:t>Overview</a:t>
            </a:r>
            <a:endParaRPr lang="en-US" sz="800" dirty="0"/>
          </a:p>
        </p:txBody>
      </p:sp>
      <p:sp>
        <p:nvSpPr>
          <p:cNvPr id="5" name="Shape 3"/>
          <p:cNvSpPr/>
          <p:nvPr/>
        </p:nvSpPr>
        <p:spPr>
          <a:xfrm>
            <a:off x="685800" y="1051560"/>
            <a:ext cx="1920240" cy="1920240"/>
          </a:xfrm>
          <a:prstGeom prst="ellipse">
            <a:avLst/>
          </a:prstGeom>
          <a:solidFill>
            <a:srgbClr val="CDEFF2"/>
          </a:solidFill>
          <a:ln w="17780">
            <a:solidFill>
              <a:srgbClr val="007C89"/>
            </a:solidFill>
            <a:prstDash val="solid"/>
          </a:ln>
        </p:spPr>
        <p:txBody>
          <a:bodyPr/>
          <a:lstStyle/>
          <a:p>
            <a:endParaRPr lang="en-CZ"/>
          </a:p>
        </p:txBody>
      </p:sp>
      <p:sp>
        <p:nvSpPr>
          <p:cNvPr id="6" name="Text 4"/>
          <p:cNvSpPr/>
          <p:nvPr/>
        </p:nvSpPr>
        <p:spPr>
          <a:xfrm>
            <a:off x="822960" y="1581912"/>
            <a:ext cx="1645920" cy="292608"/>
          </a:xfrm>
          <a:prstGeom prst="rect">
            <a:avLst/>
          </a:prstGeom>
          <a:noFill/>
          <a:ln/>
        </p:spPr>
        <p:txBody>
          <a:bodyPr wrap="square" lIns="0" tIns="0" rIns="0" bIns="0" rtlCol="0" anchor="ctr"/>
          <a:lstStyle/>
          <a:p>
            <a:pPr marL="0" indent="0" algn="ctr">
              <a:buNone/>
            </a:pPr>
            <a:r>
              <a:rPr lang="en-US" sz="1500" b="1" dirty="0">
                <a:solidFill>
                  <a:srgbClr val="17324D"/>
                </a:solidFill>
              </a:rPr>
              <a:t>1. Background &amp; Research Focus</a:t>
            </a:r>
            <a:endParaRPr lang="en-US" sz="1500" dirty="0"/>
          </a:p>
        </p:txBody>
      </p:sp>
      <p:sp>
        <p:nvSpPr>
          <p:cNvPr id="7" name="Text 5"/>
          <p:cNvSpPr/>
          <p:nvPr/>
        </p:nvSpPr>
        <p:spPr>
          <a:xfrm>
            <a:off x="850392" y="193852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context and research focus</a:t>
            </a:r>
            <a:endParaRPr lang="en-US" sz="950" dirty="0"/>
          </a:p>
        </p:txBody>
      </p:sp>
      <p:sp>
        <p:nvSpPr>
          <p:cNvPr id="8" name="Shape 6"/>
          <p:cNvSpPr/>
          <p:nvPr/>
        </p:nvSpPr>
        <p:spPr>
          <a:xfrm>
            <a:off x="3520440" y="1051560"/>
            <a:ext cx="1920240" cy="1920240"/>
          </a:xfrm>
          <a:prstGeom prst="ellipse">
            <a:avLst/>
          </a:prstGeom>
          <a:solidFill>
            <a:srgbClr val="FFE6CC"/>
          </a:solidFill>
          <a:ln w="17780">
            <a:solidFill>
              <a:srgbClr val="F28C28"/>
            </a:solidFill>
            <a:prstDash val="solid"/>
          </a:ln>
        </p:spPr>
        <p:txBody>
          <a:bodyPr/>
          <a:lstStyle/>
          <a:p>
            <a:endParaRPr lang="en-CZ"/>
          </a:p>
        </p:txBody>
      </p:sp>
      <p:sp>
        <p:nvSpPr>
          <p:cNvPr id="9" name="Text 7"/>
          <p:cNvSpPr/>
          <p:nvPr/>
        </p:nvSpPr>
        <p:spPr>
          <a:xfrm>
            <a:off x="3657600" y="1581912"/>
            <a:ext cx="1645920" cy="292608"/>
          </a:xfrm>
          <a:prstGeom prst="rect">
            <a:avLst/>
          </a:prstGeom>
          <a:noFill/>
          <a:ln/>
        </p:spPr>
        <p:txBody>
          <a:bodyPr wrap="square" lIns="0" tIns="0" rIns="0" bIns="0" rtlCol="0" anchor="ctr"/>
          <a:lstStyle/>
          <a:p>
            <a:pPr marL="0" indent="0" algn="ctr">
              <a:buNone/>
            </a:pPr>
            <a:r>
              <a:rPr lang="en-US" sz="1500" b="1" dirty="0">
                <a:solidFill>
                  <a:srgbClr val="17324D"/>
                </a:solidFill>
              </a:rPr>
              <a:t>2. Ethics</a:t>
            </a:r>
            <a:endParaRPr lang="en-US" sz="1500" dirty="0"/>
          </a:p>
        </p:txBody>
      </p:sp>
      <p:sp>
        <p:nvSpPr>
          <p:cNvPr id="10" name="Text 8"/>
          <p:cNvSpPr/>
          <p:nvPr/>
        </p:nvSpPr>
        <p:spPr>
          <a:xfrm>
            <a:off x="3685032" y="193852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participant safeguards</a:t>
            </a:r>
            <a:endParaRPr lang="en-US" sz="950" dirty="0"/>
          </a:p>
        </p:txBody>
      </p:sp>
      <p:sp>
        <p:nvSpPr>
          <p:cNvPr id="11" name="Shape 9"/>
          <p:cNvSpPr/>
          <p:nvPr/>
        </p:nvSpPr>
        <p:spPr>
          <a:xfrm>
            <a:off x="6355080" y="1051560"/>
            <a:ext cx="1920240" cy="1920240"/>
          </a:xfrm>
          <a:prstGeom prst="ellipse">
            <a:avLst/>
          </a:prstGeom>
          <a:solidFill>
            <a:srgbClr val="CDEFF2"/>
          </a:solidFill>
          <a:ln w="17780">
            <a:solidFill>
              <a:srgbClr val="007C89"/>
            </a:solidFill>
            <a:prstDash val="solid"/>
          </a:ln>
        </p:spPr>
        <p:txBody>
          <a:bodyPr/>
          <a:lstStyle/>
          <a:p>
            <a:endParaRPr lang="en-CZ"/>
          </a:p>
        </p:txBody>
      </p:sp>
      <p:sp>
        <p:nvSpPr>
          <p:cNvPr id="12" name="Text 10"/>
          <p:cNvSpPr/>
          <p:nvPr/>
        </p:nvSpPr>
        <p:spPr>
          <a:xfrm>
            <a:off x="6492240" y="1581912"/>
            <a:ext cx="1645920" cy="292608"/>
          </a:xfrm>
          <a:prstGeom prst="rect">
            <a:avLst/>
          </a:prstGeom>
          <a:noFill/>
          <a:ln/>
        </p:spPr>
        <p:txBody>
          <a:bodyPr wrap="square" lIns="0" tIns="0" rIns="0" bIns="0" rtlCol="0" anchor="ctr"/>
          <a:lstStyle/>
          <a:p>
            <a:pPr marL="0" indent="0" algn="ctr">
              <a:buNone/>
            </a:pPr>
            <a:r>
              <a:rPr lang="en-US" sz="1500" b="1" dirty="0">
                <a:solidFill>
                  <a:srgbClr val="17324D"/>
                </a:solidFill>
              </a:rPr>
              <a:t>3. Insider research</a:t>
            </a:r>
            <a:endParaRPr lang="en-US" sz="1500" dirty="0"/>
          </a:p>
        </p:txBody>
      </p:sp>
      <p:sp>
        <p:nvSpPr>
          <p:cNvPr id="13" name="Text 11"/>
          <p:cNvSpPr/>
          <p:nvPr/>
        </p:nvSpPr>
        <p:spPr>
          <a:xfrm>
            <a:off x="6519672" y="193852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coach–researcher position</a:t>
            </a:r>
            <a:endParaRPr lang="en-US" sz="950" dirty="0"/>
          </a:p>
        </p:txBody>
      </p:sp>
      <p:sp>
        <p:nvSpPr>
          <p:cNvPr id="14" name="Shape 12"/>
          <p:cNvSpPr/>
          <p:nvPr/>
        </p:nvSpPr>
        <p:spPr>
          <a:xfrm>
            <a:off x="9189720" y="1051560"/>
            <a:ext cx="1920240" cy="1920240"/>
          </a:xfrm>
          <a:prstGeom prst="ellipse">
            <a:avLst/>
          </a:prstGeom>
          <a:solidFill>
            <a:srgbClr val="FFE6CC"/>
          </a:solidFill>
          <a:ln w="17780">
            <a:solidFill>
              <a:srgbClr val="F28C28"/>
            </a:solidFill>
            <a:prstDash val="solid"/>
          </a:ln>
        </p:spPr>
        <p:txBody>
          <a:bodyPr/>
          <a:lstStyle/>
          <a:p>
            <a:endParaRPr lang="en-CZ"/>
          </a:p>
        </p:txBody>
      </p:sp>
      <p:sp>
        <p:nvSpPr>
          <p:cNvPr id="15" name="Text 13"/>
          <p:cNvSpPr/>
          <p:nvPr/>
        </p:nvSpPr>
        <p:spPr>
          <a:xfrm>
            <a:off x="9326880" y="1581912"/>
            <a:ext cx="1645920" cy="292608"/>
          </a:xfrm>
          <a:prstGeom prst="rect">
            <a:avLst/>
          </a:prstGeom>
          <a:noFill/>
          <a:ln/>
        </p:spPr>
        <p:txBody>
          <a:bodyPr wrap="square" lIns="0" tIns="0" rIns="0" bIns="0" rtlCol="0" anchor="ctr"/>
          <a:lstStyle/>
          <a:p>
            <a:pPr marL="0" indent="0" algn="ctr">
              <a:buNone/>
            </a:pPr>
            <a:r>
              <a:rPr lang="en-US" sz="1500" b="1" dirty="0">
                <a:solidFill>
                  <a:srgbClr val="17324D"/>
                </a:solidFill>
              </a:rPr>
              <a:t>4. Literature</a:t>
            </a:r>
            <a:endParaRPr lang="en-US" sz="1500" dirty="0"/>
          </a:p>
        </p:txBody>
      </p:sp>
      <p:sp>
        <p:nvSpPr>
          <p:cNvPr id="16" name="Text 14"/>
          <p:cNvSpPr/>
          <p:nvPr/>
        </p:nvSpPr>
        <p:spPr>
          <a:xfrm>
            <a:off x="9354312" y="193852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global + local evidence</a:t>
            </a:r>
            <a:endParaRPr lang="en-US" sz="950" dirty="0"/>
          </a:p>
        </p:txBody>
      </p:sp>
      <p:sp>
        <p:nvSpPr>
          <p:cNvPr id="17" name="Shape 15"/>
          <p:cNvSpPr/>
          <p:nvPr/>
        </p:nvSpPr>
        <p:spPr>
          <a:xfrm>
            <a:off x="685800" y="3657600"/>
            <a:ext cx="1920240" cy="1920240"/>
          </a:xfrm>
          <a:prstGeom prst="ellipse">
            <a:avLst/>
          </a:prstGeom>
          <a:solidFill>
            <a:srgbClr val="CDEFF2"/>
          </a:solidFill>
          <a:ln w="17780">
            <a:solidFill>
              <a:srgbClr val="007C89"/>
            </a:solidFill>
            <a:prstDash val="solid"/>
          </a:ln>
        </p:spPr>
        <p:txBody>
          <a:bodyPr/>
          <a:lstStyle/>
          <a:p>
            <a:endParaRPr lang="en-CZ"/>
          </a:p>
        </p:txBody>
      </p:sp>
      <p:sp>
        <p:nvSpPr>
          <p:cNvPr id="18" name="Text 16"/>
          <p:cNvSpPr/>
          <p:nvPr/>
        </p:nvSpPr>
        <p:spPr>
          <a:xfrm>
            <a:off x="822960" y="4187952"/>
            <a:ext cx="1645920" cy="292608"/>
          </a:xfrm>
          <a:prstGeom prst="rect">
            <a:avLst/>
          </a:prstGeom>
          <a:noFill/>
          <a:ln/>
        </p:spPr>
        <p:txBody>
          <a:bodyPr wrap="square" lIns="0" tIns="0" rIns="0" bIns="0" rtlCol="0" anchor="ctr"/>
          <a:lstStyle/>
          <a:p>
            <a:pPr marL="0" indent="0" algn="ctr">
              <a:buNone/>
            </a:pPr>
            <a:r>
              <a:rPr lang="en-US" sz="1500" b="1" dirty="0">
                <a:solidFill>
                  <a:srgbClr val="17324D"/>
                </a:solidFill>
              </a:rPr>
              <a:t>5. Methods</a:t>
            </a:r>
            <a:endParaRPr lang="en-US" sz="1500" dirty="0"/>
          </a:p>
        </p:txBody>
      </p:sp>
      <p:sp>
        <p:nvSpPr>
          <p:cNvPr id="19" name="Text 17"/>
          <p:cNvSpPr/>
          <p:nvPr/>
        </p:nvSpPr>
        <p:spPr>
          <a:xfrm>
            <a:off x="850392" y="454456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survey, interviews, focus group</a:t>
            </a:r>
            <a:endParaRPr lang="en-US" sz="950" dirty="0"/>
          </a:p>
        </p:txBody>
      </p:sp>
      <p:sp>
        <p:nvSpPr>
          <p:cNvPr id="20" name="Shape 18"/>
          <p:cNvSpPr/>
          <p:nvPr/>
        </p:nvSpPr>
        <p:spPr>
          <a:xfrm>
            <a:off x="3520440" y="3657600"/>
            <a:ext cx="1920240" cy="1920240"/>
          </a:xfrm>
          <a:prstGeom prst="ellipse">
            <a:avLst/>
          </a:prstGeom>
          <a:solidFill>
            <a:srgbClr val="FFE6CC"/>
          </a:solidFill>
          <a:ln w="17780">
            <a:solidFill>
              <a:srgbClr val="F28C28"/>
            </a:solidFill>
            <a:prstDash val="solid"/>
          </a:ln>
        </p:spPr>
        <p:txBody>
          <a:bodyPr/>
          <a:lstStyle/>
          <a:p>
            <a:endParaRPr lang="en-CZ"/>
          </a:p>
        </p:txBody>
      </p:sp>
      <p:sp>
        <p:nvSpPr>
          <p:cNvPr id="21" name="Text 19"/>
          <p:cNvSpPr/>
          <p:nvPr/>
        </p:nvSpPr>
        <p:spPr>
          <a:xfrm>
            <a:off x="3657600" y="4187952"/>
            <a:ext cx="1645920" cy="292608"/>
          </a:xfrm>
          <a:prstGeom prst="rect">
            <a:avLst/>
          </a:prstGeom>
          <a:noFill/>
          <a:ln/>
        </p:spPr>
        <p:txBody>
          <a:bodyPr wrap="square" lIns="0" tIns="0" rIns="0" bIns="0" rtlCol="0" anchor="ctr"/>
          <a:lstStyle/>
          <a:p>
            <a:pPr marL="0" indent="0" algn="ctr">
              <a:buNone/>
            </a:pPr>
            <a:r>
              <a:rPr lang="en-US" sz="1500" b="1" dirty="0">
                <a:solidFill>
                  <a:srgbClr val="17324D"/>
                </a:solidFill>
              </a:rPr>
              <a:t>6. Findings</a:t>
            </a:r>
            <a:endParaRPr lang="en-US" sz="1500" dirty="0"/>
          </a:p>
        </p:txBody>
      </p:sp>
      <p:sp>
        <p:nvSpPr>
          <p:cNvPr id="22" name="Text 20"/>
          <p:cNvSpPr/>
          <p:nvPr/>
        </p:nvSpPr>
        <p:spPr>
          <a:xfrm>
            <a:off x="3685032" y="454456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survey + qualitative themes</a:t>
            </a:r>
            <a:endParaRPr lang="en-US" sz="950" dirty="0"/>
          </a:p>
        </p:txBody>
      </p:sp>
      <p:sp>
        <p:nvSpPr>
          <p:cNvPr id="23" name="Shape 21"/>
          <p:cNvSpPr/>
          <p:nvPr/>
        </p:nvSpPr>
        <p:spPr>
          <a:xfrm>
            <a:off x="6355080" y="3657600"/>
            <a:ext cx="1920240" cy="1920240"/>
          </a:xfrm>
          <a:prstGeom prst="ellipse">
            <a:avLst/>
          </a:prstGeom>
          <a:solidFill>
            <a:srgbClr val="CDEFF2"/>
          </a:solidFill>
          <a:ln w="17780">
            <a:solidFill>
              <a:srgbClr val="007C89"/>
            </a:solidFill>
            <a:prstDash val="solid"/>
          </a:ln>
        </p:spPr>
        <p:txBody>
          <a:bodyPr/>
          <a:lstStyle/>
          <a:p>
            <a:endParaRPr lang="en-CZ"/>
          </a:p>
        </p:txBody>
      </p:sp>
      <p:sp>
        <p:nvSpPr>
          <p:cNvPr id="24" name="Text 22"/>
          <p:cNvSpPr/>
          <p:nvPr/>
        </p:nvSpPr>
        <p:spPr>
          <a:xfrm>
            <a:off x="6492240" y="4187952"/>
            <a:ext cx="1645920" cy="292608"/>
          </a:xfrm>
          <a:prstGeom prst="rect">
            <a:avLst/>
          </a:prstGeom>
          <a:noFill/>
          <a:ln/>
        </p:spPr>
        <p:txBody>
          <a:bodyPr wrap="square" lIns="0" tIns="0" rIns="0" bIns="0" rtlCol="0" anchor="ctr"/>
          <a:lstStyle/>
          <a:p>
            <a:pPr marL="0" indent="0" algn="ctr">
              <a:buNone/>
            </a:pPr>
            <a:r>
              <a:rPr lang="en-US" sz="1500" b="1" dirty="0">
                <a:solidFill>
                  <a:srgbClr val="17324D"/>
                </a:solidFill>
              </a:rPr>
              <a:t>7. Conclusion</a:t>
            </a:r>
            <a:endParaRPr lang="en-US" sz="1500" dirty="0"/>
          </a:p>
        </p:txBody>
      </p:sp>
      <p:sp>
        <p:nvSpPr>
          <p:cNvPr id="25" name="Text 23"/>
          <p:cNvSpPr/>
          <p:nvPr/>
        </p:nvSpPr>
        <p:spPr>
          <a:xfrm>
            <a:off x="6519672" y="454456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answer to research question</a:t>
            </a:r>
            <a:endParaRPr lang="en-US" sz="950" dirty="0"/>
          </a:p>
        </p:txBody>
      </p:sp>
      <p:sp>
        <p:nvSpPr>
          <p:cNvPr id="26" name="Shape 24"/>
          <p:cNvSpPr/>
          <p:nvPr/>
        </p:nvSpPr>
        <p:spPr>
          <a:xfrm>
            <a:off x="9189720" y="3657600"/>
            <a:ext cx="1920240" cy="1920240"/>
          </a:xfrm>
          <a:prstGeom prst="ellipse">
            <a:avLst/>
          </a:prstGeom>
          <a:solidFill>
            <a:srgbClr val="FFE6CC"/>
          </a:solidFill>
          <a:ln w="17780">
            <a:solidFill>
              <a:srgbClr val="F28C28"/>
            </a:solidFill>
            <a:prstDash val="solid"/>
          </a:ln>
        </p:spPr>
        <p:txBody>
          <a:bodyPr/>
          <a:lstStyle/>
          <a:p>
            <a:endParaRPr lang="en-CZ"/>
          </a:p>
        </p:txBody>
      </p:sp>
      <p:sp>
        <p:nvSpPr>
          <p:cNvPr id="27" name="Text 25"/>
          <p:cNvSpPr/>
          <p:nvPr/>
        </p:nvSpPr>
        <p:spPr>
          <a:xfrm>
            <a:off x="9326880" y="4136582"/>
            <a:ext cx="1783080" cy="292608"/>
          </a:xfrm>
          <a:prstGeom prst="rect">
            <a:avLst/>
          </a:prstGeom>
          <a:noFill/>
          <a:ln/>
        </p:spPr>
        <p:txBody>
          <a:bodyPr wrap="square" lIns="0" tIns="0" rIns="0" bIns="0" rtlCol="0" anchor="ctr"/>
          <a:lstStyle/>
          <a:p>
            <a:pPr marL="0" indent="0" algn="ctr">
              <a:buNone/>
            </a:pPr>
            <a:r>
              <a:rPr lang="en-US" sz="1500" b="1" dirty="0">
                <a:solidFill>
                  <a:srgbClr val="17324D"/>
                </a:solidFill>
              </a:rPr>
              <a:t>8. Recommendations</a:t>
            </a:r>
            <a:endParaRPr lang="en-US" sz="1500" dirty="0"/>
          </a:p>
        </p:txBody>
      </p:sp>
      <p:sp>
        <p:nvSpPr>
          <p:cNvPr id="28" name="Text 26"/>
          <p:cNvSpPr/>
          <p:nvPr/>
        </p:nvSpPr>
        <p:spPr>
          <a:xfrm>
            <a:off x="9354312" y="4544568"/>
            <a:ext cx="1600200" cy="502920"/>
          </a:xfrm>
          <a:prstGeom prst="rect">
            <a:avLst/>
          </a:prstGeom>
          <a:noFill/>
          <a:ln/>
        </p:spPr>
        <p:txBody>
          <a:bodyPr wrap="square" rtlCol="0" anchor="ctr">
            <a:normAutofit/>
          </a:bodyPr>
          <a:lstStyle/>
          <a:p>
            <a:pPr marL="0" indent="0" algn="ctr">
              <a:buNone/>
            </a:pPr>
            <a:r>
              <a:rPr lang="en-US" sz="950" dirty="0">
                <a:solidFill>
                  <a:srgbClr val="5B6670"/>
                </a:solidFill>
              </a:rPr>
              <a:t>focus group action implications</a:t>
            </a:r>
            <a:endParaRPr lang="en-US" sz="950" dirty="0"/>
          </a:p>
        </p:txBody>
      </p:sp>
      <p:sp>
        <p:nvSpPr>
          <p:cNvPr id="29" name="Shape 27"/>
          <p:cNvSpPr/>
          <p:nvPr/>
        </p:nvSpPr>
        <p:spPr>
          <a:xfrm>
            <a:off x="320040" y="6455664"/>
            <a:ext cx="11548872" cy="0"/>
          </a:xfrm>
          <a:prstGeom prst="line">
            <a:avLst/>
          </a:prstGeom>
          <a:noFill/>
          <a:ln w="12700">
            <a:solidFill>
              <a:srgbClr val="D7DEE8"/>
            </a:solidFill>
            <a:prstDash val="solid"/>
          </a:ln>
        </p:spPr>
        <p:txBody>
          <a:bodyPr/>
          <a:lstStyle/>
          <a:p>
            <a:endParaRPr lang="en-CZ"/>
          </a:p>
        </p:txBody>
      </p:sp>
      <p:sp>
        <p:nvSpPr>
          <p:cNvPr id="30" name="Text 28"/>
          <p:cNvSpPr/>
          <p:nvPr/>
        </p:nvSpPr>
        <p:spPr>
          <a:xfrm>
            <a:off x="411480" y="6510528"/>
            <a:ext cx="8229600" cy="182880"/>
          </a:xfrm>
          <a:prstGeom prst="rect">
            <a:avLst/>
          </a:prstGeom>
          <a:noFill/>
          <a:ln/>
        </p:spPr>
        <p:txBody>
          <a:bodyPr wrap="square" rtlCol="0" anchor="ctr"/>
          <a:lstStyle/>
          <a:p>
            <a:pPr marL="0" indent="0">
              <a:buNone/>
            </a:pPr>
            <a:r>
              <a:rPr lang="en-US" sz="700" dirty="0">
                <a:solidFill>
                  <a:srgbClr val="5B6670"/>
                </a:solidFill>
                <a:latin typeface="Arial" pitchFamily="34" charset="0"/>
                <a:ea typeface="Arial" pitchFamily="34" charset="-122"/>
                <a:cs typeface="Arial" pitchFamily="34" charset="-120"/>
              </a:rPr>
              <a:t>Roadmap</a:t>
            </a:r>
            <a:endParaRPr lang="en-US" sz="700" dirty="0"/>
          </a:p>
        </p:txBody>
      </p:sp>
      <p:sp>
        <p:nvSpPr>
          <p:cNvPr id="31" name="Text 29"/>
          <p:cNvSpPr/>
          <p:nvPr/>
        </p:nvSpPr>
        <p:spPr>
          <a:xfrm>
            <a:off x="8595360" y="6510528"/>
            <a:ext cx="3154680" cy="182880"/>
          </a:xfrm>
          <a:prstGeom prst="rect">
            <a:avLst/>
          </a:prstGeom>
          <a:noFill/>
          <a:ln/>
        </p:spPr>
        <p:txBody>
          <a:bodyPr wrap="square" rtlCol="0" anchor="ctr"/>
          <a:lstStyle/>
          <a:p>
            <a:pPr marL="0" indent="0" algn="r">
              <a:buNone/>
            </a:pPr>
            <a:r>
              <a:rPr lang="en-US" sz="700" dirty="0">
                <a:solidFill>
                  <a:srgbClr val="5B6670"/>
                </a:solidFill>
              </a:rPr>
              <a:t>BMPF7009 Work-based Learning Project</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r>
              <a:rPr lang="en-US" sz="2200" b="1" dirty="0">
                <a:solidFill>
                  <a:srgbClr val="333333"/>
                </a:solidFill>
                <a:latin typeface="Arial" pitchFamily="34" charset="0"/>
                <a:ea typeface="Arial" pitchFamily="34" charset="-122"/>
                <a:cs typeface="Arial" pitchFamily="34" charset="-120"/>
              </a:rPr>
              <a:t>1. Background: Leadership Coaching </a:t>
            </a:r>
            <a:r>
              <a:rPr lang="en-US" sz="2200" b="1" dirty="0">
                <a:solidFill>
                  <a:srgbClr val="333333"/>
                </a:solidFill>
                <a:latin typeface="Arial" pitchFamily="34" charset="0"/>
                <a:cs typeface="Arial" pitchFamily="34" charset="-120"/>
              </a:rPr>
              <a:t>at Professional-Services Advisory Firm</a:t>
            </a:r>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Why the programme was introduced and what it aimed to achieve</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3000"/>
            <a:ext cx="5303520" cy="1554480"/>
          </a:xfrm>
          <a:prstGeom prst="roundRect">
            <a:avLst>
              <a:gd name="adj" fmla="val 3529"/>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28016" cy="155448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Organisational context</a:t>
            </a:r>
            <a:endParaRPr lang="en-US" sz="1400" dirty="0"/>
          </a:p>
        </p:txBody>
      </p:sp>
      <p:sp>
        <p:nvSpPr>
          <p:cNvPr id="9" name="Text 7"/>
          <p:cNvSpPr/>
          <p:nvPr/>
        </p:nvSpPr>
        <p:spPr>
          <a:xfrm>
            <a:off x="914400" y="1618488"/>
            <a:ext cx="4983480" cy="987552"/>
          </a:xfrm>
          <a:prstGeom prst="rect">
            <a:avLst/>
          </a:prstGeom>
          <a:noFill/>
          <a:ln/>
        </p:spPr>
        <p:txBody>
          <a:bodyPr wrap="square" lIns="254" tIns="254" rIns="254" bIns="254" rtlCol="0" anchor="t">
            <a:normAutofit/>
          </a:bodyPr>
          <a:lstStyle/>
          <a:p>
            <a:pPr marL="171450" indent="-171450" algn="just">
              <a:buFont typeface="Wingdings" pitchFamily="2" charset="2"/>
              <a:buChar char="Ø"/>
            </a:pPr>
            <a:r>
              <a:rPr lang="en-US" sz="1150" dirty="0">
                <a:solidFill>
                  <a:srgbClr val="333333"/>
                </a:solidFill>
              </a:rPr>
              <a:t>Competitive, client-facing professional-services environment.</a:t>
            </a:r>
          </a:p>
          <a:p>
            <a:pPr marL="171450" indent="-171450" algn="just">
              <a:buFont typeface="Wingdings" pitchFamily="2" charset="2"/>
              <a:buChar char="Ø"/>
            </a:pPr>
            <a:r>
              <a:rPr lang="en-US" sz="1150" dirty="0">
                <a:solidFill>
                  <a:srgbClr val="333333"/>
                </a:solidFill>
              </a:rPr>
              <a:t>Leaders are expected to combine technical delivery, commercial awareness, team leadership, client relationships and business development.</a:t>
            </a:r>
            <a:endParaRPr lang="en-US" sz="1150" dirty="0"/>
          </a:p>
        </p:txBody>
      </p:sp>
      <p:sp>
        <p:nvSpPr>
          <p:cNvPr id="10" name="Shape 8"/>
          <p:cNvSpPr/>
          <p:nvPr/>
        </p:nvSpPr>
        <p:spPr>
          <a:xfrm>
            <a:off x="6217920" y="1143000"/>
            <a:ext cx="5303520" cy="1554480"/>
          </a:xfrm>
          <a:prstGeom prst="roundRect">
            <a:avLst>
              <a:gd name="adj" fmla="val 3529"/>
            </a:avLst>
          </a:prstGeom>
          <a:solidFill>
            <a:srgbClr val="F3F6F7"/>
          </a:solidFill>
          <a:ln w="7620">
            <a:solidFill>
              <a:srgbClr val="E0E0E0"/>
            </a:solidFill>
            <a:prstDash val="solid"/>
          </a:ln>
        </p:spPr>
        <p:txBody>
          <a:bodyPr/>
          <a:lstStyle/>
          <a:p>
            <a:endParaRPr/>
          </a:p>
        </p:txBody>
      </p:sp>
      <p:sp>
        <p:nvSpPr>
          <p:cNvPr id="11" name="Shape 9"/>
          <p:cNvSpPr/>
          <p:nvPr/>
        </p:nvSpPr>
        <p:spPr>
          <a:xfrm>
            <a:off x="6217920" y="1143000"/>
            <a:ext cx="128016" cy="1554480"/>
          </a:xfrm>
          <a:prstGeom prst="rect">
            <a:avLst/>
          </a:prstGeom>
          <a:solidFill>
            <a:srgbClr val="008C95"/>
          </a:solidFill>
          <a:ln w="12700">
            <a:solidFill>
              <a:srgbClr val="008C95"/>
            </a:solidFill>
            <a:prstDash val="solid"/>
          </a:ln>
        </p:spPr>
        <p:txBody>
          <a:bodyPr/>
          <a:lstStyle/>
          <a:p>
            <a:endParaRPr/>
          </a:p>
        </p:txBody>
      </p:sp>
      <p:sp>
        <p:nvSpPr>
          <p:cNvPr id="12" name="Text 10"/>
          <p:cNvSpPr/>
          <p:nvPr/>
        </p:nvSpPr>
        <p:spPr>
          <a:xfrm>
            <a:off x="644652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Coaching programme</a:t>
            </a:r>
            <a:endParaRPr lang="en-US" sz="1400" dirty="0"/>
          </a:p>
        </p:txBody>
      </p:sp>
      <p:sp>
        <p:nvSpPr>
          <p:cNvPr id="13" name="Text 11"/>
          <p:cNvSpPr/>
          <p:nvPr/>
        </p:nvSpPr>
        <p:spPr>
          <a:xfrm>
            <a:off x="6446520" y="1618488"/>
            <a:ext cx="4983480" cy="987552"/>
          </a:xfrm>
          <a:prstGeom prst="rect">
            <a:avLst/>
          </a:prstGeom>
          <a:noFill/>
          <a:ln/>
        </p:spPr>
        <p:txBody>
          <a:bodyPr wrap="square" lIns="254" tIns="254" rIns="254" bIns="254" rtlCol="0" anchor="t">
            <a:normAutofit/>
          </a:bodyPr>
          <a:lstStyle/>
          <a:p>
            <a:pPr marL="171450" indent="-171450" algn="just">
              <a:buFont typeface="Wingdings" pitchFamily="2" charset="2"/>
              <a:buChar char="Ø"/>
            </a:pPr>
            <a:r>
              <a:rPr lang="en-US" sz="1150" dirty="0">
                <a:solidFill>
                  <a:srgbClr val="333333"/>
                </a:solidFill>
              </a:rPr>
              <a:t>Structured leadership coaching programme delivered over 5–6 months to selected senior leaders within Advisory. </a:t>
            </a:r>
          </a:p>
          <a:p>
            <a:pPr marL="171450" indent="-171450" algn="just">
              <a:buFont typeface="Wingdings" pitchFamily="2" charset="2"/>
              <a:buChar char="Ø"/>
            </a:pPr>
            <a:r>
              <a:rPr lang="en-US" sz="1150" dirty="0">
                <a:solidFill>
                  <a:srgbClr val="333333"/>
                </a:solidFill>
              </a:rPr>
              <a:t>It used goal-setting, reflection, accountability and workplace application.</a:t>
            </a:r>
            <a:endParaRPr lang="en-US" sz="1150" dirty="0"/>
          </a:p>
        </p:txBody>
      </p:sp>
      <p:sp>
        <p:nvSpPr>
          <p:cNvPr id="14" name="Shape 12"/>
          <p:cNvSpPr/>
          <p:nvPr/>
        </p:nvSpPr>
        <p:spPr>
          <a:xfrm>
            <a:off x="685800" y="2971800"/>
            <a:ext cx="5303520" cy="1600200"/>
          </a:xfrm>
          <a:prstGeom prst="roundRect">
            <a:avLst>
              <a:gd name="adj" fmla="val 3429"/>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2971800"/>
            <a:ext cx="128016" cy="1600200"/>
          </a:xfrm>
          <a:prstGeom prst="rect">
            <a:avLst/>
          </a:prstGeom>
          <a:solidFill>
            <a:srgbClr val="F28C45"/>
          </a:solidFill>
          <a:ln w="12700">
            <a:solidFill>
              <a:srgbClr val="F28C45"/>
            </a:solidFill>
            <a:prstDash val="solid"/>
          </a:ln>
        </p:spPr>
        <p:txBody>
          <a:bodyPr/>
          <a:lstStyle/>
          <a:p>
            <a:endParaRPr/>
          </a:p>
        </p:txBody>
      </p:sp>
      <p:sp>
        <p:nvSpPr>
          <p:cNvPr id="16" name="Text 14"/>
          <p:cNvSpPr/>
          <p:nvPr/>
        </p:nvSpPr>
        <p:spPr>
          <a:xfrm>
            <a:off x="914400" y="31089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Leadership challenge</a:t>
            </a:r>
            <a:endParaRPr lang="en-US" sz="1400" dirty="0"/>
          </a:p>
        </p:txBody>
      </p:sp>
      <p:sp>
        <p:nvSpPr>
          <p:cNvPr id="17" name="Text 15"/>
          <p:cNvSpPr/>
          <p:nvPr/>
        </p:nvSpPr>
        <p:spPr>
          <a:xfrm>
            <a:off x="914400" y="3447288"/>
            <a:ext cx="4983480" cy="1033272"/>
          </a:xfrm>
          <a:prstGeom prst="rect">
            <a:avLst/>
          </a:prstGeom>
          <a:noFill/>
          <a:ln/>
        </p:spPr>
        <p:txBody>
          <a:bodyPr wrap="square" lIns="254" tIns="254" rIns="254" bIns="254" rtlCol="0" anchor="t">
            <a:normAutofit/>
          </a:bodyPr>
          <a:lstStyle/>
          <a:p>
            <a:pPr marL="171450" indent="-171450" algn="just">
              <a:buFont typeface="Wingdings" pitchFamily="2" charset="2"/>
              <a:buChar char="Ø"/>
            </a:pPr>
            <a:r>
              <a:rPr lang="en-GB" sz="1150" dirty="0">
                <a:solidFill>
                  <a:srgbClr val="333333"/>
                </a:solidFill>
              </a:rPr>
              <a:t>The organisation has moved towards a more entrepreneurial model, where each Service Unit Leader manages their department more like a business - </a:t>
            </a:r>
            <a:r>
              <a:rPr lang="en-US" sz="1150" dirty="0">
                <a:solidFill>
                  <a:srgbClr val="333333"/>
                </a:solidFill>
              </a:rPr>
              <a:t>entrepreneurial structures. </a:t>
            </a:r>
            <a:endParaRPr lang="en-GB" sz="1150" dirty="0">
              <a:solidFill>
                <a:srgbClr val="333333"/>
              </a:solidFill>
            </a:endParaRPr>
          </a:p>
          <a:p>
            <a:pPr marL="171450" indent="-171450" algn="just">
              <a:buFont typeface="Wingdings" pitchFamily="2" charset="2"/>
              <a:buChar char="Ø"/>
            </a:pPr>
            <a:r>
              <a:rPr lang="en-US" sz="1150" dirty="0">
                <a:solidFill>
                  <a:srgbClr val="333333"/>
                </a:solidFill>
              </a:rPr>
              <a:t>Leaders needed to balance autonomy with clearer roles, responsibilities and ownership.</a:t>
            </a:r>
            <a:r>
              <a:rPr lang="en-GB" sz="1200" dirty="0"/>
              <a:t> </a:t>
            </a:r>
            <a:endParaRPr lang="en-US" sz="1150" dirty="0"/>
          </a:p>
        </p:txBody>
      </p:sp>
      <p:sp>
        <p:nvSpPr>
          <p:cNvPr id="18" name="Shape 16"/>
          <p:cNvSpPr/>
          <p:nvPr/>
        </p:nvSpPr>
        <p:spPr>
          <a:xfrm>
            <a:off x="6217920" y="2971800"/>
            <a:ext cx="5303520" cy="1600200"/>
          </a:xfrm>
          <a:prstGeom prst="roundRect">
            <a:avLst>
              <a:gd name="adj" fmla="val 3429"/>
            </a:avLst>
          </a:prstGeom>
          <a:solidFill>
            <a:srgbClr val="F3F6F7"/>
          </a:solidFill>
          <a:ln w="7620">
            <a:solidFill>
              <a:srgbClr val="E0E0E0"/>
            </a:solidFill>
            <a:prstDash val="solid"/>
          </a:ln>
        </p:spPr>
        <p:txBody>
          <a:bodyPr/>
          <a:lstStyle/>
          <a:p>
            <a:endParaRPr/>
          </a:p>
        </p:txBody>
      </p:sp>
      <p:sp>
        <p:nvSpPr>
          <p:cNvPr id="19" name="Shape 17"/>
          <p:cNvSpPr/>
          <p:nvPr/>
        </p:nvSpPr>
        <p:spPr>
          <a:xfrm>
            <a:off x="6217920" y="2971800"/>
            <a:ext cx="128016" cy="1600200"/>
          </a:xfrm>
          <a:prstGeom prst="rect">
            <a:avLst/>
          </a:prstGeom>
          <a:solidFill>
            <a:srgbClr val="F28C45"/>
          </a:solidFill>
          <a:ln w="12700">
            <a:solidFill>
              <a:srgbClr val="F28C45"/>
            </a:solidFill>
            <a:prstDash val="solid"/>
          </a:ln>
        </p:spPr>
        <p:txBody>
          <a:bodyPr/>
          <a:lstStyle/>
          <a:p>
            <a:endParaRPr/>
          </a:p>
        </p:txBody>
      </p:sp>
      <p:sp>
        <p:nvSpPr>
          <p:cNvPr id="20" name="Text 18"/>
          <p:cNvSpPr/>
          <p:nvPr/>
        </p:nvSpPr>
        <p:spPr>
          <a:xfrm>
            <a:off x="6446520" y="31089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Programme aims</a:t>
            </a:r>
            <a:endParaRPr lang="en-US" sz="1400" dirty="0"/>
          </a:p>
        </p:txBody>
      </p:sp>
      <p:sp>
        <p:nvSpPr>
          <p:cNvPr id="21" name="Text 19"/>
          <p:cNvSpPr/>
          <p:nvPr/>
        </p:nvSpPr>
        <p:spPr>
          <a:xfrm>
            <a:off x="6446520" y="3406192"/>
            <a:ext cx="4983480" cy="1124712"/>
          </a:xfrm>
          <a:prstGeom prst="rect">
            <a:avLst/>
          </a:prstGeom>
          <a:noFill/>
          <a:ln/>
        </p:spPr>
        <p:txBody>
          <a:bodyPr wrap="square" lIns="254" tIns="254" rIns="254" bIns="254" rtlCol="0" anchor="t">
            <a:normAutofit/>
          </a:bodyPr>
          <a:lstStyle/>
          <a:p>
            <a:pPr marL="171450" indent="-171450">
              <a:buFont typeface="Wingdings" pitchFamily="2" charset="2"/>
              <a:buChar char="Ø"/>
            </a:pPr>
            <a:r>
              <a:rPr lang="en-US" sz="1150" dirty="0">
                <a:solidFill>
                  <a:srgbClr val="333333"/>
                </a:solidFill>
              </a:rPr>
              <a:t>Strengthen leadership competencies, </a:t>
            </a:r>
          </a:p>
          <a:p>
            <a:pPr marL="171450" indent="-171450">
              <a:buFont typeface="Wingdings" pitchFamily="2" charset="2"/>
              <a:buChar char="Ø"/>
            </a:pPr>
            <a:r>
              <a:rPr lang="en-US" sz="1150" dirty="0">
                <a:solidFill>
                  <a:srgbClr val="333333"/>
                </a:solidFill>
              </a:rPr>
              <a:t>Improve performance through SMART objectives, </a:t>
            </a:r>
          </a:p>
          <a:p>
            <a:pPr marL="171450" indent="-171450">
              <a:buFont typeface="Wingdings" pitchFamily="2" charset="2"/>
              <a:buChar char="Ø"/>
            </a:pPr>
            <a:r>
              <a:rPr lang="en-US" sz="1150" dirty="0">
                <a:solidFill>
                  <a:srgbClr val="333333"/>
                </a:solidFill>
              </a:rPr>
              <a:t>Support reflection and experimentation, </a:t>
            </a:r>
          </a:p>
          <a:p>
            <a:pPr marL="171450" indent="-171450">
              <a:buFont typeface="Wingdings" pitchFamily="2" charset="2"/>
              <a:buChar char="Ø"/>
            </a:pPr>
            <a:r>
              <a:rPr lang="en-US" sz="1150" dirty="0">
                <a:solidFill>
                  <a:srgbClr val="333333"/>
                </a:solidFill>
              </a:rPr>
              <a:t>Build resilience, </a:t>
            </a:r>
          </a:p>
          <a:p>
            <a:pPr marL="171450" indent="-171450">
              <a:buFont typeface="Wingdings" pitchFamily="2" charset="2"/>
              <a:buChar char="Ø"/>
            </a:pPr>
            <a:r>
              <a:rPr lang="en-US" sz="1150" dirty="0">
                <a:solidFill>
                  <a:srgbClr val="333333"/>
                </a:solidFill>
              </a:rPr>
              <a:t>Align behaviour with values, </a:t>
            </a:r>
          </a:p>
          <a:p>
            <a:pPr marL="171450" indent="-171450">
              <a:buFont typeface="Wingdings" pitchFamily="2" charset="2"/>
              <a:buChar char="Ø"/>
            </a:pPr>
            <a:r>
              <a:rPr lang="en-US" sz="1150" dirty="0">
                <a:solidFill>
                  <a:srgbClr val="333333"/>
                </a:solidFill>
              </a:rPr>
              <a:t>Contribute to motivation, retention, teamwork and business performance.</a:t>
            </a:r>
            <a:endParaRPr lang="en-US" sz="1150" dirty="0"/>
          </a:p>
        </p:txBody>
      </p:sp>
      <p:sp>
        <p:nvSpPr>
          <p:cNvPr id="22" name="Shape 20"/>
          <p:cNvSpPr/>
          <p:nvPr/>
        </p:nvSpPr>
        <p:spPr>
          <a:xfrm>
            <a:off x="1280160" y="5074920"/>
            <a:ext cx="9601200" cy="685800"/>
          </a:xfrm>
          <a:prstGeom prst="roundRect">
            <a:avLst>
              <a:gd name="adj" fmla="val 10667"/>
            </a:avLst>
          </a:prstGeom>
          <a:solidFill>
            <a:srgbClr val="FFF4EA"/>
          </a:solidFill>
          <a:ln w="8890">
            <a:solidFill>
              <a:srgbClr val="F28C45"/>
            </a:solidFill>
            <a:prstDash val="solid"/>
          </a:ln>
        </p:spPr>
        <p:txBody>
          <a:bodyPr/>
          <a:lstStyle/>
          <a:p>
            <a:endParaRPr dirty="0"/>
          </a:p>
        </p:txBody>
      </p:sp>
      <p:sp>
        <p:nvSpPr>
          <p:cNvPr id="23" name="Text 21"/>
          <p:cNvSpPr/>
          <p:nvPr/>
        </p:nvSpPr>
        <p:spPr>
          <a:xfrm>
            <a:off x="1508760" y="5177868"/>
            <a:ext cx="9144000" cy="457200"/>
          </a:xfrm>
          <a:prstGeom prst="rect">
            <a:avLst/>
          </a:prstGeom>
          <a:noFill/>
          <a:ln/>
        </p:spPr>
        <p:txBody>
          <a:bodyPr wrap="square" lIns="254" tIns="254" rIns="254" bIns="254" rtlCol="0" anchor="ctr">
            <a:normAutofit/>
          </a:bodyPr>
          <a:lstStyle/>
          <a:p>
            <a:pPr algn="just"/>
            <a:r>
              <a:rPr lang="en-GB" sz="1150" dirty="0">
                <a:solidFill>
                  <a:srgbClr val="333333"/>
                </a:solidFill>
              </a:rPr>
              <a:t>Leadership effectiveness influences team performance, trust, and business outcomes, as research links leadership communication, trust, and information sharing with engagement and team effectiveness (Tao et al., 2022; </a:t>
            </a:r>
            <a:r>
              <a:rPr lang="en-GB" sz="1150" dirty="0" err="1">
                <a:solidFill>
                  <a:srgbClr val="333333"/>
                </a:solidFill>
              </a:rPr>
              <a:t>Legood</a:t>
            </a:r>
            <a:r>
              <a:rPr lang="en-GB" sz="1150" dirty="0">
                <a:solidFill>
                  <a:srgbClr val="333333"/>
                </a:solidFill>
              </a:rPr>
              <a:t> et al., 2021; Mesmer-Magnus and DeChurch, 2009).</a:t>
            </a:r>
          </a:p>
        </p:txBody>
      </p:sp>
      <p:sp>
        <p:nvSpPr>
          <p:cNvPr id="24" name="Shape 22"/>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5" name="Text 23"/>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6" name="Text 24"/>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3</a:t>
            </a:r>
            <a:endParaRPr lang="en-US" sz="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1. Background: Research focus</a:t>
            </a:r>
            <a:endParaRPr lang="en-US" sz="220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731520" y="1143000"/>
            <a:ext cx="10789920" cy="868680"/>
          </a:xfrm>
          <a:prstGeom prst="roundRect">
            <a:avLst>
              <a:gd name="adj" fmla="val 6316"/>
            </a:avLst>
          </a:prstGeom>
          <a:solidFill>
            <a:srgbClr val="F3F6F7"/>
          </a:solidFill>
          <a:ln w="7620">
            <a:solidFill>
              <a:srgbClr val="E0E0E0"/>
            </a:solidFill>
            <a:prstDash val="solid"/>
          </a:ln>
        </p:spPr>
        <p:txBody>
          <a:bodyPr/>
          <a:lstStyle/>
          <a:p>
            <a:endParaRPr/>
          </a:p>
        </p:txBody>
      </p:sp>
      <p:sp>
        <p:nvSpPr>
          <p:cNvPr id="7" name="Shape 5"/>
          <p:cNvSpPr/>
          <p:nvPr/>
        </p:nvSpPr>
        <p:spPr>
          <a:xfrm>
            <a:off x="731520" y="1143000"/>
            <a:ext cx="128016" cy="86868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60120" y="1280160"/>
            <a:ext cx="10469880" cy="228600"/>
          </a:xfrm>
          <a:prstGeom prst="rect">
            <a:avLst/>
          </a:prstGeom>
          <a:noFill/>
          <a:ln/>
        </p:spPr>
        <p:txBody>
          <a:bodyPr wrap="square" lIns="0" tIns="0" rIns="0" bIns="0" rtlCol="0" anchor="ctr"/>
          <a:lstStyle/>
          <a:p>
            <a:pPr marL="0" indent="0">
              <a:buNone/>
            </a:pPr>
            <a:r>
              <a:rPr lang="en-US" sz="1400" b="1" dirty="0">
                <a:solidFill>
                  <a:srgbClr val="333333"/>
                </a:solidFill>
              </a:rPr>
              <a:t>Main research question</a:t>
            </a:r>
            <a:endParaRPr lang="en-US" sz="1400" dirty="0"/>
          </a:p>
        </p:txBody>
      </p:sp>
      <p:sp>
        <p:nvSpPr>
          <p:cNvPr id="9" name="Text 7"/>
          <p:cNvSpPr/>
          <p:nvPr/>
        </p:nvSpPr>
        <p:spPr>
          <a:xfrm>
            <a:off x="960120" y="1618488"/>
            <a:ext cx="10469880" cy="301752"/>
          </a:xfrm>
          <a:prstGeom prst="rect">
            <a:avLst/>
          </a:prstGeom>
          <a:noFill/>
          <a:ln/>
        </p:spPr>
        <p:txBody>
          <a:bodyPr wrap="square" lIns="254" tIns="254" rIns="254" bIns="254" rtlCol="0" anchor="t">
            <a:normAutofit fontScale="92500"/>
          </a:bodyPr>
          <a:lstStyle/>
          <a:p>
            <a:pPr marL="0" indent="0">
              <a:buNone/>
            </a:pPr>
            <a:r>
              <a:rPr lang="en-US" sz="1150" dirty="0">
                <a:solidFill>
                  <a:srgbClr val="333333"/>
                </a:solidFill>
              </a:rPr>
              <a:t>To what extent does the Leadership Coaching Programme support leadership effectiveness, motivation, resilience and intention to remain among coached leaders?</a:t>
            </a:r>
            <a:endParaRPr lang="en-US" sz="1150" dirty="0"/>
          </a:p>
        </p:txBody>
      </p:sp>
      <p:sp>
        <p:nvSpPr>
          <p:cNvPr id="10" name="Text 8"/>
          <p:cNvSpPr/>
          <p:nvPr/>
        </p:nvSpPr>
        <p:spPr>
          <a:xfrm>
            <a:off x="868680" y="2423160"/>
            <a:ext cx="10241280" cy="3246120"/>
          </a:xfrm>
          <a:prstGeom prst="rect">
            <a:avLst/>
          </a:prstGeom>
          <a:noFill/>
          <a:ln/>
        </p:spPr>
        <p:txBody>
          <a:bodyPr wrap="square" lIns="635" tIns="635" rIns="635" bIns="635" rtlCol="0" anchor="t">
            <a:normAutofit/>
          </a:bodyPr>
          <a:lstStyle/>
          <a:p>
            <a:pPr marL="285750" indent="-285750">
              <a:lnSpc>
                <a:spcPct val="150000"/>
              </a:lnSpc>
              <a:buFont typeface="Wingdings" pitchFamily="2" charset="2"/>
              <a:buChar char="Ø"/>
            </a:pPr>
            <a:r>
              <a:rPr lang="en-US" sz="1600" dirty="0">
                <a:solidFill>
                  <a:srgbClr val="333333"/>
                </a:solidFill>
                <a:latin typeface="Arial" pitchFamily="34" charset="0"/>
                <a:ea typeface="Arial" pitchFamily="34" charset="-122"/>
                <a:cs typeface="Arial" pitchFamily="34" charset="-120"/>
              </a:rPr>
              <a:t>How does coaching support leaders’ career development and team management capability?</a:t>
            </a:r>
            <a:endParaRPr lang="en-US" sz="1600" dirty="0"/>
          </a:p>
          <a:p>
            <a:pPr marL="285750" indent="-285750">
              <a:lnSpc>
                <a:spcPct val="150000"/>
              </a:lnSpc>
              <a:buFont typeface="Wingdings" pitchFamily="2" charset="2"/>
              <a:buChar char="Ø"/>
            </a:pPr>
            <a:r>
              <a:rPr lang="en-US" sz="1600" dirty="0">
                <a:solidFill>
                  <a:srgbClr val="333333"/>
                </a:solidFill>
                <a:latin typeface="Arial" pitchFamily="34" charset="0"/>
                <a:ea typeface="Arial" pitchFamily="34" charset="-122"/>
                <a:cs typeface="Arial" pitchFamily="34" charset="-120"/>
              </a:rPr>
              <a:t>How does coaching influence openness, communication and collaboration within teams?</a:t>
            </a:r>
            <a:endParaRPr lang="en-US" sz="1600" dirty="0"/>
          </a:p>
          <a:p>
            <a:pPr marL="285750" indent="-285750">
              <a:lnSpc>
                <a:spcPct val="150000"/>
              </a:lnSpc>
              <a:buFont typeface="Wingdings" pitchFamily="2" charset="2"/>
              <a:buChar char="Ø"/>
            </a:pPr>
            <a:r>
              <a:rPr lang="en-US" sz="1600" dirty="0">
                <a:solidFill>
                  <a:srgbClr val="333333"/>
                </a:solidFill>
                <a:latin typeface="Arial" pitchFamily="34" charset="0"/>
                <a:ea typeface="Arial" pitchFamily="34" charset="-122"/>
                <a:cs typeface="Arial" pitchFamily="34" charset="-120"/>
              </a:rPr>
              <a:t>How does coaching affect motivation, confidence, resilience and intention to remain?</a:t>
            </a:r>
            <a:endParaRPr lang="en-US" sz="1600" dirty="0"/>
          </a:p>
          <a:p>
            <a:pPr marL="285750" indent="-285750">
              <a:lnSpc>
                <a:spcPct val="150000"/>
              </a:lnSpc>
              <a:buFont typeface="Wingdings" pitchFamily="2" charset="2"/>
              <a:buChar char="Ø"/>
            </a:pPr>
            <a:r>
              <a:rPr lang="en-US" sz="1600" dirty="0">
                <a:solidFill>
                  <a:srgbClr val="333333"/>
                </a:solidFill>
                <a:latin typeface="Arial" pitchFamily="34" charset="0"/>
                <a:ea typeface="Arial" pitchFamily="34" charset="-122"/>
                <a:cs typeface="Arial" pitchFamily="34" charset="-120"/>
              </a:rPr>
              <a:t>What organisational factors enable or restrict the application of coaching insights?</a:t>
            </a:r>
            <a:endParaRPr lang="en-US" sz="1600" dirty="0"/>
          </a:p>
          <a:p>
            <a:pPr marL="285750" indent="-285750">
              <a:lnSpc>
                <a:spcPct val="150000"/>
              </a:lnSpc>
              <a:buFont typeface="Wingdings" pitchFamily="2" charset="2"/>
              <a:buChar char="Ø"/>
            </a:pPr>
            <a:r>
              <a:rPr lang="en-US" sz="1600" dirty="0">
                <a:solidFill>
                  <a:srgbClr val="333333"/>
                </a:solidFill>
                <a:latin typeface="Arial" pitchFamily="34" charset="0"/>
                <a:ea typeface="Arial" pitchFamily="34" charset="-122"/>
                <a:cs typeface="Arial" pitchFamily="34" charset="-120"/>
              </a:rPr>
              <a:t>What is the perceived value of the programme, based on qualitative and descriptive quantitative data?</a:t>
            </a:r>
            <a:endParaRPr lang="en-US" sz="1600" dirty="0"/>
          </a:p>
        </p:txBody>
      </p:sp>
      <p:sp>
        <p:nvSpPr>
          <p:cNvPr id="11" name="Shape 9"/>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12" name="Text 10"/>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13" name="Text 11"/>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4</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2. Consideration for ethics</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Safeguards used to protect participants and the organisation</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30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28016" cy="105156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Voluntary participation</a:t>
            </a:r>
            <a:endParaRPr lang="en-US" sz="1400" dirty="0"/>
          </a:p>
        </p:txBody>
      </p:sp>
      <p:sp>
        <p:nvSpPr>
          <p:cNvPr id="9" name="Text 7"/>
          <p:cNvSpPr/>
          <p:nvPr/>
        </p:nvSpPr>
        <p:spPr>
          <a:xfrm>
            <a:off x="914400" y="161848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Participants were informed about the purpose of the research and their right to withdraw without consequence.</a:t>
            </a:r>
            <a:endParaRPr lang="en-US" sz="1150" dirty="0"/>
          </a:p>
        </p:txBody>
      </p:sp>
      <p:sp>
        <p:nvSpPr>
          <p:cNvPr id="10" name="Shape 8"/>
          <p:cNvSpPr/>
          <p:nvPr/>
        </p:nvSpPr>
        <p:spPr>
          <a:xfrm>
            <a:off x="6217920" y="11430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11" name="Shape 9"/>
          <p:cNvSpPr/>
          <p:nvPr/>
        </p:nvSpPr>
        <p:spPr>
          <a:xfrm>
            <a:off x="6217920" y="1143000"/>
            <a:ext cx="128016" cy="1051560"/>
          </a:xfrm>
          <a:prstGeom prst="rect">
            <a:avLst/>
          </a:prstGeom>
          <a:solidFill>
            <a:srgbClr val="008C95"/>
          </a:solidFill>
          <a:ln w="12700">
            <a:solidFill>
              <a:srgbClr val="008C95"/>
            </a:solidFill>
            <a:prstDash val="solid"/>
          </a:ln>
        </p:spPr>
        <p:txBody>
          <a:bodyPr/>
          <a:lstStyle/>
          <a:p>
            <a:endParaRPr/>
          </a:p>
        </p:txBody>
      </p:sp>
      <p:sp>
        <p:nvSpPr>
          <p:cNvPr id="12" name="Text 10"/>
          <p:cNvSpPr/>
          <p:nvPr/>
        </p:nvSpPr>
        <p:spPr>
          <a:xfrm>
            <a:off x="644652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Confidentiality</a:t>
            </a:r>
            <a:endParaRPr lang="en-US" sz="1400" dirty="0"/>
          </a:p>
        </p:txBody>
      </p:sp>
      <p:sp>
        <p:nvSpPr>
          <p:cNvPr id="13" name="Text 11"/>
          <p:cNvSpPr/>
          <p:nvPr/>
        </p:nvSpPr>
        <p:spPr>
          <a:xfrm>
            <a:off x="6446520" y="161848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Interview and focus group findings were anonymised and reported thematically. Individual comments were not attributed to named participants.</a:t>
            </a:r>
            <a:endParaRPr lang="en-US" sz="1150" dirty="0"/>
          </a:p>
        </p:txBody>
      </p:sp>
      <p:sp>
        <p:nvSpPr>
          <p:cNvPr id="14" name="Shape 12"/>
          <p:cNvSpPr/>
          <p:nvPr/>
        </p:nvSpPr>
        <p:spPr>
          <a:xfrm>
            <a:off x="685800" y="25146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2514600"/>
            <a:ext cx="128016" cy="1051560"/>
          </a:xfrm>
          <a:prstGeom prst="rect">
            <a:avLst/>
          </a:prstGeom>
          <a:solidFill>
            <a:srgbClr val="F28C45"/>
          </a:solidFill>
          <a:ln w="12700">
            <a:solidFill>
              <a:srgbClr val="F28C45"/>
            </a:solidFill>
            <a:prstDash val="solid"/>
          </a:ln>
        </p:spPr>
        <p:txBody>
          <a:bodyPr/>
          <a:lstStyle/>
          <a:p>
            <a:endParaRPr/>
          </a:p>
        </p:txBody>
      </p:sp>
      <p:sp>
        <p:nvSpPr>
          <p:cNvPr id="16" name="Text 14"/>
          <p:cNvSpPr/>
          <p:nvPr/>
        </p:nvSpPr>
        <p:spPr>
          <a:xfrm>
            <a:off x="914400" y="26517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Separation of roles</a:t>
            </a:r>
            <a:endParaRPr lang="en-US" sz="1400" dirty="0"/>
          </a:p>
        </p:txBody>
      </p:sp>
      <p:sp>
        <p:nvSpPr>
          <p:cNvPr id="17" name="Text 15"/>
          <p:cNvSpPr/>
          <p:nvPr/>
        </p:nvSpPr>
        <p:spPr>
          <a:xfrm>
            <a:off x="914400" y="299008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Research activities were separated from coaching sessions to reduce role confusion and support ethical clarity.</a:t>
            </a:r>
            <a:endParaRPr lang="en-US" sz="1150" dirty="0"/>
          </a:p>
        </p:txBody>
      </p:sp>
      <p:sp>
        <p:nvSpPr>
          <p:cNvPr id="18" name="Shape 16"/>
          <p:cNvSpPr/>
          <p:nvPr/>
        </p:nvSpPr>
        <p:spPr>
          <a:xfrm>
            <a:off x="6217920" y="25146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19" name="Shape 17"/>
          <p:cNvSpPr/>
          <p:nvPr/>
        </p:nvSpPr>
        <p:spPr>
          <a:xfrm>
            <a:off x="6217920" y="2514600"/>
            <a:ext cx="128016" cy="1051560"/>
          </a:xfrm>
          <a:prstGeom prst="rect">
            <a:avLst/>
          </a:prstGeom>
          <a:solidFill>
            <a:srgbClr val="F28C45"/>
          </a:solidFill>
          <a:ln w="12700">
            <a:solidFill>
              <a:srgbClr val="F28C45"/>
            </a:solidFill>
            <a:prstDash val="solid"/>
          </a:ln>
        </p:spPr>
        <p:txBody>
          <a:bodyPr/>
          <a:lstStyle/>
          <a:p>
            <a:endParaRPr/>
          </a:p>
        </p:txBody>
      </p:sp>
      <p:sp>
        <p:nvSpPr>
          <p:cNvPr id="20" name="Text 18"/>
          <p:cNvSpPr/>
          <p:nvPr/>
        </p:nvSpPr>
        <p:spPr>
          <a:xfrm>
            <a:off x="6446520" y="26517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Low-risk framing</a:t>
            </a:r>
            <a:endParaRPr lang="en-US" sz="1400" dirty="0"/>
          </a:p>
        </p:txBody>
      </p:sp>
      <p:sp>
        <p:nvSpPr>
          <p:cNvPr id="21" name="Text 19"/>
          <p:cNvSpPr/>
          <p:nvPr/>
        </p:nvSpPr>
        <p:spPr>
          <a:xfrm>
            <a:off x="6446520" y="299008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Findings were framed developmentally, focusing on learning and improvement rather than individual evaluation.</a:t>
            </a:r>
            <a:endParaRPr lang="en-US" sz="1150" dirty="0"/>
          </a:p>
        </p:txBody>
      </p:sp>
      <p:sp>
        <p:nvSpPr>
          <p:cNvPr id="22" name="Shape 20"/>
          <p:cNvSpPr/>
          <p:nvPr/>
        </p:nvSpPr>
        <p:spPr>
          <a:xfrm>
            <a:off x="685800" y="38862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23" name="Shape 21"/>
          <p:cNvSpPr/>
          <p:nvPr/>
        </p:nvSpPr>
        <p:spPr>
          <a:xfrm>
            <a:off x="685800" y="3886200"/>
            <a:ext cx="128016" cy="1051560"/>
          </a:xfrm>
          <a:prstGeom prst="rect">
            <a:avLst/>
          </a:prstGeom>
          <a:solidFill>
            <a:srgbClr val="4F81BD"/>
          </a:solidFill>
          <a:ln w="12700">
            <a:solidFill>
              <a:srgbClr val="4F81BD"/>
            </a:solidFill>
            <a:prstDash val="solid"/>
          </a:ln>
        </p:spPr>
        <p:txBody>
          <a:bodyPr/>
          <a:lstStyle/>
          <a:p>
            <a:endParaRPr/>
          </a:p>
        </p:txBody>
      </p:sp>
      <p:sp>
        <p:nvSpPr>
          <p:cNvPr id="24" name="Text 22"/>
          <p:cNvSpPr/>
          <p:nvPr/>
        </p:nvSpPr>
        <p:spPr>
          <a:xfrm>
            <a:off x="914400" y="40233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Data handling</a:t>
            </a:r>
            <a:endParaRPr lang="en-US" sz="1400" dirty="0"/>
          </a:p>
        </p:txBody>
      </p:sp>
      <p:sp>
        <p:nvSpPr>
          <p:cNvPr id="25" name="Text 23"/>
          <p:cNvSpPr/>
          <p:nvPr/>
        </p:nvSpPr>
        <p:spPr>
          <a:xfrm>
            <a:off x="914400" y="436168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Survey data was anonymous, interview material was anonymised, and data was securely stored and deleted after completion.</a:t>
            </a:r>
            <a:endParaRPr lang="en-US" sz="1150" dirty="0"/>
          </a:p>
        </p:txBody>
      </p:sp>
      <p:sp>
        <p:nvSpPr>
          <p:cNvPr id="26" name="Shape 24"/>
          <p:cNvSpPr/>
          <p:nvPr/>
        </p:nvSpPr>
        <p:spPr>
          <a:xfrm>
            <a:off x="6217920" y="38862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27" name="Shape 25"/>
          <p:cNvSpPr/>
          <p:nvPr/>
        </p:nvSpPr>
        <p:spPr>
          <a:xfrm>
            <a:off x="6217920" y="3886200"/>
            <a:ext cx="128016" cy="1051560"/>
          </a:xfrm>
          <a:prstGeom prst="rect">
            <a:avLst/>
          </a:prstGeom>
          <a:solidFill>
            <a:srgbClr val="4F81BD"/>
          </a:solidFill>
          <a:ln w="12700">
            <a:solidFill>
              <a:srgbClr val="4F81BD"/>
            </a:solidFill>
            <a:prstDash val="solid"/>
          </a:ln>
        </p:spPr>
        <p:txBody>
          <a:bodyPr/>
          <a:lstStyle/>
          <a:p>
            <a:endParaRPr/>
          </a:p>
        </p:txBody>
      </p:sp>
      <p:sp>
        <p:nvSpPr>
          <p:cNvPr id="28" name="Text 26"/>
          <p:cNvSpPr/>
          <p:nvPr/>
        </p:nvSpPr>
        <p:spPr>
          <a:xfrm>
            <a:off x="6446520" y="40233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Supervision</a:t>
            </a:r>
            <a:endParaRPr lang="en-US" sz="1400" dirty="0"/>
          </a:p>
        </p:txBody>
      </p:sp>
      <p:sp>
        <p:nvSpPr>
          <p:cNvPr id="29" name="Text 27"/>
          <p:cNvSpPr/>
          <p:nvPr/>
        </p:nvSpPr>
        <p:spPr>
          <a:xfrm>
            <a:off x="6446520" y="436168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Academic supervision was used to support transparency, reflexivity and control for confirmation bias.</a:t>
            </a:r>
            <a:endParaRPr lang="en-US" sz="1150" dirty="0"/>
          </a:p>
        </p:txBody>
      </p:sp>
      <p:sp>
        <p:nvSpPr>
          <p:cNvPr id="30" name="Shape 28"/>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31" name="Text 29"/>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32" name="Text 30"/>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5</a:t>
            </a:r>
            <a:endParaRPr lang="en-US" sz="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3. Consideration for insider research</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Benefits, risks and mitigation</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3000"/>
            <a:ext cx="5303520" cy="1600200"/>
          </a:xfrm>
          <a:prstGeom prst="roundRect">
            <a:avLst>
              <a:gd name="adj" fmla="val 3429"/>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28016" cy="160020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Benefits of insider position</a:t>
            </a:r>
            <a:endParaRPr lang="en-US" sz="1400" dirty="0"/>
          </a:p>
        </p:txBody>
      </p:sp>
      <p:sp>
        <p:nvSpPr>
          <p:cNvPr id="9" name="Text 7"/>
          <p:cNvSpPr/>
          <p:nvPr/>
        </p:nvSpPr>
        <p:spPr>
          <a:xfrm>
            <a:off x="914400" y="1618488"/>
            <a:ext cx="4983480" cy="10332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Strong contextual understanding of the organisational culture, leadership environment and practical realities of Advisory. Existing trust helped support openness and meaningful reflection.</a:t>
            </a:r>
            <a:endParaRPr lang="en-US" sz="1150" dirty="0"/>
          </a:p>
        </p:txBody>
      </p:sp>
      <p:sp>
        <p:nvSpPr>
          <p:cNvPr id="10" name="Shape 8"/>
          <p:cNvSpPr/>
          <p:nvPr/>
        </p:nvSpPr>
        <p:spPr>
          <a:xfrm>
            <a:off x="6217920" y="1143000"/>
            <a:ext cx="5303520" cy="1600200"/>
          </a:xfrm>
          <a:prstGeom prst="roundRect">
            <a:avLst>
              <a:gd name="adj" fmla="val 3429"/>
            </a:avLst>
          </a:prstGeom>
          <a:solidFill>
            <a:srgbClr val="F3F6F7"/>
          </a:solidFill>
          <a:ln w="7620">
            <a:solidFill>
              <a:srgbClr val="E0E0E0"/>
            </a:solidFill>
            <a:prstDash val="solid"/>
          </a:ln>
        </p:spPr>
        <p:txBody>
          <a:bodyPr/>
          <a:lstStyle/>
          <a:p>
            <a:endParaRPr/>
          </a:p>
        </p:txBody>
      </p:sp>
      <p:sp>
        <p:nvSpPr>
          <p:cNvPr id="11" name="Shape 9"/>
          <p:cNvSpPr/>
          <p:nvPr/>
        </p:nvSpPr>
        <p:spPr>
          <a:xfrm>
            <a:off x="6217920" y="1143000"/>
            <a:ext cx="128016" cy="1600200"/>
          </a:xfrm>
          <a:prstGeom prst="rect">
            <a:avLst/>
          </a:prstGeom>
          <a:solidFill>
            <a:srgbClr val="F28C45"/>
          </a:solidFill>
          <a:ln w="12700">
            <a:solidFill>
              <a:srgbClr val="F28C45"/>
            </a:solidFill>
            <a:prstDash val="solid"/>
          </a:ln>
        </p:spPr>
        <p:txBody>
          <a:bodyPr/>
          <a:lstStyle/>
          <a:p>
            <a:endParaRPr/>
          </a:p>
        </p:txBody>
      </p:sp>
      <p:sp>
        <p:nvSpPr>
          <p:cNvPr id="12" name="Text 10"/>
          <p:cNvSpPr/>
          <p:nvPr/>
        </p:nvSpPr>
        <p:spPr>
          <a:xfrm>
            <a:off x="644652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Risks</a:t>
            </a:r>
            <a:endParaRPr lang="en-US" sz="1400" dirty="0"/>
          </a:p>
        </p:txBody>
      </p:sp>
      <p:sp>
        <p:nvSpPr>
          <p:cNvPr id="13" name="Text 11"/>
          <p:cNvSpPr/>
          <p:nvPr/>
        </p:nvSpPr>
        <p:spPr>
          <a:xfrm>
            <a:off x="6446520" y="1618488"/>
            <a:ext cx="4983480" cy="10332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Dual role as coach and researcher could create perceived power imbalance, caution in criticism, social desirability bias, and interpretation bias.</a:t>
            </a:r>
            <a:endParaRPr lang="en-US" sz="1150" dirty="0"/>
          </a:p>
        </p:txBody>
      </p:sp>
      <p:sp>
        <p:nvSpPr>
          <p:cNvPr id="14" name="Shape 12"/>
          <p:cNvSpPr/>
          <p:nvPr/>
        </p:nvSpPr>
        <p:spPr>
          <a:xfrm>
            <a:off x="685800" y="3063240"/>
            <a:ext cx="10835640" cy="1143000"/>
          </a:xfrm>
          <a:prstGeom prst="roundRect">
            <a:avLst>
              <a:gd name="adj" fmla="val 4800"/>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3063240"/>
            <a:ext cx="128016" cy="1143000"/>
          </a:xfrm>
          <a:prstGeom prst="rect">
            <a:avLst/>
          </a:prstGeom>
          <a:solidFill>
            <a:srgbClr val="008C95"/>
          </a:solidFill>
          <a:ln w="12700">
            <a:solidFill>
              <a:srgbClr val="008C95"/>
            </a:solidFill>
            <a:prstDash val="solid"/>
          </a:ln>
        </p:spPr>
        <p:txBody>
          <a:bodyPr/>
          <a:lstStyle/>
          <a:p>
            <a:endParaRPr/>
          </a:p>
        </p:txBody>
      </p:sp>
      <p:sp>
        <p:nvSpPr>
          <p:cNvPr id="16" name="Text 14"/>
          <p:cNvSpPr/>
          <p:nvPr/>
        </p:nvSpPr>
        <p:spPr>
          <a:xfrm>
            <a:off x="914400" y="3200400"/>
            <a:ext cx="10515600" cy="228600"/>
          </a:xfrm>
          <a:prstGeom prst="rect">
            <a:avLst/>
          </a:prstGeom>
          <a:noFill/>
          <a:ln/>
        </p:spPr>
        <p:txBody>
          <a:bodyPr wrap="square" lIns="0" tIns="0" rIns="0" bIns="0" rtlCol="0" anchor="ctr"/>
          <a:lstStyle/>
          <a:p>
            <a:pPr marL="0" indent="0">
              <a:buNone/>
            </a:pPr>
            <a:r>
              <a:rPr lang="en-US" sz="1400" b="1" dirty="0">
                <a:solidFill>
                  <a:srgbClr val="333333"/>
                </a:solidFill>
              </a:rPr>
              <a:t>Mitigation</a:t>
            </a:r>
            <a:endParaRPr lang="en-US" sz="1400" dirty="0"/>
          </a:p>
        </p:txBody>
      </p:sp>
      <p:sp>
        <p:nvSpPr>
          <p:cNvPr id="17" name="Text 15"/>
          <p:cNvSpPr/>
          <p:nvPr/>
        </p:nvSpPr>
        <p:spPr>
          <a:xfrm>
            <a:off x="914400" y="3538728"/>
            <a:ext cx="10515600" cy="5760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Clear role boundaries, separate research activities, anonymous survey, anonymised reporting, non-evaluative language, consent, supervision and reflexive awareness.</a:t>
            </a:r>
            <a:endParaRPr lang="en-US" sz="1150" dirty="0"/>
          </a:p>
        </p:txBody>
      </p:sp>
      <p:sp>
        <p:nvSpPr>
          <p:cNvPr id="18" name="Shape 16"/>
          <p:cNvSpPr/>
          <p:nvPr/>
        </p:nvSpPr>
        <p:spPr>
          <a:xfrm>
            <a:off x="1463040" y="4846320"/>
            <a:ext cx="9235440" cy="868680"/>
          </a:xfrm>
          <a:prstGeom prst="roundRect">
            <a:avLst>
              <a:gd name="adj" fmla="val 8421"/>
            </a:avLst>
          </a:prstGeom>
          <a:solidFill>
            <a:srgbClr val="FFF4EA"/>
          </a:solidFill>
          <a:ln w="8890">
            <a:solidFill>
              <a:srgbClr val="F28C45"/>
            </a:solidFill>
            <a:prstDash val="solid"/>
          </a:ln>
        </p:spPr>
        <p:txBody>
          <a:bodyPr/>
          <a:lstStyle/>
          <a:p>
            <a:endParaRPr/>
          </a:p>
        </p:txBody>
      </p:sp>
      <p:sp>
        <p:nvSpPr>
          <p:cNvPr id="19" name="Text 17"/>
          <p:cNvSpPr/>
          <p:nvPr/>
        </p:nvSpPr>
        <p:spPr>
          <a:xfrm>
            <a:off x="1691640" y="5010912"/>
            <a:ext cx="8778240" cy="640080"/>
          </a:xfrm>
          <a:prstGeom prst="rect">
            <a:avLst/>
          </a:prstGeom>
          <a:noFill/>
          <a:ln/>
        </p:spPr>
        <p:txBody>
          <a:bodyPr wrap="square" lIns="254" tIns="254" rIns="254" bIns="254" rtlCol="0" anchor="ctr">
            <a:normAutofit/>
          </a:bodyPr>
          <a:lstStyle/>
          <a:p>
            <a:pPr marL="0" indent="0">
              <a:buNone/>
            </a:pPr>
            <a:r>
              <a:rPr sz="1700" i="1"/>
              <a:t>“Reflexivity helped manage the boundary between coaching as developmental support and research as a potentially evaluative process.”</a:t>
            </a:r>
            <a:endParaRPr lang="en-US" sz="1300" dirty="0"/>
          </a:p>
        </p:txBody>
      </p:sp>
      <p:sp>
        <p:nvSpPr>
          <p:cNvPr id="20" name="Shape 18"/>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1" name="Text 19"/>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2" name="Text 20"/>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6</a:t>
            </a:r>
            <a:endParaRPr lang="en-US" sz="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defRPr sz="2200" b="1">
                <a:solidFill>
                  <a:srgbClr val="1F1F1F"/>
                </a:solidFill>
                <a:latin typeface="Arial"/>
              </a:defRPr>
            </a:pPr>
            <a:r>
              <a:rPr lang="en-US" dirty="0"/>
              <a:t>4. </a:t>
            </a:r>
            <a:r>
              <a:rPr dirty="0"/>
              <a:t>Literature review: global evidence and local context</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defRPr sz="1200">
                <a:solidFill>
                  <a:srgbClr val="646464"/>
                </a:solidFill>
                <a:latin typeface="Arial"/>
              </a:defRPr>
            </a:pPr>
            <a:r>
              <a:t>Key references used to position the study internationally and locally</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3000"/>
            <a:ext cx="5257800" cy="3566160"/>
          </a:xfrm>
          <a:prstGeom prst="roundRect">
            <a:avLst>
              <a:gd name="adj" fmla="val 1538"/>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28016" cy="356616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4937760" cy="228600"/>
          </a:xfrm>
          <a:prstGeom prst="rect">
            <a:avLst/>
          </a:prstGeom>
          <a:noFill/>
          <a:ln/>
        </p:spPr>
        <p:txBody>
          <a:bodyPr wrap="square" lIns="0" tIns="0" rIns="0" bIns="0" rtlCol="0" anchor="ctr"/>
          <a:lstStyle/>
          <a:p>
            <a:pPr marL="0" indent="0">
              <a:buNone/>
              <a:defRPr sz="1600" b="1">
                <a:solidFill>
                  <a:srgbClr val="1F1F1F"/>
                </a:solidFill>
                <a:latin typeface="Arial"/>
              </a:defRPr>
            </a:pPr>
            <a:r>
              <a:t>International / global coaching evidence</a:t>
            </a:r>
            <a:endParaRPr lang="en-US" sz="1400" dirty="0"/>
          </a:p>
        </p:txBody>
      </p:sp>
      <p:sp>
        <p:nvSpPr>
          <p:cNvPr id="9" name="Text 7"/>
          <p:cNvSpPr/>
          <p:nvPr/>
        </p:nvSpPr>
        <p:spPr>
          <a:xfrm>
            <a:off x="914400" y="1618488"/>
            <a:ext cx="4937760" cy="2999232"/>
          </a:xfrm>
          <a:prstGeom prst="rect">
            <a:avLst/>
          </a:prstGeom>
          <a:noFill/>
          <a:ln/>
        </p:spPr>
        <p:txBody>
          <a:bodyPr wrap="square" lIns="254" tIns="254" rIns="254" bIns="254" rtlCol="0" anchor="t">
            <a:normAutofit fontScale="92500" lnSpcReduction="10000"/>
          </a:bodyPr>
          <a:lstStyle/>
          <a:p>
            <a:pPr marL="0" indent="0">
              <a:buNone/>
              <a:defRPr sz="1500">
                <a:solidFill>
                  <a:srgbClr val="464646"/>
                </a:solidFill>
                <a:latin typeface="Arial"/>
              </a:defRPr>
            </a:pPr>
            <a:r>
              <a:rPr sz="1400" dirty="0"/>
              <a:t>ICF (2024; 2025; 2025a): global coaching growth, coaching cultures and strategic transformation</a:t>
            </a:r>
            <a:endParaRPr lang="en-US" sz="1400" dirty="0"/>
          </a:p>
          <a:p>
            <a:pPr marL="0" indent="0">
              <a:buNone/>
              <a:defRPr sz="1500">
                <a:solidFill>
                  <a:srgbClr val="464646"/>
                </a:solidFill>
                <a:latin typeface="Arial"/>
              </a:defRPr>
            </a:pPr>
            <a:endParaRPr lang="en-US" sz="1400" dirty="0"/>
          </a:p>
          <a:p>
            <a:pPr>
              <a:spcAft>
                <a:spcPts val="400"/>
              </a:spcAft>
              <a:defRPr sz="1500">
                <a:solidFill>
                  <a:srgbClr val="464646"/>
                </a:solidFill>
                <a:latin typeface="Arial"/>
              </a:defRPr>
            </a:pPr>
            <a:r>
              <a:rPr sz="1400" dirty="0"/>
              <a:t>Jones, Woods and Guillaume (2016); Cannon-Bowers et al. (2023): coaching effectiveness, learning and performance outcomes</a:t>
            </a:r>
            <a:endParaRPr lang="en-US" sz="1400" dirty="0"/>
          </a:p>
          <a:p>
            <a:pPr>
              <a:spcAft>
                <a:spcPts val="400"/>
              </a:spcAft>
              <a:defRPr sz="1500">
                <a:solidFill>
                  <a:srgbClr val="464646"/>
                </a:solidFill>
                <a:latin typeface="Arial"/>
              </a:defRPr>
            </a:pPr>
            <a:endParaRPr sz="1400" dirty="0"/>
          </a:p>
          <a:p>
            <a:pPr>
              <a:spcAft>
                <a:spcPts val="400"/>
              </a:spcAft>
              <a:defRPr sz="1500">
                <a:solidFill>
                  <a:srgbClr val="464646"/>
                </a:solidFill>
                <a:latin typeface="Arial"/>
              </a:defRPr>
            </a:pPr>
            <a:r>
              <a:rPr sz="1400" dirty="0"/>
              <a:t>Halliwell, Mitchell and Boyle (2023): self-efficacy, authentic leadership and change-oriented </a:t>
            </a:r>
            <a:r>
              <a:rPr sz="1400" dirty="0" err="1"/>
              <a:t>behaviour</a:t>
            </a:r>
            <a:endParaRPr lang="en-US" sz="1400" dirty="0"/>
          </a:p>
          <a:p>
            <a:pPr>
              <a:spcAft>
                <a:spcPts val="400"/>
              </a:spcAft>
              <a:defRPr sz="1500">
                <a:solidFill>
                  <a:srgbClr val="464646"/>
                </a:solidFill>
                <a:latin typeface="Arial"/>
              </a:defRPr>
            </a:pPr>
            <a:endParaRPr sz="1400" dirty="0"/>
          </a:p>
          <a:p>
            <a:pPr>
              <a:spcAft>
                <a:spcPts val="400"/>
              </a:spcAft>
              <a:defRPr sz="1500">
                <a:solidFill>
                  <a:srgbClr val="464646"/>
                </a:solidFill>
                <a:latin typeface="Arial"/>
              </a:defRPr>
            </a:pPr>
            <a:r>
              <a:rPr sz="1400" dirty="0"/>
              <a:t>Athanasopoulou and Dopson (2018); </a:t>
            </a:r>
            <a:r>
              <a:rPr sz="1400" dirty="0" err="1"/>
              <a:t>Theeboom</a:t>
            </a:r>
            <a:r>
              <a:rPr sz="1400" dirty="0"/>
              <a:t> et al. (2014): coaching outcomes, motivation and individual-level impact</a:t>
            </a:r>
            <a:endParaRPr lang="en-US" sz="1400" dirty="0"/>
          </a:p>
          <a:p>
            <a:pPr>
              <a:spcAft>
                <a:spcPts val="400"/>
              </a:spcAft>
              <a:defRPr sz="1500">
                <a:solidFill>
                  <a:srgbClr val="464646"/>
                </a:solidFill>
                <a:latin typeface="Arial"/>
              </a:defRPr>
            </a:pPr>
            <a:endParaRPr sz="1400" dirty="0"/>
          </a:p>
          <a:p>
            <a:pPr>
              <a:spcAft>
                <a:spcPts val="400"/>
              </a:spcAft>
              <a:defRPr sz="1500">
                <a:solidFill>
                  <a:srgbClr val="464646"/>
                </a:solidFill>
                <a:latin typeface="Arial"/>
              </a:defRPr>
            </a:pPr>
            <a:r>
              <a:rPr sz="1400" dirty="0"/>
              <a:t>Moon (2004); Billett (2001): reflective, experiential and work-based learning</a:t>
            </a:r>
          </a:p>
        </p:txBody>
      </p:sp>
      <p:sp>
        <p:nvSpPr>
          <p:cNvPr id="10" name="Shape 8"/>
          <p:cNvSpPr/>
          <p:nvPr/>
        </p:nvSpPr>
        <p:spPr>
          <a:xfrm>
            <a:off x="6263640" y="1143000"/>
            <a:ext cx="5257800" cy="3566160"/>
          </a:xfrm>
          <a:prstGeom prst="roundRect">
            <a:avLst>
              <a:gd name="adj" fmla="val 1538"/>
            </a:avLst>
          </a:prstGeom>
          <a:solidFill>
            <a:srgbClr val="F3F6F7"/>
          </a:solidFill>
          <a:ln w="7620">
            <a:solidFill>
              <a:srgbClr val="E0E0E0"/>
            </a:solidFill>
            <a:prstDash val="solid"/>
          </a:ln>
        </p:spPr>
        <p:txBody>
          <a:bodyPr/>
          <a:lstStyle/>
          <a:p>
            <a:endParaRPr/>
          </a:p>
        </p:txBody>
      </p:sp>
      <p:sp>
        <p:nvSpPr>
          <p:cNvPr id="11" name="Shape 9"/>
          <p:cNvSpPr/>
          <p:nvPr/>
        </p:nvSpPr>
        <p:spPr>
          <a:xfrm>
            <a:off x="6263640" y="1143000"/>
            <a:ext cx="128016" cy="3566160"/>
          </a:xfrm>
          <a:prstGeom prst="rect">
            <a:avLst/>
          </a:prstGeom>
          <a:solidFill>
            <a:srgbClr val="F28C45"/>
          </a:solidFill>
          <a:ln w="12700">
            <a:solidFill>
              <a:srgbClr val="F28C45"/>
            </a:solidFill>
            <a:prstDash val="solid"/>
          </a:ln>
        </p:spPr>
        <p:txBody>
          <a:bodyPr/>
          <a:lstStyle/>
          <a:p>
            <a:endParaRPr/>
          </a:p>
        </p:txBody>
      </p:sp>
      <p:sp>
        <p:nvSpPr>
          <p:cNvPr id="12" name="Text 10"/>
          <p:cNvSpPr/>
          <p:nvPr/>
        </p:nvSpPr>
        <p:spPr>
          <a:xfrm>
            <a:off x="6492240" y="1280160"/>
            <a:ext cx="4937760" cy="228600"/>
          </a:xfrm>
          <a:prstGeom prst="rect">
            <a:avLst/>
          </a:prstGeom>
          <a:noFill/>
          <a:ln/>
        </p:spPr>
        <p:txBody>
          <a:bodyPr wrap="square" lIns="0" tIns="0" rIns="0" bIns="0" rtlCol="0" anchor="ctr"/>
          <a:lstStyle/>
          <a:p>
            <a:pPr marL="0" indent="0">
              <a:buNone/>
              <a:defRPr sz="1600" b="1">
                <a:solidFill>
                  <a:srgbClr val="1F1F1F"/>
                </a:solidFill>
                <a:latin typeface="Arial"/>
              </a:defRPr>
            </a:pPr>
            <a:r>
              <a:t>Local / Czech and Central European context</a:t>
            </a:r>
            <a:endParaRPr lang="en-US" sz="1400" dirty="0"/>
          </a:p>
        </p:txBody>
      </p:sp>
      <p:sp>
        <p:nvSpPr>
          <p:cNvPr id="13" name="Text 11"/>
          <p:cNvSpPr/>
          <p:nvPr/>
        </p:nvSpPr>
        <p:spPr>
          <a:xfrm>
            <a:off x="6492240" y="1618488"/>
            <a:ext cx="4937760" cy="2999232"/>
          </a:xfrm>
          <a:prstGeom prst="rect">
            <a:avLst/>
          </a:prstGeom>
          <a:noFill/>
          <a:ln/>
        </p:spPr>
        <p:txBody>
          <a:bodyPr wrap="square" lIns="254" tIns="254" rIns="254" bIns="254" rtlCol="0" anchor="t">
            <a:normAutofit lnSpcReduction="10000"/>
          </a:bodyPr>
          <a:lstStyle/>
          <a:p>
            <a:pPr indent="0">
              <a:lnSpc>
                <a:spcPct val="90000"/>
              </a:lnSpc>
              <a:spcAft>
                <a:spcPts val="400"/>
              </a:spcAft>
              <a:buNone/>
              <a:defRPr sz="1500">
                <a:solidFill>
                  <a:srgbClr val="464646"/>
                </a:solidFill>
                <a:latin typeface="Arial"/>
              </a:defRPr>
            </a:pPr>
            <a:r>
              <a:rPr sz="1300" dirty="0" err="1">
                <a:solidFill>
                  <a:srgbClr val="464646"/>
                </a:solidFill>
                <a:latin typeface="Arial"/>
              </a:rPr>
              <a:t>Honsová</a:t>
            </a:r>
            <a:r>
              <a:rPr sz="1300" dirty="0">
                <a:solidFill>
                  <a:srgbClr val="464646"/>
                </a:solidFill>
                <a:latin typeface="Arial"/>
              </a:rPr>
              <a:t>, Passmore and Brown (2018): Czech coaching practice compared with wider European trends</a:t>
            </a:r>
            <a:endParaRPr lang="en-US" sz="1300" dirty="0">
              <a:solidFill>
                <a:srgbClr val="464646"/>
              </a:solidFill>
              <a:latin typeface="Arial"/>
            </a:endParaRPr>
          </a:p>
          <a:p>
            <a:pPr indent="0">
              <a:lnSpc>
                <a:spcPct val="90000"/>
              </a:lnSpc>
              <a:spcAft>
                <a:spcPts val="400"/>
              </a:spcAft>
              <a:buNone/>
              <a:defRPr sz="1500">
                <a:solidFill>
                  <a:srgbClr val="464646"/>
                </a:solidFill>
                <a:latin typeface="Arial"/>
              </a:defRPr>
            </a:pPr>
            <a:endParaRPr lang="en-US" sz="1300" dirty="0">
              <a:solidFill>
                <a:srgbClr val="464646"/>
              </a:solidFill>
              <a:latin typeface="Arial"/>
            </a:endParaRPr>
          </a:p>
          <a:p>
            <a:pPr>
              <a:lnSpc>
                <a:spcPct val="90000"/>
              </a:lnSpc>
              <a:spcAft>
                <a:spcPts val="400"/>
              </a:spcAft>
              <a:defRPr sz="1500">
                <a:solidFill>
                  <a:srgbClr val="464646"/>
                </a:solidFill>
                <a:latin typeface="Arial"/>
              </a:defRPr>
            </a:pPr>
            <a:r>
              <a:rPr sz="1300" dirty="0">
                <a:solidFill>
                  <a:srgbClr val="464646"/>
                </a:solidFill>
                <a:latin typeface="Arial"/>
              </a:rPr>
              <a:t>Passmore et al. (2018): coaching in the Czech Republic as an established but developing professional practice</a:t>
            </a:r>
            <a:endParaRPr lang="en-US" sz="1300" dirty="0">
              <a:solidFill>
                <a:srgbClr val="464646"/>
              </a:solidFill>
              <a:latin typeface="Arial"/>
            </a:endParaRPr>
          </a:p>
          <a:p>
            <a:pPr>
              <a:lnSpc>
                <a:spcPct val="90000"/>
              </a:lnSpc>
              <a:spcAft>
                <a:spcPts val="400"/>
              </a:spcAft>
              <a:defRPr sz="1500">
                <a:solidFill>
                  <a:srgbClr val="464646"/>
                </a:solidFill>
                <a:latin typeface="Arial"/>
              </a:defRPr>
            </a:pPr>
            <a:endParaRPr sz="1300" dirty="0">
              <a:solidFill>
                <a:srgbClr val="464646"/>
              </a:solidFill>
              <a:latin typeface="Arial"/>
            </a:endParaRPr>
          </a:p>
          <a:p>
            <a:pPr>
              <a:lnSpc>
                <a:spcPct val="90000"/>
              </a:lnSpc>
              <a:spcAft>
                <a:spcPts val="400"/>
              </a:spcAft>
              <a:defRPr sz="1500">
                <a:solidFill>
                  <a:srgbClr val="464646"/>
                </a:solidFill>
                <a:latin typeface="Arial"/>
              </a:defRPr>
            </a:pPr>
            <a:r>
              <a:rPr sz="1300" dirty="0">
                <a:solidFill>
                  <a:srgbClr val="464646"/>
                </a:solidFill>
                <a:latin typeface="Arial"/>
              </a:rPr>
              <a:t>Pauknerová, Lorencová and </a:t>
            </a:r>
            <a:r>
              <a:rPr sz="1300" dirty="0" err="1">
                <a:solidFill>
                  <a:srgbClr val="464646"/>
                </a:solidFill>
                <a:latin typeface="Arial"/>
              </a:rPr>
              <a:t>Pubalová</a:t>
            </a:r>
            <a:r>
              <a:rPr sz="1300" dirty="0">
                <a:solidFill>
                  <a:srgbClr val="464646"/>
                </a:solidFill>
                <a:latin typeface="Arial"/>
              </a:rPr>
              <a:t> (2024): Czech leadership culture and preferred leader </a:t>
            </a:r>
            <a:r>
              <a:rPr sz="1300" dirty="0" err="1">
                <a:solidFill>
                  <a:srgbClr val="464646"/>
                </a:solidFill>
                <a:latin typeface="Arial"/>
              </a:rPr>
              <a:t>behaviour</a:t>
            </a:r>
            <a:endParaRPr lang="en-US" sz="1300" dirty="0">
              <a:solidFill>
                <a:srgbClr val="464646"/>
              </a:solidFill>
              <a:latin typeface="Arial"/>
            </a:endParaRPr>
          </a:p>
          <a:p>
            <a:pPr>
              <a:lnSpc>
                <a:spcPct val="90000"/>
              </a:lnSpc>
              <a:spcAft>
                <a:spcPts val="400"/>
              </a:spcAft>
              <a:defRPr sz="1500">
                <a:solidFill>
                  <a:srgbClr val="464646"/>
                </a:solidFill>
                <a:latin typeface="Arial"/>
              </a:defRPr>
            </a:pPr>
            <a:endParaRPr sz="1300" dirty="0">
              <a:solidFill>
                <a:srgbClr val="464646"/>
              </a:solidFill>
              <a:latin typeface="Arial"/>
            </a:endParaRPr>
          </a:p>
          <a:p>
            <a:pPr>
              <a:lnSpc>
                <a:spcPct val="90000"/>
              </a:lnSpc>
              <a:spcAft>
                <a:spcPts val="400"/>
              </a:spcAft>
              <a:defRPr sz="1500">
                <a:solidFill>
                  <a:srgbClr val="464646"/>
                </a:solidFill>
                <a:latin typeface="Arial"/>
              </a:defRPr>
            </a:pPr>
            <a:r>
              <a:rPr sz="1300" dirty="0">
                <a:solidFill>
                  <a:srgbClr val="464646"/>
                </a:solidFill>
                <a:latin typeface="Arial"/>
              </a:rPr>
              <a:t>Local contribution: applying international coaching evidence to a Central European professional-services Advisory context</a:t>
            </a:r>
            <a:endParaRPr lang="en-US" sz="1300" dirty="0">
              <a:solidFill>
                <a:srgbClr val="464646"/>
              </a:solidFill>
              <a:latin typeface="Arial"/>
            </a:endParaRPr>
          </a:p>
          <a:p>
            <a:pPr>
              <a:lnSpc>
                <a:spcPct val="90000"/>
              </a:lnSpc>
              <a:spcAft>
                <a:spcPts val="400"/>
              </a:spcAft>
              <a:defRPr sz="1500">
                <a:solidFill>
                  <a:srgbClr val="464646"/>
                </a:solidFill>
                <a:latin typeface="Arial"/>
              </a:defRPr>
            </a:pPr>
            <a:endParaRPr sz="1300" dirty="0">
              <a:solidFill>
                <a:srgbClr val="464646"/>
              </a:solidFill>
              <a:latin typeface="Arial"/>
            </a:endParaRPr>
          </a:p>
          <a:p>
            <a:pPr>
              <a:lnSpc>
                <a:spcPct val="90000"/>
              </a:lnSpc>
              <a:spcAft>
                <a:spcPts val="400"/>
              </a:spcAft>
              <a:defRPr sz="1500">
                <a:solidFill>
                  <a:srgbClr val="464646"/>
                </a:solidFill>
                <a:latin typeface="Arial"/>
              </a:defRPr>
            </a:pPr>
            <a:r>
              <a:rPr sz="1300" dirty="0">
                <a:solidFill>
                  <a:srgbClr val="464646"/>
                </a:solidFill>
                <a:latin typeface="Arial"/>
              </a:rPr>
              <a:t>Why it matters: coaching impact is shaped by workload, client pressure, role transition, </a:t>
            </a:r>
            <a:r>
              <a:rPr sz="1300" dirty="0" err="1">
                <a:solidFill>
                  <a:srgbClr val="464646"/>
                </a:solidFill>
                <a:latin typeface="Arial"/>
              </a:rPr>
              <a:t>organisational</a:t>
            </a:r>
            <a:r>
              <a:rPr sz="1300" dirty="0">
                <a:solidFill>
                  <a:srgbClr val="464646"/>
                </a:solidFill>
                <a:latin typeface="Arial"/>
              </a:rPr>
              <a:t> structure and opportunities to apply learning</a:t>
            </a:r>
          </a:p>
        </p:txBody>
      </p:sp>
      <p:sp>
        <p:nvSpPr>
          <p:cNvPr id="14" name="Shape 12"/>
          <p:cNvSpPr/>
          <p:nvPr/>
        </p:nvSpPr>
        <p:spPr>
          <a:xfrm>
            <a:off x="1097280" y="5074920"/>
            <a:ext cx="9875520" cy="685800"/>
          </a:xfrm>
          <a:prstGeom prst="roundRect">
            <a:avLst>
              <a:gd name="adj" fmla="val 8000"/>
            </a:avLst>
          </a:prstGeom>
          <a:solidFill>
            <a:srgbClr val="F3F6F7"/>
          </a:solidFill>
          <a:ln w="7620">
            <a:solidFill>
              <a:srgbClr val="E0E0E0"/>
            </a:solidFill>
            <a:prstDash val="solid"/>
          </a:ln>
        </p:spPr>
        <p:txBody>
          <a:bodyPr/>
          <a:lstStyle/>
          <a:p>
            <a:endParaRPr/>
          </a:p>
        </p:txBody>
      </p:sp>
      <p:sp>
        <p:nvSpPr>
          <p:cNvPr id="15" name="Shape 13"/>
          <p:cNvSpPr/>
          <p:nvPr/>
        </p:nvSpPr>
        <p:spPr>
          <a:xfrm>
            <a:off x="1097280" y="5074920"/>
            <a:ext cx="128016" cy="685800"/>
          </a:xfrm>
          <a:prstGeom prst="rect">
            <a:avLst/>
          </a:prstGeom>
          <a:solidFill>
            <a:srgbClr val="4F81BD"/>
          </a:solidFill>
          <a:ln w="12700">
            <a:solidFill>
              <a:srgbClr val="4F81BD"/>
            </a:solidFill>
            <a:prstDash val="solid"/>
          </a:ln>
        </p:spPr>
        <p:txBody>
          <a:bodyPr/>
          <a:lstStyle/>
          <a:p>
            <a:endParaRPr/>
          </a:p>
        </p:txBody>
      </p:sp>
      <p:sp>
        <p:nvSpPr>
          <p:cNvPr id="16" name="Text 14"/>
          <p:cNvSpPr/>
          <p:nvPr/>
        </p:nvSpPr>
        <p:spPr>
          <a:xfrm>
            <a:off x="1318107" y="5102352"/>
            <a:ext cx="9555480" cy="228600"/>
          </a:xfrm>
          <a:prstGeom prst="rect">
            <a:avLst/>
          </a:prstGeom>
          <a:noFill/>
          <a:ln/>
        </p:spPr>
        <p:txBody>
          <a:bodyPr wrap="square" lIns="0" tIns="0" rIns="0" bIns="0" rtlCol="0" anchor="ctr"/>
          <a:lstStyle/>
          <a:p>
            <a:pPr marL="0" indent="0">
              <a:buNone/>
              <a:defRPr sz="1600" b="1">
                <a:solidFill>
                  <a:srgbClr val="1F1F1F"/>
                </a:solidFill>
                <a:latin typeface="Arial"/>
              </a:defRPr>
            </a:pPr>
            <a:r>
              <a:rPr dirty="0"/>
              <a:t>Theoretical foundations</a:t>
            </a:r>
            <a:endParaRPr lang="en-US" sz="1400" dirty="0"/>
          </a:p>
        </p:txBody>
      </p:sp>
      <p:sp>
        <p:nvSpPr>
          <p:cNvPr id="17" name="Text 15"/>
          <p:cNvSpPr/>
          <p:nvPr/>
        </p:nvSpPr>
        <p:spPr>
          <a:xfrm>
            <a:off x="1318107" y="5362955"/>
            <a:ext cx="9555480" cy="557783"/>
          </a:xfrm>
          <a:prstGeom prst="rect">
            <a:avLst/>
          </a:prstGeom>
          <a:noFill/>
          <a:ln/>
        </p:spPr>
        <p:txBody>
          <a:bodyPr wrap="square" lIns="254" tIns="254" rIns="254" bIns="254" rtlCol="0" anchor="t">
            <a:noAutofit/>
          </a:bodyPr>
          <a:lstStyle/>
          <a:p>
            <a:pPr>
              <a:defRPr sz="1500">
                <a:solidFill>
                  <a:srgbClr val="464646"/>
                </a:solidFill>
                <a:latin typeface="Arial"/>
              </a:defRPr>
            </a:pPr>
            <a:r>
              <a:rPr sz="1150" dirty="0"/>
              <a:t>GROW</a:t>
            </a:r>
            <a:r>
              <a:rPr lang="en-GB" sz="1150" dirty="0">
                <a:solidFill>
                  <a:srgbClr val="333333"/>
                </a:solidFill>
              </a:rPr>
              <a:t> (Grant, 2012)</a:t>
            </a:r>
            <a:r>
              <a:rPr sz="1150" dirty="0"/>
              <a:t>, Kolb </a:t>
            </a:r>
            <a:r>
              <a:rPr lang="en-US" sz="1150" dirty="0"/>
              <a:t> </a:t>
            </a:r>
            <a:r>
              <a:rPr lang="en-GB" sz="1150" dirty="0">
                <a:solidFill>
                  <a:srgbClr val="333333"/>
                </a:solidFill>
              </a:rPr>
              <a:t>(Kolb, 1984), </a:t>
            </a:r>
            <a:r>
              <a:rPr sz="1150" dirty="0"/>
              <a:t>and Integral U</a:t>
            </a:r>
            <a:r>
              <a:rPr lang="en-US" sz="1150" dirty="0"/>
              <a:t> (</a:t>
            </a:r>
            <a:r>
              <a:rPr lang="en-GB" sz="1150" dirty="0">
                <a:solidFill>
                  <a:srgbClr val="464646"/>
                </a:solidFill>
                <a:latin typeface="Arial"/>
              </a:rPr>
              <a:t>Mezirow, 1991) </a:t>
            </a:r>
            <a:r>
              <a:rPr sz="1150" dirty="0"/>
              <a:t> were considered as practical, experiential and reflective approaches to leadership development</a:t>
            </a:r>
            <a:endParaRPr lang="en-GB" sz="1150" dirty="0">
              <a:solidFill>
                <a:srgbClr val="464646"/>
              </a:solidFill>
              <a:latin typeface="Arial"/>
            </a:endParaRPr>
          </a:p>
          <a:p>
            <a:pPr>
              <a:defRPr sz="1500">
                <a:solidFill>
                  <a:srgbClr val="464646"/>
                </a:solidFill>
                <a:latin typeface="Arial"/>
              </a:defRPr>
            </a:pPr>
            <a:endParaRPr lang="en-US" sz="1150" dirty="0"/>
          </a:p>
        </p:txBody>
      </p:sp>
      <p:sp>
        <p:nvSpPr>
          <p:cNvPr id="18" name="Shape 16"/>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19" name="Text 17"/>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0" name="Text 18"/>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7</a:t>
            </a:r>
            <a:endParaRPr lang="en-US" sz="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5. Methods</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Pragmatic mixed-methods pilot case study</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097280"/>
            <a:ext cx="5349240" cy="1234440"/>
          </a:xfrm>
          <a:prstGeom prst="roundRect">
            <a:avLst>
              <a:gd name="adj" fmla="val 4444"/>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097280"/>
            <a:ext cx="128016" cy="123444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3444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Case and sample</a:t>
            </a:r>
            <a:endParaRPr lang="en-US" sz="1400" dirty="0"/>
          </a:p>
        </p:txBody>
      </p:sp>
      <p:sp>
        <p:nvSpPr>
          <p:cNvPr id="9" name="Text 7"/>
          <p:cNvSpPr/>
          <p:nvPr/>
        </p:nvSpPr>
        <p:spPr>
          <a:xfrm>
            <a:off x="914400" y="1572768"/>
            <a:ext cx="5029200" cy="66751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Bounded pilot evaluation of the Leadership Coaching </a:t>
            </a:r>
            <a:r>
              <a:rPr lang="en-US" sz="1150" dirty="0" err="1">
                <a:solidFill>
                  <a:srgbClr val="333333"/>
                </a:solidFill>
              </a:rPr>
              <a:t>Programme</a:t>
            </a:r>
            <a:r>
              <a:rPr lang="en-US" sz="1150" dirty="0">
                <a:solidFill>
                  <a:srgbClr val="333333"/>
                </a:solidFill>
              </a:rPr>
              <a:t> in Advisory. Eight coached leaders participated in interviews; seven completed the anonymous survey. </a:t>
            </a:r>
            <a:endParaRPr lang="en-US" sz="1150" dirty="0"/>
          </a:p>
        </p:txBody>
      </p:sp>
      <p:sp>
        <p:nvSpPr>
          <p:cNvPr id="10" name="Shape 8"/>
          <p:cNvSpPr/>
          <p:nvPr/>
        </p:nvSpPr>
        <p:spPr>
          <a:xfrm>
            <a:off x="6172200" y="1097280"/>
            <a:ext cx="5349240" cy="1234440"/>
          </a:xfrm>
          <a:prstGeom prst="roundRect">
            <a:avLst>
              <a:gd name="adj" fmla="val 4444"/>
            </a:avLst>
          </a:prstGeom>
          <a:solidFill>
            <a:srgbClr val="F3F6F7"/>
          </a:solidFill>
          <a:ln w="7620">
            <a:solidFill>
              <a:srgbClr val="E0E0E0"/>
            </a:solidFill>
            <a:prstDash val="solid"/>
          </a:ln>
        </p:spPr>
        <p:txBody>
          <a:bodyPr/>
          <a:lstStyle/>
          <a:p>
            <a:endParaRPr/>
          </a:p>
        </p:txBody>
      </p:sp>
      <p:sp>
        <p:nvSpPr>
          <p:cNvPr id="11" name="Shape 9"/>
          <p:cNvSpPr/>
          <p:nvPr/>
        </p:nvSpPr>
        <p:spPr>
          <a:xfrm>
            <a:off x="6172200" y="1097280"/>
            <a:ext cx="128016" cy="1234440"/>
          </a:xfrm>
          <a:prstGeom prst="rect">
            <a:avLst/>
          </a:prstGeom>
          <a:solidFill>
            <a:srgbClr val="008C95"/>
          </a:solidFill>
          <a:ln w="12700">
            <a:solidFill>
              <a:srgbClr val="008C95"/>
            </a:solidFill>
            <a:prstDash val="solid"/>
          </a:ln>
        </p:spPr>
        <p:txBody>
          <a:bodyPr/>
          <a:lstStyle/>
          <a:p>
            <a:endParaRPr/>
          </a:p>
        </p:txBody>
      </p:sp>
      <p:sp>
        <p:nvSpPr>
          <p:cNvPr id="12" name="Text 10"/>
          <p:cNvSpPr/>
          <p:nvPr/>
        </p:nvSpPr>
        <p:spPr>
          <a:xfrm>
            <a:off x="6396228" y="1232077"/>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Quantitative strand</a:t>
            </a:r>
            <a:endParaRPr lang="en-US" sz="1400" dirty="0"/>
          </a:p>
        </p:txBody>
      </p:sp>
      <p:sp>
        <p:nvSpPr>
          <p:cNvPr id="13" name="Text 11"/>
          <p:cNvSpPr/>
          <p:nvPr/>
        </p:nvSpPr>
        <p:spPr>
          <a:xfrm>
            <a:off x="6332220" y="1555199"/>
            <a:ext cx="5029200" cy="592922"/>
          </a:xfrm>
          <a:prstGeom prst="rect">
            <a:avLst/>
          </a:prstGeom>
          <a:noFill/>
          <a:ln/>
        </p:spPr>
        <p:txBody>
          <a:bodyPr wrap="square" lIns="254" tIns="254" rIns="254" bIns="254" rtlCol="0" anchor="t">
            <a:normAutofit/>
          </a:bodyPr>
          <a:lstStyle/>
          <a:p>
            <a:pPr>
              <a:lnSpc>
                <a:spcPct val="120000"/>
              </a:lnSpc>
            </a:pPr>
            <a:r>
              <a:rPr lang="en-US" sz="1150" dirty="0">
                <a:solidFill>
                  <a:srgbClr val="333333"/>
                </a:solidFill>
              </a:rPr>
              <a:t>Anonymous post-coaching survey with 20 Likert-scale items across seven domains. Descriptive statistics only; not intended for statistical generalization</a:t>
            </a:r>
            <a:endParaRPr lang="en-US" sz="1150" dirty="0"/>
          </a:p>
        </p:txBody>
      </p:sp>
      <p:sp>
        <p:nvSpPr>
          <p:cNvPr id="14" name="Shape 12"/>
          <p:cNvSpPr/>
          <p:nvPr/>
        </p:nvSpPr>
        <p:spPr>
          <a:xfrm>
            <a:off x="685800" y="2697480"/>
            <a:ext cx="5349240" cy="1234440"/>
          </a:xfrm>
          <a:prstGeom prst="roundRect">
            <a:avLst>
              <a:gd name="adj" fmla="val 4444"/>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2697480"/>
            <a:ext cx="128016" cy="1234440"/>
          </a:xfrm>
          <a:prstGeom prst="rect">
            <a:avLst/>
          </a:prstGeom>
          <a:solidFill>
            <a:srgbClr val="F28C45"/>
          </a:solidFill>
          <a:ln w="12700">
            <a:solidFill>
              <a:srgbClr val="F28C45"/>
            </a:solidFill>
            <a:prstDash val="solid"/>
          </a:ln>
        </p:spPr>
        <p:txBody>
          <a:bodyPr/>
          <a:lstStyle/>
          <a:p>
            <a:endParaRPr/>
          </a:p>
        </p:txBody>
      </p:sp>
      <p:sp>
        <p:nvSpPr>
          <p:cNvPr id="16" name="Text 14"/>
          <p:cNvSpPr/>
          <p:nvPr/>
        </p:nvSpPr>
        <p:spPr>
          <a:xfrm>
            <a:off x="914400" y="283464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Qualitative strand</a:t>
            </a:r>
            <a:endParaRPr lang="en-US" sz="1400" dirty="0"/>
          </a:p>
        </p:txBody>
      </p:sp>
      <p:sp>
        <p:nvSpPr>
          <p:cNvPr id="17" name="Text 15"/>
          <p:cNvSpPr/>
          <p:nvPr/>
        </p:nvSpPr>
        <p:spPr>
          <a:xfrm>
            <a:off x="914400" y="3172968"/>
            <a:ext cx="5029200" cy="667512"/>
          </a:xfrm>
          <a:prstGeom prst="rect">
            <a:avLst/>
          </a:prstGeom>
          <a:noFill/>
          <a:ln/>
        </p:spPr>
        <p:txBody>
          <a:bodyPr wrap="square" lIns="254" tIns="254" rIns="254" bIns="254" rtlCol="0" anchor="t">
            <a:normAutofit/>
          </a:bodyPr>
          <a:lstStyle/>
          <a:p>
            <a:r>
              <a:rPr lang="en-US" sz="1150" dirty="0">
                <a:solidFill>
                  <a:srgbClr val="333333"/>
                </a:solidFill>
              </a:rPr>
              <a:t>Eight semi-structured interviews analysed using Braun and Clarke’s </a:t>
            </a:r>
            <a:r>
              <a:rPr lang="en-CZ" sz="1150" dirty="0">
                <a:solidFill>
                  <a:srgbClr val="333333"/>
                </a:solidFill>
              </a:rPr>
              <a:t>(Braun and Clarke, 2006) </a:t>
            </a:r>
            <a:r>
              <a:rPr lang="en-US" sz="1150" dirty="0">
                <a:solidFill>
                  <a:srgbClr val="333333"/>
                </a:solidFill>
              </a:rPr>
              <a:t>thematic analysis. Focus group used as validation and collective sense-making stage.</a:t>
            </a:r>
            <a:endParaRPr lang="en-US" sz="1150" dirty="0"/>
          </a:p>
        </p:txBody>
      </p:sp>
      <p:sp>
        <p:nvSpPr>
          <p:cNvPr id="18" name="Shape 16"/>
          <p:cNvSpPr/>
          <p:nvPr/>
        </p:nvSpPr>
        <p:spPr>
          <a:xfrm>
            <a:off x="6172200" y="2697480"/>
            <a:ext cx="5349240" cy="1234440"/>
          </a:xfrm>
          <a:prstGeom prst="roundRect">
            <a:avLst>
              <a:gd name="adj" fmla="val 4444"/>
            </a:avLst>
          </a:prstGeom>
          <a:solidFill>
            <a:srgbClr val="F3F6F7"/>
          </a:solidFill>
          <a:ln w="7620">
            <a:solidFill>
              <a:srgbClr val="E0E0E0"/>
            </a:solidFill>
            <a:prstDash val="solid"/>
          </a:ln>
        </p:spPr>
        <p:txBody>
          <a:bodyPr/>
          <a:lstStyle/>
          <a:p>
            <a:endParaRPr/>
          </a:p>
        </p:txBody>
      </p:sp>
      <p:sp>
        <p:nvSpPr>
          <p:cNvPr id="19" name="Shape 17"/>
          <p:cNvSpPr/>
          <p:nvPr/>
        </p:nvSpPr>
        <p:spPr>
          <a:xfrm>
            <a:off x="6172200" y="2697480"/>
            <a:ext cx="128016" cy="1234440"/>
          </a:xfrm>
          <a:prstGeom prst="rect">
            <a:avLst/>
          </a:prstGeom>
          <a:solidFill>
            <a:srgbClr val="F28C45"/>
          </a:solidFill>
          <a:ln w="12700">
            <a:solidFill>
              <a:srgbClr val="F28C45"/>
            </a:solidFill>
            <a:prstDash val="solid"/>
          </a:ln>
        </p:spPr>
        <p:txBody>
          <a:bodyPr/>
          <a:lstStyle/>
          <a:p>
            <a:endParaRPr/>
          </a:p>
        </p:txBody>
      </p:sp>
      <p:sp>
        <p:nvSpPr>
          <p:cNvPr id="20" name="Text 18"/>
          <p:cNvSpPr/>
          <p:nvPr/>
        </p:nvSpPr>
        <p:spPr>
          <a:xfrm>
            <a:off x="6400800" y="283464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Triangulation</a:t>
            </a:r>
            <a:endParaRPr lang="en-US" sz="1400" dirty="0"/>
          </a:p>
        </p:txBody>
      </p:sp>
      <p:sp>
        <p:nvSpPr>
          <p:cNvPr id="21" name="Text 19"/>
          <p:cNvSpPr/>
          <p:nvPr/>
        </p:nvSpPr>
        <p:spPr>
          <a:xfrm>
            <a:off x="6400800" y="3172968"/>
            <a:ext cx="5029200" cy="66751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Survey, interviews and focus group were compared to identify convergent patterns, differences and contextual explanations.</a:t>
            </a:r>
            <a:endParaRPr lang="en-US" sz="1150" dirty="0"/>
          </a:p>
        </p:txBody>
      </p:sp>
      <p:sp>
        <p:nvSpPr>
          <p:cNvPr id="22" name="Shape 20"/>
          <p:cNvSpPr/>
          <p:nvPr/>
        </p:nvSpPr>
        <p:spPr>
          <a:xfrm>
            <a:off x="685800" y="4297680"/>
            <a:ext cx="10835640" cy="868680"/>
          </a:xfrm>
          <a:prstGeom prst="roundRect">
            <a:avLst>
              <a:gd name="adj" fmla="val 6316"/>
            </a:avLst>
          </a:prstGeom>
          <a:solidFill>
            <a:srgbClr val="F3F6F7"/>
          </a:solidFill>
          <a:ln w="7620">
            <a:solidFill>
              <a:srgbClr val="E0E0E0"/>
            </a:solidFill>
            <a:prstDash val="solid"/>
          </a:ln>
        </p:spPr>
        <p:txBody>
          <a:bodyPr/>
          <a:lstStyle/>
          <a:p>
            <a:endParaRPr/>
          </a:p>
        </p:txBody>
      </p:sp>
      <p:sp>
        <p:nvSpPr>
          <p:cNvPr id="23" name="Shape 21"/>
          <p:cNvSpPr/>
          <p:nvPr/>
        </p:nvSpPr>
        <p:spPr>
          <a:xfrm>
            <a:off x="685800" y="4297680"/>
            <a:ext cx="128016" cy="868680"/>
          </a:xfrm>
          <a:prstGeom prst="rect">
            <a:avLst/>
          </a:prstGeom>
          <a:solidFill>
            <a:srgbClr val="4F81BD"/>
          </a:solidFill>
          <a:ln w="12700">
            <a:solidFill>
              <a:srgbClr val="4F81BD"/>
            </a:solidFill>
            <a:prstDash val="solid"/>
          </a:ln>
        </p:spPr>
        <p:txBody>
          <a:bodyPr/>
          <a:lstStyle/>
          <a:p>
            <a:endParaRPr/>
          </a:p>
        </p:txBody>
      </p:sp>
      <p:sp>
        <p:nvSpPr>
          <p:cNvPr id="24" name="Text 22"/>
          <p:cNvSpPr/>
          <p:nvPr/>
        </p:nvSpPr>
        <p:spPr>
          <a:xfrm>
            <a:off x="914400" y="4434840"/>
            <a:ext cx="10515600" cy="228600"/>
          </a:xfrm>
          <a:prstGeom prst="rect">
            <a:avLst/>
          </a:prstGeom>
          <a:noFill/>
          <a:ln/>
        </p:spPr>
        <p:txBody>
          <a:bodyPr wrap="square" lIns="0" tIns="0" rIns="0" bIns="0" rtlCol="0" anchor="ctr"/>
          <a:lstStyle/>
          <a:p>
            <a:pPr marL="0" indent="0">
              <a:buNone/>
            </a:pPr>
            <a:r>
              <a:rPr lang="en-US" sz="1400" b="1" dirty="0">
                <a:solidFill>
                  <a:srgbClr val="333333"/>
                </a:solidFill>
              </a:rPr>
              <a:t>Limitations</a:t>
            </a:r>
            <a:endParaRPr lang="en-US" sz="1400" dirty="0"/>
          </a:p>
        </p:txBody>
      </p:sp>
      <p:sp>
        <p:nvSpPr>
          <p:cNvPr id="25" name="Text 23"/>
          <p:cNvSpPr/>
          <p:nvPr/>
        </p:nvSpPr>
        <p:spPr>
          <a:xfrm>
            <a:off x="914400" y="4773168"/>
            <a:ext cx="10515600" cy="30175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Small sample, self-reported data, bounded organisational context and insider-research position. Findings are descriptive, exploratory and context-specific.</a:t>
            </a:r>
            <a:endParaRPr lang="en-US" sz="1150" dirty="0"/>
          </a:p>
        </p:txBody>
      </p:sp>
      <p:sp>
        <p:nvSpPr>
          <p:cNvPr id="26" name="Shape 24"/>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7" name="Text 25"/>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8" name="Text 26"/>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8</a:t>
            </a:r>
            <a:endParaRPr lang="en-US" sz="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6. Findings: Survey overview</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7 of 8 participants responded; all survey items completed</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3000"/>
            <a:ext cx="3657600" cy="4206240"/>
          </a:xfrm>
          <a:prstGeom prst="roundRect">
            <a:avLst>
              <a:gd name="adj" fmla="val 1500"/>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28016" cy="420624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3337560" cy="228600"/>
          </a:xfrm>
          <a:prstGeom prst="rect">
            <a:avLst/>
          </a:prstGeom>
          <a:noFill/>
          <a:ln/>
        </p:spPr>
        <p:txBody>
          <a:bodyPr wrap="square" lIns="0" tIns="0" rIns="0" bIns="0" rtlCol="0" anchor="ctr"/>
          <a:lstStyle/>
          <a:p>
            <a:pPr marL="0" indent="0">
              <a:buNone/>
            </a:pPr>
            <a:r>
              <a:rPr lang="en-US" sz="1400" b="1" dirty="0">
                <a:solidFill>
                  <a:srgbClr val="333333"/>
                </a:solidFill>
              </a:rPr>
              <a:t>Survey domains</a:t>
            </a:r>
            <a:endParaRPr lang="en-US" sz="1400" dirty="0"/>
          </a:p>
        </p:txBody>
      </p:sp>
      <p:sp>
        <p:nvSpPr>
          <p:cNvPr id="9" name="Text 7"/>
          <p:cNvSpPr/>
          <p:nvPr/>
        </p:nvSpPr>
        <p:spPr>
          <a:xfrm>
            <a:off x="914400" y="1618488"/>
            <a:ext cx="3337560" cy="363931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Leadership capabilities</a:t>
            </a:r>
            <a:endParaRPr lang="en-US" sz="1150" dirty="0"/>
          </a:p>
          <a:p>
            <a:pPr marL="0" indent="0">
              <a:buNone/>
            </a:pPr>
            <a:r>
              <a:rPr lang="en-US" sz="1150" dirty="0">
                <a:solidFill>
                  <a:srgbClr val="333333"/>
                </a:solidFill>
              </a:rPr>
              <a:t>Goal clarity and role alignment</a:t>
            </a:r>
            <a:endParaRPr lang="en-US" sz="1150" dirty="0"/>
          </a:p>
          <a:p>
            <a:pPr marL="0" indent="0">
              <a:buNone/>
            </a:pPr>
            <a:r>
              <a:rPr lang="en-US" sz="1150" dirty="0">
                <a:solidFill>
                  <a:srgbClr val="333333"/>
                </a:solidFill>
              </a:rPr>
              <a:t>Motivation and resilience</a:t>
            </a:r>
            <a:endParaRPr lang="en-US" sz="1150" dirty="0"/>
          </a:p>
          <a:p>
            <a:pPr marL="0" indent="0">
              <a:buNone/>
            </a:pPr>
            <a:r>
              <a:rPr lang="en-US" sz="1150" dirty="0">
                <a:solidFill>
                  <a:srgbClr val="333333"/>
                </a:solidFill>
              </a:rPr>
              <a:t>Action and accountability</a:t>
            </a:r>
            <a:endParaRPr lang="en-US" sz="1150" dirty="0"/>
          </a:p>
          <a:p>
            <a:pPr marL="0" indent="0">
              <a:buNone/>
            </a:pPr>
            <a:r>
              <a:rPr lang="en-US" sz="1150" dirty="0">
                <a:solidFill>
                  <a:srgbClr val="333333"/>
                </a:solidFill>
              </a:rPr>
              <a:t>Behavioural change</a:t>
            </a:r>
            <a:endParaRPr lang="en-US" sz="1150" dirty="0"/>
          </a:p>
          <a:p>
            <a:pPr marL="0" indent="0">
              <a:buNone/>
            </a:pPr>
            <a:r>
              <a:rPr lang="en-US" sz="1150" dirty="0">
                <a:solidFill>
                  <a:srgbClr val="333333"/>
                </a:solidFill>
              </a:rPr>
              <a:t>Coaching process impact</a:t>
            </a:r>
            <a:endParaRPr lang="en-US" sz="1150" dirty="0"/>
          </a:p>
          <a:p>
            <a:pPr marL="0" indent="0">
              <a:buNone/>
            </a:pPr>
            <a:r>
              <a:rPr lang="en-US" sz="1150" dirty="0">
                <a:solidFill>
                  <a:srgbClr val="333333"/>
                </a:solidFill>
              </a:rPr>
              <a:t>Organisational context and impact</a:t>
            </a:r>
            <a:endParaRPr lang="en-US" sz="1150" dirty="0"/>
          </a:p>
        </p:txBody>
      </p:sp>
      <p:sp>
        <p:nvSpPr>
          <p:cNvPr id="10" name="Shape 8"/>
          <p:cNvSpPr/>
          <p:nvPr/>
        </p:nvSpPr>
        <p:spPr>
          <a:xfrm>
            <a:off x="4526280" y="1143000"/>
            <a:ext cx="3474720" cy="4206240"/>
          </a:xfrm>
          <a:prstGeom prst="roundRect">
            <a:avLst>
              <a:gd name="adj" fmla="val 1579"/>
            </a:avLst>
          </a:prstGeom>
          <a:solidFill>
            <a:srgbClr val="F3F6F7"/>
          </a:solidFill>
          <a:ln w="7620">
            <a:solidFill>
              <a:srgbClr val="E0E0E0"/>
            </a:solidFill>
            <a:prstDash val="solid"/>
          </a:ln>
        </p:spPr>
        <p:txBody>
          <a:bodyPr/>
          <a:lstStyle/>
          <a:p>
            <a:endParaRPr/>
          </a:p>
        </p:txBody>
      </p:sp>
      <p:sp>
        <p:nvSpPr>
          <p:cNvPr id="11" name="Shape 9"/>
          <p:cNvSpPr/>
          <p:nvPr/>
        </p:nvSpPr>
        <p:spPr>
          <a:xfrm>
            <a:off x="4526280" y="1143000"/>
            <a:ext cx="128016" cy="4206240"/>
          </a:xfrm>
          <a:prstGeom prst="rect">
            <a:avLst/>
          </a:prstGeom>
          <a:solidFill>
            <a:srgbClr val="F28C45"/>
          </a:solidFill>
          <a:ln w="12700">
            <a:solidFill>
              <a:srgbClr val="F28C45"/>
            </a:solidFill>
            <a:prstDash val="solid"/>
          </a:ln>
        </p:spPr>
        <p:txBody>
          <a:bodyPr/>
          <a:lstStyle/>
          <a:p>
            <a:endParaRPr/>
          </a:p>
        </p:txBody>
      </p:sp>
      <p:sp>
        <p:nvSpPr>
          <p:cNvPr id="12" name="Text 10"/>
          <p:cNvSpPr/>
          <p:nvPr/>
        </p:nvSpPr>
        <p:spPr>
          <a:xfrm>
            <a:off x="4754880" y="1280160"/>
            <a:ext cx="3154680" cy="228600"/>
          </a:xfrm>
          <a:prstGeom prst="rect">
            <a:avLst/>
          </a:prstGeom>
          <a:noFill/>
          <a:ln/>
        </p:spPr>
        <p:txBody>
          <a:bodyPr wrap="square" lIns="0" tIns="0" rIns="0" bIns="0" rtlCol="0" anchor="ctr"/>
          <a:lstStyle/>
          <a:p>
            <a:pPr marL="0" indent="0">
              <a:buNone/>
            </a:pPr>
            <a:r>
              <a:rPr lang="en-US" sz="1400" b="1" dirty="0">
                <a:solidFill>
                  <a:srgbClr val="333333"/>
                </a:solidFill>
              </a:rPr>
              <a:t>Strongest areas</a:t>
            </a:r>
            <a:endParaRPr lang="en-US" sz="1400" dirty="0"/>
          </a:p>
        </p:txBody>
      </p:sp>
      <p:sp>
        <p:nvSpPr>
          <p:cNvPr id="13" name="Text 11"/>
          <p:cNvSpPr/>
          <p:nvPr/>
        </p:nvSpPr>
        <p:spPr>
          <a:xfrm>
            <a:off x="4754880" y="1618488"/>
            <a:ext cx="3154680" cy="363931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Goal clarity and role expectations</a:t>
            </a:r>
            <a:endParaRPr lang="en-US" sz="1150" dirty="0"/>
          </a:p>
          <a:p>
            <a:pPr marL="0" indent="0">
              <a:buNone/>
            </a:pPr>
            <a:r>
              <a:rPr lang="en-US" sz="1150" dirty="0">
                <a:solidFill>
                  <a:srgbClr val="333333"/>
                </a:solidFill>
              </a:rPr>
              <a:t>Communication</a:t>
            </a:r>
            <a:endParaRPr lang="en-US" sz="1150" dirty="0"/>
          </a:p>
          <a:p>
            <a:pPr marL="0" indent="0">
              <a:buNone/>
            </a:pPr>
            <a:r>
              <a:rPr lang="en-US" sz="1150" dirty="0">
                <a:solidFill>
                  <a:srgbClr val="333333"/>
                </a:solidFill>
              </a:rPr>
              <a:t>Conflict management</a:t>
            </a:r>
            <a:endParaRPr lang="en-US" sz="1150" dirty="0"/>
          </a:p>
          <a:p>
            <a:pPr marL="0" indent="0">
              <a:buNone/>
            </a:pPr>
            <a:r>
              <a:rPr lang="en-US" sz="1150" dirty="0">
                <a:solidFill>
                  <a:srgbClr val="333333"/>
                </a:solidFill>
              </a:rPr>
              <a:t>Behavioural change</a:t>
            </a:r>
            <a:endParaRPr lang="en-US" sz="1150" dirty="0"/>
          </a:p>
          <a:p>
            <a:pPr marL="0" indent="0">
              <a:buNone/>
            </a:pPr>
            <a:r>
              <a:rPr lang="en-US" sz="1150" dirty="0">
                <a:solidFill>
                  <a:srgbClr val="333333"/>
                </a:solidFill>
              </a:rPr>
              <a:t>Turning reflection into action</a:t>
            </a:r>
            <a:endParaRPr lang="en-US" sz="1150" dirty="0"/>
          </a:p>
        </p:txBody>
      </p:sp>
      <p:sp>
        <p:nvSpPr>
          <p:cNvPr id="14" name="Shape 12"/>
          <p:cNvSpPr/>
          <p:nvPr/>
        </p:nvSpPr>
        <p:spPr>
          <a:xfrm>
            <a:off x="8183880" y="1143000"/>
            <a:ext cx="3337560" cy="4206240"/>
          </a:xfrm>
          <a:prstGeom prst="roundRect">
            <a:avLst>
              <a:gd name="adj" fmla="val 1644"/>
            </a:avLst>
          </a:prstGeom>
          <a:solidFill>
            <a:srgbClr val="F3F6F7"/>
          </a:solidFill>
          <a:ln w="7620">
            <a:solidFill>
              <a:srgbClr val="E0E0E0"/>
            </a:solidFill>
            <a:prstDash val="solid"/>
          </a:ln>
        </p:spPr>
        <p:txBody>
          <a:bodyPr/>
          <a:lstStyle/>
          <a:p>
            <a:endParaRPr/>
          </a:p>
        </p:txBody>
      </p:sp>
      <p:sp>
        <p:nvSpPr>
          <p:cNvPr id="15" name="Shape 13"/>
          <p:cNvSpPr/>
          <p:nvPr/>
        </p:nvSpPr>
        <p:spPr>
          <a:xfrm>
            <a:off x="8183880" y="1143000"/>
            <a:ext cx="128016" cy="4206240"/>
          </a:xfrm>
          <a:prstGeom prst="rect">
            <a:avLst/>
          </a:prstGeom>
          <a:solidFill>
            <a:srgbClr val="4F81BD"/>
          </a:solidFill>
          <a:ln w="12700">
            <a:solidFill>
              <a:srgbClr val="4F81BD"/>
            </a:solidFill>
            <a:prstDash val="solid"/>
          </a:ln>
        </p:spPr>
        <p:txBody>
          <a:bodyPr/>
          <a:lstStyle/>
          <a:p>
            <a:endParaRPr/>
          </a:p>
        </p:txBody>
      </p:sp>
      <p:sp>
        <p:nvSpPr>
          <p:cNvPr id="16" name="Text 14"/>
          <p:cNvSpPr/>
          <p:nvPr/>
        </p:nvSpPr>
        <p:spPr>
          <a:xfrm>
            <a:off x="8412480" y="1280160"/>
            <a:ext cx="3017520" cy="228600"/>
          </a:xfrm>
          <a:prstGeom prst="rect">
            <a:avLst/>
          </a:prstGeom>
          <a:noFill/>
          <a:ln/>
        </p:spPr>
        <p:txBody>
          <a:bodyPr wrap="square" lIns="0" tIns="0" rIns="0" bIns="0" rtlCol="0" anchor="ctr"/>
          <a:lstStyle/>
          <a:p>
            <a:pPr marL="0" indent="0">
              <a:buNone/>
            </a:pPr>
            <a:r>
              <a:rPr lang="en-US" sz="1400" b="1" dirty="0">
                <a:solidFill>
                  <a:srgbClr val="333333"/>
                </a:solidFill>
              </a:rPr>
              <a:t>More mixed areas</a:t>
            </a:r>
            <a:endParaRPr lang="en-US" sz="1400" dirty="0"/>
          </a:p>
        </p:txBody>
      </p:sp>
      <p:sp>
        <p:nvSpPr>
          <p:cNvPr id="17" name="Text 15"/>
          <p:cNvSpPr/>
          <p:nvPr/>
        </p:nvSpPr>
        <p:spPr>
          <a:xfrm>
            <a:off x="8412480" y="1618488"/>
            <a:ext cx="3017520" cy="363931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Formal model use</a:t>
            </a:r>
            <a:endParaRPr lang="en-US" sz="1150" dirty="0"/>
          </a:p>
          <a:p>
            <a:pPr marL="0" indent="0">
              <a:buNone/>
            </a:pPr>
            <a:r>
              <a:rPr lang="en-US" sz="1150" dirty="0">
                <a:solidFill>
                  <a:srgbClr val="333333"/>
                </a:solidFill>
              </a:rPr>
              <a:t>Value of three-way meetings</a:t>
            </a:r>
            <a:endParaRPr lang="en-US" sz="1150" dirty="0"/>
          </a:p>
          <a:p>
            <a:pPr marL="0" indent="0">
              <a:buNone/>
            </a:pPr>
            <a:r>
              <a:rPr lang="en-US" sz="1150" dirty="0">
                <a:solidFill>
                  <a:srgbClr val="333333"/>
                </a:solidFill>
              </a:rPr>
              <a:t>Motivation and resilience</a:t>
            </a:r>
            <a:endParaRPr lang="en-US" sz="1150" dirty="0"/>
          </a:p>
          <a:p>
            <a:pPr marL="0" indent="0">
              <a:buNone/>
            </a:pPr>
            <a:r>
              <a:rPr lang="en-US" sz="1150" dirty="0">
                <a:solidFill>
                  <a:srgbClr val="333333"/>
                </a:solidFill>
              </a:rPr>
              <a:t>External recognition of change</a:t>
            </a:r>
            <a:endParaRPr lang="en-US" sz="1150" dirty="0"/>
          </a:p>
          <a:p>
            <a:pPr marL="0" indent="0">
              <a:buNone/>
            </a:pPr>
            <a:r>
              <a:rPr lang="en-US" sz="1150" dirty="0">
                <a:solidFill>
                  <a:srgbClr val="333333"/>
                </a:solidFill>
              </a:rPr>
              <a:t>Organisational conditions for experimentation</a:t>
            </a:r>
            <a:endParaRPr lang="en-US" sz="1150" dirty="0"/>
          </a:p>
          <a:p>
            <a:pPr marL="0" indent="0">
              <a:buNone/>
            </a:pPr>
            <a:r>
              <a:rPr lang="en-US" sz="1150" dirty="0">
                <a:solidFill>
                  <a:srgbClr val="333333"/>
                </a:solidFill>
              </a:rPr>
              <a:t>Identifying one single impact mechanism</a:t>
            </a:r>
            <a:endParaRPr lang="en-US" sz="1150" dirty="0"/>
          </a:p>
        </p:txBody>
      </p:sp>
      <p:sp>
        <p:nvSpPr>
          <p:cNvPr id="18" name="Shape 16"/>
          <p:cNvSpPr/>
          <p:nvPr/>
        </p:nvSpPr>
        <p:spPr>
          <a:xfrm>
            <a:off x="914400" y="5623560"/>
            <a:ext cx="10332720" cy="502920"/>
          </a:xfrm>
          <a:prstGeom prst="roundRect">
            <a:avLst>
              <a:gd name="adj" fmla="val 14545"/>
            </a:avLst>
          </a:prstGeom>
          <a:solidFill>
            <a:srgbClr val="FFF4EA"/>
          </a:solidFill>
          <a:ln w="8890">
            <a:solidFill>
              <a:srgbClr val="F28C45"/>
            </a:solidFill>
            <a:prstDash val="solid"/>
          </a:ln>
        </p:spPr>
        <p:txBody>
          <a:bodyPr/>
          <a:lstStyle/>
          <a:p>
            <a:endParaRPr/>
          </a:p>
        </p:txBody>
      </p:sp>
      <p:sp>
        <p:nvSpPr>
          <p:cNvPr id="19" name="Text 17"/>
          <p:cNvSpPr/>
          <p:nvPr/>
        </p:nvSpPr>
        <p:spPr>
          <a:xfrm>
            <a:off x="1143000" y="5788152"/>
            <a:ext cx="9875520" cy="274320"/>
          </a:xfrm>
          <a:prstGeom prst="rect">
            <a:avLst/>
          </a:prstGeom>
          <a:noFill/>
          <a:ln/>
        </p:spPr>
        <p:txBody>
          <a:bodyPr wrap="square" lIns="254" tIns="254" rIns="254" bIns="254" rtlCol="0" anchor="ctr">
            <a:normAutofit fontScale="85000" lnSpcReduction="20000"/>
          </a:bodyPr>
          <a:lstStyle/>
          <a:p>
            <a:pPr marL="0" indent="0">
              <a:buNone/>
            </a:pPr>
            <a:r>
              <a:rPr lang="en-US" sz="1300" i="1" dirty="0">
                <a:solidFill>
                  <a:srgbClr val="333333"/>
                </a:solidFill>
              </a:rPr>
              <a:t>“The varied results highlight where coaching impact can be strengthened further through clearer follow-up, stronger organisational support and more consistent application in practice.”</a:t>
            </a:r>
            <a:endParaRPr lang="en-US" sz="1300" dirty="0"/>
          </a:p>
        </p:txBody>
      </p:sp>
      <p:sp>
        <p:nvSpPr>
          <p:cNvPr id="20" name="Shape 18"/>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1" name="Text 19"/>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2" name="Text 20"/>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9</a:t>
            </a:r>
            <a:endParaRPr lang="en-US" sz="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r>
              <a:rPr lang="en-US" sz="2200" b="1" dirty="0">
                <a:solidFill>
                  <a:srgbClr val="333333"/>
                </a:solidFill>
                <a:latin typeface="Arial" pitchFamily="34" charset="0"/>
                <a:ea typeface="Arial" pitchFamily="34" charset="-122"/>
                <a:cs typeface="Arial" pitchFamily="34" charset="-120"/>
              </a:rPr>
              <a:t>6. Survey graph: Leadership capabilities</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Communication and conflict management were among the strongest findings</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Text 4"/>
          <p:cNvSpPr/>
          <p:nvPr/>
        </p:nvSpPr>
        <p:spPr>
          <a:xfrm>
            <a:off x="594360" y="1280160"/>
            <a:ext cx="2926080" cy="58521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Communication improved</a:t>
            </a:r>
            <a:endParaRPr lang="en-US" sz="860" dirty="0"/>
          </a:p>
        </p:txBody>
      </p:sp>
      <p:sp>
        <p:nvSpPr>
          <p:cNvPr id="7" name="Shape 5"/>
          <p:cNvSpPr/>
          <p:nvPr/>
        </p:nvSpPr>
        <p:spPr>
          <a:xfrm>
            <a:off x="3593592" y="1344168"/>
            <a:ext cx="1019209" cy="256032"/>
          </a:xfrm>
          <a:prstGeom prst="rect">
            <a:avLst/>
          </a:prstGeom>
          <a:solidFill>
            <a:srgbClr val="F6C344"/>
          </a:solidFill>
          <a:ln w="3810">
            <a:solidFill>
              <a:srgbClr val="FFFFFF"/>
            </a:solidFill>
            <a:prstDash val="solid"/>
          </a:ln>
        </p:spPr>
        <p:txBody>
          <a:bodyPr/>
          <a:lstStyle/>
          <a:p>
            <a:endParaRPr/>
          </a:p>
        </p:txBody>
      </p:sp>
      <p:sp>
        <p:nvSpPr>
          <p:cNvPr id="8" name="Text 6"/>
          <p:cNvSpPr/>
          <p:nvPr/>
        </p:nvSpPr>
        <p:spPr>
          <a:xfrm>
            <a:off x="3593592" y="1399032"/>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9" name="Shape 7"/>
          <p:cNvSpPr/>
          <p:nvPr/>
        </p:nvSpPr>
        <p:spPr>
          <a:xfrm>
            <a:off x="4612801" y="1344168"/>
            <a:ext cx="3056912" cy="256032"/>
          </a:xfrm>
          <a:prstGeom prst="rect">
            <a:avLst/>
          </a:prstGeom>
          <a:solidFill>
            <a:srgbClr val="62C5C1"/>
          </a:solidFill>
          <a:ln w="3810">
            <a:solidFill>
              <a:srgbClr val="FFFFFF"/>
            </a:solidFill>
            <a:prstDash val="solid"/>
          </a:ln>
        </p:spPr>
        <p:txBody>
          <a:bodyPr/>
          <a:lstStyle/>
          <a:p>
            <a:endParaRPr/>
          </a:p>
        </p:txBody>
      </p:sp>
      <p:sp>
        <p:nvSpPr>
          <p:cNvPr id="10" name="Text 8"/>
          <p:cNvSpPr/>
          <p:nvPr/>
        </p:nvSpPr>
        <p:spPr>
          <a:xfrm>
            <a:off x="4612801" y="1399032"/>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11" name="Shape 9"/>
          <p:cNvSpPr/>
          <p:nvPr/>
        </p:nvSpPr>
        <p:spPr>
          <a:xfrm>
            <a:off x="7669713" y="1344168"/>
            <a:ext cx="3056912" cy="256032"/>
          </a:xfrm>
          <a:prstGeom prst="rect">
            <a:avLst/>
          </a:prstGeom>
          <a:solidFill>
            <a:srgbClr val="F28C45"/>
          </a:solidFill>
          <a:ln w="3810">
            <a:solidFill>
              <a:srgbClr val="FFFFFF"/>
            </a:solidFill>
            <a:prstDash val="solid"/>
          </a:ln>
        </p:spPr>
        <p:txBody>
          <a:bodyPr/>
          <a:lstStyle/>
          <a:p>
            <a:endParaRPr/>
          </a:p>
        </p:txBody>
      </p:sp>
      <p:sp>
        <p:nvSpPr>
          <p:cNvPr id="12" name="Text 10"/>
          <p:cNvSpPr/>
          <p:nvPr/>
        </p:nvSpPr>
        <p:spPr>
          <a:xfrm>
            <a:off x="7669713" y="1399032"/>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13" name="Text 11"/>
          <p:cNvSpPr/>
          <p:nvPr/>
        </p:nvSpPr>
        <p:spPr>
          <a:xfrm>
            <a:off x="594360" y="1938528"/>
            <a:ext cx="2926080" cy="58521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Difficult conversations/conflict</a:t>
            </a:r>
            <a:endParaRPr lang="en-US" sz="860" dirty="0"/>
          </a:p>
        </p:txBody>
      </p:sp>
      <p:sp>
        <p:nvSpPr>
          <p:cNvPr id="14" name="Shape 12"/>
          <p:cNvSpPr/>
          <p:nvPr/>
        </p:nvSpPr>
        <p:spPr>
          <a:xfrm>
            <a:off x="3593592" y="2002536"/>
            <a:ext cx="1019209" cy="256032"/>
          </a:xfrm>
          <a:prstGeom prst="rect">
            <a:avLst/>
          </a:prstGeom>
          <a:solidFill>
            <a:srgbClr val="F6C344"/>
          </a:solidFill>
          <a:ln w="3810">
            <a:solidFill>
              <a:srgbClr val="FFFFFF"/>
            </a:solidFill>
            <a:prstDash val="solid"/>
          </a:ln>
        </p:spPr>
        <p:txBody>
          <a:bodyPr/>
          <a:lstStyle/>
          <a:p>
            <a:endParaRPr/>
          </a:p>
        </p:txBody>
      </p:sp>
      <p:sp>
        <p:nvSpPr>
          <p:cNvPr id="15" name="Text 13"/>
          <p:cNvSpPr/>
          <p:nvPr/>
        </p:nvSpPr>
        <p:spPr>
          <a:xfrm>
            <a:off x="3593592" y="2057400"/>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16" name="Shape 14"/>
          <p:cNvSpPr/>
          <p:nvPr/>
        </p:nvSpPr>
        <p:spPr>
          <a:xfrm>
            <a:off x="4612801" y="2002536"/>
            <a:ext cx="5094616" cy="256032"/>
          </a:xfrm>
          <a:prstGeom prst="rect">
            <a:avLst/>
          </a:prstGeom>
          <a:solidFill>
            <a:srgbClr val="62C5C1"/>
          </a:solidFill>
          <a:ln w="3810">
            <a:solidFill>
              <a:srgbClr val="FFFFFF"/>
            </a:solidFill>
            <a:prstDash val="solid"/>
          </a:ln>
        </p:spPr>
        <p:txBody>
          <a:bodyPr/>
          <a:lstStyle/>
          <a:p>
            <a:endParaRPr/>
          </a:p>
        </p:txBody>
      </p:sp>
      <p:sp>
        <p:nvSpPr>
          <p:cNvPr id="17" name="Text 15"/>
          <p:cNvSpPr/>
          <p:nvPr/>
        </p:nvSpPr>
        <p:spPr>
          <a:xfrm>
            <a:off x="4612801" y="2057400"/>
            <a:ext cx="5094616" cy="100584"/>
          </a:xfrm>
          <a:prstGeom prst="rect">
            <a:avLst/>
          </a:prstGeom>
          <a:noFill/>
          <a:ln/>
        </p:spPr>
        <p:txBody>
          <a:bodyPr wrap="square" lIns="0" tIns="0" rIns="0" bIns="0" rtlCol="0" anchor="ctr"/>
          <a:lstStyle/>
          <a:p>
            <a:pPr marL="0" indent="0" algn="ctr">
              <a:buNone/>
            </a:pPr>
            <a:r>
              <a:rPr lang="en-US" sz="580" dirty="0">
                <a:solidFill>
                  <a:srgbClr val="333333"/>
                </a:solidFill>
              </a:rPr>
              <a:t>71%</a:t>
            </a:r>
            <a:endParaRPr lang="en-US" sz="580" dirty="0"/>
          </a:p>
        </p:txBody>
      </p:sp>
      <p:sp>
        <p:nvSpPr>
          <p:cNvPr id="18" name="Shape 16"/>
          <p:cNvSpPr/>
          <p:nvPr/>
        </p:nvSpPr>
        <p:spPr>
          <a:xfrm>
            <a:off x="9707417" y="2002536"/>
            <a:ext cx="1019209" cy="256032"/>
          </a:xfrm>
          <a:prstGeom prst="rect">
            <a:avLst/>
          </a:prstGeom>
          <a:solidFill>
            <a:srgbClr val="F28C45"/>
          </a:solidFill>
          <a:ln w="3810">
            <a:solidFill>
              <a:srgbClr val="FFFFFF"/>
            </a:solidFill>
            <a:prstDash val="solid"/>
          </a:ln>
        </p:spPr>
        <p:txBody>
          <a:bodyPr/>
          <a:lstStyle/>
          <a:p>
            <a:endParaRPr/>
          </a:p>
        </p:txBody>
      </p:sp>
      <p:sp>
        <p:nvSpPr>
          <p:cNvPr id="19" name="Text 17"/>
          <p:cNvSpPr/>
          <p:nvPr/>
        </p:nvSpPr>
        <p:spPr>
          <a:xfrm>
            <a:off x="9707417" y="2057400"/>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20" name="Text 18"/>
          <p:cNvSpPr/>
          <p:nvPr/>
        </p:nvSpPr>
        <p:spPr>
          <a:xfrm>
            <a:off x="594360" y="2596896"/>
            <a:ext cx="2926080" cy="58521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Emotional awareness</a:t>
            </a:r>
            <a:endParaRPr lang="en-US" sz="860" dirty="0"/>
          </a:p>
        </p:txBody>
      </p:sp>
      <p:sp>
        <p:nvSpPr>
          <p:cNvPr id="21" name="Shape 19"/>
          <p:cNvSpPr/>
          <p:nvPr/>
        </p:nvSpPr>
        <p:spPr>
          <a:xfrm>
            <a:off x="3593592" y="2660904"/>
            <a:ext cx="2037704" cy="256032"/>
          </a:xfrm>
          <a:prstGeom prst="rect">
            <a:avLst/>
          </a:prstGeom>
          <a:solidFill>
            <a:srgbClr val="F6C344"/>
          </a:solidFill>
          <a:ln w="3810">
            <a:solidFill>
              <a:srgbClr val="FFFFFF"/>
            </a:solidFill>
            <a:prstDash val="solid"/>
          </a:ln>
        </p:spPr>
        <p:txBody>
          <a:bodyPr/>
          <a:lstStyle/>
          <a:p>
            <a:endParaRPr/>
          </a:p>
        </p:txBody>
      </p:sp>
      <p:sp>
        <p:nvSpPr>
          <p:cNvPr id="22" name="Text 20"/>
          <p:cNvSpPr/>
          <p:nvPr/>
        </p:nvSpPr>
        <p:spPr>
          <a:xfrm>
            <a:off x="3593592" y="2715768"/>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23" name="Shape 21"/>
          <p:cNvSpPr/>
          <p:nvPr/>
        </p:nvSpPr>
        <p:spPr>
          <a:xfrm>
            <a:off x="5631296" y="2660904"/>
            <a:ext cx="2037704" cy="256032"/>
          </a:xfrm>
          <a:prstGeom prst="rect">
            <a:avLst/>
          </a:prstGeom>
          <a:solidFill>
            <a:srgbClr val="62C5C1"/>
          </a:solidFill>
          <a:ln w="3810">
            <a:solidFill>
              <a:srgbClr val="FFFFFF"/>
            </a:solidFill>
            <a:prstDash val="solid"/>
          </a:ln>
        </p:spPr>
        <p:txBody>
          <a:bodyPr/>
          <a:lstStyle/>
          <a:p>
            <a:endParaRPr/>
          </a:p>
        </p:txBody>
      </p:sp>
      <p:sp>
        <p:nvSpPr>
          <p:cNvPr id="24" name="Text 22"/>
          <p:cNvSpPr/>
          <p:nvPr/>
        </p:nvSpPr>
        <p:spPr>
          <a:xfrm>
            <a:off x="5631296" y="2715768"/>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25" name="Shape 23"/>
          <p:cNvSpPr/>
          <p:nvPr/>
        </p:nvSpPr>
        <p:spPr>
          <a:xfrm>
            <a:off x="7669000" y="2660904"/>
            <a:ext cx="3056912" cy="256032"/>
          </a:xfrm>
          <a:prstGeom prst="rect">
            <a:avLst/>
          </a:prstGeom>
          <a:solidFill>
            <a:srgbClr val="F28C45"/>
          </a:solidFill>
          <a:ln w="3810">
            <a:solidFill>
              <a:srgbClr val="FFFFFF"/>
            </a:solidFill>
            <a:prstDash val="solid"/>
          </a:ln>
        </p:spPr>
        <p:txBody>
          <a:bodyPr/>
          <a:lstStyle/>
          <a:p>
            <a:endParaRPr/>
          </a:p>
        </p:txBody>
      </p:sp>
      <p:sp>
        <p:nvSpPr>
          <p:cNvPr id="26" name="Text 24"/>
          <p:cNvSpPr/>
          <p:nvPr/>
        </p:nvSpPr>
        <p:spPr>
          <a:xfrm>
            <a:off x="7669000" y="2715768"/>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27" name="Text 25"/>
          <p:cNvSpPr/>
          <p:nvPr/>
        </p:nvSpPr>
        <p:spPr>
          <a:xfrm>
            <a:off x="594360" y="3255264"/>
            <a:ext cx="2926080" cy="58521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Application of models</a:t>
            </a:r>
            <a:endParaRPr lang="en-US" sz="860" dirty="0"/>
          </a:p>
        </p:txBody>
      </p:sp>
      <p:sp>
        <p:nvSpPr>
          <p:cNvPr id="28" name="Shape 26"/>
          <p:cNvSpPr/>
          <p:nvPr/>
        </p:nvSpPr>
        <p:spPr>
          <a:xfrm>
            <a:off x="3593592" y="3319272"/>
            <a:ext cx="1019209" cy="256032"/>
          </a:xfrm>
          <a:prstGeom prst="rect">
            <a:avLst/>
          </a:prstGeom>
          <a:solidFill>
            <a:srgbClr val="4F81BD"/>
          </a:solidFill>
          <a:ln w="3810">
            <a:solidFill>
              <a:srgbClr val="FFFFFF"/>
            </a:solidFill>
            <a:prstDash val="solid"/>
          </a:ln>
        </p:spPr>
        <p:txBody>
          <a:bodyPr/>
          <a:lstStyle/>
          <a:p>
            <a:endParaRPr/>
          </a:p>
        </p:txBody>
      </p:sp>
      <p:sp>
        <p:nvSpPr>
          <p:cNvPr id="29" name="Text 27"/>
          <p:cNvSpPr/>
          <p:nvPr/>
        </p:nvSpPr>
        <p:spPr>
          <a:xfrm>
            <a:off x="3593592" y="3374136"/>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30" name="Shape 28"/>
          <p:cNvSpPr/>
          <p:nvPr/>
        </p:nvSpPr>
        <p:spPr>
          <a:xfrm>
            <a:off x="4612801" y="3319272"/>
            <a:ext cx="3056912" cy="256032"/>
          </a:xfrm>
          <a:prstGeom prst="rect">
            <a:avLst/>
          </a:prstGeom>
          <a:solidFill>
            <a:srgbClr val="F6C344"/>
          </a:solidFill>
          <a:ln w="3810">
            <a:solidFill>
              <a:srgbClr val="FFFFFF"/>
            </a:solidFill>
            <a:prstDash val="solid"/>
          </a:ln>
        </p:spPr>
        <p:txBody>
          <a:bodyPr/>
          <a:lstStyle/>
          <a:p>
            <a:endParaRPr/>
          </a:p>
        </p:txBody>
      </p:sp>
      <p:sp>
        <p:nvSpPr>
          <p:cNvPr id="31" name="Text 29"/>
          <p:cNvSpPr/>
          <p:nvPr/>
        </p:nvSpPr>
        <p:spPr>
          <a:xfrm>
            <a:off x="4612801" y="3374136"/>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32" name="Shape 30"/>
          <p:cNvSpPr/>
          <p:nvPr/>
        </p:nvSpPr>
        <p:spPr>
          <a:xfrm>
            <a:off x="7669713" y="3319272"/>
            <a:ext cx="1019209" cy="256032"/>
          </a:xfrm>
          <a:prstGeom prst="rect">
            <a:avLst/>
          </a:prstGeom>
          <a:solidFill>
            <a:srgbClr val="62C5C1"/>
          </a:solidFill>
          <a:ln w="3810">
            <a:solidFill>
              <a:srgbClr val="FFFFFF"/>
            </a:solidFill>
            <a:prstDash val="solid"/>
          </a:ln>
        </p:spPr>
        <p:txBody>
          <a:bodyPr/>
          <a:lstStyle/>
          <a:p>
            <a:endParaRPr/>
          </a:p>
        </p:txBody>
      </p:sp>
      <p:sp>
        <p:nvSpPr>
          <p:cNvPr id="33" name="Text 31"/>
          <p:cNvSpPr/>
          <p:nvPr/>
        </p:nvSpPr>
        <p:spPr>
          <a:xfrm>
            <a:off x="7669713" y="3374136"/>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34" name="Shape 32"/>
          <p:cNvSpPr/>
          <p:nvPr/>
        </p:nvSpPr>
        <p:spPr>
          <a:xfrm>
            <a:off x="8688921" y="3319272"/>
            <a:ext cx="2037704" cy="256032"/>
          </a:xfrm>
          <a:prstGeom prst="rect">
            <a:avLst/>
          </a:prstGeom>
          <a:solidFill>
            <a:srgbClr val="F28C45"/>
          </a:solidFill>
          <a:ln w="3810">
            <a:solidFill>
              <a:srgbClr val="FFFFFF"/>
            </a:solidFill>
            <a:prstDash val="solid"/>
          </a:ln>
        </p:spPr>
        <p:txBody>
          <a:bodyPr/>
          <a:lstStyle/>
          <a:p>
            <a:endParaRPr/>
          </a:p>
        </p:txBody>
      </p:sp>
      <p:sp>
        <p:nvSpPr>
          <p:cNvPr id="35" name="Text 33"/>
          <p:cNvSpPr/>
          <p:nvPr/>
        </p:nvSpPr>
        <p:spPr>
          <a:xfrm>
            <a:off x="8688921" y="3374136"/>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36" name="Text 34"/>
          <p:cNvSpPr/>
          <p:nvPr/>
        </p:nvSpPr>
        <p:spPr>
          <a:xfrm>
            <a:off x="594360" y="3913632"/>
            <a:ext cx="2926080" cy="58521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Overall leadership effectiveness</a:t>
            </a:r>
            <a:endParaRPr lang="en-US" sz="860" dirty="0"/>
          </a:p>
        </p:txBody>
      </p:sp>
      <p:sp>
        <p:nvSpPr>
          <p:cNvPr id="37" name="Shape 35"/>
          <p:cNvSpPr/>
          <p:nvPr/>
        </p:nvSpPr>
        <p:spPr>
          <a:xfrm>
            <a:off x="3593592" y="3977640"/>
            <a:ext cx="6113111" cy="256032"/>
          </a:xfrm>
          <a:prstGeom prst="rect">
            <a:avLst/>
          </a:prstGeom>
          <a:solidFill>
            <a:srgbClr val="62C5C1"/>
          </a:solidFill>
          <a:ln w="3810">
            <a:solidFill>
              <a:srgbClr val="FFFFFF"/>
            </a:solidFill>
            <a:prstDash val="solid"/>
          </a:ln>
        </p:spPr>
        <p:txBody>
          <a:bodyPr/>
          <a:lstStyle/>
          <a:p>
            <a:endParaRPr/>
          </a:p>
        </p:txBody>
      </p:sp>
      <p:sp>
        <p:nvSpPr>
          <p:cNvPr id="38" name="Text 36"/>
          <p:cNvSpPr/>
          <p:nvPr/>
        </p:nvSpPr>
        <p:spPr>
          <a:xfrm>
            <a:off x="3593592" y="4032504"/>
            <a:ext cx="6113111" cy="100584"/>
          </a:xfrm>
          <a:prstGeom prst="rect">
            <a:avLst/>
          </a:prstGeom>
          <a:noFill/>
          <a:ln/>
        </p:spPr>
        <p:txBody>
          <a:bodyPr wrap="square" lIns="0" tIns="0" rIns="0" bIns="0" rtlCol="0" anchor="ctr"/>
          <a:lstStyle/>
          <a:p>
            <a:pPr marL="0" indent="0" algn="ctr">
              <a:buNone/>
            </a:pPr>
            <a:r>
              <a:rPr lang="en-US" sz="580" dirty="0">
                <a:solidFill>
                  <a:srgbClr val="333333"/>
                </a:solidFill>
              </a:rPr>
              <a:t>86%</a:t>
            </a:r>
            <a:endParaRPr lang="en-US" sz="580" dirty="0"/>
          </a:p>
        </p:txBody>
      </p:sp>
      <p:sp>
        <p:nvSpPr>
          <p:cNvPr id="39" name="Shape 37"/>
          <p:cNvSpPr/>
          <p:nvPr/>
        </p:nvSpPr>
        <p:spPr>
          <a:xfrm>
            <a:off x="9706703" y="3977640"/>
            <a:ext cx="1019209" cy="256032"/>
          </a:xfrm>
          <a:prstGeom prst="rect">
            <a:avLst/>
          </a:prstGeom>
          <a:solidFill>
            <a:srgbClr val="F28C45"/>
          </a:solidFill>
          <a:ln w="3810">
            <a:solidFill>
              <a:srgbClr val="FFFFFF"/>
            </a:solidFill>
            <a:prstDash val="solid"/>
          </a:ln>
        </p:spPr>
        <p:txBody>
          <a:bodyPr/>
          <a:lstStyle/>
          <a:p>
            <a:endParaRPr/>
          </a:p>
        </p:txBody>
      </p:sp>
      <p:sp>
        <p:nvSpPr>
          <p:cNvPr id="40" name="Text 38"/>
          <p:cNvSpPr/>
          <p:nvPr/>
        </p:nvSpPr>
        <p:spPr>
          <a:xfrm>
            <a:off x="9706703" y="4032504"/>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41" name="Shape 39"/>
          <p:cNvSpPr/>
          <p:nvPr/>
        </p:nvSpPr>
        <p:spPr>
          <a:xfrm>
            <a:off x="3611880" y="4617720"/>
            <a:ext cx="137160" cy="137160"/>
          </a:xfrm>
          <a:prstGeom prst="rect">
            <a:avLst/>
          </a:prstGeom>
          <a:solidFill>
            <a:srgbClr val="00A878"/>
          </a:solidFill>
          <a:ln w="12700">
            <a:solidFill>
              <a:srgbClr val="00A878"/>
            </a:solidFill>
            <a:prstDash val="solid"/>
          </a:ln>
        </p:spPr>
        <p:txBody>
          <a:bodyPr/>
          <a:lstStyle/>
          <a:p>
            <a:endParaRPr/>
          </a:p>
        </p:txBody>
      </p:sp>
      <p:sp>
        <p:nvSpPr>
          <p:cNvPr id="42" name="Text 40"/>
          <p:cNvSpPr/>
          <p:nvPr/>
        </p:nvSpPr>
        <p:spPr>
          <a:xfrm>
            <a:off x="3794760" y="4608576"/>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disagree</a:t>
            </a:r>
            <a:endParaRPr lang="en-US" sz="700" dirty="0"/>
          </a:p>
        </p:txBody>
      </p:sp>
      <p:sp>
        <p:nvSpPr>
          <p:cNvPr id="43" name="Shape 41"/>
          <p:cNvSpPr/>
          <p:nvPr/>
        </p:nvSpPr>
        <p:spPr>
          <a:xfrm>
            <a:off x="5001768" y="4617720"/>
            <a:ext cx="137160" cy="137160"/>
          </a:xfrm>
          <a:prstGeom prst="rect">
            <a:avLst/>
          </a:prstGeom>
          <a:solidFill>
            <a:srgbClr val="4F81BD"/>
          </a:solidFill>
          <a:ln w="12700">
            <a:solidFill>
              <a:srgbClr val="4F81BD"/>
            </a:solidFill>
            <a:prstDash val="solid"/>
          </a:ln>
        </p:spPr>
        <p:txBody>
          <a:bodyPr/>
          <a:lstStyle/>
          <a:p>
            <a:endParaRPr/>
          </a:p>
        </p:txBody>
      </p:sp>
      <p:sp>
        <p:nvSpPr>
          <p:cNvPr id="44" name="Text 42"/>
          <p:cNvSpPr/>
          <p:nvPr/>
        </p:nvSpPr>
        <p:spPr>
          <a:xfrm>
            <a:off x="5184648" y="4608576"/>
            <a:ext cx="1143000" cy="182880"/>
          </a:xfrm>
          <a:prstGeom prst="rect">
            <a:avLst/>
          </a:prstGeom>
          <a:noFill/>
          <a:ln/>
        </p:spPr>
        <p:txBody>
          <a:bodyPr wrap="square" lIns="0" tIns="0" rIns="0" bIns="0" rtlCol="0" anchor="ctr"/>
          <a:lstStyle/>
          <a:p>
            <a:pPr marL="0" indent="0">
              <a:buNone/>
            </a:pPr>
            <a:r>
              <a:rPr lang="en-US" sz="700" dirty="0">
                <a:solidFill>
                  <a:srgbClr val="666666"/>
                </a:solidFill>
              </a:rPr>
              <a:t>Disagree</a:t>
            </a:r>
            <a:endParaRPr lang="en-US" sz="700" dirty="0"/>
          </a:p>
        </p:txBody>
      </p:sp>
      <p:sp>
        <p:nvSpPr>
          <p:cNvPr id="45" name="Shape 43"/>
          <p:cNvSpPr/>
          <p:nvPr/>
        </p:nvSpPr>
        <p:spPr>
          <a:xfrm>
            <a:off x="6391656" y="4617720"/>
            <a:ext cx="137160" cy="137160"/>
          </a:xfrm>
          <a:prstGeom prst="rect">
            <a:avLst/>
          </a:prstGeom>
          <a:solidFill>
            <a:srgbClr val="F6C344"/>
          </a:solidFill>
          <a:ln w="12700">
            <a:solidFill>
              <a:srgbClr val="F6C344"/>
            </a:solidFill>
            <a:prstDash val="solid"/>
          </a:ln>
        </p:spPr>
        <p:txBody>
          <a:bodyPr/>
          <a:lstStyle/>
          <a:p>
            <a:endParaRPr/>
          </a:p>
        </p:txBody>
      </p:sp>
      <p:sp>
        <p:nvSpPr>
          <p:cNvPr id="46" name="Text 44"/>
          <p:cNvSpPr/>
          <p:nvPr/>
        </p:nvSpPr>
        <p:spPr>
          <a:xfrm>
            <a:off x="6574536" y="4608576"/>
            <a:ext cx="1143000" cy="182880"/>
          </a:xfrm>
          <a:prstGeom prst="rect">
            <a:avLst/>
          </a:prstGeom>
          <a:noFill/>
          <a:ln/>
        </p:spPr>
        <p:txBody>
          <a:bodyPr wrap="square" lIns="0" tIns="0" rIns="0" bIns="0" rtlCol="0" anchor="ctr"/>
          <a:lstStyle/>
          <a:p>
            <a:pPr marL="0" indent="0">
              <a:buNone/>
            </a:pPr>
            <a:r>
              <a:rPr lang="en-US" sz="700" dirty="0">
                <a:solidFill>
                  <a:srgbClr val="666666"/>
                </a:solidFill>
              </a:rPr>
              <a:t>Neutral</a:t>
            </a:r>
            <a:endParaRPr lang="en-US" sz="700" dirty="0"/>
          </a:p>
        </p:txBody>
      </p:sp>
      <p:sp>
        <p:nvSpPr>
          <p:cNvPr id="47" name="Shape 45"/>
          <p:cNvSpPr/>
          <p:nvPr/>
        </p:nvSpPr>
        <p:spPr>
          <a:xfrm>
            <a:off x="7781544" y="4617720"/>
            <a:ext cx="137160" cy="137160"/>
          </a:xfrm>
          <a:prstGeom prst="rect">
            <a:avLst/>
          </a:prstGeom>
          <a:solidFill>
            <a:srgbClr val="62C5C1"/>
          </a:solidFill>
          <a:ln w="12700">
            <a:solidFill>
              <a:srgbClr val="62C5C1"/>
            </a:solidFill>
            <a:prstDash val="solid"/>
          </a:ln>
        </p:spPr>
        <p:txBody>
          <a:bodyPr/>
          <a:lstStyle/>
          <a:p>
            <a:endParaRPr/>
          </a:p>
        </p:txBody>
      </p:sp>
      <p:sp>
        <p:nvSpPr>
          <p:cNvPr id="48" name="Text 46"/>
          <p:cNvSpPr/>
          <p:nvPr/>
        </p:nvSpPr>
        <p:spPr>
          <a:xfrm>
            <a:off x="7964424" y="4608576"/>
            <a:ext cx="1143000" cy="182880"/>
          </a:xfrm>
          <a:prstGeom prst="rect">
            <a:avLst/>
          </a:prstGeom>
          <a:noFill/>
          <a:ln/>
        </p:spPr>
        <p:txBody>
          <a:bodyPr wrap="square" lIns="0" tIns="0" rIns="0" bIns="0" rtlCol="0" anchor="ctr"/>
          <a:lstStyle/>
          <a:p>
            <a:pPr marL="0" indent="0">
              <a:buNone/>
            </a:pPr>
            <a:r>
              <a:rPr lang="en-US" sz="700" dirty="0">
                <a:solidFill>
                  <a:srgbClr val="666666"/>
                </a:solidFill>
              </a:rPr>
              <a:t>Agree</a:t>
            </a:r>
            <a:endParaRPr lang="en-US" sz="700" dirty="0"/>
          </a:p>
        </p:txBody>
      </p:sp>
      <p:sp>
        <p:nvSpPr>
          <p:cNvPr id="49" name="Shape 47"/>
          <p:cNvSpPr/>
          <p:nvPr/>
        </p:nvSpPr>
        <p:spPr>
          <a:xfrm>
            <a:off x="9171432" y="4617720"/>
            <a:ext cx="137160" cy="137160"/>
          </a:xfrm>
          <a:prstGeom prst="rect">
            <a:avLst/>
          </a:prstGeom>
          <a:solidFill>
            <a:srgbClr val="F28C45"/>
          </a:solidFill>
          <a:ln w="12700">
            <a:solidFill>
              <a:srgbClr val="F28C45"/>
            </a:solidFill>
            <a:prstDash val="solid"/>
          </a:ln>
        </p:spPr>
        <p:txBody>
          <a:bodyPr/>
          <a:lstStyle/>
          <a:p>
            <a:endParaRPr/>
          </a:p>
        </p:txBody>
      </p:sp>
      <p:sp>
        <p:nvSpPr>
          <p:cNvPr id="50" name="Text 48"/>
          <p:cNvSpPr/>
          <p:nvPr/>
        </p:nvSpPr>
        <p:spPr>
          <a:xfrm>
            <a:off x="9354312" y="4608576"/>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agree</a:t>
            </a:r>
            <a:endParaRPr lang="en-US" sz="700" dirty="0"/>
          </a:p>
        </p:txBody>
      </p:sp>
      <p:sp>
        <p:nvSpPr>
          <p:cNvPr id="54" name="Text 52"/>
          <p:cNvSpPr/>
          <p:nvPr/>
        </p:nvSpPr>
        <p:spPr>
          <a:xfrm>
            <a:off x="3300984" y="4809745"/>
            <a:ext cx="2834640" cy="2633472"/>
          </a:xfrm>
          <a:prstGeom prst="rect">
            <a:avLst/>
          </a:prstGeom>
          <a:noFill/>
          <a:ln/>
        </p:spPr>
        <p:txBody>
          <a:bodyPr wrap="square" lIns="254" tIns="254" rIns="254" bIns="254" rtlCol="0" anchor="t">
            <a:normAutofit/>
          </a:bodyPr>
          <a:lstStyle/>
          <a:p>
            <a:pPr marL="0" indent="0">
              <a:buNone/>
            </a:pPr>
            <a:endParaRPr lang="en-US" sz="1150" dirty="0"/>
          </a:p>
        </p:txBody>
      </p:sp>
      <p:sp>
        <p:nvSpPr>
          <p:cNvPr id="55" name="Shape 53"/>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56" name="Text 54"/>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57" name="Text 55"/>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10</a:t>
            </a:r>
            <a:endParaRPr lang="en-US" sz="750" dirty="0"/>
          </a:p>
        </p:txBody>
      </p:sp>
      <p:sp>
        <p:nvSpPr>
          <p:cNvPr id="58" name="Shape 16">
            <a:extLst>
              <a:ext uri="{FF2B5EF4-FFF2-40B4-BE49-F238E27FC236}">
                <a16:creationId xmlns:a16="http://schemas.microsoft.com/office/drawing/2014/main" id="{D7E3EF5C-3940-ED25-C7D5-19EE3D712AED}"/>
              </a:ext>
            </a:extLst>
          </p:cNvPr>
          <p:cNvSpPr/>
          <p:nvPr/>
        </p:nvSpPr>
        <p:spPr>
          <a:xfrm>
            <a:off x="502920" y="5385823"/>
            <a:ext cx="11155681" cy="896099"/>
          </a:xfrm>
          <a:prstGeom prst="roundRect">
            <a:avLst>
              <a:gd name="adj" fmla="val 14545"/>
            </a:avLst>
          </a:prstGeom>
          <a:solidFill>
            <a:srgbClr val="FFF4EA"/>
          </a:solidFill>
          <a:ln w="8890">
            <a:solidFill>
              <a:srgbClr val="F28C45"/>
            </a:solidFill>
            <a:prstDash val="solid"/>
          </a:ln>
        </p:spPr>
        <p:txBody>
          <a:bodyPr/>
          <a:lstStyle/>
          <a:p>
            <a:r>
              <a:rPr lang="en-US" sz="1400" b="1" dirty="0">
                <a:solidFill>
                  <a:srgbClr val="333333"/>
                </a:solidFill>
              </a:rPr>
              <a:t>Interpretation</a:t>
            </a:r>
            <a:r>
              <a:rPr lang="en-US" sz="1400" b="1" dirty="0"/>
              <a:t>: </a:t>
            </a:r>
            <a:r>
              <a:rPr lang="en-US" sz="1400" dirty="0">
                <a:solidFill>
                  <a:srgbClr val="333333"/>
                </a:solidFill>
              </a:rPr>
              <a:t>The strongest positive responses concerned communication, conflict management and overall leadership effectiveness. The use of formal models was more mixed, suggesting that participants may have </a:t>
            </a:r>
            <a:r>
              <a:rPr lang="en-US" sz="1400" dirty="0" err="1">
                <a:solidFill>
                  <a:srgbClr val="333333"/>
                </a:solidFill>
              </a:rPr>
              <a:t>internalised</a:t>
            </a:r>
            <a:r>
              <a:rPr lang="en-US" sz="1400" dirty="0">
                <a:solidFill>
                  <a:srgbClr val="333333"/>
                </a:solidFill>
              </a:rPr>
              <a:t> coaching principles without always naming the model explicitly.</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6. Survey graph: Goal clarity, motivation and resilience</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Goal clarity was the strongest quantitative pattern</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Text 4"/>
          <p:cNvSpPr/>
          <p:nvPr/>
        </p:nvSpPr>
        <p:spPr>
          <a:xfrm>
            <a:off x="594360" y="1371600"/>
            <a:ext cx="3154680" cy="704088"/>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Goals, priorities and role expectations</a:t>
            </a:r>
            <a:endParaRPr lang="en-US" sz="860" dirty="0"/>
          </a:p>
        </p:txBody>
      </p:sp>
      <p:sp>
        <p:nvSpPr>
          <p:cNvPr id="7" name="Shape 5"/>
          <p:cNvSpPr/>
          <p:nvPr/>
        </p:nvSpPr>
        <p:spPr>
          <a:xfrm>
            <a:off x="3822192" y="1435608"/>
            <a:ext cx="6113111" cy="256032"/>
          </a:xfrm>
          <a:prstGeom prst="rect">
            <a:avLst/>
          </a:prstGeom>
          <a:solidFill>
            <a:srgbClr val="62C5C1"/>
          </a:solidFill>
          <a:ln w="3810">
            <a:solidFill>
              <a:srgbClr val="FFFFFF"/>
            </a:solidFill>
            <a:prstDash val="solid"/>
          </a:ln>
        </p:spPr>
        <p:txBody>
          <a:bodyPr/>
          <a:lstStyle/>
          <a:p>
            <a:endParaRPr/>
          </a:p>
        </p:txBody>
      </p:sp>
      <p:sp>
        <p:nvSpPr>
          <p:cNvPr id="8" name="Text 6"/>
          <p:cNvSpPr/>
          <p:nvPr/>
        </p:nvSpPr>
        <p:spPr>
          <a:xfrm>
            <a:off x="3822192" y="1490472"/>
            <a:ext cx="6113111" cy="100584"/>
          </a:xfrm>
          <a:prstGeom prst="rect">
            <a:avLst/>
          </a:prstGeom>
          <a:noFill/>
          <a:ln/>
        </p:spPr>
        <p:txBody>
          <a:bodyPr wrap="square" lIns="0" tIns="0" rIns="0" bIns="0" rtlCol="0" anchor="ctr"/>
          <a:lstStyle/>
          <a:p>
            <a:pPr marL="0" indent="0" algn="ctr">
              <a:buNone/>
            </a:pPr>
            <a:r>
              <a:rPr lang="en-US" sz="580" dirty="0">
                <a:solidFill>
                  <a:srgbClr val="333333"/>
                </a:solidFill>
              </a:rPr>
              <a:t>86%</a:t>
            </a:r>
            <a:endParaRPr lang="en-US" sz="580" dirty="0"/>
          </a:p>
        </p:txBody>
      </p:sp>
      <p:sp>
        <p:nvSpPr>
          <p:cNvPr id="9" name="Shape 7"/>
          <p:cNvSpPr/>
          <p:nvPr/>
        </p:nvSpPr>
        <p:spPr>
          <a:xfrm>
            <a:off x="9935303" y="1435608"/>
            <a:ext cx="1019209" cy="256032"/>
          </a:xfrm>
          <a:prstGeom prst="rect">
            <a:avLst/>
          </a:prstGeom>
          <a:solidFill>
            <a:srgbClr val="F28C45"/>
          </a:solidFill>
          <a:ln w="3810">
            <a:solidFill>
              <a:srgbClr val="FFFFFF"/>
            </a:solidFill>
            <a:prstDash val="solid"/>
          </a:ln>
        </p:spPr>
        <p:txBody>
          <a:bodyPr/>
          <a:lstStyle/>
          <a:p>
            <a:endParaRPr/>
          </a:p>
        </p:txBody>
      </p:sp>
      <p:sp>
        <p:nvSpPr>
          <p:cNvPr id="10" name="Text 8"/>
          <p:cNvSpPr/>
          <p:nvPr/>
        </p:nvSpPr>
        <p:spPr>
          <a:xfrm>
            <a:off x="9935303" y="1490472"/>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11" name="Text 9"/>
          <p:cNvSpPr/>
          <p:nvPr/>
        </p:nvSpPr>
        <p:spPr>
          <a:xfrm>
            <a:off x="594360" y="2148840"/>
            <a:ext cx="3154680" cy="704088"/>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Role and organisational alignment</a:t>
            </a:r>
            <a:endParaRPr lang="en-US" sz="860" dirty="0"/>
          </a:p>
        </p:txBody>
      </p:sp>
      <p:sp>
        <p:nvSpPr>
          <p:cNvPr id="12" name="Shape 10"/>
          <p:cNvSpPr/>
          <p:nvPr/>
        </p:nvSpPr>
        <p:spPr>
          <a:xfrm>
            <a:off x="3822192" y="2212848"/>
            <a:ext cx="1019209" cy="256032"/>
          </a:xfrm>
          <a:prstGeom prst="rect">
            <a:avLst/>
          </a:prstGeom>
          <a:solidFill>
            <a:srgbClr val="F6C344"/>
          </a:solidFill>
          <a:ln w="3810">
            <a:solidFill>
              <a:srgbClr val="FFFFFF"/>
            </a:solidFill>
            <a:prstDash val="solid"/>
          </a:ln>
        </p:spPr>
        <p:txBody>
          <a:bodyPr/>
          <a:lstStyle/>
          <a:p>
            <a:endParaRPr/>
          </a:p>
        </p:txBody>
      </p:sp>
      <p:sp>
        <p:nvSpPr>
          <p:cNvPr id="13" name="Text 11"/>
          <p:cNvSpPr/>
          <p:nvPr/>
        </p:nvSpPr>
        <p:spPr>
          <a:xfrm>
            <a:off x="3822192" y="2267712"/>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14" name="Shape 12"/>
          <p:cNvSpPr/>
          <p:nvPr/>
        </p:nvSpPr>
        <p:spPr>
          <a:xfrm>
            <a:off x="4841401" y="2212848"/>
            <a:ext cx="4075408" cy="256032"/>
          </a:xfrm>
          <a:prstGeom prst="rect">
            <a:avLst/>
          </a:prstGeom>
          <a:solidFill>
            <a:srgbClr val="62C5C1"/>
          </a:solidFill>
          <a:ln w="3810">
            <a:solidFill>
              <a:srgbClr val="FFFFFF"/>
            </a:solidFill>
            <a:prstDash val="solid"/>
          </a:ln>
        </p:spPr>
        <p:txBody>
          <a:bodyPr/>
          <a:lstStyle/>
          <a:p>
            <a:endParaRPr/>
          </a:p>
        </p:txBody>
      </p:sp>
      <p:sp>
        <p:nvSpPr>
          <p:cNvPr id="15" name="Text 13"/>
          <p:cNvSpPr/>
          <p:nvPr/>
        </p:nvSpPr>
        <p:spPr>
          <a:xfrm>
            <a:off x="4841401" y="2267712"/>
            <a:ext cx="4075408"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16" name="Shape 14"/>
          <p:cNvSpPr/>
          <p:nvPr/>
        </p:nvSpPr>
        <p:spPr>
          <a:xfrm>
            <a:off x="8916808" y="2212848"/>
            <a:ext cx="2037704" cy="256032"/>
          </a:xfrm>
          <a:prstGeom prst="rect">
            <a:avLst/>
          </a:prstGeom>
          <a:solidFill>
            <a:srgbClr val="F28C45"/>
          </a:solidFill>
          <a:ln w="3810">
            <a:solidFill>
              <a:srgbClr val="FFFFFF"/>
            </a:solidFill>
            <a:prstDash val="solid"/>
          </a:ln>
        </p:spPr>
        <p:txBody>
          <a:bodyPr/>
          <a:lstStyle/>
          <a:p>
            <a:endParaRPr/>
          </a:p>
        </p:txBody>
      </p:sp>
      <p:sp>
        <p:nvSpPr>
          <p:cNvPr id="17" name="Text 15"/>
          <p:cNvSpPr/>
          <p:nvPr/>
        </p:nvSpPr>
        <p:spPr>
          <a:xfrm>
            <a:off x="8916808" y="2267712"/>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18" name="Text 16"/>
          <p:cNvSpPr/>
          <p:nvPr/>
        </p:nvSpPr>
        <p:spPr>
          <a:xfrm>
            <a:off x="594360" y="2926080"/>
            <a:ext cx="3154680" cy="704088"/>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Motivation and engagement</a:t>
            </a:r>
            <a:endParaRPr lang="en-US" sz="860" dirty="0"/>
          </a:p>
        </p:txBody>
      </p:sp>
      <p:sp>
        <p:nvSpPr>
          <p:cNvPr id="19" name="Shape 17"/>
          <p:cNvSpPr/>
          <p:nvPr/>
        </p:nvSpPr>
        <p:spPr>
          <a:xfrm>
            <a:off x="3822192" y="2990088"/>
            <a:ext cx="2037704" cy="256032"/>
          </a:xfrm>
          <a:prstGeom prst="rect">
            <a:avLst/>
          </a:prstGeom>
          <a:solidFill>
            <a:srgbClr val="F6C344"/>
          </a:solidFill>
          <a:ln w="3810">
            <a:solidFill>
              <a:srgbClr val="FFFFFF"/>
            </a:solidFill>
            <a:prstDash val="solid"/>
          </a:ln>
        </p:spPr>
        <p:txBody>
          <a:bodyPr/>
          <a:lstStyle/>
          <a:p>
            <a:endParaRPr/>
          </a:p>
        </p:txBody>
      </p:sp>
      <p:sp>
        <p:nvSpPr>
          <p:cNvPr id="20" name="Text 18"/>
          <p:cNvSpPr/>
          <p:nvPr/>
        </p:nvSpPr>
        <p:spPr>
          <a:xfrm>
            <a:off x="3822192" y="3044952"/>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21" name="Shape 19"/>
          <p:cNvSpPr/>
          <p:nvPr/>
        </p:nvSpPr>
        <p:spPr>
          <a:xfrm>
            <a:off x="5859896" y="2990088"/>
            <a:ext cx="4075408" cy="256032"/>
          </a:xfrm>
          <a:prstGeom prst="rect">
            <a:avLst/>
          </a:prstGeom>
          <a:solidFill>
            <a:srgbClr val="62C5C1"/>
          </a:solidFill>
          <a:ln w="3810">
            <a:solidFill>
              <a:srgbClr val="FFFFFF"/>
            </a:solidFill>
            <a:prstDash val="solid"/>
          </a:ln>
        </p:spPr>
        <p:txBody>
          <a:bodyPr/>
          <a:lstStyle/>
          <a:p>
            <a:endParaRPr/>
          </a:p>
        </p:txBody>
      </p:sp>
      <p:sp>
        <p:nvSpPr>
          <p:cNvPr id="22" name="Text 20"/>
          <p:cNvSpPr/>
          <p:nvPr/>
        </p:nvSpPr>
        <p:spPr>
          <a:xfrm>
            <a:off x="5859896" y="3044952"/>
            <a:ext cx="4075408"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23" name="Shape 21"/>
          <p:cNvSpPr/>
          <p:nvPr/>
        </p:nvSpPr>
        <p:spPr>
          <a:xfrm>
            <a:off x="9935303" y="2990088"/>
            <a:ext cx="1019209" cy="256032"/>
          </a:xfrm>
          <a:prstGeom prst="rect">
            <a:avLst/>
          </a:prstGeom>
          <a:solidFill>
            <a:srgbClr val="F28C45"/>
          </a:solidFill>
          <a:ln w="3810">
            <a:solidFill>
              <a:srgbClr val="FFFFFF"/>
            </a:solidFill>
            <a:prstDash val="solid"/>
          </a:ln>
        </p:spPr>
        <p:txBody>
          <a:bodyPr/>
          <a:lstStyle/>
          <a:p>
            <a:endParaRPr/>
          </a:p>
        </p:txBody>
      </p:sp>
      <p:sp>
        <p:nvSpPr>
          <p:cNvPr id="24" name="Text 22"/>
          <p:cNvSpPr/>
          <p:nvPr/>
        </p:nvSpPr>
        <p:spPr>
          <a:xfrm>
            <a:off x="9935303" y="3044952"/>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25" name="Text 23"/>
          <p:cNvSpPr/>
          <p:nvPr/>
        </p:nvSpPr>
        <p:spPr>
          <a:xfrm>
            <a:off x="594360" y="3703320"/>
            <a:ext cx="3154680" cy="704088"/>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Resilience under pressure/change</a:t>
            </a:r>
            <a:endParaRPr lang="en-US" sz="860" dirty="0"/>
          </a:p>
        </p:txBody>
      </p:sp>
      <p:sp>
        <p:nvSpPr>
          <p:cNvPr id="26" name="Shape 24"/>
          <p:cNvSpPr/>
          <p:nvPr/>
        </p:nvSpPr>
        <p:spPr>
          <a:xfrm>
            <a:off x="3822192" y="3767328"/>
            <a:ext cx="2037704" cy="256032"/>
          </a:xfrm>
          <a:prstGeom prst="rect">
            <a:avLst/>
          </a:prstGeom>
          <a:solidFill>
            <a:srgbClr val="F6C344"/>
          </a:solidFill>
          <a:ln w="3810">
            <a:solidFill>
              <a:srgbClr val="FFFFFF"/>
            </a:solidFill>
            <a:prstDash val="solid"/>
          </a:ln>
        </p:spPr>
        <p:txBody>
          <a:bodyPr/>
          <a:lstStyle/>
          <a:p>
            <a:endParaRPr/>
          </a:p>
        </p:txBody>
      </p:sp>
      <p:sp>
        <p:nvSpPr>
          <p:cNvPr id="27" name="Text 25"/>
          <p:cNvSpPr/>
          <p:nvPr/>
        </p:nvSpPr>
        <p:spPr>
          <a:xfrm>
            <a:off x="3822192" y="3822192"/>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28" name="Shape 26"/>
          <p:cNvSpPr/>
          <p:nvPr/>
        </p:nvSpPr>
        <p:spPr>
          <a:xfrm>
            <a:off x="5859896" y="3767328"/>
            <a:ext cx="3056912" cy="256032"/>
          </a:xfrm>
          <a:prstGeom prst="rect">
            <a:avLst/>
          </a:prstGeom>
          <a:solidFill>
            <a:srgbClr val="62C5C1"/>
          </a:solidFill>
          <a:ln w="3810">
            <a:solidFill>
              <a:srgbClr val="FFFFFF"/>
            </a:solidFill>
            <a:prstDash val="solid"/>
          </a:ln>
        </p:spPr>
        <p:txBody>
          <a:bodyPr/>
          <a:lstStyle/>
          <a:p>
            <a:endParaRPr/>
          </a:p>
        </p:txBody>
      </p:sp>
      <p:sp>
        <p:nvSpPr>
          <p:cNvPr id="29" name="Text 27"/>
          <p:cNvSpPr/>
          <p:nvPr/>
        </p:nvSpPr>
        <p:spPr>
          <a:xfrm>
            <a:off x="5859896" y="3822192"/>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30" name="Shape 28"/>
          <p:cNvSpPr/>
          <p:nvPr/>
        </p:nvSpPr>
        <p:spPr>
          <a:xfrm>
            <a:off x="8916808" y="3767328"/>
            <a:ext cx="2037704" cy="256032"/>
          </a:xfrm>
          <a:prstGeom prst="rect">
            <a:avLst/>
          </a:prstGeom>
          <a:solidFill>
            <a:srgbClr val="F28C45"/>
          </a:solidFill>
          <a:ln w="3810">
            <a:solidFill>
              <a:srgbClr val="FFFFFF"/>
            </a:solidFill>
            <a:prstDash val="solid"/>
          </a:ln>
        </p:spPr>
        <p:txBody>
          <a:bodyPr/>
          <a:lstStyle/>
          <a:p>
            <a:endParaRPr/>
          </a:p>
        </p:txBody>
      </p:sp>
      <p:sp>
        <p:nvSpPr>
          <p:cNvPr id="31" name="Text 29"/>
          <p:cNvSpPr/>
          <p:nvPr/>
        </p:nvSpPr>
        <p:spPr>
          <a:xfrm>
            <a:off x="8916808" y="3822192"/>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32" name="Shape 30"/>
          <p:cNvSpPr/>
          <p:nvPr/>
        </p:nvSpPr>
        <p:spPr>
          <a:xfrm>
            <a:off x="3840480" y="4526280"/>
            <a:ext cx="137160" cy="137160"/>
          </a:xfrm>
          <a:prstGeom prst="rect">
            <a:avLst/>
          </a:prstGeom>
          <a:solidFill>
            <a:srgbClr val="00A878"/>
          </a:solidFill>
          <a:ln w="12700">
            <a:solidFill>
              <a:srgbClr val="00A878"/>
            </a:solidFill>
            <a:prstDash val="solid"/>
          </a:ln>
        </p:spPr>
        <p:txBody>
          <a:bodyPr/>
          <a:lstStyle/>
          <a:p>
            <a:endParaRPr/>
          </a:p>
        </p:txBody>
      </p:sp>
      <p:sp>
        <p:nvSpPr>
          <p:cNvPr id="33" name="Text 31"/>
          <p:cNvSpPr/>
          <p:nvPr/>
        </p:nvSpPr>
        <p:spPr>
          <a:xfrm>
            <a:off x="4023360" y="4517136"/>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disagree</a:t>
            </a:r>
            <a:endParaRPr lang="en-US" sz="700" dirty="0"/>
          </a:p>
        </p:txBody>
      </p:sp>
      <p:sp>
        <p:nvSpPr>
          <p:cNvPr id="34" name="Shape 32"/>
          <p:cNvSpPr/>
          <p:nvPr/>
        </p:nvSpPr>
        <p:spPr>
          <a:xfrm>
            <a:off x="5230368" y="4526280"/>
            <a:ext cx="137160" cy="137160"/>
          </a:xfrm>
          <a:prstGeom prst="rect">
            <a:avLst/>
          </a:prstGeom>
          <a:solidFill>
            <a:srgbClr val="4F81BD"/>
          </a:solidFill>
          <a:ln w="12700">
            <a:solidFill>
              <a:srgbClr val="4F81BD"/>
            </a:solidFill>
            <a:prstDash val="solid"/>
          </a:ln>
        </p:spPr>
        <p:txBody>
          <a:bodyPr/>
          <a:lstStyle/>
          <a:p>
            <a:endParaRPr/>
          </a:p>
        </p:txBody>
      </p:sp>
      <p:sp>
        <p:nvSpPr>
          <p:cNvPr id="35" name="Text 33"/>
          <p:cNvSpPr/>
          <p:nvPr/>
        </p:nvSpPr>
        <p:spPr>
          <a:xfrm>
            <a:off x="5413248" y="4517136"/>
            <a:ext cx="1143000" cy="182880"/>
          </a:xfrm>
          <a:prstGeom prst="rect">
            <a:avLst/>
          </a:prstGeom>
          <a:noFill/>
          <a:ln/>
        </p:spPr>
        <p:txBody>
          <a:bodyPr wrap="square" lIns="0" tIns="0" rIns="0" bIns="0" rtlCol="0" anchor="ctr"/>
          <a:lstStyle/>
          <a:p>
            <a:pPr marL="0" indent="0">
              <a:buNone/>
            </a:pPr>
            <a:r>
              <a:rPr lang="en-US" sz="700" dirty="0">
                <a:solidFill>
                  <a:srgbClr val="666666"/>
                </a:solidFill>
              </a:rPr>
              <a:t>Disagree</a:t>
            </a:r>
            <a:endParaRPr lang="en-US" sz="700" dirty="0"/>
          </a:p>
        </p:txBody>
      </p:sp>
      <p:sp>
        <p:nvSpPr>
          <p:cNvPr id="36" name="Shape 34"/>
          <p:cNvSpPr/>
          <p:nvPr/>
        </p:nvSpPr>
        <p:spPr>
          <a:xfrm>
            <a:off x="6620256" y="4526280"/>
            <a:ext cx="137160" cy="137160"/>
          </a:xfrm>
          <a:prstGeom prst="rect">
            <a:avLst/>
          </a:prstGeom>
          <a:solidFill>
            <a:srgbClr val="F6C344"/>
          </a:solidFill>
          <a:ln w="12700">
            <a:solidFill>
              <a:srgbClr val="F6C344"/>
            </a:solidFill>
            <a:prstDash val="solid"/>
          </a:ln>
        </p:spPr>
        <p:txBody>
          <a:bodyPr/>
          <a:lstStyle/>
          <a:p>
            <a:endParaRPr/>
          </a:p>
        </p:txBody>
      </p:sp>
      <p:sp>
        <p:nvSpPr>
          <p:cNvPr id="37" name="Text 35"/>
          <p:cNvSpPr/>
          <p:nvPr/>
        </p:nvSpPr>
        <p:spPr>
          <a:xfrm>
            <a:off x="6803136" y="4517136"/>
            <a:ext cx="1143000" cy="182880"/>
          </a:xfrm>
          <a:prstGeom prst="rect">
            <a:avLst/>
          </a:prstGeom>
          <a:noFill/>
          <a:ln/>
        </p:spPr>
        <p:txBody>
          <a:bodyPr wrap="square" lIns="0" tIns="0" rIns="0" bIns="0" rtlCol="0" anchor="ctr"/>
          <a:lstStyle/>
          <a:p>
            <a:pPr marL="0" indent="0">
              <a:buNone/>
            </a:pPr>
            <a:r>
              <a:rPr lang="en-US" sz="700" dirty="0">
                <a:solidFill>
                  <a:srgbClr val="666666"/>
                </a:solidFill>
              </a:rPr>
              <a:t>Neutral</a:t>
            </a:r>
            <a:endParaRPr lang="en-US" sz="700" dirty="0"/>
          </a:p>
        </p:txBody>
      </p:sp>
      <p:sp>
        <p:nvSpPr>
          <p:cNvPr id="38" name="Shape 36"/>
          <p:cNvSpPr/>
          <p:nvPr/>
        </p:nvSpPr>
        <p:spPr>
          <a:xfrm>
            <a:off x="8010144" y="4526280"/>
            <a:ext cx="137160" cy="137160"/>
          </a:xfrm>
          <a:prstGeom prst="rect">
            <a:avLst/>
          </a:prstGeom>
          <a:solidFill>
            <a:srgbClr val="62C5C1"/>
          </a:solidFill>
          <a:ln w="12700">
            <a:solidFill>
              <a:srgbClr val="62C5C1"/>
            </a:solidFill>
            <a:prstDash val="solid"/>
          </a:ln>
        </p:spPr>
        <p:txBody>
          <a:bodyPr/>
          <a:lstStyle/>
          <a:p>
            <a:endParaRPr/>
          </a:p>
        </p:txBody>
      </p:sp>
      <p:sp>
        <p:nvSpPr>
          <p:cNvPr id="39" name="Text 37"/>
          <p:cNvSpPr/>
          <p:nvPr/>
        </p:nvSpPr>
        <p:spPr>
          <a:xfrm>
            <a:off x="8193024" y="4517136"/>
            <a:ext cx="1143000" cy="182880"/>
          </a:xfrm>
          <a:prstGeom prst="rect">
            <a:avLst/>
          </a:prstGeom>
          <a:noFill/>
          <a:ln/>
        </p:spPr>
        <p:txBody>
          <a:bodyPr wrap="square" lIns="0" tIns="0" rIns="0" bIns="0" rtlCol="0" anchor="ctr"/>
          <a:lstStyle/>
          <a:p>
            <a:pPr marL="0" indent="0">
              <a:buNone/>
            </a:pPr>
            <a:r>
              <a:rPr lang="en-US" sz="700" dirty="0">
                <a:solidFill>
                  <a:srgbClr val="666666"/>
                </a:solidFill>
              </a:rPr>
              <a:t>Agree</a:t>
            </a:r>
            <a:endParaRPr lang="en-US" sz="700" dirty="0"/>
          </a:p>
        </p:txBody>
      </p:sp>
      <p:sp>
        <p:nvSpPr>
          <p:cNvPr id="40" name="Shape 38"/>
          <p:cNvSpPr/>
          <p:nvPr/>
        </p:nvSpPr>
        <p:spPr>
          <a:xfrm>
            <a:off x="9400032" y="4526280"/>
            <a:ext cx="137160" cy="137160"/>
          </a:xfrm>
          <a:prstGeom prst="rect">
            <a:avLst/>
          </a:prstGeom>
          <a:solidFill>
            <a:srgbClr val="F28C45"/>
          </a:solidFill>
          <a:ln w="12700">
            <a:solidFill>
              <a:srgbClr val="F28C45"/>
            </a:solidFill>
            <a:prstDash val="solid"/>
          </a:ln>
        </p:spPr>
        <p:txBody>
          <a:bodyPr/>
          <a:lstStyle/>
          <a:p>
            <a:endParaRPr/>
          </a:p>
        </p:txBody>
      </p:sp>
      <p:sp>
        <p:nvSpPr>
          <p:cNvPr id="41" name="Text 39"/>
          <p:cNvSpPr/>
          <p:nvPr/>
        </p:nvSpPr>
        <p:spPr>
          <a:xfrm>
            <a:off x="9582912" y="4517136"/>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agree</a:t>
            </a:r>
            <a:endParaRPr lang="en-US" sz="700" dirty="0"/>
          </a:p>
        </p:txBody>
      </p:sp>
      <p:sp>
        <p:nvSpPr>
          <p:cNvPr id="46" name="Shape 44"/>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47" name="Text 45"/>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48" name="Text 46"/>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11</a:t>
            </a:r>
            <a:endParaRPr lang="en-US" sz="750" dirty="0"/>
          </a:p>
        </p:txBody>
      </p:sp>
      <p:sp>
        <p:nvSpPr>
          <p:cNvPr id="49" name="Shape 16">
            <a:extLst>
              <a:ext uri="{FF2B5EF4-FFF2-40B4-BE49-F238E27FC236}">
                <a16:creationId xmlns:a16="http://schemas.microsoft.com/office/drawing/2014/main" id="{30079759-C155-4D91-E4C4-E15BE7CD1B6A}"/>
              </a:ext>
            </a:extLst>
          </p:cNvPr>
          <p:cNvSpPr/>
          <p:nvPr/>
        </p:nvSpPr>
        <p:spPr>
          <a:xfrm>
            <a:off x="502920" y="5385823"/>
            <a:ext cx="11155681" cy="896099"/>
          </a:xfrm>
          <a:prstGeom prst="roundRect">
            <a:avLst>
              <a:gd name="adj" fmla="val 14545"/>
            </a:avLst>
          </a:prstGeom>
          <a:solidFill>
            <a:srgbClr val="FFF4EA"/>
          </a:solidFill>
          <a:ln w="8890">
            <a:solidFill>
              <a:srgbClr val="F28C45"/>
            </a:solidFill>
            <a:prstDash val="solid"/>
          </a:ln>
        </p:spPr>
        <p:txBody>
          <a:bodyPr/>
          <a:lstStyle/>
          <a:p>
            <a:r>
              <a:rPr lang="en-US" sz="1400" b="1" dirty="0">
                <a:solidFill>
                  <a:srgbClr val="333333"/>
                </a:solidFill>
              </a:rPr>
              <a:t>Interpretation</a:t>
            </a:r>
            <a:r>
              <a:rPr lang="en-US" sz="1400" b="1" dirty="0"/>
              <a:t>: </a:t>
            </a:r>
            <a:r>
              <a:rPr lang="en-US" sz="1400" dirty="0">
                <a:solidFill>
                  <a:srgbClr val="333333"/>
                </a:solidFill>
              </a:rPr>
              <a:t>Goal clarity and role alignment were the clearest areas of perceived impact. Motivation and resilience were positive overall but more context-dependent, influenced by workload, pressure and individual circumstances.</a:t>
            </a:r>
            <a:endParaRPr lang="en-US" sz="1400" dirty="0"/>
          </a:p>
          <a:p>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6. Survey graph: Action, behaviour and coaching mechanism</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Behavioural change was strong; external recognition was more mixed</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Text 4"/>
          <p:cNvSpPr/>
          <p:nvPr/>
        </p:nvSpPr>
        <p:spPr>
          <a:xfrm>
            <a:off x="502920" y="1188720"/>
            <a:ext cx="3383280" cy="49377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Reflection translated into action</a:t>
            </a:r>
            <a:endParaRPr lang="en-US" sz="860" dirty="0"/>
          </a:p>
        </p:txBody>
      </p:sp>
      <p:sp>
        <p:nvSpPr>
          <p:cNvPr id="7" name="Shape 5"/>
          <p:cNvSpPr/>
          <p:nvPr/>
        </p:nvSpPr>
        <p:spPr>
          <a:xfrm>
            <a:off x="3959352" y="1252728"/>
            <a:ext cx="1045342" cy="256032"/>
          </a:xfrm>
          <a:prstGeom prst="rect">
            <a:avLst/>
          </a:prstGeom>
          <a:solidFill>
            <a:srgbClr val="4F81BD"/>
          </a:solidFill>
          <a:ln w="3810">
            <a:solidFill>
              <a:srgbClr val="FFFFFF"/>
            </a:solidFill>
            <a:prstDash val="solid"/>
          </a:ln>
        </p:spPr>
        <p:txBody>
          <a:bodyPr/>
          <a:lstStyle/>
          <a:p>
            <a:endParaRPr/>
          </a:p>
        </p:txBody>
      </p:sp>
      <p:sp>
        <p:nvSpPr>
          <p:cNvPr id="8" name="Text 6"/>
          <p:cNvSpPr/>
          <p:nvPr/>
        </p:nvSpPr>
        <p:spPr>
          <a:xfrm>
            <a:off x="3959352" y="1307592"/>
            <a:ext cx="1045342"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9" name="Shape 7"/>
          <p:cNvSpPr/>
          <p:nvPr/>
        </p:nvSpPr>
        <p:spPr>
          <a:xfrm>
            <a:off x="5004694" y="1252728"/>
            <a:ext cx="4179905" cy="256032"/>
          </a:xfrm>
          <a:prstGeom prst="rect">
            <a:avLst/>
          </a:prstGeom>
          <a:solidFill>
            <a:srgbClr val="62C5C1"/>
          </a:solidFill>
          <a:ln w="3810">
            <a:solidFill>
              <a:srgbClr val="FFFFFF"/>
            </a:solidFill>
            <a:prstDash val="solid"/>
          </a:ln>
        </p:spPr>
        <p:txBody>
          <a:bodyPr/>
          <a:lstStyle/>
          <a:p>
            <a:endParaRPr/>
          </a:p>
        </p:txBody>
      </p:sp>
      <p:sp>
        <p:nvSpPr>
          <p:cNvPr id="10" name="Text 8"/>
          <p:cNvSpPr/>
          <p:nvPr/>
        </p:nvSpPr>
        <p:spPr>
          <a:xfrm>
            <a:off x="5004694" y="1307592"/>
            <a:ext cx="4179905"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11" name="Shape 9"/>
          <p:cNvSpPr/>
          <p:nvPr/>
        </p:nvSpPr>
        <p:spPr>
          <a:xfrm>
            <a:off x="9184599" y="1252728"/>
            <a:ext cx="2089953" cy="256032"/>
          </a:xfrm>
          <a:prstGeom prst="rect">
            <a:avLst/>
          </a:prstGeom>
          <a:solidFill>
            <a:srgbClr val="F28C45"/>
          </a:solidFill>
          <a:ln w="3810">
            <a:solidFill>
              <a:srgbClr val="FFFFFF"/>
            </a:solidFill>
            <a:prstDash val="solid"/>
          </a:ln>
        </p:spPr>
        <p:txBody>
          <a:bodyPr/>
          <a:lstStyle/>
          <a:p>
            <a:endParaRPr/>
          </a:p>
        </p:txBody>
      </p:sp>
      <p:sp>
        <p:nvSpPr>
          <p:cNvPr id="12" name="Text 10"/>
          <p:cNvSpPr/>
          <p:nvPr/>
        </p:nvSpPr>
        <p:spPr>
          <a:xfrm>
            <a:off x="9184599" y="1307592"/>
            <a:ext cx="2089953"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13" name="Text 11"/>
          <p:cNvSpPr/>
          <p:nvPr/>
        </p:nvSpPr>
        <p:spPr>
          <a:xfrm>
            <a:off x="502920" y="1755648"/>
            <a:ext cx="3383280" cy="49377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Three-way meetings strengthened accountability</a:t>
            </a:r>
            <a:endParaRPr lang="en-US" sz="860" dirty="0"/>
          </a:p>
        </p:txBody>
      </p:sp>
      <p:sp>
        <p:nvSpPr>
          <p:cNvPr id="14" name="Shape 12"/>
          <p:cNvSpPr/>
          <p:nvPr/>
        </p:nvSpPr>
        <p:spPr>
          <a:xfrm>
            <a:off x="3959352" y="1819656"/>
            <a:ext cx="1045342" cy="256032"/>
          </a:xfrm>
          <a:prstGeom prst="rect">
            <a:avLst/>
          </a:prstGeom>
          <a:solidFill>
            <a:srgbClr val="4F81BD"/>
          </a:solidFill>
          <a:ln w="3810">
            <a:solidFill>
              <a:srgbClr val="FFFFFF"/>
            </a:solidFill>
            <a:prstDash val="solid"/>
          </a:ln>
        </p:spPr>
        <p:txBody>
          <a:bodyPr/>
          <a:lstStyle/>
          <a:p>
            <a:endParaRPr/>
          </a:p>
        </p:txBody>
      </p:sp>
      <p:sp>
        <p:nvSpPr>
          <p:cNvPr id="15" name="Text 13"/>
          <p:cNvSpPr/>
          <p:nvPr/>
        </p:nvSpPr>
        <p:spPr>
          <a:xfrm>
            <a:off x="3959352" y="1874520"/>
            <a:ext cx="1045342"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16" name="Shape 14"/>
          <p:cNvSpPr/>
          <p:nvPr/>
        </p:nvSpPr>
        <p:spPr>
          <a:xfrm>
            <a:off x="5004694" y="1819656"/>
            <a:ext cx="2089953" cy="256032"/>
          </a:xfrm>
          <a:prstGeom prst="rect">
            <a:avLst/>
          </a:prstGeom>
          <a:solidFill>
            <a:srgbClr val="F6C344"/>
          </a:solidFill>
          <a:ln w="3810">
            <a:solidFill>
              <a:srgbClr val="FFFFFF"/>
            </a:solidFill>
            <a:prstDash val="solid"/>
          </a:ln>
        </p:spPr>
        <p:txBody>
          <a:bodyPr/>
          <a:lstStyle/>
          <a:p>
            <a:endParaRPr/>
          </a:p>
        </p:txBody>
      </p:sp>
      <p:sp>
        <p:nvSpPr>
          <p:cNvPr id="17" name="Text 15"/>
          <p:cNvSpPr/>
          <p:nvPr/>
        </p:nvSpPr>
        <p:spPr>
          <a:xfrm>
            <a:off x="5004694" y="1874520"/>
            <a:ext cx="2089953"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18" name="Shape 16"/>
          <p:cNvSpPr/>
          <p:nvPr/>
        </p:nvSpPr>
        <p:spPr>
          <a:xfrm>
            <a:off x="7094647" y="1819656"/>
            <a:ext cx="1045342" cy="256032"/>
          </a:xfrm>
          <a:prstGeom prst="rect">
            <a:avLst/>
          </a:prstGeom>
          <a:solidFill>
            <a:srgbClr val="62C5C1"/>
          </a:solidFill>
          <a:ln w="3810">
            <a:solidFill>
              <a:srgbClr val="FFFFFF"/>
            </a:solidFill>
            <a:prstDash val="solid"/>
          </a:ln>
        </p:spPr>
        <p:txBody>
          <a:bodyPr/>
          <a:lstStyle/>
          <a:p>
            <a:endParaRPr/>
          </a:p>
        </p:txBody>
      </p:sp>
      <p:sp>
        <p:nvSpPr>
          <p:cNvPr id="19" name="Text 17"/>
          <p:cNvSpPr/>
          <p:nvPr/>
        </p:nvSpPr>
        <p:spPr>
          <a:xfrm>
            <a:off x="7094647" y="1874520"/>
            <a:ext cx="1045342"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20" name="Shape 18"/>
          <p:cNvSpPr/>
          <p:nvPr/>
        </p:nvSpPr>
        <p:spPr>
          <a:xfrm>
            <a:off x="8139989" y="1819656"/>
            <a:ext cx="3135295" cy="256032"/>
          </a:xfrm>
          <a:prstGeom prst="rect">
            <a:avLst/>
          </a:prstGeom>
          <a:solidFill>
            <a:srgbClr val="F28C45"/>
          </a:solidFill>
          <a:ln w="3810">
            <a:solidFill>
              <a:srgbClr val="FFFFFF"/>
            </a:solidFill>
            <a:prstDash val="solid"/>
          </a:ln>
        </p:spPr>
        <p:txBody>
          <a:bodyPr/>
          <a:lstStyle/>
          <a:p>
            <a:endParaRPr/>
          </a:p>
        </p:txBody>
      </p:sp>
      <p:sp>
        <p:nvSpPr>
          <p:cNvPr id="21" name="Text 19"/>
          <p:cNvSpPr/>
          <p:nvPr/>
        </p:nvSpPr>
        <p:spPr>
          <a:xfrm>
            <a:off x="8139989" y="1874520"/>
            <a:ext cx="3135295"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22" name="Text 20"/>
          <p:cNvSpPr/>
          <p:nvPr/>
        </p:nvSpPr>
        <p:spPr>
          <a:xfrm>
            <a:off x="502920" y="2322576"/>
            <a:ext cx="3383280" cy="49377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Specific and sustained leadership changes</a:t>
            </a:r>
            <a:endParaRPr lang="en-US" sz="860" dirty="0"/>
          </a:p>
        </p:txBody>
      </p:sp>
      <p:sp>
        <p:nvSpPr>
          <p:cNvPr id="23" name="Shape 21"/>
          <p:cNvSpPr/>
          <p:nvPr/>
        </p:nvSpPr>
        <p:spPr>
          <a:xfrm>
            <a:off x="3959352" y="2386584"/>
            <a:ext cx="1045342" cy="256032"/>
          </a:xfrm>
          <a:prstGeom prst="rect">
            <a:avLst/>
          </a:prstGeom>
          <a:solidFill>
            <a:srgbClr val="F6C344"/>
          </a:solidFill>
          <a:ln w="3810">
            <a:solidFill>
              <a:srgbClr val="FFFFFF"/>
            </a:solidFill>
            <a:prstDash val="solid"/>
          </a:ln>
        </p:spPr>
        <p:txBody>
          <a:bodyPr/>
          <a:lstStyle/>
          <a:p>
            <a:endParaRPr/>
          </a:p>
        </p:txBody>
      </p:sp>
      <p:sp>
        <p:nvSpPr>
          <p:cNvPr id="24" name="Text 22"/>
          <p:cNvSpPr/>
          <p:nvPr/>
        </p:nvSpPr>
        <p:spPr>
          <a:xfrm>
            <a:off x="3959352" y="2441448"/>
            <a:ext cx="1045342"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25" name="Shape 23"/>
          <p:cNvSpPr/>
          <p:nvPr/>
        </p:nvSpPr>
        <p:spPr>
          <a:xfrm>
            <a:off x="5004694" y="2386584"/>
            <a:ext cx="4179905" cy="256032"/>
          </a:xfrm>
          <a:prstGeom prst="rect">
            <a:avLst/>
          </a:prstGeom>
          <a:solidFill>
            <a:srgbClr val="62C5C1"/>
          </a:solidFill>
          <a:ln w="3810">
            <a:solidFill>
              <a:srgbClr val="FFFFFF"/>
            </a:solidFill>
            <a:prstDash val="solid"/>
          </a:ln>
        </p:spPr>
        <p:txBody>
          <a:bodyPr/>
          <a:lstStyle/>
          <a:p>
            <a:endParaRPr/>
          </a:p>
        </p:txBody>
      </p:sp>
      <p:sp>
        <p:nvSpPr>
          <p:cNvPr id="26" name="Text 24"/>
          <p:cNvSpPr/>
          <p:nvPr/>
        </p:nvSpPr>
        <p:spPr>
          <a:xfrm>
            <a:off x="5004694" y="2441448"/>
            <a:ext cx="4179905"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27" name="Shape 25"/>
          <p:cNvSpPr/>
          <p:nvPr/>
        </p:nvSpPr>
        <p:spPr>
          <a:xfrm>
            <a:off x="9184599" y="2386584"/>
            <a:ext cx="2089953" cy="256032"/>
          </a:xfrm>
          <a:prstGeom prst="rect">
            <a:avLst/>
          </a:prstGeom>
          <a:solidFill>
            <a:srgbClr val="F28C45"/>
          </a:solidFill>
          <a:ln w="3810">
            <a:solidFill>
              <a:srgbClr val="FFFFFF"/>
            </a:solidFill>
            <a:prstDash val="solid"/>
          </a:ln>
        </p:spPr>
        <p:txBody>
          <a:bodyPr/>
          <a:lstStyle/>
          <a:p>
            <a:endParaRPr/>
          </a:p>
        </p:txBody>
      </p:sp>
      <p:sp>
        <p:nvSpPr>
          <p:cNvPr id="28" name="Text 26"/>
          <p:cNvSpPr/>
          <p:nvPr/>
        </p:nvSpPr>
        <p:spPr>
          <a:xfrm>
            <a:off x="9184599" y="2441448"/>
            <a:ext cx="2089953"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29" name="Text 27"/>
          <p:cNvSpPr/>
          <p:nvPr/>
        </p:nvSpPr>
        <p:spPr>
          <a:xfrm>
            <a:off x="502920" y="2889504"/>
            <a:ext cx="3383280" cy="49377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Others noticed positive changes</a:t>
            </a:r>
            <a:endParaRPr lang="en-US" sz="860" dirty="0"/>
          </a:p>
        </p:txBody>
      </p:sp>
      <p:sp>
        <p:nvSpPr>
          <p:cNvPr id="30" name="Shape 28"/>
          <p:cNvSpPr/>
          <p:nvPr/>
        </p:nvSpPr>
        <p:spPr>
          <a:xfrm>
            <a:off x="3959352" y="2953512"/>
            <a:ext cx="1045342" cy="256032"/>
          </a:xfrm>
          <a:prstGeom prst="rect">
            <a:avLst/>
          </a:prstGeom>
          <a:solidFill>
            <a:srgbClr val="4F81BD"/>
          </a:solidFill>
          <a:ln w="3810">
            <a:solidFill>
              <a:srgbClr val="FFFFFF"/>
            </a:solidFill>
            <a:prstDash val="solid"/>
          </a:ln>
        </p:spPr>
        <p:txBody>
          <a:bodyPr/>
          <a:lstStyle/>
          <a:p>
            <a:endParaRPr/>
          </a:p>
        </p:txBody>
      </p:sp>
      <p:sp>
        <p:nvSpPr>
          <p:cNvPr id="31" name="Text 29"/>
          <p:cNvSpPr/>
          <p:nvPr/>
        </p:nvSpPr>
        <p:spPr>
          <a:xfrm>
            <a:off x="3959352" y="3008376"/>
            <a:ext cx="1045342"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32" name="Shape 30"/>
          <p:cNvSpPr/>
          <p:nvPr/>
        </p:nvSpPr>
        <p:spPr>
          <a:xfrm>
            <a:off x="5004694" y="2953512"/>
            <a:ext cx="2089953" cy="256032"/>
          </a:xfrm>
          <a:prstGeom prst="rect">
            <a:avLst/>
          </a:prstGeom>
          <a:solidFill>
            <a:srgbClr val="F6C344"/>
          </a:solidFill>
          <a:ln w="3810">
            <a:solidFill>
              <a:srgbClr val="FFFFFF"/>
            </a:solidFill>
            <a:prstDash val="solid"/>
          </a:ln>
        </p:spPr>
        <p:txBody>
          <a:bodyPr/>
          <a:lstStyle/>
          <a:p>
            <a:endParaRPr/>
          </a:p>
        </p:txBody>
      </p:sp>
      <p:sp>
        <p:nvSpPr>
          <p:cNvPr id="33" name="Text 31"/>
          <p:cNvSpPr/>
          <p:nvPr/>
        </p:nvSpPr>
        <p:spPr>
          <a:xfrm>
            <a:off x="5004694" y="3008376"/>
            <a:ext cx="2089953"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34" name="Shape 32"/>
          <p:cNvSpPr/>
          <p:nvPr/>
        </p:nvSpPr>
        <p:spPr>
          <a:xfrm>
            <a:off x="7094647" y="2953512"/>
            <a:ext cx="4179905" cy="256032"/>
          </a:xfrm>
          <a:prstGeom prst="rect">
            <a:avLst/>
          </a:prstGeom>
          <a:solidFill>
            <a:srgbClr val="62C5C1"/>
          </a:solidFill>
          <a:ln w="3810">
            <a:solidFill>
              <a:srgbClr val="FFFFFF"/>
            </a:solidFill>
            <a:prstDash val="solid"/>
          </a:ln>
        </p:spPr>
        <p:txBody>
          <a:bodyPr/>
          <a:lstStyle/>
          <a:p>
            <a:endParaRPr/>
          </a:p>
        </p:txBody>
      </p:sp>
      <p:sp>
        <p:nvSpPr>
          <p:cNvPr id="35" name="Text 33"/>
          <p:cNvSpPr/>
          <p:nvPr/>
        </p:nvSpPr>
        <p:spPr>
          <a:xfrm>
            <a:off x="7094647" y="3008376"/>
            <a:ext cx="4179905"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36" name="Text 34"/>
          <p:cNvSpPr/>
          <p:nvPr/>
        </p:nvSpPr>
        <p:spPr>
          <a:xfrm>
            <a:off x="502920" y="3456432"/>
            <a:ext cx="3383280" cy="49377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Could identify a consistent new behaviour</a:t>
            </a:r>
            <a:endParaRPr lang="en-US" sz="860" dirty="0"/>
          </a:p>
        </p:txBody>
      </p:sp>
      <p:sp>
        <p:nvSpPr>
          <p:cNvPr id="37" name="Shape 35"/>
          <p:cNvSpPr/>
          <p:nvPr/>
        </p:nvSpPr>
        <p:spPr>
          <a:xfrm>
            <a:off x="3959352" y="3520440"/>
            <a:ext cx="1045342" cy="256032"/>
          </a:xfrm>
          <a:prstGeom prst="rect">
            <a:avLst/>
          </a:prstGeom>
          <a:solidFill>
            <a:srgbClr val="F6C344"/>
          </a:solidFill>
          <a:ln w="3810">
            <a:solidFill>
              <a:srgbClr val="FFFFFF"/>
            </a:solidFill>
            <a:prstDash val="solid"/>
          </a:ln>
        </p:spPr>
        <p:txBody>
          <a:bodyPr/>
          <a:lstStyle/>
          <a:p>
            <a:endParaRPr/>
          </a:p>
        </p:txBody>
      </p:sp>
      <p:sp>
        <p:nvSpPr>
          <p:cNvPr id="38" name="Text 36"/>
          <p:cNvSpPr/>
          <p:nvPr/>
        </p:nvSpPr>
        <p:spPr>
          <a:xfrm>
            <a:off x="3959352" y="3575304"/>
            <a:ext cx="1045342"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39" name="Shape 37"/>
          <p:cNvSpPr/>
          <p:nvPr/>
        </p:nvSpPr>
        <p:spPr>
          <a:xfrm>
            <a:off x="5004694" y="3520440"/>
            <a:ext cx="4179905" cy="256032"/>
          </a:xfrm>
          <a:prstGeom prst="rect">
            <a:avLst/>
          </a:prstGeom>
          <a:solidFill>
            <a:srgbClr val="62C5C1"/>
          </a:solidFill>
          <a:ln w="3810">
            <a:solidFill>
              <a:srgbClr val="FFFFFF"/>
            </a:solidFill>
            <a:prstDash val="solid"/>
          </a:ln>
        </p:spPr>
        <p:txBody>
          <a:bodyPr/>
          <a:lstStyle/>
          <a:p>
            <a:endParaRPr/>
          </a:p>
        </p:txBody>
      </p:sp>
      <p:sp>
        <p:nvSpPr>
          <p:cNvPr id="40" name="Text 38"/>
          <p:cNvSpPr/>
          <p:nvPr/>
        </p:nvSpPr>
        <p:spPr>
          <a:xfrm>
            <a:off x="5004694" y="3575304"/>
            <a:ext cx="4179905"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41" name="Shape 39"/>
          <p:cNvSpPr/>
          <p:nvPr/>
        </p:nvSpPr>
        <p:spPr>
          <a:xfrm>
            <a:off x="9184599" y="3520440"/>
            <a:ext cx="2089953" cy="256032"/>
          </a:xfrm>
          <a:prstGeom prst="rect">
            <a:avLst/>
          </a:prstGeom>
          <a:solidFill>
            <a:srgbClr val="F28C45"/>
          </a:solidFill>
          <a:ln w="3810">
            <a:solidFill>
              <a:srgbClr val="FFFFFF"/>
            </a:solidFill>
            <a:prstDash val="solid"/>
          </a:ln>
        </p:spPr>
        <p:txBody>
          <a:bodyPr/>
          <a:lstStyle/>
          <a:p>
            <a:endParaRPr/>
          </a:p>
        </p:txBody>
      </p:sp>
      <p:sp>
        <p:nvSpPr>
          <p:cNvPr id="42" name="Text 40"/>
          <p:cNvSpPr/>
          <p:nvPr/>
        </p:nvSpPr>
        <p:spPr>
          <a:xfrm>
            <a:off x="9184599" y="3575304"/>
            <a:ext cx="2089953"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43" name="Text 41"/>
          <p:cNvSpPr/>
          <p:nvPr/>
        </p:nvSpPr>
        <p:spPr>
          <a:xfrm>
            <a:off x="502920" y="4023360"/>
            <a:ext cx="3383280" cy="49377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Could identify single greatest impact mechanism</a:t>
            </a:r>
            <a:endParaRPr lang="en-US" sz="860" dirty="0"/>
          </a:p>
        </p:txBody>
      </p:sp>
      <p:sp>
        <p:nvSpPr>
          <p:cNvPr id="44" name="Shape 42"/>
          <p:cNvSpPr/>
          <p:nvPr/>
        </p:nvSpPr>
        <p:spPr>
          <a:xfrm>
            <a:off x="3959352" y="4087368"/>
            <a:ext cx="2089953" cy="256032"/>
          </a:xfrm>
          <a:prstGeom prst="rect">
            <a:avLst/>
          </a:prstGeom>
          <a:solidFill>
            <a:srgbClr val="4F81BD"/>
          </a:solidFill>
          <a:ln w="3810">
            <a:solidFill>
              <a:srgbClr val="FFFFFF"/>
            </a:solidFill>
            <a:prstDash val="solid"/>
          </a:ln>
        </p:spPr>
        <p:txBody>
          <a:bodyPr/>
          <a:lstStyle/>
          <a:p>
            <a:endParaRPr/>
          </a:p>
        </p:txBody>
      </p:sp>
      <p:sp>
        <p:nvSpPr>
          <p:cNvPr id="45" name="Text 43"/>
          <p:cNvSpPr/>
          <p:nvPr/>
        </p:nvSpPr>
        <p:spPr>
          <a:xfrm>
            <a:off x="3959352" y="4142232"/>
            <a:ext cx="2089953"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46" name="Shape 44"/>
          <p:cNvSpPr/>
          <p:nvPr/>
        </p:nvSpPr>
        <p:spPr>
          <a:xfrm>
            <a:off x="6049305" y="4087368"/>
            <a:ext cx="1045342" cy="256032"/>
          </a:xfrm>
          <a:prstGeom prst="rect">
            <a:avLst/>
          </a:prstGeom>
          <a:solidFill>
            <a:srgbClr val="F6C344"/>
          </a:solidFill>
          <a:ln w="3810">
            <a:solidFill>
              <a:srgbClr val="FFFFFF"/>
            </a:solidFill>
            <a:prstDash val="solid"/>
          </a:ln>
        </p:spPr>
        <p:txBody>
          <a:bodyPr/>
          <a:lstStyle/>
          <a:p>
            <a:endParaRPr/>
          </a:p>
        </p:txBody>
      </p:sp>
      <p:sp>
        <p:nvSpPr>
          <p:cNvPr id="47" name="Text 45"/>
          <p:cNvSpPr/>
          <p:nvPr/>
        </p:nvSpPr>
        <p:spPr>
          <a:xfrm>
            <a:off x="6049305" y="4142232"/>
            <a:ext cx="1045342"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48" name="Shape 46"/>
          <p:cNvSpPr/>
          <p:nvPr/>
        </p:nvSpPr>
        <p:spPr>
          <a:xfrm>
            <a:off x="7094647" y="4087368"/>
            <a:ext cx="4179905" cy="256032"/>
          </a:xfrm>
          <a:prstGeom prst="rect">
            <a:avLst/>
          </a:prstGeom>
          <a:solidFill>
            <a:srgbClr val="62C5C1"/>
          </a:solidFill>
          <a:ln w="3810">
            <a:solidFill>
              <a:srgbClr val="FFFFFF"/>
            </a:solidFill>
            <a:prstDash val="solid"/>
          </a:ln>
        </p:spPr>
        <p:txBody>
          <a:bodyPr/>
          <a:lstStyle/>
          <a:p>
            <a:endParaRPr/>
          </a:p>
        </p:txBody>
      </p:sp>
      <p:sp>
        <p:nvSpPr>
          <p:cNvPr id="49" name="Text 47"/>
          <p:cNvSpPr/>
          <p:nvPr/>
        </p:nvSpPr>
        <p:spPr>
          <a:xfrm>
            <a:off x="7094647" y="4142232"/>
            <a:ext cx="4179905"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50" name="Shape 48"/>
          <p:cNvSpPr/>
          <p:nvPr/>
        </p:nvSpPr>
        <p:spPr>
          <a:xfrm>
            <a:off x="3977640" y="4636008"/>
            <a:ext cx="137160" cy="137160"/>
          </a:xfrm>
          <a:prstGeom prst="rect">
            <a:avLst/>
          </a:prstGeom>
          <a:solidFill>
            <a:srgbClr val="00A878"/>
          </a:solidFill>
          <a:ln w="12700">
            <a:solidFill>
              <a:srgbClr val="00A878"/>
            </a:solidFill>
            <a:prstDash val="solid"/>
          </a:ln>
        </p:spPr>
        <p:txBody>
          <a:bodyPr/>
          <a:lstStyle/>
          <a:p>
            <a:endParaRPr/>
          </a:p>
        </p:txBody>
      </p:sp>
      <p:sp>
        <p:nvSpPr>
          <p:cNvPr id="51" name="Text 49"/>
          <p:cNvSpPr/>
          <p:nvPr/>
        </p:nvSpPr>
        <p:spPr>
          <a:xfrm>
            <a:off x="4160520" y="4626864"/>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disagree</a:t>
            </a:r>
            <a:endParaRPr lang="en-US" sz="700" dirty="0"/>
          </a:p>
        </p:txBody>
      </p:sp>
      <p:sp>
        <p:nvSpPr>
          <p:cNvPr id="52" name="Shape 50"/>
          <p:cNvSpPr/>
          <p:nvPr/>
        </p:nvSpPr>
        <p:spPr>
          <a:xfrm>
            <a:off x="5367528" y="4636008"/>
            <a:ext cx="137160" cy="137160"/>
          </a:xfrm>
          <a:prstGeom prst="rect">
            <a:avLst/>
          </a:prstGeom>
          <a:solidFill>
            <a:srgbClr val="4F81BD"/>
          </a:solidFill>
          <a:ln w="12700">
            <a:solidFill>
              <a:srgbClr val="4F81BD"/>
            </a:solidFill>
            <a:prstDash val="solid"/>
          </a:ln>
        </p:spPr>
        <p:txBody>
          <a:bodyPr/>
          <a:lstStyle/>
          <a:p>
            <a:endParaRPr/>
          </a:p>
        </p:txBody>
      </p:sp>
      <p:sp>
        <p:nvSpPr>
          <p:cNvPr id="53" name="Text 51"/>
          <p:cNvSpPr/>
          <p:nvPr/>
        </p:nvSpPr>
        <p:spPr>
          <a:xfrm>
            <a:off x="5550408" y="4626864"/>
            <a:ext cx="1143000" cy="182880"/>
          </a:xfrm>
          <a:prstGeom prst="rect">
            <a:avLst/>
          </a:prstGeom>
          <a:noFill/>
          <a:ln/>
        </p:spPr>
        <p:txBody>
          <a:bodyPr wrap="square" lIns="0" tIns="0" rIns="0" bIns="0" rtlCol="0" anchor="ctr"/>
          <a:lstStyle/>
          <a:p>
            <a:pPr marL="0" indent="0">
              <a:buNone/>
            </a:pPr>
            <a:r>
              <a:rPr lang="en-US" sz="700" dirty="0">
                <a:solidFill>
                  <a:srgbClr val="666666"/>
                </a:solidFill>
              </a:rPr>
              <a:t>Disagree</a:t>
            </a:r>
            <a:endParaRPr lang="en-US" sz="700" dirty="0"/>
          </a:p>
        </p:txBody>
      </p:sp>
      <p:sp>
        <p:nvSpPr>
          <p:cNvPr id="54" name="Shape 52"/>
          <p:cNvSpPr/>
          <p:nvPr/>
        </p:nvSpPr>
        <p:spPr>
          <a:xfrm>
            <a:off x="6757416" y="4636008"/>
            <a:ext cx="137160" cy="137160"/>
          </a:xfrm>
          <a:prstGeom prst="rect">
            <a:avLst/>
          </a:prstGeom>
          <a:solidFill>
            <a:srgbClr val="F6C344"/>
          </a:solidFill>
          <a:ln w="12700">
            <a:solidFill>
              <a:srgbClr val="F6C344"/>
            </a:solidFill>
            <a:prstDash val="solid"/>
          </a:ln>
        </p:spPr>
        <p:txBody>
          <a:bodyPr/>
          <a:lstStyle/>
          <a:p>
            <a:endParaRPr/>
          </a:p>
        </p:txBody>
      </p:sp>
      <p:sp>
        <p:nvSpPr>
          <p:cNvPr id="55" name="Text 53"/>
          <p:cNvSpPr/>
          <p:nvPr/>
        </p:nvSpPr>
        <p:spPr>
          <a:xfrm>
            <a:off x="6940296" y="4626864"/>
            <a:ext cx="1143000" cy="182880"/>
          </a:xfrm>
          <a:prstGeom prst="rect">
            <a:avLst/>
          </a:prstGeom>
          <a:noFill/>
          <a:ln/>
        </p:spPr>
        <p:txBody>
          <a:bodyPr wrap="square" lIns="0" tIns="0" rIns="0" bIns="0" rtlCol="0" anchor="ctr"/>
          <a:lstStyle/>
          <a:p>
            <a:pPr marL="0" indent="0">
              <a:buNone/>
            </a:pPr>
            <a:r>
              <a:rPr lang="en-US" sz="700" dirty="0">
                <a:solidFill>
                  <a:srgbClr val="666666"/>
                </a:solidFill>
              </a:rPr>
              <a:t>Neutral</a:t>
            </a:r>
            <a:endParaRPr lang="en-US" sz="700" dirty="0"/>
          </a:p>
        </p:txBody>
      </p:sp>
      <p:sp>
        <p:nvSpPr>
          <p:cNvPr id="56" name="Shape 54"/>
          <p:cNvSpPr/>
          <p:nvPr/>
        </p:nvSpPr>
        <p:spPr>
          <a:xfrm>
            <a:off x="8147304" y="4636008"/>
            <a:ext cx="137160" cy="137160"/>
          </a:xfrm>
          <a:prstGeom prst="rect">
            <a:avLst/>
          </a:prstGeom>
          <a:solidFill>
            <a:srgbClr val="62C5C1"/>
          </a:solidFill>
          <a:ln w="12700">
            <a:solidFill>
              <a:srgbClr val="62C5C1"/>
            </a:solidFill>
            <a:prstDash val="solid"/>
          </a:ln>
        </p:spPr>
        <p:txBody>
          <a:bodyPr/>
          <a:lstStyle/>
          <a:p>
            <a:endParaRPr/>
          </a:p>
        </p:txBody>
      </p:sp>
      <p:sp>
        <p:nvSpPr>
          <p:cNvPr id="57" name="Text 55"/>
          <p:cNvSpPr/>
          <p:nvPr/>
        </p:nvSpPr>
        <p:spPr>
          <a:xfrm>
            <a:off x="8330184" y="4626864"/>
            <a:ext cx="1143000" cy="182880"/>
          </a:xfrm>
          <a:prstGeom prst="rect">
            <a:avLst/>
          </a:prstGeom>
          <a:noFill/>
          <a:ln/>
        </p:spPr>
        <p:txBody>
          <a:bodyPr wrap="square" lIns="0" tIns="0" rIns="0" bIns="0" rtlCol="0" anchor="ctr"/>
          <a:lstStyle/>
          <a:p>
            <a:pPr marL="0" indent="0">
              <a:buNone/>
            </a:pPr>
            <a:r>
              <a:rPr lang="en-US" sz="700" dirty="0">
                <a:solidFill>
                  <a:srgbClr val="666666"/>
                </a:solidFill>
              </a:rPr>
              <a:t>Agree</a:t>
            </a:r>
            <a:endParaRPr lang="en-US" sz="700" dirty="0"/>
          </a:p>
        </p:txBody>
      </p:sp>
      <p:sp>
        <p:nvSpPr>
          <p:cNvPr id="58" name="Shape 56"/>
          <p:cNvSpPr/>
          <p:nvPr/>
        </p:nvSpPr>
        <p:spPr>
          <a:xfrm>
            <a:off x="9537192" y="4636008"/>
            <a:ext cx="137160" cy="137160"/>
          </a:xfrm>
          <a:prstGeom prst="rect">
            <a:avLst/>
          </a:prstGeom>
          <a:solidFill>
            <a:srgbClr val="F28C45"/>
          </a:solidFill>
          <a:ln w="12700">
            <a:solidFill>
              <a:srgbClr val="F28C45"/>
            </a:solidFill>
            <a:prstDash val="solid"/>
          </a:ln>
        </p:spPr>
        <p:txBody>
          <a:bodyPr/>
          <a:lstStyle/>
          <a:p>
            <a:endParaRPr/>
          </a:p>
        </p:txBody>
      </p:sp>
      <p:sp>
        <p:nvSpPr>
          <p:cNvPr id="59" name="Text 57"/>
          <p:cNvSpPr/>
          <p:nvPr/>
        </p:nvSpPr>
        <p:spPr>
          <a:xfrm>
            <a:off x="9720072" y="4626864"/>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agree</a:t>
            </a:r>
            <a:endParaRPr lang="en-US" sz="700" dirty="0"/>
          </a:p>
        </p:txBody>
      </p:sp>
      <p:sp>
        <p:nvSpPr>
          <p:cNvPr id="64" name="Shape 62"/>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65" name="Text 63"/>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66" name="Text 64"/>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12</a:t>
            </a:r>
            <a:endParaRPr lang="en-US" sz="750" dirty="0"/>
          </a:p>
        </p:txBody>
      </p:sp>
      <p:sp>
        <p:nvSpPr>
          <p:cNvPr id="67" name="Shape 16">
            <a:extLst>
              <a:ext uri="{FF2B5EF4-FFF2-40B4-BE49-F238E27FC236}">
                <a16:creationId xmlns:a16="http://schemas.microsoft.com/office/drawing/2014/main" id="{B960DDB5-50EB-B0A6-1262-60A1A642D26F}"/>
              </a:ext>
            </a:extLst>
          </p:cNvPr>
          <p:cNvSpPr/>
          <p:nvPr/>
        </p:nvSpPr>
        <p:spPr>
          <a:xfrm>
            <a:off x="502920" y="5385823"/>
            <a:ext cx="11155681" cy="896099"/>
          </a:xfrm>
          <a:prstGeom prst="roundRect">
            <a:avLst>
              <a:gd name="adj" fmla="val 14545"/>
            </a:avLst>
          </a:prstGeom>
          <a:solidFill>
            <a:srgbClr val="FFF4EA"/>
          </a:solidFill>
          <a:ln w="8890">
            <a:solidFill>
              <a:srgbClr val="F28C45"/>
            </a:solidFill>
            <a:prstDash val="solid"/>
          </a:ln>
        </p:spPr>
        <p:txBody>
          <a:bodyPr/>
          <a:lstStyle/>
          <a:p>
            <a:r>
              <a:rPr lang="en-US" sz="1400" b="1" dirty="0">
                <a:solidFill>
                  <a:srgbClr val="333333"/>
                </a:solidFill>
              </a:rPr>
              <a:t>Interpretation</a:t>
            </a:r>
            <a:r>
              <a:rPr lang="en-US" sz="1400" b="1" dirty="0"/>
              <a:t>: </a:t>
            </a:r>
            <a:r>
              <a:rPr lang="en-US" sz="1400" dirty="0">
                <a:solidFill>
                  <a:srgbClr val="333333"/>
                </a:solidFill>
              </a:rPr>
              <a:t>Participants strongly reported their own </a:t>
            </a:r>
            <a:r>
              <a:rPr lang="en-US" sz="1400" dirty="0" err="1">
                <a:solidFill>
                  <a:srgbClr val="333333"/>
                </a:solidFill>
              </a:rPr>
              <a:t>behavioural</a:t>
            </a:r>
            <a:r>
              <a:rPr lang="en-US" sz="1400" dirty="0">
                <a:solidFill>
                  <a:srgbClr val="333333"/>
                </a:solidFill>
              </a:rPr>
              <a:t> change. Recognition by others and the ability to isolate one single coaching mechanism were more mixed, suggesting that impact emerged from a combination of reflection, relationship, structure and accountability.</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6. Survey graph: Organisational context and wider impact</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Organisational support was positive but not uniform</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Text 4"/>
          <p:cNvSpPr/>
          <p:nvPr/>
        </p:nvSpPr>
        <p:spPr>
          <a:xfrm>
            <a:off x="594360" y="1371600"/>
            <a:ext cx="3383280" cy="67665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Environment supported application of insights</a:t>
            </a:r>
            <a:endParaRPr lang="en-US" sz="860" dirty="0"/>
          </a:p>
        </p:txBody>
      </p:sp>
      <p:sp>
        <p:nvSpPr>
          <p:cNvPr id="7" name="Shape 5"/>
          <p:cNvSpPr/>
          <p:nvPr/>
        </p:nvSpPr>
        <p:spPr>
          <a:xfrm>
            <a:off x="4050792" y="1435608"/>
            <a:ext cx="2037704" cy="256032"/>
          </a:xfrm>
          <a:prstGeom prst="rect">
            <a:avLst/>
          </a:prstGeom>
          <a:solidFill>
            <a:srgbClr val="F6C344"/>
          </a:solidFill>
          <a:ln w="3810">
            <a:solidFill>
              <a:srgbClr val="FFFFFF"/>
            </a:solidFill>
            <a:prstDash val="solid"/>
          </a:ln>
        </p:spPr>
        <p:txBody>
          <a:bodyPr/>
          <a:lstStyle/>
          <a:p>
            <a:endParaRPr/>
          </a:p>
        </p:txBody>
      </p:sp>
      <p:sp>
        <p:nvSpPr>
          <p:cNvPr id="8" name="Text 6"/>
          <p:cNvSpPr/>
          <p:nvPr/>
        </p:nvSpPr>
        <p:spPr>
          <a:xfrm>
            <a:off x="4050792" y="1490472"/>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9" name="Shape 7"/>
          <p:cNvSpPr/>
          <p:nvPr/>
        </p:nvSpPr>
        <p:spPr>
          <a:xfrm>
            <a:off x="6088496" y="1435608"/>
            <a:ext cx="4075408" cy="256032"/>
          </a:xfrm>
          <a:prstGeom prst="rect">
            <a:avLst/>
          </a:prstGeom>
          <a:solidFill>
            <a:srgbClr val="62C5C1"/>
          </a:solidFill>
          <a:ln w="3810">
            <a:solidFill>
              <a:srgbClr val="FFFFFF"/>
            </a:solidFill>
            <a:prstDash val="solid"/>
          </a:ln>
        </p:spPr>
        <p:txBody>
          <a:bodyPr/>
          <a:lstStyle/>
          <a:p>
            <a:endParaRPr/>
          </a:p>
        </p:txBody>
      </p:sp>
      <p:sp>
        <p:nvSpPr>
          <p:cNvPr id="10" name="Text 8"/>
          <p:cNvSpPr/>
          <p:nvPr/>
        </p:nvSpPr>
        <p:spPr>
          <a:xfrm>
            <a:off x="6088496" y="1490472"/>
            <a:ext cx="4075408"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11" name="Shape 9"/>
          <p:cNvSpPr/>
          <p:nvPr/>
        </p:nvSpPr>
        <p:spPr>
          <a:xfrm>
            <a:off x="10163903" y="1435608"/>
            <a:ext cx="1019209" cy="256032"/>
          </a:xfrm>
          <a:prstGeom prst="rect">
            <a:avLst/>
          </a:prstGeom>
          <a:solidFill>
            <a:srgbClr val="F28C45"/>
          </a:solidFill>
          <a:ln w="3810">
            <a:solidFill>
              <a:srgbClr val="FFFFFF"/>
            </a:solidFill>
            <a:prstDash val="solid"/>
          </a:ln>
        </p:spPr>
        <p:txBody>
          <a:bodyPr/>
          <a:lstStyle/>
          <a:p>
            <a:endParaRPr/>
          </a:p>
        </p:txBody>
      </p:sp>
      <p:sp>
        <p:nvSpPr>
          <p:cNvPr id="12" name="Text 10"/>
          <p:cNvSpPr/>
          <p:nvPr/>
        </p:nvSpPr>
        <p:spPr>
          <a:xfrm>
            <a:off x="10163903" y="1490472"/>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13" name="Text 11"/>
          <p:cNvSpPr/>
          <p:nvPr/>
        </p:nvSpPr>
        <p:spPr>
          <a:xfrm>
            <a:off x="594360" y="2121408"/>
            <a:ext cx="3383280" cy="67665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Structures/workload/culture enabled experimentation</a:t>
            </a:r>
            <a:endParaRPr lang="en-US" sz="860" dirty="0"/>
          </a:p>
        </p:txBody>
      </p:sp>
      <p:sp>
        <p:nvSpPr>
          <p:cNvPr id="14" name="Shape 12"/>
          <p:cNvSpPr/>
          <p:nvPr/>
        </p:nvSpPr>
        <p:spPr>
          <a:xfrm>
            <a:off x="4050792" y="2185416"/>
            <a:ext cx="3056912" cy="256032"/>
          </a:xfrm>
          <a:prstGeom prst="rect">
            <a:avLst/>
          </a:prstGeom>
          <a:solidFill>
            <a:srgbClr val="F6C344"/>
          </a:solidFill>
          <a:ln w="3810">
            <a:solidFill>
              <a:srgbClr val="FFFFFF"/>
            </a:solidFill>
            <a:prstDash val="solid"/>
          </a:ln>
        </p:spPr>
        <p:txBody>
          <a:bodyPr/>
          <a:lstStyle/>
          <a:p>
            <a:endParaRPr/>
          </a:p>
        </p:txBody>
      </p:sp>
      <p:sp>
        <p:nvSpPr>
          <p:cNvPr id="15" name="Text 13"/>
          <p:cNvSpPr/>
          <p:nvPr/>
        </p:nvSpPr>
        <p:spPr>
          <a:xfrm>
            <a:off x="4050792" y="2240280"/>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16" name="Shape 14"/>
          <p:cNvSpPr/>
          <p:nvPr/>
        </p:nvSpPr>
        <p:spPr>
          <a:xfrm>
            <a:off x="7107704" y="2185416"/>
            <a:ext cx="3056912" cy="256032"/>
          </a:xfrm>
          <a:prstGeom prst="rect">
            <a:avLst/>
          </a:prstGeom>
          <a:solidFill>
            <a:srgbClr val="62C5C1"/>
          </a:solidFill>
          <a:ln w="3810">
            <a:solidFill>
              <a:srgbClr val="FFFFFF"/>
            </a:solidFill>
            <a:prstDash val="solid"/>
          </a:ln>
        </p:spPr>
        <p:txBody>
          <a:bodyPr/>
          <a:lstStyle/>
          <a:p>
            <a:endParaRPr/>
          </a:p>
        </p:txBody>
      </p:sp>
      <p:sp>
        <p:nvSpPr>
          <p:cNvPr id="17" name="Text 15"/>
          <p:cNvSpPr/>
          <p:nvPr/>
        </p:nvSpPr>
        <p:spPr>
          <a:xfrm>
            <a:off x="7107704" y="2240280"/>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18" name="Shape 16"/>
          <p:cNvSpPr/>
          <p:nvPr/>
        </p:nvSpPr>
        <p:spPr>
          <a:xfrm>
            <a:off x="10164617" y="2185416"/>
            <a:ext cx="1019209" cy="256032"/>
          </a:xfrm>
          <a:prstGeom prst="rect">
            <a:avLst/>
          </a:prstGeom>
          <a:solidFill>
            <a:srgbClr val="F28C45"/>
          </a:solidFill>
          <a:ln w="3810">
            <a:solidFill>
              <a:srgbClr val="FFFFFF"/>
            </a:solidFill>
            <a:prstDash val="solid"/>
          </a:ln>
        </p:spPr>
        <p:txBody>
          <a:bodyPr/>
          <a:lstStyle/>
          <a:p>
            <a:endParaRPr/>
          </a:p>
        </p:txBody>
      </p:sp>
      <p:sp>
        <p:nvSpPr>
          <p:cNvPr id="19" name="Text 17"/>
          <p:cNvSpPr/>
          <p:nvPr/>
        </p:nvSpPr>
        <p:spPr>
          <a:xfrm>
            <a:off x="10164617" y="2240280"/>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20" name="Text 18"/>
          <p:cNvSpPr/>
          <p:nvPr/>
        </p:nvSpPr>
        <p:spPr>
          <a:xfrm>
            <a:off x="594360" y="2871216"/>
            <a:ext cx="3383280" cy="67665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Positive effect on teamwork/transparency/collaboration</a:t>
            </a:r>
            <a:endParaRPr lang="en-US" sz="860" dirty="0"/>
          </a:p>
        </p:txBody>
      </p:sp>
      <p:sp>
        <p:nvSpPr>
          <p:cNvPr id="21" name="Shape 19"/>
          <p:cNvSpPr/>
          <p:nvPr/>
        </p:nvSpPr>
        <p:spPr>
          <a:xfrm>
            <a:off x="4050792" y="2935224"/>
            <a:ext cx="1019209" cy="256032"/>
          </a:xfrm>
          <a:prstGeom prst="rect">
            <a:avLst/>
          </a:prstGeom>
          <a:solidFill>
            <a:srgbClr val="4F81BD"/>
          </a:solidFill>
          <a:ln w="3810">
            <a:solidFill>
              <a:srgbClr val="FFFFFF"/>
            </a:solidFill>
            <a:prstDash val="solid"/>
          </a:ln>
        </p:spPr>
        <p:txBody>
          <a:bodyPr/>
          <a:lstStyle/>
          <a:p>
            <a:endParaRPr/>
          </a:p>
        </p:txBody>
      </p:sp>
      <p:sp>
        <p:nvSpPr>
          <p:cNvPr id="22" name="Text 20"/>
          <p:cNvSpPr/>
          <p:nvPr/>
        </p:nvSpPr>
        <p:spPr>
          <a:xfrm>
            <a:off x="4050792" y="2990088"/>
            <a:ext cx="1019209" cy="100584"/>
          </a:xfrm>
          <a:prstGeom prst="rect">
            <a:avLst/>
          </a:prstGeom>
          <a:noFill/>
          <a:ln/>
        </p:spPr>
        <p:txBody>
          <a:bodyPr wrap="square" lIns="0" tIns="0" rIns="0" bIns="0" rtlCol="0" anchor="ctr"/>
          <a:lstStyle/>
          <a:p>
            <a:pPr marL="0" indent="0" algn="ctr">
              <a:buNone/>
            </a:pPr>
            <a:r>
              <a:rPr lang="en-US" sz="580" dirty="0">
                <a:solidFill>
                  <a:srgbClr val="333333"/>
                </a:solidFill>
              </a:rPr>
              <a:t>14%</a:t>
            </a:r>
            <a:endParaRPr lang="en-US" sz="580" dirty="0"/>
          </a:p>
        </p:txBody>
      </p:sp>
      <p:sp>
        <p:nvSpPr>
          <p:cNvPr id="23" name="Shape 21"/>
          <p:cNvSpPr/>
          <p:nvPr/>
        </p:nvSpPr>
        <p:spPr>
          <a:xfrm>
            <a:off x="5070001" y="2935224"/>
            <a:ext cx="2037704" cy="256032"/>
          </a:xfrm>
          <a:prstGeom prst="rect">
            <a:avLst/>
          </a:prstGeom>
          <a:solidFill>
            <a:srgbClr val="F6C344"/>
          </a:solidFill>
          <a:ln w="3810">
            <a:solidFill>
              <a:srgbClr val="FFFFFF"/>
            </a:solidFill>
            <a:prstDash val="solid"/>
          </a:ln>
        </p:spPr>
        <p:txBody>
          <a:bodyPr/>
          <a:lstStyle/>
          <a:p>
            <a:endParaRPr/>
          </a:p>
        </p:txBody>
      </p:sp>
      <p:sp>
        <p:nvSpPr>
          <p:cNvPr id="24" name="Text 22"/>
          <p:cNvSpPr/>
          <p:nvPr/>
        </p:nvSpPr>
        <p:spPr>
          <a:xfrm>
            <a:off x="5070001" y="2990088"/>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25" name="Shape 23"/>
          <p:cNvSpPr/>
          <p:nvPr/>
        </p:nvSpPr>
        <p:spPr>
          <a:xfrm>
            <a:off x="7107704" y="2935224"/>
            <a:ext cx="4075408" cy="256032"/>
          </a:xfrm>
          <a:prstGeom prst="rect">
            <a:avLst/>
          </a:prstGeom>
          <a:solidFill>
            <a:srgbClr val="62C5C1"/>
          </a:solidFill>
          <a:ln w="3810">
            <a:solidFill>
              <a:srgbClr val="FFFFFF"/>
            </a:solidFill>
            <a:prstDash val="solid"/>
          </a:ln>
        </p:spPr>
        <p:txBody>
          <a:bodyPr/>
          <a:lstStyle/>
          <a:p>
            <a:endParaRPr/>
          </a:p>
        </p:txBody>
      </p:sp>
      <p:sp>
        <p:nvSpPr>
          <p:cNvPr id="26" name="Text 24"/>
          <p:cNvSpPr/>
          <p:nvPr/>
        </p:nvSpPr>
        <p:spPr>
          <a:xfrm>
            <a:off x="7107704" y="2990088"/>
            <a:ext cx="4075408" cy="100584"/>
          </a:xfrm>
          <a:prstGeom prst="rect">
            <a:avLst/>
          </a:prstGeom>
          <a:noFill/>
          <a:ln/>
        </p:spPr>
        <p:txBody>
          <a:bodyPr wrap="square" lIns="0" tIns="0" rIns="0" bIns="0" rtlCol="0" anchor="ctr"/>
          <a:lstStyle/>
          <a:p>
            <a:pPr marL="0" indent="0" algn="ctr">
              <a:buNone/>
            </a:pPr>
            <a:r>
              <a:rPr lang="en-US" sz="580" dirty="0">
                <a:solidFill>
                  <a:srgbClr val="333333"/>
                </a:solidFill>
              </a:rPr>
              <a:t>57%</a:t>
            </a:r>
            <a:endParaRPr lang="en-US" sz="580" dirty="0"/>
          </a:p>
        </p:txBody>
      </p:sp>
      <p:sp>
        <p:nvSpPr>
          <p:cNvPr id="27" name="Text 25"/>
          <p:cNvSpPr/>
          <p:nvPr/>
        </p:nvSpPr>
        <p:spPr>
          <a:xfrm>
            <a:off x="594360" y="3621024"/>
            <a:ext cx="3383280" cy="676656"/>
          </a:xfrm>
          <a:prstGeom prst="rect">
            <a:avLst/>
          </a:prstGeom>
          <a:noFill/>
          <a:ln/>
        </p:spPr>
        <p:txBody>
          <a:bodyPr wrap="square" lIns="127" tIns="127" rIns="127" bIns="127" rtlCol="0" anchor="ctr">
            <a:normAutofit/>
          </a:bodyPr>
          <a:lstStyle/>
          <a:p>
            <a:pPr marL="0" indent="0">
              <a:buNone/>
            </a:pPr>
            <a:r>
              <a:rPr lang="en-US" sz="860" dirty="0">
                <a:solidFill>
                  <a:srgbClr val="333333"/>
                </a:solidFill>
              </a:rPr>
              <a:t>Positive influence on intention to remain/develop career</a:t>
            </a:r>
            <a:endParaRPr lang="en-US" sz="860" dirty="0"/>
          </a:p>
        </p:txBody>
      </p:sp>
      <p:sp>
        <p:nvSpPr>
          <p:cNvPr id="28" name="Shape 26"/>
          <p:cNvSpPr/>
          <p:nvPr/>
        </p:nvSpPr>
        <p:spPr>
          <a:xfrm>
            <a:off x="4050792" y="3685032"/>
            <a:ext cx="2037704" cy="256032"/>
          </a:xfrm>
          <a:prstGeom prst="rect">
            <a:avLst/>
          </a:prstGeom>
          <a:solidFill>
            <a:srgbClr val="F6C344"/>
          </a:solidFill>
          <a:ln w="3810">
            <a:solidFill>
              <a:srgbClr val="FFFFFF"/>
            </a:solidFill>
            <a:prstDash val="solid"/>
          </a:ln>
        </p:spPr>
        <p:txBody>
          <a:bodyPr/>
          <a:lstStyle/>
          <a:p>
            <a:endParaRPr/>
          </a:p>
        </p:txBody>
      </p:sp>
      <p:sp>
        <p:nvSpPr>
          <p:cNvPr id="29" name="Text 27"/>
          <p:cNvSpPr/>
          <p:nvPr/>
        </p:nvSpPr>
        <p:spPr>
          <a:xfrm>
            <a:off x="4050792" y="3739896"/>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30" name="Shape 28"/>
          <p:cNvSpPr/>
          <p:nvPr/>
        </p:nvSpPr>
        <p:spPr>
          <a:xfrm>
            <a:off x="6088496" y="3685032"/>
            <a:ext cx="2037704" cy="256032"/>
          </a:xfrm>
          <a:prstGeom prst="rect">
            <a:avLst/>
          </a:prstGeom>
          <a:solidFill>
            <a:srgbClr val="62C5C1"/>
          </a:solidFill>
          <a:ln w="3810">
            <a:solidFill>
              <a:srgbClr val="FFFFFF"/>
            </a:solidFill>
            <a:prstDash val="solid"/>
          </a:ln>
        </p:spPr>
        <p:txBody>
          <a:bodyPr/>
          <a:lstStyle/>
          <a:p>
            <a:endParaRPr/>
          </a:p>
        </p:txBody>
      </p:sp>
      <p:sp>
        <p:nvSpPr>
          <p:cNvPr id="31" name="Text 29"/>
          <p:cNvSpPr/>
          <p:nvPr/>
        </p:nvSpPr>
        <p:spPr>
          <a:xfrm>
            <a:off x="6088496" y="3739896"/>
            <a:ext cx="2037704" cy="100584"/>
          </a:xfrm>
          <a:prstGeom prst="rect">
            <a:avLst/>
          </a:prstGeom>
          <a:noFill/>
          <a:ln/>
        </p:spPr>
        <p:txBody>
          <a:bodyPr wrap="square" lIns="0" tIns="0" rIns="0" bIns="0" rtlCol="0" anchor="ctr"/>
          <a:lstStyle/>
          <a:p>
            <a:pPr marL="0" indent="0" algn="ctr">
              <a:buNone/>
            </a:pPr>
            <a:r>
              <a:rPr lang="en-US" sz="580" dirty="0">
                <a:solidFill>
                  <a:srgbClr val="333333"/>
                </a:solidFill>
              </a:rPr>
              <a:t>29%</a:t>
            </a:r>
            <a:endParaRPr lang="en-US" sz="580" dirty="0"/>
          </a:p>
        </p:txBody>
      </p:sp>
      <p:sp>
        <p:nvSpPr>
          <p:cNvPr id="32" name="Shape 30"/>
          <p:cNvSpPr/>
          <p:nvPr/>
        </p:nvSpPr>
        <p:spPr>
          <a:xfrm>
            <a:off x="8126200" y="3685032"/>
            <a:ext cx="3056912" cy="256032"/>
          </a:xfrm>
          <a:prstGeom prst="rect">
            <a:avLst/>
          </a:prstGeom>
          <a:solidFill>
            <a:srgbClr val="F28C45"/>
          </a:solidFill>
          <a:ln w="3810">
            <a:solidFill>
              <a:srgbClr val="FFFFFF"/>
            </a:solidFill>
            <a:prstDash val="solid"/>
          </a:ln>
        </p:spPr>
        <p:txBody>
          <a:bodyPr/>
          <a:lstStyle/>
          <a:p>
            <a:endParaRPr/>
          </a:p>
        </p:txBody>
      </p:sp>
      <p:sp>
        <p:nvSpPr>
          <p:cNvPr id="33" name="Text 31"/>
          <p:cNvSpPr/>
          <p:nvPr/>
        </p:nvSpPr>
        <p:spPr>
          <a:xfrm>
            <a:off x="8126200" y="3739896"/>
            <a:ext cx="3056912" cy="100584"/>
          </a:xfrm>
          <a:prstGeom prst="rect">
            <a:avLst/>
          </a:prstGeom>
          <a:noFill/>
          <a:ln/>
        </p:spPr>
        <p:txBody>
          <a:bodyPr wrap="square" lIns="0" tIns="0" rIns="0" bIns="0" rtlCol="0" anchor="ctr"/>
          <a:lstStyle/>
          <a:p>
            <a:pPr marL="0" indent="0" algn="ctr">
              <a:buNone/>
            </a:pPr>
            <a:r>
              <a:rPr lang="en-US" sz="580" dirty="0">
                <a:solidFill>
                  <a:srgbClr val="333333"/>
                </a:solidFill>
              </a:rPr>
              <a:t>43%</a:t>
            </a:r>
            <a:endParaRPr lang="en-US" sz="580" dirty="0"/>
          </a:p>
        </p:txBody>
      </p:sp>
      <p:sp>
        <p:nvSpPr>
          <p:cNvPr id="34" name="Shape 32"/>
          <p:cNvSpPr/>
          <p:nvPr/>
        </p:nvSpPr>
        <p:spPr>
          <a:xfrm>
            <a:off x="4069080" y="4416552"/>
            <a:ext cx="137160" cy="137160"/>
          </a:xfrm>
          <a:prstGeom prst="rect">
            <a:avLst/>
          </a:prstGeom>
          <a:solidFill>
            <a:srgbClr val="00A878"/>
          </a:solidFill>
          <a:ln w="12700">
            <a:solidFill>
              <a:srgbClr val="00A878"/>
            </a:solidFill>
            <a:prstDash val="solid"/>
          </a:ln>
        </p:spPr>
        <p:txBody>
          <a:bodyPr/>
          <a:lstStyle/>
          <a:p>
            <a:endParaRPr/>
          </a:p>
        </p:txBody>
      </p:sp>
      <p:sp>
        <p:nvSpPr>
          <p:cNvPr id="35" name="Text 33"/>
          <p:cNvSpPr/>
          <p:nvPr/>
        </p:nvSpPr>
        <p:spPr>
          <a:xfrm>
            <a:off x="4251960" y="4407408"/>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disagree</a:t>
            </a:r>
            <a:endParaRPr lang="en-US" sz="700" dirty="0"/>
          </a:p>
        </p:txBody>
      </p:sp>
      <p:sp>
        <p:nvSpPr>
          <p:cNvPr id="36" name="Shape 34"/>
          <p:cNvSpPr/>
          <p:nvPr/>
        </p:nvSpPr>
        <p:spPr>
          <a:xfrm>
            <a:off x="5458968" y="4416552"/>
            <a:ext cx="137160" cy="137160"/>
          </a:xfrm>
          <a:prstGeom prst="rect">
            <a:avLst/>
          </a:prstGeom>
          <a:solidFill>
            <a:srgbClr val="4F81BD"/>
          </a:solidFill>
          <a:ln w="12700">
            <a:solidFill>
              <a:srgbClr val="4F81BD"/>
            </a:solidFill>
            <a:prstDash val="solid"/>
          </a:ln>
        </p:spPr>
        <p:txBody>
          <a:bodyPr/>
          <a:lstStyle/>
          <a:p>
            <a:endParaRPr/>
          </a:p>
        </p:txBody>
      </p:sp>
      <p:sp>
        <p:nvSpPr>
          <p:cNvPr id="37" name="Text 35"/>
          <p:cNvSpPr/>
          <p:nvPr/>
        </p:nvSpPr>
        <p:spPr>
          <a:xfrm>
            <a:off x="5641848" y="4407408"/>
            <a:ext cx="1143000" cy="182880"/>
          </a:xfrm>
          <a:prstGeom prst="rect">
            <a:avLst/>
          </a:prstGeom>
          <a:noFill/>
          <a:ln/>
        </p:spPr>
        <p:txBody>
          <a:bodyPr wrap="square" lIns="0" tIns="0" rIns="0" bIns="0" rtlCol="0" anchor="ctr"/>
          <a:lstStyle/>
          <a:p>
            <a:pPr marL="0" indent="0">
              <a:buNone/>
            </a:pPr>
            <a:r>
              <a:rPr lang="en-US" sz="700" dirty="0">
                <a:solidFill>
                  <a:srgbClr val="666666"/>
                </a:solidFill>
              </a:rPr>
              <a:t>Disagree</a:t>
            </a:r>
            <a:endParaRPr lang="en-US" sz="700" dirty="0"/>
          </a:p>
        </p:txBody>
      </p:sp>
      <p:sp>
        <p:nvSpPr>
          <p:cNvPr id="38" name="Shape 36"/>
          <p:cNvSpPr/>
          <p:nvPr/>
        </p:nvSpPr>
        <p:spPr>
          <a:xfrm>
            <a:off x="6848856" y="4416552"/>
            <a:ext cx="137160" cy="137160"/>
          </a:xfrm>
          <a:prstGeom prst="rect">
            <a:avLst/>
          </a:prstGeom>
          <a:solidFill>
            <a:srgbClr val="F6C344"/>
          </a:solidFill>
          <a:ln w="12700">
            <a:solidFill>
              <a:srgbClr val="F6C344"/>
            </a:solidFill>
            <a:prstDash val="solid"/>
          </a:ln>
        </p:spPr>
        <p:txBody>
          <a:bodyPr/>
          <a:lstStyle/>
          <a:p>
            <a:endParaRPr/>
          </a:p>
        </p:txBody>
      </p:sp>
      <p:sp>
        <p:nvSpPr>
          <p:cNvPr id="39" name="Text 37"/>
          <p:cNvSpPr/>
          <p:nvPr/>
        </p:nvSpPr>
        <p:spPr>
          <a:xfrm>
            <a:off x="7031736" y="4407408"/>
            <a:ext cx="1143000" cy="182880"/>
          </a:xfrm>
          <a:prstGeom prst="rect">
            <a:avLst/>
          </a:prstGeom>
          <a:noFill/>
          <a:ln/>
        </p:spPr>
        <p:txBody>
          <a:bodyPr wrap="square" lIns="0" tIns="0" rIns="0" bIns="0" rtlCol="0" anchor="ctr"/>
          <a:lstStyle/>
          <a:p>
            <a:pPr marL="0" indent="0">
              <a:buNone/>
            </a:pPr>
            <a:r>
              <a:rPr lang="en-US" sz="700" dirty="0">
                <a:solidFill>
                  <a:srgbClr val="666666"/>
                </a:solidFill>
              </a:rPr>
              <a:t>Neutral</a:t>
            </a:r>
            <a:endParaRPr lang="en-US" sz="700" dirty="0"/>
          </a:p>
        </p:txBody>
      </p:sp>
      <p:sp>
        <p:nvSpPr>
          <p:cNvPr id="40" name="Shape 38"/>
          <p:cNvSpPr/>
          <p:nvPr/>
        </p:nvSpPr>
        <p:spPr>
          <a:xfrm>
            <a:off x="8238744" y="4416552"/>
            <a:ext cx="137160" cy="137160"/>
          </a:xfrm>
          <a:prstGeom prst="rect">
            <a:avLst/>
          </a:prstGeom>
          <a:solidFill>
            <a:srgbClr val="62C5C1"/>
          </a:solidFill>
          <a:ln w="12700">
            <a:solidFill>
              <a:srgbClr val="62C5C1"/>
            </a:solidFill>
            <a:prstDash val="solid"/>
          </a:ln>
        </p:spPr>
        <p:txBody>
          <a:bodyPr/>
          <a:lstStyle/>
          <a:p>
            <a:endParaRPr/>
          </a:p>
        </p:txBody>
      </p:sp>
      <p:sp>
        <p:nvSpPr>
          <p:cNvPr id="41" name="Text 39"/>
          <p:cNvSpPr/>
          <p:nvPr/>
        </p:nvSpPr>
        <p:spPr>
          <a:xfrm>
            <a:off x="8421624" y="4407408"/>
            <a:ext cx="1143000" cy="182880"/>
          </a:xfrm>
          <a:prstGeom prst="rect">
            <a:avLst/>
          </a:prstGeom>
          <a:noFill/>
          <a:ln/>
        </p:spPr>
        <p:txBody>
          <a:bodyPr wrap="square" lIns="0" tIns="0" rIns="0" bIns="0" rtlCol="0" anchor="ctr"/>
          <a:lstStyle/>
          <a:p>
            <a:pPr marL="0" indent="0">
              <a:buNone/>
            </a:pPr>
            <a:r>
              <a:rPr lang="en-US" sz="700" dirty="0">
                <a:solidFill>
                  <a:srgbClr val="666666"/>
                </a:solidFill>
              </a:rPr>
              <a:t>Agree</a:t>
            </a:r>
            <a:endParaRPr lang="en-US" sz="700" dirty="0"/>
          </a:p>
        </p:txBody>
      </p:sp>
      <p:sp>
        <p:nvSpPr>
          <p:cNvPr id="42" name="Shape 40"/>
          <p:cNvSpPr/>
          <p:nvPr/>
        </p:nvSpPr>
        <p:spPr>
          <a:xfrm>
            <a:off x="9628632" y="4416552"/>
            <a:ext cx="137160" cy="137160"/>
          </a:xfrm>
          <a:prstGeom prst="rect">
            <a:avLst/>
          </a:prstGeom>
          <a:solidFill>
            <a:srgbClr val="F28C45"/>
          </a:solidFill>
          <a:ln w="12700">
            <a:solidFill>
              <a:srgbClr val="F28C45"/>
            </a:solidFill>
            <a:prstDash val="solid"/>
          </a:ln>
        </p:spPr>
        <p:txBody>
          <a:bodyPr/>
          <a:lstStyle/>
          <a:p>
            <a:endParaRPr/>
          </a:p>
        </p:txBody>
      </p:sp>
      <p:sp>
        <p:nvSpPr>
          <p:cNvPr id="43" name="Text 41"/>
          <p:cNvSpPr/>
          <p:nvPr/>
        </p:nvSpPr>
        <p:spPr>
          <a:xfrm>
            <a:off x="9811512" y="4407408"/>
            <a:ext cx="1143000" cy="182880"/>
          </a:xfrm>
          <a:prstGeom prst="rect">
            <a:avLst/>
          </a:prstGeom>
          <a:noFill/>
          <a:ln/>
        </p:spPr>
        <p:txBody>
          <a:bodyPr wrap="square" lIns="0" tIns="0" rIns="0" bIns="0" rtlCol="0" anchor="ctr"/>
          <a:lstStyle/>
          <a:p>
            <a:pPr marL="0" indent="0">
              <a:buNone/>
            </a:pPr>
            <a:r>
              <a:rPr lang="en-US" sz="700" dirty="0">
                <a:solidFill>
                  <a:srgbClr val="666666"/>
                </a:solidFill>
              </a:rPr>
              <a:t>Strongly agree</a:t>
            </a:r>
            <a:endParaRPr lang="en-US" sz="700" dirty="0"/>
          </a:p>
        </p:txBody>
      </p:sp>
      <p:sp>
        <p:nvSpPr>
          <p:cNvPr id="48" name="Shape 46"/>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49" name="Text 47"/>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50" name="Text 48"/>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13</a:t>
            </a:r>
            <a:endParaRPr lang="en-US" sz="750" dirty="0"/>
          </a:p>
        </p:txBody>
      </p:sp>
      <p:sp>
        <p:nvSpPr>
          <p:cNvPr id="51" name="Shape 16">
            <a:extLst>
              <a:ext uri="{FF2B5EF4-FFF2-40B4-BE49-F238E27FC236}">
                <a16:creationId xmlns:a16="http://schemas.microsoft.com/office/drawing/2014/main" id="{099E5742-72D3-2CA7-827A-DC83477AA60A}"/>
              </a:ext>
            </a:extLst>
          </p:cNvPr>
          <p:cNvSpPr/>
          <p:nvPr/>
        </p:nvSpPr>
        <p:spPr>
          <a:xfrm>
            <a:off x="502920" y="5385823"/>
            <a:ext cx="11155681" cy="896099"/>
          </a:xfrm>
          <a:prstGeom prst="roundRect">
            <a:avLst>
              <a:gd name="adj" fmla="val 14545"/>
            </a:avLst>
          </a:prstGeom>
          <a:solidFill>
            <a:srgbClr val="FFF4EA"/>
          </a:solidFill>
          <a:ln w="8890">
            <a:solidFill>
              <a:srgbClr val="F28C45"/>
            </a:solidFill>
            <a:prstDash val="solid"/>
          </a:ln>
        </p:spPr>
        <p:txBody>
          <a:bodyPr/>
          <a:lstStyle/>
          <a:p>
            <a:r>
              <a:rPr lang="en-US" sz="1400" b="1" dirty="0">
                <a:solidFill>
                  <a:srgbClr val="333333"/>
                </a:solidFill>
              </a:rPr>
              <a:t>Interpretation</a:t>
            </a:r>
            <a:r>
              <a:rPr lang="en-US" sz="1400" b="1" dirty="0"/>
              <a:t>: </a:t>
            </a:r>
            <a:r>
              <a:rPr lang="en-US" sz="1400" dirty="0">
                <a:solidFill>
                  <a:srgbClr val="333333"/>
                </a:solidFill>
              </a:rPr>
              <a:t>The strongest wider effect concerned intention to continue developing a career in the </a:t>
            </a:r>
            <a:r>
              <a:rPr lang="en-US" sz="1400" dirty="0" err="1">
                <a:solidFill>
                  <a:srgbClr val="333333"/>
                </a:solidFill>
              </a:rPr>
              <a:t>organisation</a:t>
            </a:r>
            <a:r>
              <a:rPr lang="en-US" sz="1400" dirty="0">
                <a:solidFill>
                  <a:srgbClr val="333333"/>
                </a:solidFill>
              </a:rPr>
              <a:t>. </a:t>
            </a:r>
            <a:r>
              <a:rPr lang="en-US" sz="1400" dirty="0" err="1">
                <a:solidFill>
                  <a:srgbClr val="333333"/>
                </a:solidFill>
              </a:rPr>
              <a:t>Organisational</a:t>
            </a:r>
            <a:r>
              <a:rPr lang="en-US" sz="1400" dirty="0">
                <a:solidFill>
                  <a:srgbClr val="333333"/>
                </a:solidFill>
              </a:rPr>
              <a:t> structures and workload were more neutral, indicating that transfer of learning depended on time, support and opportunities to apply new </a:t>
            </a:r>
            <a:r>
              <a:rPr lang="en-US" sz="1400" dirty="0" err="1">
                <a:solidFill>
                  <a:srgbClr val="333333"/>
                </a:solidFill>
              </a:rPr>
              <a:t>behaviours</a:t>
            </a:r>
            <a:r>
              <a:rPr lang="en-US" sz="1400" dirty="0">
                <a:solidFill>
                  <a:srgbClr val="333333"/>
                </a:solidFill>
              </a:rPr>
              <a:t>.</a:t>
            </a:r>
            <a:endParaRPr lang="en-US" sz="1400" dirty="0"/>
          </a:p>
          <a:p>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6. Qualitative findings: semi-structured interviews</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Eight interviews provided depth behind the survey patterns</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097280"/>
            <a:ext cx="5303520" cy="1097280"/>
          </a:xfrm>
          <a:prstGeom prst="roundRect">
            <a:avLst>
              <a:gd name="adj" fmla="val 5000"/>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097280"/>
            <a:ext cx="128016" cy="109728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3444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Overall pattern</a:t>
            </a:r>
            <a:endParaRPr lang="en-US" sz="1400" dirty="0"/>
          </a:p>
        </p:txBody>
      </p:sp>
      <p:sp>
        <p:nvSpPr>
          <p:cNvPr id="9" name="Text 7"/>
          <p:cNvSpPr/>
          <p:nvPr/>
        </p:nvSpPr>
        <p:spPr>
          <a:xfrm>
            <a:off x="914400" y="1572768"/>
            <a:ext cx="4983480" cy="53035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Coaching was experienced mainly as a structured developmental process that refined day-to-day leadership practice, increased self- awareness and made leadership more deliberate.</a:t>
            </a:r>
            <a:endParaRPr lang="en-US" sz="1150" dirty="0"/>
          </a:p>
        </p:txBody>
      </p:sp>
      <p:sp>
        <p:nvSpPr>
          <p:cNvPr id="10" name="Shape 8"/>
          <p:cNvSpPr/>
          <p:nvPr/>
        </p:nvSpPr>
        <p:spPr>
          <a:xfrm>
            <a:off x="6172200" y="1097280"/>
            <a:ext cx="5303520" cy="1097280"/>
          </a:xfrm>
          <a:prstGeom prst="roundRect">
            <a:avLst>
              <a:gd name="adj" fmla="val 5000"/>
            </a:avLst>
          </a:prstGeom>
          <a:solidFill>
            <a:srgbClr val="F3F6F7"/>
          </a:solidFill>
          <a:ln w="7620">
            <a:solidFill>
              <a:srgbClr val="E0E0E0"/>
            </a:solidFill>
            <a:prstDash val="solid"/>
          </a:ln>
        </p:spPr>
        <p:txBody>
          <a:bodyPr/>
          <a:lstStyle/>
          <a:p>
            <a:endParaRPr/>
          </a:p>
        </p:txBody>
      </p:sp>
      <p:sp>
        <p:nvSpPr>
          <p:cNvPr id="11" name="Shape 9"/>
          <p:cNvSpPr/>
          <p:nvPr/>
        </p:nvSpPr>
        <p:spPr>
          <a:xfrm>
            <a:off x="6172200" y="1097280"/>
            <a:ext cx="128016" cy="1097280"/>
          </a:xfrm>
          <a:prstGeom prst="rect">
            <a:avLst/>
          </a:prstGeom>
          <a:solidFill>
            <a:srgbClr val="008C95"/>
          </a:solidFill>
          <a:ln w="12700">
            <a:solidFill>
              <a:srgbClr val="008C95"/>
            </a:solidFill>
            <a:prstDash val="solid"/>
          </a:ln>
        </p:spPr>
        <p:txBody>
          <a:bodyPr/>
          <a:lstStyle/>
          <a:p>
            <a:endParaRPr/>
          </a:p>
        </p:txBody>
      </p:sp>
      <p:sp>
        <p:nvSpPr>
          <p:cNvPr id="12" name="Text 10"/>
          <p:cNvSpPr/>
          <p:nvPr/>
        </p:nvSpPr>
        <p:spPr>
          <a:xfrm>
            <a:off x="6400800" y="123444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Strongest themes / Behavior Change</a:t>
            </a:r>
            <a:endParaRPr lang="en-US" sz="1400" dirty="0"/>
          </a:p>
        </p:txBody>
      </p:sp>
      <p:sp>
        <p:nvSpPr>
          <p:cNvPr id="13" name="Text 11"/>
          <p:cNvSpPr/>
          <p:nvPr/>
        </p:nvSpPr>
        <p:spPr>
          <a:xfrm>
            <a:off x="6400800" y="1572768"/>
            <a:ext cx="4983480" cy="53035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Improved communication, better listening, clearer feedback, stronger expectation management, goal clarity, delegation, structured one-to-one conversations and improved trust.</a:t>
            </a:r>
            <a:endParaRPr lang="en-US" sz="1150" dirty="0"/>
          </a:p>
        </p:txBody>
      </p:sp>
      <p:sp>
        <p:nvSpPr>
          <p:cNvPr id="14" name="Shape 12"/>
          <p:cNvSpPr/>
          <p:nvPr/>
        </p:nvSpPr>
        <p:spPr>
          <a:xfrm>
            <a:off x="685800" y="2514600"/>
            <a:ext cx="5303520" cy="1097280"/>
          </a:xfrm>
          <a:prstGeom prst="roundRect">
            <a:avLst>
              <a:gd name="adj" fmla="val 5000"/>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2514600"/>
            <a:ext cx="128016" cy="1097280"/>
          </a:xfrm>
          <a:prstGeom prst="rect">
            <a:avLst/>
          </a:prstGeom>
          <a:solidFill>
            <a:srgbClr val="F28C45"/>
          </a:solidFill>
          <a:ln w="12700">
            <a:solidFill>
              <a:srgbClr val="F28C45"/>
            </a:solidFill>
            <a:prstDash val="solid"/>
          </a:ln>
        </p:spPr>
        <p:txBody>
          <a:bodyPr/>
          <a:lstStyle/>
          <a:p>
            <a:endParaRPr/>
          </a:p>
        </p:txBody>
      </p:sp>
      <p:sp>
        <p:nvSpPr>
          <p:cNvPr id="16" name="Text 14"/>
          <p:cNvSpPr/>
          <p:nvPr/>
        </p:nvSpPr>
        <p:spPr>
          <a:xfrm>
            <a:off x="914400" y="26517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Role transition</a:t>
            </a:r>
            <a:endParaRPr lang="en-US" sz="1400" dirty="0"/>
          </a:p>
        </p:txBody>
      </p:sp>
      <p:sp>
        <p:nvSpPr>
          <p:cNvPr id="17" name="Text 15"/>
          <p:cNvSpPr/>
          <p:nvPr/>
        </p:nvSpPr>
        <p:spPr>
          <a:xfrm>
            <a:off x="914400" y="2990088"/>
            <a:ext cx="4983480" cy="53035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Coaching was valuable during promotion or role transition, helping leaders define responsibilities, priorities and new ways of leading.</a:t>
            </a:r>
            <a:endParaRPr lang="en-US" sz="1150" dirty="0"/>
          </a:p>
        </p:txBody>
      </p:sp>
      <p:sp>
        <p:nvSpPr>
          <p:cNvPr id="18" name="Shape 16"/>
          <p:cNvSpPr/>
          <p:nvPr/>
        </p:nvSpPr>
        <p:spPr>
          <a:xfrm>
            <a:off x="6172200" y="2514600"/>
            <a:ext cx="5303520" cy="1097280"/>
          </a:xfrm>
          <a:prstGeom prst="roundRect">
            <a:avLst>
              <a:gd name="adj" fmla="val 5000"/>
            </a:avLst>
          </a:prstGeom>
          <a:solidFill>
            <a:srgbClr val="F3F6F7"/>
          </a:solidFill>
          <a:ln w="7620">
            <a:solidFill>
              <a:srgbClr val="E0E0E0"/>
            </a:solidFill>
            <a:prstDash val="solid"/>
          </a:ln>
        </p:spPr>
        <p:txBody>
          <a:bodyPr/>
          <a:lstStyle/>
          <a:p>
            <a:endParaRPr/>
          </a:p>
        </p:txBody>
      </p:sp>
      <p:sp>
        <p:nvSpPr>
          <p:cNvPr id="19" name="Shape 17"/>
          <p:cNvSpPr/>
          <p:nvPr/>
        </p:nvSpPr>
        <p:spPr>
          <a:xfrm>
            <a:off x="6172200" y="2514600"/>
            <a:ext cx="128016" cy="1097280"/>
          </a:xfrm>
          <a:prstGeom prst="rect">
            <a:avLst/>
          </a:prstGeom>
          <a:solidFill>
            <a:srgbClr val="F28C45"/>
          </a:solidFill>
          <a:ln w="12700">
            <a:solidFill>
              <a:srgbClr val="F28C45"/>
            </a:solidFill>
            <a:prstDash val="solid"/>
          </a:ln>
        </p:spPr>
        <p:txBody>
          <a:bodyPr/>
          <a:lstStyle/>
          <a:p>
            <a:endParaRPr/>
          </a:p>
        </p:txBody>
      </p:sp>
      <p:sp>
        <p:nvSpPr>
          <p:cNvPr id="20" name="Text 18"/>
          <p:cNvSpPr/>
          <p:nvPr/>
        </p:nvSpPr>
        <p:spPr>
          <a:xfrm>
            <a:off x="6400800" y="26517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Coaching mechanisms</a:t>
            </a:r>
            <a:endParaRPr lang="en-US" sz="1400" dirty="0"/>
          </a:p>
        </p:txBody>
      </p:sp>
      <p:sp>
        <p:nvSpPr>
          <p:cNvPr id="21" name="Text 19"/>
          <p:cNvSpPr/>
          <p:nvPr/>
        </p:nvSpPr>
        <p:spPr>
          <a:xfrm>
            <a:off x="6400800" y="2990088"/>
            <a:ext cx="4983480" cy="53035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Reflection, structure, questioning, feedback and accountability helped leaders move from diagnosis to action.</a:t>
            </a:r>
            <a:endParaRPr lang="en-US" sz="1150" dirty="0"/>
          </a:p>
        </p:txBody>
      </p:sp>
      <p:sp>
        <p:nvSpPr>
          <p:cNvPr id="22" name="Shape 20"/>
          <p:cNvSpPr/>
          <p:nvPr/>
        </p:nvSpPr>
        <p:spPr>
          <a:xfrm>
            <a:off x="685800" y="3931920"/>
            <a:ext cx="5303520" cy="914400"/>
          </a:xfrm>
          <a:prstGeom prst="roundRect">
            <a:avLst>
              <a:gd name="adj" fmla="val 6000"/>
            </a:avLst>
          </a:prstGeom>
          <a:solidFill>
            <a:srgbClr val="F3F6F7"/>
          </a:solidFill>
          <a:ln w="7620">
            <a:solidFill>
              <a:srgbClr val="E0E0E0"/>
            </a:solidFill>
            <a:prstDash val="solid"/>
          </a:ln>
        </p:spPr>
        <p:txBody>
          <a:bodyPr/>
          <a:lstStyle/>
          <a:p>
            <a:endParaRPr/>
          </a:p>
        </p:txBody>
      </p:sp>
      <p:sp>
        <p:nvSpPr>
          <p:cNvPr id="23" name="Shape 21"/>
          <p:cNvSpPr/>
          <p:nvPr/>
        </p:nvSpPr>
        <p:spPr>
          <a:xfrm>
            <a:off x="685800" y="3931920"/>
            <a:ext cx="128016" cy="914400"/>
          </a:xfrm>
          <a:prstGeom prst="rect">
            <a:avLst/>
          </a:prstGeom>
          <a:solidFill>
            <a:srgbClr val="4F81BD"/>
          </a:solidFill>
          <a:ln w="12700">
            <a:solidFill>
              <a:srgbClr val="4F81BD"/>
            </a:solidFill>
            <a:prstDash val="solid"/>
          </a:ln>
        </p:spPr>
        <p:txBody>
          <a:bodyPr/>
          <a:lstStyle/>
          <a:p>
            <a:endParaRPr/>
          </a:p>
        </p:txBody>
      </p:sp>
      <p:sp>
        <p:nvSpPr>
          <p:cNvPr id="24" name="Text 22"/>
          <p:cNvSpPr/>
          <p:nvPr/>
        </p:nvSpPr>
        <p:spPr>
          <a:xfrm>
            <a:off x="914400" y="4069080"/>
            <a:ext cx="4983480" cy="219456"/>
          </a:xfrm>
          <a:prstGeom prst="rect">
            <a:avLst/>
          </a:prstGeom>
          <a:noFill/>
          <a:ln/>
        </p:spPr>
        <p:txBody>
          <a:bodyPr wrap="square" lIns="0" tIns="0" rIns="0" bIns="0" rtlCol="0" anchor="ctr"/>
          <a:lstStyle/>
          <a:p>
            <a:r>
              <a:rPr lang="en-GB" sz="1400" b="1" dirty="0"/>
              <a:t>Goals Clarity</a:t>
            </a:r>
            <a:endParaRPr lang="en-US" sz="1400" dirty="0"/>
          </a:p>
        </p:txBody>
      </p:sp>
      <p:sp>
        <p:nvSpPr>
          <p:cNvPr id="25" name="Text 23"/>
          <p:cNvSpPr/>
          <p:nvPr/>
        </p:nvSpPr>
        <p:spPr>
          <a:xfrm>
            <a:off x="914400" y="4319358"/>
            <a:ext cx="4983480" cy="466344"/>
          </a:xfrm>
          <a:prstGeom prst="rect">
            <a:avLst/>
          </a:prstGeom>
          <a:noFill/>
          <a:ln/>
        </p:spPr>
        <p:txBody>
          <a:bodyPr wrap="square" lIns="254" tIns="254" rIns="254" bIns="254" rtlCol="0" anchor="t">
            <a:noAutofit/>
          </a:bodyPr>
          <a:lstStyle/>
          <a:p>
            <a:pPr algn="just"/>
            <a:r>
              <a:rPr lang="en-GB" sz="1200" dirty="0"/>
              <a:t>Especially where coaching and three-way meetings helped leaders clarify, priorities, career direction, and clarified roles</a:t>
            </a:r>
          </a:p>
          <a:p>
            <a:pPr algn="just"/>
            <a:endParaRPr lang="en-GB" sz="1200" dirty="0"/>
          </a:p>
          <a:p>
            <a:pPr algn="just"/>
            <a:endParaRPr lang="en-GB" sz="1200" dirty="0"/>
          </a:p>
        </p:txBody>
      </p:sp>
      <p:sp>
        <p:nvSpPr>
          <p:cNvPr id="26" name="Shape 24"/>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7" name="Text 25"/>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8" name="Text 26"/>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14</a:t>
            </a:r>
            <a:endParaRPr lang="en-US" sz="750" dirty="0"/>
          </a:p>
        </p:txBody>
      </p:sp>
      <p:sp>
        <p:nvSpPr>
          <p:cNvPr id="33" name="Shape 20">
            <a:extLst>
              <a:ext uri="{FF2B5EF4-FFF2-40B4-BE49-F238E27FC236}">
                <a16:creationId xmlns:a16="http://schemas.microsoft.com/office/drawing/2014/main" id="{70FF3B4B-9E37-9984-9D13-86DE2B20C7DE}"/>
              </a:ext>
            </a:extLst>
          </p:cNvPr>
          <p:cNvSpPr/>
          <p:nvPr/>
        </p:nvSpPr>
        <p:spPr>
          <a:xfrm>
            <a:off x="6160221" y="3940484"/>
            <a:ext cx="5303520" cy="914400"/>
          </a:xfrm>
          <a:prstGeom prst="roundRect">
            <a:avLst>
              <a:gd name="adj" fmla="val 6000"/>
            </a:avLst>
          </a:prstGeom>
          <a:solidFill>
            <a:srgbClr val="F3F6F7"/>
          </a:solidFill>
          <a:ln w="7620">
            <a:solidFill>
              <a:srgbClr val="E0E0E0"/>
            </a:solidFill>
            <a:prstDash val="solid"/>
          </a:ln>
        </p:spPr>
        <p:txBody>
          <a:bodyPr/>
          <a:lstStyle/>
          <a:p>
            <a:endParaRPr/>
          </a:p>
        </p:txBody>
      </p:sp>
      <p:sp>
        <p:nvSpPr>
          <p:cNvPr id="34" name="Shape 21">
            <a:extLst>
              <a:ext uri="{FF2B5EF4-FFF2-40B4-BE49-F238E27FC236}">
                <a16:creationId xmlns:a16="http://schemas.microsoft.com/office/drawing/2014/main" id="{25FAB52E-0462-5B08-8B01-4EEB77ADFEDF}"/>
              </a:ext>
            </a:extLst>
          </p:cNvPr>
          <p:cNvSpPr/>
          <p:nvPr/>
        </p:nvSpPr>
        <p:spPr>
          <a:xfrm>
            <a:off x="6160221" y="3940484"/>
            <a:ext cx="128016" cy="914400"/>
          </a:xfrm>
          <a:prstGeom prst="rect">
            <a:avLst/>
          </a:prstGeom>
          <a:solidFill>
            <a:srgbClr val="4F81BD"/>
          </a:solidFill>
          <a:ln w="12700">
            <a:solidFill>
              <a:srgbClr val="4F81BD"/>
            </a:solidFill>
            <a:prstDash val="solid"/>
          </a:ln>
        </p:spPr>
        <p:txBody>
          <a:bodyPr/>
          <a:lstStyle/>
          <a:p>
            <a:endParaRPr/>
          </a:p>
        </p:txBody>
      </p:sp>
      <p:sp>
        <p:nvSpPr>
          <p:cNvPr id="35" name="Text 22">
            <a:extLst>
              <a:ext uri="{FF2B5EF4-FFF2-40B4-BE49-F238E27FC236}">
                <a16:creationId xmlns:a16="http://schemas.microsoft.com/office/drawing/2014/main" id="{40B8FB91-E0B5-1921-D9D6-56E3028E9E5A}"/>
              </a:ext>
            </a:extLst>
          </p:cNvPr>
          <p:cNvSpPr/>
          <p:nvPr/>
        </p:nvSpPr>
        <p:spPr>
          <a:xfrm>
            <a:off x="6388821" y="4077644"/>
            <a:ext cx="4983480" cy="219456"/>
          </a:xfrm>
          <a:prstGeom prst="rect">
            <a:avLst/>
          </a:prstGeom>
          <a:noFill/>
          <a:ln/>
        </p:spPr>
        <p:txBody>
          <a:bodyPr wrap="square" lIns="0" tIns="0" rIns="0" bIns="0" rtlCol="0" anchor="ctr"/>
          <a:lstStyle/>
          <a:p>
            <a:pPr marL="0" indent="0">
              <a:buNone/>
            </a:pPr>
            <a:r>
              <a:rPr lang="en-US" sz="1400" b="1" dirty="0">
                <a:solidFill>
                  <a:srgbClr val="333333"/>
                </a:solidFill>
              </a:rPr>
              <a:t>Organisational context</a:t>
            </a:r>
            <a:endParaRPr lang="en-US" sz="1400" dirty="0"/>
          </a:p>
        </p:txBody>
      </p:sp>
      <p:sp>
        <p:nvSpPr>
          <p:cNvPr id="36" name="Text 23">
            <a:extLst>
              <a:ext uri="{FF2B5EF4-FFF2-40B4-BE49-F238E27FC236}">
                <a16:creationId xmlns:a16="http://schemas.microsoft.com/office/drawing/2014/main" id="{421F89F8-7DED-EF97-F1E8-9D2DF1BB756B}"/>
              </a:ext>
            </a:extLst>
          </p:cNvPr>
          <p:cNvSpPr/>
          <p:nvPr/>
        </p:nvSpPr>
        <p:spPr>
          <a:xfrm>
            <a:off x="6388821" y="4415972"/>
            <a:ext cx="4983480" cy="347472"/>
          </a:xfrm>
          <a:prstGeom prst="rect">
            <a:avLst/>
          </a:prstGeom>
          <a:noFill/>
          <a:ln/>
        </p:spPr>
        <p:txBody>
          <a:bodyPr wrap="square" lIns="254" tIns="254" rIns="254" bIns="254" rtlCol="0" anchor="t">
            <a:normAutofit lnSpcReduction="10000"/>
          </a:bodyPr>
          <a:lstStyle/>
          <a:p>
            <a:pPr marL="0" indent="0">
              <a:buNone/>
            </a:pPr>
            <a:r>
              <a:rPr lang="en-US" sz="1150" dirty="0">
                <a:solidFill>
                  <a:srgbClr val="333333"/>
                </a:solidFill>
              </a:rPr>
              <a:t>Openness, trust and support were enablers; workload, time pressure, understaffing and limited practical tools constrained application.</a:t>
            </a:r>
            <a:endParaRPr lang="en-US" sz="11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6. Focus group: purpose and confidentiality</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Used as validation and collective sense-making, not primary data generation</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3000"/>
            <a:ext cx="5303520" cy="1828800"/>
          </a:xfrm>
          <a:prstGeom prst="roundRect">
            <a:avLst>
              <a:gd name="adj" fmla="val 3000"/>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28016" cy="182880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Purpose</a:t>
            </a:r>
            <a:endParaRPr lang="en-US" sz="1400" dirty="0"/>
          </a:p>
        </p:txBody>
      </p:sp>
      <p:sp>
        <p:nvSpPr>
          <p:cNvPr id="9" name="Text 7"/>
          <p:cNvSpPr/>
          <p:nvPr/>
        </p:nvSpPr>
        <p:spPr>
          <a:xfrm>
            <a:off x="914400" y="1618488"/>
            <a:ext cx="4983480" cy="12618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Validate and deepen themes emerging from interviews and survey data; compare experiences; identify shared themes and best practices; support triangulation.</a:t>
            </a:r>
            <a:endParaRPr lang="en-US" sz="1150" dirty="0"/>
          </a:p>
        </p:txBody>
      </p:sp>
      <p:sp>
        <p:nvSpPr>
          <p:cNvPr id="10" name="Shape 8"/>
          <p:cNvSpPr/>
          <p:nvPr/>
        </p:nvSpPr>
        <p:spPr>
          <a:xfrm>
            <a:off x="6217920" y="1143000"/>
            <a:ext cx="5303520" cy="1828800"/>
          </a:xfrm>
          <a:prstGeom prst="roundRect">
            <a:avLst>
              <a:gd name="adj" fmla="val 3000"/>
            </a:avLst>
          </a:prstGeom>
          <a:solidFill>
            <a:srgbClr val="F3F6F7"/>
          </a:solidFill>
          <a:ln w="7620">
            <a:solidFill>
              <a:srgbClr val="E0E0E0"/>
            </a:solidFill>
            <a:prstDash val="solid"/>
          </a:ln>
        </p:spPr>
        <p:txBody>
          <a:bodyPr/>
          <a:lstStyle/>
          <a:p>
            <a:endParaRPr/>
          </a:p>
        </p:txBody>
      </p:sp>
      <p:sp>
        <p:nvSpPr>
          <p:cNvPr id="11" name="Shape 9"/>
          <p:cNvSpPr/>
          <p:nvPr/>
        </p:nvSpPr>
        <p:spPr>
          <a:xfrm>
            <a:off x="6217920" y="1143000"/>
            <a:ext cx="128016" cy="1828800"/>
          </a:xfrm>
          <a:prstGeom prst="rect">
            <a:avLst/>
          </a:prstGeom>
          <a:solidFill>
            <a:srgbClr val="F28C45"/>
          </a:solidFill>
          <a:ln w="12700">
            <a:solidFill>
              <a:srgbClr val="F28C45"/>
            </a:solidFill>
            <a:prstDash val="solid"/>
          </a:ln>
        </p:spPr>
        <p:txBody>
          <a:bodyPr/>
          <a:lstStyle/>
          <a:p>
            <a:endParaRPr/>
          </a:p>
        </p:txBody>
      </p:sp>
      <p:sp>
        <p:nvSpPr>
          <p:cNvPr id="12" name="Text 10"/>
          <p:cNvSpPr/>
          <p:nvPr/>
        </p:nvSpPr>
        <p:spPr>
          <a:xfrm>
            <a:off x="6446520" y="12801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Confidentiality</a:t>
            </a:r>
            <a:endParaRPr lang="en-US" sz="1400" dirty="0"/>
          </a:p>
        </p:txBody>
      </p:sp>
      <p:sp>
        <p:nvSpPr>
          <p:cNvPr id="13" name="Text 11"/>
          <p:cNvSpPr/>
          <p:nvPr/>
        </p:nvSpPr>
        <p:spPr>
          <a:xfrm>
            <a:off x="6446520" y="1618488"/>
            <a:ext cx="4983480" cy="12618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Discussion focused on shared themes, not individual attribution. Findings were reported in anonymised thematic form. Purpose was reflection and learning, not evaluation of participants.</a:t>
            </a:r>
            <a:endParaRPr lang="en-US" sz="1150" dirty="0"/>
          </a:p>
        </p:txBody>
      </p:sp>
      <p:sp>
        <p:nvSpPr>
          <p:cNvPr id="14" name="Shape 12"/>
          <p:cNvSpPr/>
          <p:nvPr/>
        </p:nvSpPr>
        <p:spPr>
          <a:xfrm>
            <a:off x="685800" y="3337560"/>
            <a:ext cx="10835640" cy="1417320"/>
          </a:xfrm>
          <a:prstGeom prst="roundRect">
            <a:avLst>
              <a:gd name="adj" fmla="val 3871"/>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3337560"/>
            <a:ext cx="128016" cy="1417320"/>
          </a:xfrm>
          <a:prstGeom prst="rect">
            <a:avLst/>
          </a:prstGeom>
          <a:solidFill>
            <a:srgbClr val="4F81BD"/>
          </a:solidFill>
          <a:ln w="12700">
            <a:solidFill>
              <a:srgbClr val="4F81BD"/>
            </a:solidFill>
            <a:prstDash val="solid"/>
          </a:ln>
        </p:spPr>
        <p:txBody>
          <a:bodyPr/>
          <a:lstStyle/>
          <a:p>
            <a:endParaRPr/>
          </a:p>
        </p:txBody>
      </p:sp>
      <p:sp>
        <p:nvSpPr>
          <p:cNvPr id="16" name="Text 14"/>
          <p:cNvSpPr/>
          <p:nvPr/>
        </p:nvSpPr>
        <p:spPr>
          <a:xfrm>
            <a:off x="914400" y="3474720"/>
            <a:ext cx="10515600" cy="228600"/>
          </a:xfrm>
          <a:prstGeom prst="rect">
            <a:avLst/>
          </a:prstGeom>
          <a:noFill/>
          <a:ln/>
        </p:spPr>
        <p:txBody>
          <a:bodyPr wrap="square" lIns="0" tIns="0" rIns="0" bIns="0" rtlCol="0" anchor="ctr"/>
          <a:lstStyle/>
          <a:p>
            <a:pPr marL="0" indent="0">
              <a:buNone/>
            </a:pPr>
            <a:r>
              <a:rPr lang="en-US" sz="1400" b="1" dirty="0">
                <a:solidFill>
                  <a:srgbClr val="333333"/>
                </a:solidFill>
              </a:rPr>
              <a:t>Discussion prompts</a:t>
            </a:r>
            <a:endParaRPr lang="en-US" sz="1400" dirty="0"/>
          </a:p>
        </p:txBody>
      </p:sp>
      <p:sp>
        <p:nvSpPr>
          <p:cNvPr id="17" name="Text 15"/>
          <p:cNvSpPr/>
          <p:nvPr/>
        </p:nvSpPr>
        <p:spPr>
          <a:xfrm>
            <a:off x="914400" y="3813048"/>
            <a:ext cx="10515600" cy="85039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What was most important in the coaching process? What was easiest or hardest to apply? How did coaching affect communication, feedback, delegation, motivation and leadership? What organisational factors supported or limited implementation?</a:t>
            </a:r>
            <a:endParaRPr lang="en-US" sz="1150" dirty="0"/>
          </a:p>
        </p:txBody>
      </p:sp>
      <p:sp>
        <p:nvSpPr>
          <p:cNvPr id="18" name="Shape 16"/>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19" name="Text 17"/>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0" name="Text 18"/>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15</a:t>
            </a:r>
            <a:endParaRPr lang="en-US" sz="7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6. Focus group findings</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Validated and deepened survey and interview findings</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2999"/>
            <a:ext cx="3291840" cy="4773141"/>
          </a:xfrm>
          <a:prstGeom prst="roundRect">
            <a:avLst>
              <a:gd name="adj" fmla="val 1622"/>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37160" cy="477314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3063240" cy="228600"/>
          </a:xfrm>
          <a:prstGeom prst="rect">
            <a:avLst/>
          </a:prstGeom>
          <a:noFill/>
          <a:ln/>
        </p:spPr>
        <p:txBody>
          <a:bodyPr wrap="square" lIns="0" tIns="0" rIns="0" bIns="0" rtlCol="0" anchor="ctr"/>
          <a:lstStyle/>
          <a:p>
            <a:pPr marL="0" indent="0">
              <a:buNone/>
            </a:pPr>
            <a:r>
              <a:rPr lang="en-US" sz="1400" b="1" dirty="0">
                <a:solidFill>
                  <a:srgbClr val="333333"/>
                </a:solidFill>
              </a:rPr>
              <a:t>Confirmed themes</a:t>
            </a:r>
            <a:endParaRPr lang="en-US" sz="1400" dirty="0"/>
          </a:p>
        </p:txBody>
      </p:sp>
      <p:sp>
        <p:nvSpPr>
          <p:cNvPr id="9" name="Text 7"/>
          <p:cNvSpPr/>
          <p:nvPr/>
        </p:nvSpPr>
        <p:spPr>
          <a:xfrm>
            <a:off x="914400" y="1618488"/>
            <a:ext cx="3063240" cy="4279390"/>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Reflection and dedicated thinking time</a:t>
            </a:r>
            <a:endParaRPr lang="en-US" sz="1150" dirty="0"/>
          </a:p>
          <a:p>
            <a:pPr marL="0" indent="0">
              <a:buNone/>
            </a:pPr>
            <a:r>
              <a:rPr lang="en-US" sz="1150" dirty="0">
                <a:solidFill>
                  <a:srgbClr val="333333"/>
                </a:solidFill>
              </a:rPr>
              <a:t>Communication and relational leadership</a:t>
            </a:r>
            <a:endParaRPr lang="en-US" sz="1150" dirty="0"/>
          </a:p>
          <a:p>
            <a:pPr marL="0" indent="0">
              <a:buNone/>
            </a:pPr>
            <a:r>
              <a:rPr lang="en-US" sz="1150" dirty="0">
                <a:solidFill>
                  <a:srgbClr val="333333"/>
                </a:solidFill>
              </a:rPr>
              <a:t>Understanding individual differences</a:t>
            </a:r>
            <a:endParaRPr lang="en-US" sz="1150" dirty="0"/>
          </a:p>
          <a:p>
            <a:pPr marL="0" indent="0">
              <a:buNone/>
            </a:pPr>
            <a:r>
              <a:rPr lang="en-US" sz="1150" dirty="0">
                <a:solidFill>
                  <a:srgbClr val="333333"/>
                </a:solidFill>
              </a:rPr>
              <a:t>Goal clarity and alignment</a:t>
            </a:r>
            <a:endParaRPr lang="en-US" sz="1150" dirty="0"/>
          </a:p>
          <a:p>
            <a:pPr marL="0" indent="0">
              <a:buNone/>
            </a:pPr>
            <a:r>
              <a:rPr lang="en-US" sz="1150" dirty="0">
                <a:solidFill>
                  <a:srgbClr val="333333"/>
                </a:solidFill>
              </a:rPr>
              <a:t>Practical use of models</a:t>
            </a:r>
            <a:endParaRPr lang="en-US" sz="1150" dirty="0"/>
          </a:p>
          <a:p>
            <a:pPr marL="0" indent="0">
              <a:buNone/>
            </a:pPr>
            <a:r>
              <a:rPr lang="en-US" sz="1150" dirty="0">
                <a:solidFill>
                  <a:srgbClr val="333333"/>
                </a:solidFill>
              </a:rPr>
              <a:t>Individual goals and organization alignment</a:t>
            </a:r>
            <a:endParaRPr lang="en-US" sz="1150" dirty="0"/>
          </a:p>
          <a:p>
            <a:pPr marL="0" indent="0">
              <a:buNone/>
            </a:pPr>
            <a:r>
              <a:rPr lang="en-US" sz="1150" dirty="0">
                <a:solidFill>
                  <a:srgbClr val="333333"/>
                </a:solidFill>
              </a:rPr>
              <a:t>Leadership team alignment</a:t>
            </a:r>
          </a:p>
          <a:p>
            <a:pPr marL="0" indent="0">
              <a:buNone/>
            </a:pPr>
            <a:r>
              <a:rPr lang="en-US" sz="1150" dirty="0">
                <a:solidFill>
                  <a:srgbClr val="333333"/>
                </a:solidFill>
              </a:rPr>
              <a:t>Business-development implications</a:t>
            </a:r>
          </a:p>
          <a:p>
            <a:pPr marL="0" indent="0">
              <a:buNone/>
            </a:pPr>
            <a:endParaRPr lang="en-US" sz="1150" dirty="0">
              <a:solidFill>
                <a:srgbClr val="333333"/>
              </a:solidFill>
            </a:endParaRPr>
          </a:p>
          <a:p>
            <a:pPr marL="0" indent="0">
              <a:buNone/>
            </a:pPr>
            <a:endParaRPr lang="en-US" sz="1150" dirty="0">
              <a:solidFill>
                <a:srgbClr val="333333"/>
              </a:solidFill>
            </a:endParaRPr>
          </a:p>
          <a:p>
            <a:pPr marL="0" indent="0">
              <a:buNone/>
            </a:pPr>
            <a:endParaRPr lang="en-US" sz="1150" dirty="0">
              <a:solidFill>
                <a:srgbClr val="333333"/>
              </a:solidFill>
            </a:endParaRPr>
          </a:p>
          <a:p>
            <a:pPr marL="0" indent="0">
              <a:buNone/>
            </a:pPr>
            <a:endParaRPr lang="en-US" sz="1150" dirty="0">
              <a:solidFill>
                <a:srgbClr val="333333"/>
              </a:solidFill>
            </a:endParaRPr>
          </a:p>
          <a:p>
            <a:pPr marL="0" indent="0">
              <a:buNone/>
            </a:pPr>
            <a:endParaRPr lang="en-US" sz="1150" dirty="0"/>
          </a:p>
        </p:txBody>
      </p:sp>
      <p:sp>
        <p:nvSpPr>
          <p:cNvPr id="10" name="Shape 8"/>
          <p:cNvSpPr/>
          <p:nvPr/>
        </p:nvSpPr>
        <p:spPr>
          <a:xfrm>
            <a:off x="4389120" y="1143000"/>
            <a:ext cx="3429000" cy="914400"/>
          </a:xfrm>
          <a:prstGeom prst="roundRect">
            <a:avLst>
              <a:gd name="adj" fmla="val 8000"/>
            </a:avLst>
          </a:prstGeom>
          <a:solidFill>
            <a:srgbClr val="FFF4EA"/>
          </a:solidFill>
          <a:ln w="8890">
            <a:solidFill>
              <a:srgbClr val="F28C45"/>
            </a:solidFill>
            <a:prstDash val="solid"/>
          </a:ln>
        </p:spPr>
        <p:txBody>
          <a:bodyPr/>
          <a:lstStyle/>
          <a:p>
            <a:endParaRPr/>
          </a:p>
        </p:txBody>
      </p:sp>
      <p:sp>
        <p:nvSpPr>
          <p:cNvPr id="11" name="Text 9"/>
          <p:cNvSpPr/>
          <p:nvPr/>
        </p:nvSpPr>
        <p:spPr>
          <a:xfrm>
            <a:off x="4617720" y="1307592"/>
            <a:ext cx="2971800" cy="685800"/>
          </a:xfrm>
          <a:prstGeom prst="rect">
            <a:avLst/>
          </a:prstGeom>
          <a:noFill/>
          <a:ln/>
        </p:spPr>
        <p:txBody>
          <a:bodyPr wrap="square" lIns="254" tIns="254" rIns="254" bIns="254" rtlCol="0" anchor="ctr">
            <a:normAutofit fontScale="92500"/>
          </a:bodyPr>
          <a:lstStyle/>
          <a:p>
            <a:pPr marL="0" indent="0">
              <a:buNone/>
            </a:pPr>
            <a:r>
              <a:rPr lang="en-US" sz="1300" i="1" dirty="0">
                <a:solidFill>
                  <a:srgbClr val="333333"/>
                </a:solidFill>
              </a:rPr>
              <a:t>“To have time for improving yourself is absolutely crucial… to follow the structure… makes sense to move forward”</a:t>
            </a:r>
            <a:endParaRPr lang="en-US" sz="1300" dirty="0"/>
          </a:p>
        </p:txBody>
      </p:sp>
      <p:sp>
        <p:nvSpPr>
          <p:cNvPr id="12" name="Shape 10"/>
          <p:cNvSpPr/>
          <p:nvPr/>
        </p:nvSpPr>
        <p:spPr>
          <a:xfrm>
            <a:off x="8001000" y="1143000"/>
            <a:ext cx="3429000" cy="914400"/>
          </a:xfrm>
          <a:prstGeom prst="roundRect">
            <a:avLst>
              <a:gd name="adj" fmla="val 8000"/>
            </a:avLst>
          </a:prstGeom>
          <a:solidFill>
            <a:srgbClr val="FFF4EA"/>
          </a:solidFill>
          <a:ln w="8890">
            <a:solidFill>
              <a:srgbClr val="F28C45"/>
            </a:solidFill>
            <a:prstDash val="solid"/>
          </a:ln>
        </p:spPr>
        <p:txBody>
          <a:bodyPr/>
          <a:lstStyle/>
          <a:p>
            <a:endParaRPr/>
          </a:p>
        </p:txBody>
      </p:sp>
      <p:sp>
        <p:nvSpPr>
          <p:cNvPr id="13" name="Text 11"/>
          <p:cNvSpPr/>
          <p:nvPr/>
        </p:nvSpPr>
        <p:spPr>
          <a:xfrm>
            <a:off x="8229600" y="1307592"/>
            <a:ext cx="2971800" cy="685800"/>
          </a:xfrm>
          <a:prstGeom prst="rect">
            <a:avLst/>
          </a:prstGeom>
          <a:noFill/>
          <a:ln/>
        </p:spPr>
        <p:txBody>
          <a:bodyPr wrap="square" lIns="254" tIns="254" rIns="254" bIns="254" rtlCol="0" anchor="ctr">
            <a:normAutofit/>
          </a:bodyPr>
          <a:lstStyle/>
          <a:p>
            <a:pPr marL="0" indent="0">
              <a:buNone/>
            </a:pPr>
            <a:r>
              <a:rPr lang="en-US" sz="1300" i="1" dirty="0">
                <a:solidFill>
                  <a:srgbClr val="333333"/>
                </a:solidFill>
              </a:rPr>
              <a:t>“I realised that I don’t need to have all the answers… it’s about asking the right questions”</a:t>
            </a:r>
            <a:endParaRPr lang="en-US" sz="1300" dirty="0"/>
          </a:p>
        </p:txBody>
      </p:sp>
      <p:sp>
        <p:nvSpPr>
          <p:cNvPr id="14" name="Shape 12"/>
          <p:cNvSpPr/>
          <p:nvPr/>
        </p:nvSpPr>
        <p:spPr>
          <a:xfrm>
            <a:off x="4389120" y="2331720"/>
            <a:ext cx="3429000" cy="914400"/>
          </a:xfrm>
          <a:prstGeom prst="roundRect">
            <a:avLst>
              <a:gd name="adj" fmla="val 8000"/>
            </a:avLst>
          </a:prstGeom>
          <a:solidFill>
            <a:srgbClr val="FFF4EA"/>
          </a:solidFill>
          <a:ln w="8890">
            <a:solidFill>
              <a:srgbClr val="F28C45"/>
            </a:solidFill>
            <a:prstDash val="solid"/>
          </a:ln>
        </p:spPr>
        <p:txBody>
          <a:bodyPr/>
          <a:lstStyle/>
          <a:p>
            <a:endParaRPr/>
          </a:p>
        </p:txBody>
      </p:sp>
      <p:sp>
        <p:nvSpPr>
          <p:cNvPr id="15" name="Text 13"/>
          <p:cNvSpPr/>
          <p:nvPr/>
        </p:nvSpPr>
        <p:spPr>
          <a:xfrm>
            <a:off x="4617720" y="2496312"/>
            <a:ext cx="2971800" cy="685800"/>
          </a:xfrm>
          <a:prstGeom prst="rect">
            <a:avLst/>
          </a:prstGeom>
          <a:noFill/>
          <a:ln/>
        </p:spPr>
        <p:txBody>
          <a:bodyPr wrap="square" lIns="254" tIns="254" rIns="254" bIns="254" rtlCol="0" anchor="ctr">
            <a:normAutofit/>
          </a:bodyPr>
          <a:lstStyle/>
          <a:p>
            <a:pPr marL="0" indent="0">
              <a:buNone/>
            </a:pPr>
            <a:r>
              <a:rPr lang="en-US" sz="1300" i="1" dirty="0">
                <a:solidFill>
                  <a:srgbClr val="333333"/>
                </a:solidFill>
              </a:rPr>
              <a:t>“Thinking more about what motivates this person… not only what I expect from them”</a:t>
            </a:r>
            <a:endParaRPr lang="en-US" sz="1300" dirty="0"/>
          </a:p>
        </p:txBody>
      </p:sp>
      <p:sp>
        <p:nvSpPr>
          <p:cNvPr id="16" name="Shape 14"/>
          <p:cNvSpPr/>
          <p:nvPr/>
        </p:nvSpPr>
        <p:spPr>
          <a:xfrm>
            <a:off x="8001000" y="2331720"/>
            <a:ext cx="3429000" cy="914400"/>
          </a:xfrm>
          <a:prstGeom prst="roundRect">
            <a:avLst>
              <a:gd name="adj" fmla="val 8000"/>
            </a:avLst>
          </a:prstGeom>
          <a:solidFill>
            <a:srgbClr val="FFF4EA"/>
          </a:solidFill>
          <a:ln w="8890">
            <a:solidFill>
              <a:srgbClr val="F28C45"/>
            </a:solidFill>
            <a:prstDash val="solid"/>
          </a:ln>
        </p:spPr>
        <p:txBody>
          <a:bodyPr/>
          <a:lstStyle/>
          <a:p>
            <a:endParaRPr/>
          </a:p>
        </p:txBody>
      </p:sp>
      <p:sp>
        <p:nvSpPr>
          <p:cNvPr id="17" name="Text 15"/>
          <p:cNvSpPr/>
          <p:nvPr/>
        </p:nvSpPr>
        <p:spPr>
          <a:xfrm>
            <a:off x="8229600" y="2496312"/>
            <a:ext cx="2971800" cy="685800"/>
          </a:xfrm>
          <a:prstGeom prst="rect">
            <a:avLst/>
          </a:prstGeom>
          <a:noFill/>
          <a:ln/>
        </p:spPr>
        <p:txBody>
          <a:bodyPr wrap="square" lIns="254" tIns="254" rIns="254" bIns="254" rtlCol="0" anchor="ctr">
            <a:normAutofit/>
          </a:bodyPr>
          <a:lstStyle/>
          <a:p>
            <a:pPr marL="0" indent="0">
              <a:buNone/>
            </a:pPr>
            <a:r>
              <a:rPr lang="en-US" sz="1300" i="1" dirty="0">
                <a:solidFill>
                  <a:srgbClr val="333333"/>
                </a:solidFill>
              </a:rPr>
              <a:t>“It’s not about remembering the model… it’s about what works for you”</a:t>
            </a:r>
            <a:endParaRPr lang="en-US" sz="1300" dirty="0"/>
          </a:p>
        </p:txBody>
      </p:sp>
      <p:sp>
        <p:nvSpPr>
          <p:cNvPr id="18" name="Shape 16"/>
          <p:cNvSpPr/>
          <p:nvPr/>
        </p:nvSpPr>
        <p:spPr>
          <a:xfrm>
            <a:off x="4389120" y="3520440"/>
            <a:ext cx="3429000" cy="914400"/>
          </a:xfrm>
          <a:prstGeom prst="roundRect">
            <a:avLst>
              <a:gd name="adj" fmla="val 8000"/>
            </a:avLst>
          </a:prstGeom>
          <a:solidFill>
            <a:srgbClr val="FFF4EA"/>
          </a:solidFill>
          <a:ln w="8890">
            <a:solidFill>
              <a:srgbClr val="F28C45"/>
            </a:solidFill>
            <a:prstDash val="solid"/>
          </a:ln>
        </p:spPr>
        <p:txBody>
          <a:bodyPr/>
          <a:lstStyle/>
          <a:p>
            <a:endParaRPr/>
          </a:p>
        </p:txBody>
      </p:sp>
      <p:sp>
        <p:nvSpPr>
          <p:cNvPr id="19" name="Text 17"/>
          <p:cNvSpPr/>
          <p:nvPr/>
        </p:nvSpPr>
        <p:spPr>
          <a:xfrm>
            <a:off x="4617720" y="3685032"/>
            <a:ext cx="2971800" cy="685800"/>
          </a:xfrm>
          <a:prstGeom prst="rect">
            <a:avLst/>
          </a:prstGeom>
          <a:noFill/>
          <a:ln/>
        </p:spPr>
        <p:txBody>
          <a:bodyPr wrap="square" lIns="254" tIns="254" rIns="254" bIns="254" rtlCol="0" anchor="ctr">
            <a:normAutofit/>
          </a:bodyPr>
          <a:lstStyle/>
          <a:p>
            <a:pPr marL="0" indent="0">
              <a:buNone/>
            </a:pPr>
            <a:r>
              <a:rPr lang="en-US" sz="1300" i="1" dirty="0">
                <a:solidFill>
                  <a:srgbClr val="333333"/>
                </a:solidFill>
              </a:rPr>
              <a:t>“We have 24 hours… it’s a question of priority”</a:t>
            </a:r>
            <a:endParaRPr lang="en-US" sz="1300" dirty="0"/>
          </a:p>
        </p:txBody>
      </p:sp>
      <p:sp>
        <p:nvSpPr>
          <p:cNvPr id="20" name="Shape 18"/>
          <p:cNvSpPr/>
          <p:nvPr/>
        </p:nvSpPr>
        <p:spPr>
          <a:xfrm>
            <a:off x="8001000" y="3520440"/>
            <a:ext cx="3429000" cy="914400"/>
          </a:xfrm>
          <a:prstGeom prst="roundRect">
            <a:avLst>
              <a:gd name="adj" fmla="val 8000"/>
            </a:avLst>
          </a:prstGeom>
          <a:solidFill>
            <a:srgbClr val="FFF4EA"/>
          </a:solidFill>
          <a:ln w="8890">
            <a:solidFill>
              <a:srgbClr val="F28C45"/>
            </a:solidFill>
            <a:prstDash val="solid"/>
          </a:ln>
        </p:spPr>
        <p:txBody>
          <a:bodyPr/>
          <a:lstStyle/>
          <a:p>
            <a:endParaRPr/>
          </a:p>
        </p:txBody>
      </p:sp>
      <p:sp>
        <p:nvSpPr>
          <p:cNvPr id="21" name="Text 19"/>
          <p:cNvSpPr/>
          <p:nvPr/>
        </p:nvSpPr>
        <p:spPr>
          <a:xfrm>
            <a:off x="8229600" y="3685032"/>
            <a:ext cx="2971800" cy="685800"/>
          </a:xfrm>
          <a:prstGeom prst="rect">
            <a:avLst/>
          </a:prstGeom>
          <a:noFill/>
          <a:ln/>
        </p:spPr>
        <p:txBody>
          <a:bodyPr wrap="square" lIns="254" tIns="254" rIns="254" bIns="254" rtlCol="0" anchor="ctr">
            <a:normAutofit/>
          </a:bodyPr>
          <a:lstStyle/>
          <a:p>
            <a:pPr marL="0" indent="0">
              <a:buNone/>
            </a:pPr>
            <a:r>
              <a:rPr lang="en-US" sz="1300" i="1" dirty="0">
                <a:solidFill>
                  <a:srgbClr val="333333"/>
                </a:solidFill>
              </a:rPr>
              <a:t>“The limitation was time… consulting is fast-paced…”</a:t>
            </a:r>
            <a:endParaRPr lang="en-US" sz="1300" dirty="0"/>
          </a:p>
        </p:txBody>
      </p:sp>
      <p:sp>
        <p:nvSpPr>
          <p:cNvPr id="22" name="Shape 20"/>
          <p:cNvSpPr/>
          <p:nvPr/>
        </p:nvSpPr>
        <p:spPr>
          <a:xfrm>
            <a:off x="4389120" y="4846319"/>
            <a:ext cx="7040880" cy="1069833"/>
          </a:xfrm>
          <a:prstGeom prst="roundRect">
            <a:avLst>
              <a:gd name="adj" fmla="val 6316"/>
            </a:avLst>
          </a:prstGeom>
          <a:solidFill>
            <a:srgbClr val="F3F6F7"/>
          </a:solidFill>
          <a:ln w="7620">
            <a:solidFill>
              <a:srgbClr val="E0E0E0"/>
            </a:solidFill>
            <a:prstDash val="solid"/>
          </a:ln>
        </p:spPr>
        <p:txBody>
          <a:bodyPr/>
          <a:lstStyle/>
          <a:p>
            <a:endParaRPr/>
          </a:p>
        </p:txBody>
      </p:sp>
      <p:sp>
        <p:nvSpPr>
          <p:cNvPr id="23" name="Shape 21"/>
          <p:cNvSpPr/>
          <p:nvPr/>
        </p:nvSpPr>
        <p:spPr>
          <a:xfrm>
            <a:off x="4389120" y="4846320"/>
            <a:ext cx="137160" cy="1051558"/>
          </a:xfrm>
          <a:prstGeom prst="rect">
            <a:avLst/>
          </a:prstGeom>
          <a:solidFill>
            <a:srgbClr val="F28C45"/>
          </a:solidFill>
          <a:ln w="12700">
            <a:solidFill>
              <a:srgbClr val="F28C45"/>
            </a:solidFill>
            <a:prstDash val="solid"/>
          </a:ln>
        </p:spPr>
        <p:txBody>
          <a:bodyPr/>
          <a:lstStyle/>
          <a:p>
            <a:endParaRPr/>
          </a:p>
        </p:txBody>
      </p:sp>
      <p:sp>
        <p:nvSpPr>
          <p:cNvPr id="24" name="Text 22"/>
          <p:cNvSpPr/>
          <p:nvPr/>
        </p:nvSpPr>
        <p:spPr>
          <a:xfrm>
            <a:off x="4617720" y="4983480"/>
            <a:ext cx="6720840" cy="228600"/>
          </a:xfrm>
          <a:prstGeom prst="rect">
            <a:avLst/>
          </a:prstGeom>
          <a:noFill/>
          <a:ln/>
        </p:spPr>
        <p:txBody>
          <a:bodyPr wrap="square" lIns="0" tIns="0" rIns="0" bIns="0" rtlCol="0" anchor="ctr"/>
          <a:lstStyle/>
          <a:p>
            <a:pPr marL="0" indent="0">
              <a:buNone/>
            </a:pPr>
            <a:r>
              <a:rPr lang="en-US" sz="1400" b="1" dirty="0">
                <a:solidFill>
                  <a:srgbClr val="333333"/>
                </a:solidFill>
              </a:rPr>
              <a:t>Overall focus group conclusion</a:t>
            </a:r>
            <a:endParaRPr lang="en-US" sz="1400" dirty="0"/>
          </a:p>
        </p:txBody>
      </p:sp>
      <p:sp>
        <p:nvSpPr>
          <p:cNvPr id="25" name="Text 23"/>
          <p:cNvSpPr/>
          <p:nvPr/>
        </p:nvSpPr>
        <p:spPr>
          <a:xfrm>
            <a:off x="4617720" y="5321808"/>
            <a:ext cx="6720840" cy="576070"/>
          </a:xfrm>
          <a:prstGeom prst="rect">
            <a:avLst/>
          </a:prstGeom>
          <a:noFill/>
          <a:ln/>
        </p:spPr>
        <p:txBody>
          <a:bodyPr wrap="square" lIns="254" tIns="254" rIns="254" bIns="254" rtlCol="0" anchor="t">
            <a:normAutofit fontScale="92500" lnSpcReduction="20000"/>
          </a:bodyPr>
          <a:lstStyle/>
          <a:p>
            <a:pPr marL="0" indent="0">
              <a:buNone/>
            </a:pPr>
            <a:r>
              <a:rPr lang="en-US" sz="1150" dirty="0">
                <a:solidFill>
                  <a:srgbClr val="333333"/>
                </a:solidFill>
              </a:rPr>
              <a:t>Leadership coaching contributed to more reflective, intentional and relationally effective leadership. Sustaining outcomes depends on time, workload, prioritisation and organisational support.</a:t>
            </a:r>
          </a:p>
          <a:p>
            <a:r>
              <a:rPr lang="en-US" sz="1200" dirty="0">
                <a:solidFill>
                  <a:srgbClr val="203040"/>
                </a:solidFill>
              </a:rPr>
              <a:t>A key shift was movement away from a directive, solution-oriented style toward a more facilitative leadership approach.</a:t>
            </a:r>
          </a:p>
          <a:p>
            <a:pPr marL="0" indent="0">
              <a:buNone/>
            </a:pPr>
            <a:endParaRPr lang="en-US" sz="1150" dirty="0"/>
          </a:p>
        </p:txBody>
      </p:sp>
      <p:sp>
        <p:nvSpPr>
          <p:cNvPr id="26" name="Shape 24"/>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7" name="Text 25"/>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8" name="Text 26"/>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16</a:t>
            </a:r>
            <a:endParaRPr lang="en-US" sz="7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Triangulation: what the three data sources show</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Survey + interviews + focus group</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143000"/>
            <a:ext cx="5349240" cy="1371600"/>
          </a:xfrm>
          <a:prstGeom prst="roundRect">
            <a:avLst>
              <a:gd name="adj" fmla="val 4000"/>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143000"/>
            <a:ext cx="128016" cy="137160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8016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Shared positive findings</a:t>
            </a:r>
            <a:endParaRPr lang="en-US" sz="1400" dirty="0"/>
          </a:p>
        </p:txBody>
      </p:sp>
      <p:sp>
        <p:nvSpPr>
          <p:cNvPr id="9" name="Text 7"/>
          <p:cNvSpPr/>
          <p:nvPr/>
        </p:nvSpPr>
        <p:spPr>
          <a:xfrm>
            <a:off x="914400" y="1618488"/>
            <a:ext cx="5029200" cy="8046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All strands point to positive perceived impact, especially around communication, goal clarity, role alignment, action orientation and self-reported behavioural change.</a:t>
            </a:r>
            <a:endParaRPr lang="en-US" sz="1150" dirty="0"/>
          </a:p>
        </p:txBody>
      </p:sp>
      <p:sp>
        <p:nvSpPr>
          <p:cNvPr id="10" name="Shape 8"/>
          <p:cNvSpPr/>
          <p:nvPr/>
        </p:nvSpPr>
        <p:spPr>
          <a:xfrm>
            <a:off x="6172200" y="1143000"/>
            <a:ext cx="5349240" cy="1371600"/>
          </a:xfrm>
          <a:prstGeom prst="roundRect">
            <a:avLst>
              <a:gd name="adj" fmla="val 4000"/>
            </a:avLst>
          </a:prstGeom>
          <a:solidFill>
            <a:srgbClr val="F3F6F7"/>
          </a:solidFill>
          <a:ln w="7620">
            <a:solidFill>
              <a:srgbClr val="E0E0E0"/>
            </a:solidFill>
            <a:prstDash val="solid"/>
          </a:ln>
        </p:spPr>
        <p:txBody>
          <a:bodyPr/>
          <a:lstStyle/>
          <a:p>
            <a:endParaRPr/>
          </a:p>
        </p:txBody>
      </p:sp>
      <p:sp>
        <p:nvSpPr>
          <p:cNvPr id="11" name="Shape 9"/>
          <p:cNvSpPr/>
          <p:nvPr/>
        </p:nvSpPr>
        <p:spPr>
          <a:xfrm>
            <a:off x="6172200" y="1143000"/>
            <a:ext cx="128016" cy="1371600"/>
          </a:xfrm>
          <a:prstGeom prst="rect">
            <a:avLst/>
          </a:prstGeom>
          <a:solidFill>
            <a:srgbClr val="008C95"/>
          </a:solidFill>
          <a:ln w="12700">
            <a:solidFill>
              <a:srgbClr val="008C95"/>
            </a:solidFill>
            <a:prstDash val="solid"/>
          </a:ln>
        </p:spPr>
        <p:txBody>
          <a:bodyPr/>
          <a:lstStyle/>
          <a:p>
            <a:endParaRPr/>
          </a:p>
        </p:txBody>
      </p:sp>
      <p:sp>
        <p:nvSpPr>
          <p:cNvPr id="12" name="Text 10"/>
          <p:cNvSpPr/>
          <p:nvPr/>
        </p:nvSpPr>
        <p:spPr>
          <a:xfrm>
            <a:off x="6400800" y="128016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Depth from interviews</a:t>
            </a:r>
            <a:endParaRPr lang="en-US" sz="1400" dirty="0"/>
          </a:p>
        </p:txBody>
      </p:sp>
      <p:sp>
        <p:nvSpPr>
          <p:cNvPr id="13" name="Text 11"/>
          <p:cNvSpPr/>
          <p:nvPr/>
        </p:nvSpPr>
        <p:spPr>
          <a:xfrm>
            <a:off x="6400800" y="1618488"/>
            <a:ext cx="5029200" cy="8046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Interviews showed how changes appeared in listening, feedback, delegation, one-to-one meetings, reflective leadership and role transition.</a:t>
            </a:r>
            <a:endParaRPr lang="en-US" sz="1150" dirty="0"/>
          </a:p>
        </p:txBody>
      </p:sp>
      <p:sp>
        <p:nvSpPr>
          <p:cNvPr id="14" name="Shape 12"/>
          <p:cNvSpPr/>
          <p:nvPr/>
        </p:nvSpPr>
        <p:spPr>
          <a:xfrm>
            <a:off x="685800" y="2834640"/>
            <a:ext cx="5349240" cy="1371600"/>
          </a:xfrm>
          <a:prstGeom prst="roundRect">
            <a:avLst>
              <a:gd name="adj" fmla="val 4000"/>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2834640"/>
            <a:ext cx="128016" cy="1371600"/>
          </a:xfrm>
          <a:prstGeom prst="rect">
            <a:avLst/>
          </a:prstGeom>
          <a:solidFill>
            <a:srgbClr val="F28C45"/>
          </a:solidFill>
          <a:ln w="12700">
            <a:solidFill>
              <a:srgbClr val="F28C45"/>
            </a:solidFill>
            <a:prstDash val="solid"/>
          </a:ln>
        </p:spPr>
        <p:txBody>
          <a:bodyPr/>
          <a:lstStyle/>
          <a:p>
            <a:endParaRPr/>
          </a:p>
        </p:txBody>
      </p:sp>
      <p:sp>
        <p:nvSpPr>
          <p:cNvPr id="16" name="Text 14"/>
          <p:cNvSpPr/>
          <p:nvPr/>
        </p:nvSpPr>
        <p:spPr>
          <a:xfrm>
            <a:off x="914400" y="297180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Validation from focus group</a:t>
            </a:r>
            <a:endParaRPr lang="en-US" sz="1400" dirty="0"/>
          </a:p>
        </p:txBody>
      </p:sp>
      <p:sp>
        <p:nvSpPr>
          <p:cNvPr id="17" name="Text 15"/>
          <p:cNvSpPr/>
          <p:nvPr/>
        </p:nvSpPr>
        <p:spPr>
          <a:xfrm>
            <a:off x="914400" y="3310128"/>
            <a:ext cx="5029200" cy="80467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The focus group confirmed the importance of reflection, time, tailored leadership, goal clarity, practical models and leadership flexibility.</a:t>
            </a:r>
            <a:endParaRPr lang="en-US" sz="1150" dirty="0"/>
          </a:p>
        </p:txBody>
      </p:sp>
      <p:sp>
        <p:nvSpPr>
          <p:cNvPr id="18" name="Shape 16"/>
          <p:cNvSpPr/>
          <p:nvPr/>
        </p:nvSpPr>
        <p:spPr>
          <a:xfrm>
            <a:off x="6172200" y="2834640"/>
            <a:ext cx="5349240" cy="1371600"/>
          </a:xfrm>
          <a:prstGeom prst="roundRect">
            <a:avLst>
              <a:gd name="adj" fmla="val 4000"/>
            </a:avLst>
          </a:prstGeom>
          <a:solidFill>
            <a:srgbClr val="F3F6F7"/>
          </a:solidFill>
          <a:ln w="7620">
            <a:solidFill>
              <a:srgbClr val="E0E0E0"/>
            </a:solidFill>
            <a:prstDash val="solid"/>
          </a:ln>
        </p:spPr>
        <p:txBody>
          <a:bodyPr/>
          <a:lstStyle/>
          <a:p>
            <a:endParaRPr/>
          </a:p>
        </p:txBody>
      </p:sp>
      <p:sp>
        <p:nvSpPr>
          <p:cNvPr id="19" name="Shape 17"/>
          <p:cNvSpPr/>
          <p:nvPr/>
        </p:nvSpPr>
        <p:spPr>
          <a:xfrm>
            <a:off x="6172200" y="2834640"/>
            <a:ext cx="128016" cy="1371600"/>
          </a:xfrm>
          <a:prstGeom prst="rect">
            <a:avLst/>
          </a:prstGeom>
          <a:solidFill>
            <a:srgbClr val="F28C45"/>
          </a:solidFill>
          <a:ln w="12700">
            <a:solidFill>
              <a:srgbClr val="F28C45"/>
            </a:solidFill>
            <a:prstDash val="solid"/>
          </a:ln>
        </p:spPr>
        <p:txBody>
          <a:bodyPr/>
          <a:lstStyle/>
          <a:p>
            <a:endParaRPr/>
          </a:p>
        </p:txBody>
      </p:sp>
      <p:sp>
        <p:nvSpPr>
          <p:cNvPr id="20" name="Text 18"/>
          <p:cNvSpPr/>
          <p:nvPr/>
        </p:nvSpPr>
        <p:spPr>
          <a:xfrm>
            <a:off x="6400800" y="297180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Context matters</a:t>
            </a:r>
            <a:endParaRPr lang="en-US" sz="1400" dirty="0"/>
          </a:p>
        </p:txBody>
      </p:sp>
      <p:sp>
        <p:nvSpPr>
          <p:cNvPr id="21" name="Text 19"/>
          <p:cNvSpPr/>
          <p:nvPr/>
        </p:nvSpPr>
        <p:spPr>
          <a:xfrm>
            <a:off x="6400800" y="3310128"/>
            <a:ext cx="5029200" cy="804672"/>
          </a:xfrm>
          <a:prstGeom prst="rect">
            <a:avLst/>
          </a:prstGeom>
          <a:noFill/>
          <a:ln/>
        </p:spPr>
        <p:txBody>
          <a:bodyPr wrap="square" lIns="254" tIns="254" rIns="254" bIns="254" rtlCol="0" anchor="t">
            <a:normAutofit/>
          </a:bodyPr>
          <a:lstStyle/>
          <a:p>
            <a:pPr marL="0" indent="0">
              <a:buNone/>
            </a:pPr>
            <a:r>
              <a:rPr sz="1150"/>
              <a:t>Impact was strongest when coaching insights could be applied in practice. Time, workload, role clarity, three-way meetings and follow-up shaped transfer.</a:t>
            </a:r>
            <a:endParaRPr lang="en-US" sz="1150" dirty="0"/>
          </a:p>
        </p:txBody>
      </p:sp>
      <p:sp>
        <p:nvSpPr>
          <p:cNvPr id="22" name="Shape 20"/>
          <p:cNvSpPr/>
          <p:nvPr/>
        </p:nvSpPr>
        <p:spPr>
          <a:xfrm>
            <a:off x="1143000" y="4892040"/>
            <a:ext cx="9875520" cy="685800"/>
          </a:xfrm>
          <a:prstGeom prst="roundRect">
            <a:avLst>
              <a:gd name="adj" fmla="val 10667"/>
            </a:avLst>
          </a:prstGeom>
          <a:solidFill>
            <a:srgbClr val="FFF4EA"/>
          </a:solidFill>
          <a:ln w="8890">
            <a:solidFill>
              <a:srgbClr val="F28C45"/>
            </a:solidFill>
            <a:prstDash val="solid"/>
          </a:ln>
        </p:spPr>
        <p:txBody>
          <a:bodyPr/>
          <a:lstStyle/>
          <a:p>
            <a:endParaRPr/>
          </a:p>
        </p:txBody>
      </p:sp>
      <p:sp>
        <p:nvSpPr>
          <p:cNvPr id="23" name="Text 21"/>
          <p:cNvSpPr/>
          <p:nvPr/>
        </p:nvSpPr>
        <p:spPr>
          <a:xfrm>
            <a:off x="1371600" y="5056632"/>
            <a:ext cx="9418320" cy="457200"/>
          </a:xfrm>
          <a:prstGeom prst="rect">
            <a:avLst/>
          </a:prstGeom>
          <a:noFill/>
          <a:ln/>
        </p:spPr>
        <p:txBody>
          <a:bodyPr wrap="square" lIns="254" tIns="254" rIns="254" bIns="254" rtlCol="0" anchor="ctr">
            <a:normAutofit/>
          </a:bodyPr>
          <a:lstStyle/>
          <a:p>
            <a:pPr marL="0" indent="0">
              <a:buNone/>
            </a:pPr>
            <a:r>
              <a:rPr sz="1400"/>
              <a:t>“Overall conclusion: coaching supported more intentional leadership practice and created clear developmental value with transformational potential.”</a:t>
            </a:r>
            <a:endParaRPr lang="en-US" sz="1300" dirty="0"/>
          </a:p>
        </p:txBody>
      </p:sp>
      <p:sp>
        <p:nvSpPr>
          <p:cNvPr id="24" name="Shape 22"/>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5" name="Text 23"/>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6" name="Text 24"/>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18</a:t>
            </a:r>
            <a:endParaRPr lang="en-US" sz="7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7. Conclusions</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Answering the research question</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097280"/>
            <a:ext cx="5349240" cy="1234440"/>
          </a:xfrm>
          <a:prstGeom prst="roundRect">
            <a:avLst>
              <a:gd name="adj" fmla="val 4444"/>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097280"/>
            <a:ext cx="128016" cy="123444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34440"/>
            <a:ext cx="5029200" cy="228600"/>
          </a:xfrm>
          <a:prstGeom prst="rect">
            <a:avLst/>
          </a:prstGeom>
          <a:noFill/>
          <a:ln/>
        </p:spPr>
        <p:txBody>
          <a:bodyPr wrap="square" lIns="0" tIns="0" rIns="0" bIns="0" rtlCol="0" anchor="ctr"/>
          <a:lstStyle/>
          <a:p>
            <a:pPr marL="0" indent="0">
              <a:buNone/>
            </a:pPr>
            <a:r>
              <a:rPr lang="en-US" sz="1400" b="1" dirty="0">
                <a:solidFill>
                  <a:srgbClr val="333333"/>
                </a:solidFill>
              </a:rPr>
              <a:t>Leadership effectiveness</a:t>
            </a:r>
            <a:endParaRPr lang="en-US" sz="1400" dirty="0"/>
          </a:p>
        </p:txBody>
      </p:sp>
      <p:sp>
        <p:nvSpPr>
          <p:cNvPr id="9" name="Text 7"/>
          <p:cNvSpPr/>
          <p:nvPr/>
        </p:nvSpPr>
        <p:spPr>
          <a:xfrm>
            <a:off x="914400" y="1572768"/>
            <a:ext cx="5029200" cy="667512"/>
          </a:xfrm>
          <a:prstGeom prst="rect">
            <a:avLst/>
          </a:prstGeom>
          <a:noFill/>
          <a:ln/>
        </p:spPr>
        <p:txBody>
          <a:bodyPr wrap="square" lIns="254" tIns="254" rIns="254" bIns="254" rtlCol="0" anchor="t">
            <a:normAutofit/>
          </a:bodyPr>
          <a:lstStyle/>
          <a:p>
            <a:pPr marL="0" indent="0">
              <a:buNone/>
            </a:pPr>
            <a:r>
              <a:rPr sz="1100"/>
              <a:t>Supported to a strong extent: goal clarity, communication, structured reflection, action planning, delegation and self-reported behavioural change.</a:t>
            </a:r>
            <a:endParaRPr lang="en-US" sz="1150" dirty="0"/>
          </a:p>
        </p:txBody>
      </p:sp>
      <p:sp>
        <p:nvSpPr>
          <p:cNvPr id="10" name="Shape 8"/>
          <p:cNvSpPr/>
          <p:nvPr/>
        </p:nvSpPr>
        <p:spPr>
          <a:xfrm>
            <a:off x="6172200" y="1097280"/>
            <a:ext cx="5349240" cy="1234440"/>
          </a:xfrm>
          <a:prstGeom prst="roundRect">
            <a:avLst>
              <a:gd name="adj" fmla="val 4444"/>
            </a:avLst>
          </a:prstGeom>
          <a:solidFill>
            <a:srgbClr val="F3F6F7"/>
          </a:solidFill>
          <a:ln w="7620">
            <a:solidFill>
              <a:srgbClr val="E0E0E0"/>
            </a:solidFill>
            <a:prstDash val="solid"/>
          </a:ln>
        </p:spPr>
        <p:txBody>
          <a:bodyPr/>
          <a:lstStyle/>
          <a:p>
            <a:endParaRPr/>
          </a:p>
        </p:txBody>
      </p:sp>
      <p:sp>
        <p:nvSpPr>
          <p:cNvPr id="11" name="Shape 9"/>
          <p:cNvSpPr/>
          <p:nvPr/>
        </p:nvSpPr>
        <p:spPr>
          <a:xfrm>
            <a:off x="6172200" y="1097280"/>
            <a:ext cx="128016" cy="1234440"/>
          </a:xfrm>
          <a:prstGeom prst="rect">
            <a:avLst/>
          </a:prstGeom>
          <a:solidFill>
            <a:srgbClr val="008C95"/>
          </a:solidFill>
          <a:ln w="12700">
            <a:solidFill>
              <a:srgbClr val="008C95"/>
            </a:solidFill>
            <a:prstDash val="solid"/>
          </a:ln>
        </p:spPr>
        <p:txBody>
          <a:bodyPr/>
          <a:lstStyle/>
          <a:p>
            <a:endParaRPr/>
          </a:p>
        </p:txBody>
      </p:sp>
      <p:sp>
        <p:nvSpPr>
          <p:cNvPr id="12" name="Text 10"/>
          <p:cNvSpPr/>
          <p:nvPr/>
        </p:nvSpPr>
        <p:spPr>
          <a:xfrm>
            <a:off x="6400800" y="1234440"/>
            <a:ext cx="5029200" cy="228600"/>
          </a:xfrm>
          <a:prstGeom prst="rect">
            <a:avLst/>
          </a:prstGeom>
          <a:noFill/>
          <a:ln/>
        </p:spPr>
        <p:txBody>
          <a:bodyPr wrap="square" lIns="0" tIns="0" rIns="0" bIns="0" rtlCol="0" anchor="ctr"/>
          <a:lstStyle/>
          <a:p>
            <a:pPr marL="0" indent="0">
              <a:buNone/>
            </a:pPr>
            <a:r>
              <a:rPr sz="1250" b="1" dirty="0"/>
              <a:t>Developmental &amp; transformational value</a:t>
            </a:r>
            <a:endParaRPr lang="en-US" sz="1400" b="1" dirty="0"/>
          </a:p>
        </p:txBody>
      </p:sp>
      <p:sp>
        <p:nvSpPr>
          <p:cNvPr id="13" name="Text 11"/>
          <p:cNvSpPr/>
          <p:nvPr/>
        </p:nvSpPr>
        <p:spPr>
          <a:xfrm>
            <a:off x="6400800" y="1572768"/>
            <a:ext cx="5029200" cy="667512"/>
          </a:xfrm>
          <a:prstGeom prst="rect">
            <a:avLst/>
          </a:prstGeom>
          <a:noFill/>
          <a:ln/>
        </p:spPr>
        <p:txBody>
          <a:bodyPr wrap="square" lIns="254" tIns="254" rIns="254" bIns="254" rtlCol="0" anchor="t">
            <a:normAutofit/>
          </a:bodyPr>
          <a:lstStyle/>
          <a:p>
            <a:pPr marL="0" indent="0">
              <a:buNone/>
            </a:pPr>
            <a:r>
              <a:rPr sz="1050"/>
              <a:t>Highly developmental: refined existing leadership practice. Several transformational aspects: leaders questioned assumptions and shifted towards more facilitative leadership.</a:t>
            </a:r>
            <a:endParaRPr lang="en-US" sz="1150" dirty="0"/>
          </a:p>
        </p:txBody>
      </p:sp>
      <p:sp>
        <p:nvSpPr>
          <p:cNvPr id="14" name="Shape 12"/>
          <p:cNvSpPr/>
          <p:nvPr/>
        </p:nvSpPr>
        <p:spPr>
          <a:xfrm>
            <a:off x="685800" y="2697480"/>
            <a:ext cx="5349240" cy="1234440"/>
          </a:xfrm>
          <a:prstGeom prst="roundRect">
            <a:avLst>
              <a:gd name="adj" fmla="val 4444"/>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2697480"/>
            <a:ext cx="128016" cy="1234440"/>
          </a:xfrm>
          <a:prstGeom prst="rect">
            <a:avLst/>
          </a:prstGeom>
          <a:solidFill>
            <a:srgbClr val="F28C45"/>
          </a:solidFill>
          <a:ln w="12700">
            <a:solidFill>
              <a:srgbClr val="F28C45"/>
            </a:solidFill>
            <a:prstDash val="solid"/>
          </a:ln>
        </p:spPr>
        <p:txBody>
          <a:bodyPr/>
          <a:lstStyle/>
          <a:p>
            <a:endParaRPr/>
          </a:p>
        </p:txBody>
      </p:sp>
      <p:sp>
        <p:nvSpPr>
          <p:cNvPr id="16" name="Text 14"/>
          <p:cNvSpPr/>
          <p:nvPr/>
        </p:nvSpPr>
        <p:spPr>
          <a:xfrm>
            <a:off x="914400" y="2834640"/>
            <a:ext cx="5029200" cy="228600"/>
          </a:xfrm>
          <a:prstGeom prst="rect">
            <a:avLst/>
          </a:prstGeom>
          <a:noFill/>
          <a:ln/>
        </p:spPr>
        <p:txBody>
          <a:bodyPr wrap="square" lIns="0" tIns="0" rIns="0" bIns="0" rtlCol="0" anchor="ctr"/>
          <a:lstStyle/>
          <a:p>
            <a:pPr marL="0" indent="0">
              <a:buNone/>
            </a:pPr>
            <a:r>
              <a:rPr sz="1250" b="1" dirty="0"/>
              <a:t>Wider outcomes</a:t>
            </a:r>
            <a:endParaRPr lang="en-US" sz="1400" b="1" dirty="0"/>
          </a:p>
        </p:txBody>
      </p:sp>
      <p:sp>
        <p:nvSpPr>
          <p:cNvPr id="17" name="Text 15"/>
          <p:cNvSpPr/>
          <p:nvPr/>
        </p:nvSpPr>
        <p:spPr>
          <a:xfrm>
            <a:off x="914400" y="3172968"/>
            <a:ext cx="5029200" cy="667512"/>
          </a:xfrm>
          <a:prstGeom prst="rect">
            <a:avLst/>
          </a:prstGeom>
          <a:noFill/>
          <a:ln/>
        </p:spPr>
        <p:txBody>
          <a:bodyPr wrap="square" lIns="254" tIns="254" rIns="254" bIns="254" rtlCol="0" anchor="t">
            <a:normAutofit/>
          </a:bodyPr>
          <a:lstStyle/>
          <a:p>
            <a:pPr marL="0" indent="0">
              <a:buNone/>
            </a:pPr>
            <a:r>
              <a:rPr sz="1050"/>
              <a:t>Motivation, resilience, teamwork and intention to remain were positive overall, but more context-dependent and influenced by time, workload, role clarity and practical application.</a:t>
            </a:r>
            <a:endParaRPr lang="en-US" sz="1150" dirty="0"/>
          </a:p>
        </p:txBody>
      </p:sp>
      <p:sp>
        <p:nvSpPr>
          <p:cNvPr id="18" name="Shape 16"/>
          <p:cNvSpPr/>
          <p:nvPr/>
        </p:nvSpPr>
        <p:spPr>
          <a:xfrm>
            <a:off x="6172200" y="2697480"/>
            <a:ext cx="5349240" cy="1234440"/>
          </a:xfrm>
          <a:prstGeom prst="roundRect">
            <a:avLst>
              <a:gd name="adj" fmla="val 4444"/>
            </a:avLst>
          </a:prstGeom>
          <a:solidFill>
            <a:srgbClr val="F3F6F7"/>
          </a:solidFill>
          <a:ln w="7620">
            <a:solidFill>
              <a:srgbClr val="E0E0E0"/>
            </a:solidFill>
            <a:prstDash val="solid"/>
          </a:ln>
        </p:spPr>
        <p:txBody>
          <a:bodyPr/>
          <a:lstStyle/>
          <a:p>
            <a:endParaRPr dirty="0"/>
          </a:p>
        </p:txBody>
      </p:sp>
      <p:sp>
        <p:nvSpPr>
          <p:cNvPr id="19" name="Shape 17"/>
          <p:cNvSpPr/>
          <p:nvPr/>
        </p:nvSpPr>
        <p:spPr>
          <a:xfrm>
            <a:off x="6172200" y="2697480"/>
            <a:ext cx="128016" cy="1234440"/>
          </a:xfrm>
          <a:prstGeom prst="rect">
            <a:avLst/>
          </a:prstGeom>
          <a:solidFill>
            <a:srgbClr val="F28C45"/>
          </a:solidFill>
          <a:ln w="12700">
            <a:solidFill>
              <a:srgbClr val="F28C45"/>
            </a:solidFill>
            <a:prstDash val="solid"/>
          </a:ln>
        </p:spPr>
        <p:txBody>
          <a:bodyPr/>
          <a:lstStyle/>
          <a:p>
            <a:endParaRPr/>
          </a:p>
        </p:txBody>
      </p:sp>
      <p:sp>
        <p:nvSpPr>
          <p:cNvPr id="20" name="Text 18"/>
          <p:cNvSpPr/>
          <p:nvPr/>
        </p:nvSpPr>
        <p:spPr>
          <a:xfrm>
            <a:off x="6400800" y="2834640"/>
            <a:ext cx="5029200" cy="228600"/>
          </a:xfrm>
          <a:prstGeom prst="rect">
            <a:avLst/>
          </a:prstGeom>
          <a:noFill/>
          <a:ln/>
        </p:spPr>
        <p:txBody>
          <a:bodyPr wrap="square" lIns="0" tIns="0" rIns="0" bIns="0" rtlCol="0" anchor="ctr"/>
          <a:lstStyle/>
          <a:p>
            <a:pPr marL="0" indent="0">
              <a:buNone/>
            </a:pPr>
            <a:r>
              <a:rPr sz="1250" b="1" dirty="0"/>
              <a:t>Coach-researcher learning</a:t>
            </a:r>
            <a:endParaRPr lang="en-US" sz="1400" b="1" dirty="0"/>
          </a:p>
        </p:txBody>
      </p:sp>
      <p:sp>
        <p:nvSpPr>
          <p:cNvPr id="21" name="Text 19"/>
          <p:cNvSpPr/>
          <p:nvPr/>
        </p:nvSpPr>
        <p:spPr>
          <a:xfrm>
            <a:off x="6400800" y="3172968"/>
            <a:ext cx="5029200" cy="667512"/>
          </a:xfrm>
          <a:prstGeom prst="rect">
            <a:avLst/>
          </a:prstGeom>
          <a:noFill/>
          <a:ln/>
        </p:spPr>
        <p:txBody>
          <a:bodyPr wrap="square" lIns="254" tIns="254" rIns="254" bIns="254" rtlCol="0" anchor="t">
            <a:normAutofit/>
          </a:bodyPr>
          <a:lstStyle/>
          <a:p>
            <a:pPr marL="0" indent="0">
              <a:buNone/>
            </a:pPr>
            <a:r>
              <a:rPr sz="1050"/>
              <a:t>Insider research required careful reflexivity, role separation, anonymisation, neutral language and supervision to protect trustworthiness.</a:t>
            </a:r>
            <a:endParaRPr lang="en-US" sz="1150" dirty="0"/>
          </a:p>
        </p:txBody>
      </p:sp>
      <p:sp>
        <p:nvSpPr>
          <p:cNvPr id="22" name="Shape 20"/>
          <p:cNvSpPr/>
          <p:nvPr/>
        </p:nvSpPr>
        <p:spPr>
          <a:xfrm>
            <a:off x="685800" y="4343400"/>
            <a:ext cx="10835640" cy="960120"/>
          </a:xfrm>
          <a:prstGeom prst="roundRect">
            <a:avLst>
              <a:gd name="adj" fmla="val 5714"/>
            </a:avLst>
          </a:prstGeom>
          <a:solidFill>
            <a:srgbClr val="F3F6F7"/>
          </a:solidFill>
          <a:ln w="7620">
            <a:solidFill>
              <a:srgbClr val="E0E0E0"/>
            </a:solidFill>
            <a:prstDash val="solid"/>
          </a:ln>
        </p:spPr>
        <p:txBody>
          <a:bodyPr/>
          <a:lstStyle/>
          <a:p>
            <a:endParaRPr/>
          </a:p>
        </p:txBody>
      </p:sp>
      <p:sp>
        <p:nvSpPr>
          <p:cNvPr id="23" name="Shape 21"/>
          <p:cNvSpPr/>
          <p:nvPr/>
        </p:nvSpPr>
        <p:spPr>
          <a:xfrm>
            <a:off x="685800" y="4343400"/>
            <a:ext cx="128016" cy="960120"/>
          </a:xfrm>
          <a:prstGeom prst="rect">
            <a:avLst/>
          </a:prstGeom>
          <a:solidFill>
            <a:srgbClr val="4F81BD"/>
          </a:solidFill>
          <a:ln w="12700">
            <a:solidFill>
              <a:srgbClr val="4F81BD"/>
            </a:solidFill>
            <a:prstDash val="solid"/>
          </a:ln>
        </p:spPr>
        <p:txBody>
          <a:bodyPr/>
          <a:lstStyle/>
          <a:p>
            <a:endParaRPr/>
          </a:p>
        </p:txBody>
      </p:sp>
      <p:sp>
        <p:nvSpPr>
          <p:cNvPr id="24" name="Text 22"/>
          <p:cNvSpPr/>
          <p:nvPr/>
        </p:nvSpPr>
        <p:spPr>
          <a:xfrm>
            <a:off x="914400" y="4480560"/>
            <a:ext cx="10515600" cy="228600"/>
          </a:xfrm>
          <a:prstGeom prst="rect">
            <a:avLst/>
          </a:prstGeom>
          <a:noFill/>
          <a:ln/>
        </p:spPr>
        <p:txBody>
          <a:bodyPr wrap="square" lIns="0" tIns="0" rIns="0" bIns="0" rtlCol="0" anchor="ctr"/>
          <a:lstStyle/>
          <a:p>
            <a:pPr marL="0" indent="0">
              <a:buNone/>
            </a:pPr>
            <a:r>
              <a:rPr lang="en-US" sz="1400" b="1" dirty="0">
                <a:solidFill>
                  <a:srgbClr val="333333"/>
                </a:solidFill>
              </a:rPr>
              <a:t>Overall conclusion</a:t>
            </a:r>
            <a:endParaRPr lang="en-US" sz="1400" dirty="0"/>
          </a:p>
        </p:txBody>
      </p:sp>
      <p:sp>
        <p:nvSpPr>
          <p:cNvPr id="25" name="Text 23"/>
          <p:cNvSpPr/>
          <p:nvPr/>
        </p:nvSpPr>
        <p:spPr>
          <a:xfrm>
            <a:off x="914400" y="4818888"/>
            <a:ext cx="10515600" cy="393192"/>
          </a:xfrm>
          <a:prstGeom prst="rect">
            <a:avLst/>
          </a:prstGeom>
          <a:noFill/>
          <a:ln/>
        </p:spPr>
        <p:txBody>
          <a:bodyPr wrap="square" lIns="254" tIns="254" rIns="254" bIns="254" rtlCol="0" anchor="t">
            <a:normAutofit/>
          </a:bodyPr>
          <a:lstStyle/>
          <a:p>
            <a:pPr marL="0" indent="0">
              <a:buNone/>
            </a:pPr>
            <a:r>
              <a:rPr sz="1080"/>
              <a:t>The programme should continue because it provides clear developmental value and meaningful transformational potential. Future impact depends on embedding coaching learning into team routines, follow-up, client work, business development and organisational priorities.</a:t>
            </a:r>
            <a:endParaRPr lang="en-US" sz="1150" dirty="0"/>
          </a:p>
        </p:txBody>
      </p:sp>
      <p:sp>
        <p:nvSpPr>
          <p:cNvPr id="26" name="Shape 24"/>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27" name="Text 25"/>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28" name="Text 26"/>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19</a:t>
            </a:r>
            <a:endParaRPr lang="en-US" sz="7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8. Recommendations</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Practical changes to strengthen programme impact</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Shape 4"/>
          <p:cNvSpPr/>
          <p:nvPr/>
        </p:nvSpPr>
        <p:spPr>
          <a:xfrm>
            <a:off x="685800" y="109728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7" name="Shape 5"/>
          <p:cNvSpPr/>
          <p:nvPr/>
        </p:nvSpPr>
        <p:spPr>
          <a:xfrm>
            <a:off x="685800" y="1097280"/>
            <a:ext cx="128016" cy="1051560"/>
          </a:xfrm>
          <a:prstGeom prst="rect">
            <a:avLst/>
          </a:prstGeom>
          <a:solidFill>
            <a:srgbClr val="008C95"/>
          </a:solidFill>
          <a:ln w="12700">
            <a:solidFill>
              <a:srgbClr val="008C95"/>
            </a:solidFill>
            <a:prstDash val="solid"/>
          </a:ln>
        </p:spPr>
        <p:txBody>
          <a:bodyPr/>
          <a:lstStyle/>
          <a:p>
            <a:endParaRPr/>
          </a:p>
        </p:txBody>
      </p:sp>
      <p:sp>
        <p:nvSpPr>
          <p:cNvPr id="8" name="Text 6"/>
          <p:cNvSpPr/>
          <p:nvPr/>
        </p:nvSpPr>
        <p:spPr>
          <a:xfrm>
            <a:off x="914400" y="123444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1. Embed coaching in teams</a:t>
            </a:r>
            <a:endParaRPr lang="en-US" sz="1400" dirty="0"/>
          </a:p>
        </p:txBody>
      </p:sp>
      <p:sp>
        <p:nvSpPr>
          <p:cNvPr id="9" name="Text 7"/>
          <p:cNvSpPr/>
          <p:nvPr/>
        </p:nvSpPr>
        <p:spPr>
          <a:xfrm>
            <a:off x="914400" y="157276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Introduce shared goal setting, action plans, implementation timelines and regular follow-up within team routines.</a:t>
            </a:r>
            <a:endParaRPr lang="en-US" sz="1150" dirty="0"/>
          </a:p>
        </p:txBody>
      </p:sp>
      <p:sp>
        <p:nvSpPr>
          <p:cNvPr id="10" name="Shape 8"/>
          <p:cNvSpPr/>
          <p:nvPr/>
        </p:nvSpPr>
        <p:spPr>
          <a:xfrm>
            <a:off x="6217920" y="109728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11" name="Shape 9"/>
          <p:cNvSpPr/>
          <p:nvPr/>
        </p:nvSpPr>
        <p:spPr>
          <a:xfrm>
            <a:off x="6217920" y="1097280"/>
            <a:ext cx="128016" cy="1051560"/>
          </a:xfrm>
          <a:prstGeom prst="rect">
            <a:avLst/>
          </a:prstGeom>
          <a:solidFill>
            <a:srgbClr val="008C95"/>
          </a:solidFill>
          <a:ln w="12700">
            <a:solidFill>
              <a:srgbClr val="008C95"/>
            </a:solidFill>
            <a:prstDash val="solid"/>
          </a:ln>
        </p:spPr>
        <p:txBody>
          <a:bodyPr/>
          <a:lstStyle/>
          <a:p>
            <a:endParaRPr/>
          </a:p>
        </p:txBody>
      </p:sp>
      <p:sp>
        <p:nvSpPr>
          <p:cNvPr id="12" name="Text 10"/>
          <p:cNvSpPr/>
          <p:nvPr/>
        </p:nvSpPr>
        <p:spPr>
          <a:xfrm>
            <a:off x="6446520" y="123444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2. Standardise development goals</a:t>
            </a:r>
            <a:endParaRPr lang="en-US" sz="1400" dirty="0"/>
          </a:p>
        </p:txBody>
      </p:sp>
      <p:sp>
        <p:nvSpPr>
          <p:cNvPr id="13" name="Text 11"/>
          <p:cNvSpPr/>
          <p:nvPr/>
        </p:nvSpPr>
        <p:spPr>
          <a:xfrm>
            <a:off x="6446520" y="1572768"/>
            <a:ext cx="4983480" cy="484632"/>
          </a:xfrm>
          <a:prstGeom prst="rect">
            <a:avLst/>
          </a:prstGeom>
          <a:noFill/>
          <a:ln/>
        </p:spPr>
        <p:txBody>
          <a:bodyPr wrap="square" lIns="254" tIns="254" rIns="254" bIns="254" rtlCol="0" anchor="t">
            <a:normAutofit/>
          </a:bodyPr>
          <a:lstStyle/>
          <a:p>
            <a:r>
              <a:rPr lang="en-US" sz="1150" dirty="0">
                <a:solidFill>
                  <a:srgbClr val="333333"/>
                </a:solidFill>
              </a:rPr>
              <a:t>Use SMART objectives and gap analysis to connect development goals with role expectations, current skills and business priorities.</a:t>
            </a:r>
            <a:endParaRPr lang="en-US" sz="1150" dirty="0"/>
          </a:p>
        </p:txBody>
      </p:sp>
      <p:sp>
        <p:nvSpPr>
          <p:cNvPr id="14" name="Shape 12"/>
          <p:cNvSpPr/>
          <p:nvPr/>
        </p:nvSpPr>
        <p:spPr>
          <a:xfrm>
            <a:off x="685800" y="25146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15" name="Shape 13"/>
          <p:cNvSpPr/>
          <p:nvPr/>
        </p:nvSpPr>
        <p:spPr>
          <a:xfrm>
            <a:off x="685800" y="2514600"/>
            <a:ext cx="128016" cy="1051560"/>
          </a:xfrm>
          <a:prstGeom prst="rect">
            <a:avLst/>
          </a:prstGeom>
          <a:solidFill>
            <a:srgbClr val="F28C45"/>
          </a:solidFill>
          <a:ln w="12700">
            <a:solidFill>
              <a:srgbClr val="F28C45"/>
            </a:solidFill>
            <a:prstDash val="solid"/>
          </a:ln>
        </p:spPr>
        <p:txBody>
          <a:bodyPr/>
          <a:lstStyle/>
          <a:p>
            <a:endParaRPr/>
          </a:p>
        </p:txBody>
      </p:sp>
      <p:sp>
        <p:nvSpPr>
          <p:cNvPr id="16" name="Text 14"/>
          <p:cNvSpPr/>
          <p:nvPr/>
        </p:nvSpPr>
        <p:spPr>
          <a:xfrm>
            <a:off x="885198" y="2559036"/>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3. Use models pragmatically</a:t>
            </a:r>
            <a:endParaRPr lang="en-US" sz="1400" dirty="0"/>
          </a:p>
        </p:txBody>
      </p:sp>
      <p:sp>
        <p:nvSpPr>
          <p:cNvPr id="17" name="Text 15"/>
          <p:cNvSpPr/>
          <p:nvPr/>
        </p:nvSpPr>
        <p:spPr>
          <a:xfrm>
            <a:off x="914400" y="2832072"/>
            <a:ext cx="4983480" cy="715800"/>
          </a:xfrm>
          <a:prstGeom prst="rect">
            <a:avLst/>
          </a:prstGeom>
          <a:noFill/>
          <a:ln/>
        </p:spPr>
        <p:txBody>
          <a:bodyPr wrap="square" lIns="254" tIns="254" rIns="254" bIns="254" rtlCol="0" anchor="t">
            <a:normAutofit fontScale="92500" lnSpcReduction="20000"/>
          </a:bodyPr>
          <a:lstStyle/>
          <a:p>
            <a:pPr algn="just"/>
            <a:r>
              <a:rPr lang="en-GB" sz="1150" dirty="0">
                <a:solidFill>
                  <a:srgbClr val="333333"/>
                </a:solidFill>
              </a:rPr>
              <a:t>GROW simple but effective structure for clarifying goals, exploring options, agreeing actions, and strengthening accountability (Grant, 2012); Kolb for reflective learning from experience and adjustment of future behaviour (Kolb, 1984; Moon, 2004); and Integral U selectively when the </a:t>
            </a:r>
            <a:r>
              <a:rPr lang="en-GB" sz="1150" dirty="0" err="1">
                <a:solidFill>
                  <a:srgbClr val="333333"/>
                </a:solidFill>
              </a:rPr>
              <a:t>coachee</a:t>
            </a:r>
            <a:r>
              <a:rPr lang="en-GB" sz="1150" dirty="0">
                <a:solidFill>
                  <a:srgbClr val="333333"/>
                </a:solidFill>
              </a:rPr>
              <a:t> is ready for deeper reflection </a:t>
            </a:r>
            <a:r>
              <a:rPr lang="en-US" sz="1150" dirty="0"/>
              <a:t>(</a:t>
            </a:r>
            <a:r>
              <a:rPr lang="en-GB" sz="1150" dirty="0">
                <a:solidFill>
                  <a:srgbClr val="464646"/>
                </a:solidFill>
              </a:rPr>
              <a:t>Mezirow, 1991).</a:t>
            </a:r>
            <a:endParaRPr lang="en-GB" sz="1150" dirty="0">
              <a:solidFill>
                <a:srgbClr val="333333"/>
              </a:solidFill>
            </a:endParaRPr>
          </a:p>
        </p:txBody>
      </p:sp>
      <p:sp>
        <p:nvSpPr>
          <p:cNvPr id="18" name="Shape 16"/>
          <p:cNvSpPr/>
          <p:nvPr/>
        </p:nvSpPr>
        <p:spPr>
          <a:xfrm>
            <a:off x="6217920" y="251460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19" name="Shape 17"/>
          <p:cNvSpPr/>
          <p:nvPr/>
        </p:nvSpPr>
        <p:spPr>
          <a:xfrm>
            <a:off x="6217920" y="2514600"/>
            <a:ext cx="128016" cy="1051560"/>
          </a:xfrm>
          <a:prstGeom prst="rect">
            <a:avLst/>
          </a:prstGeom>
          <a:solidFill>
            <a:srgbClr val="F28C45"/>
          </a:solidFill>
          <a:ln w="12700">
            <a:solidFill>
              <a:srgbClr val="F28C45"/>
            </a:solidFill>
            <a:prstDash val="solid"/>
          </a:ln>
        </p:spPr>
        <p:txBody>
          <a:bodyPr/>
          <a:lstStyle/>
          <a:p>
            <a:endParaRPr/>
          </a:p>
        </p:txBody>
      </p:sp>
      <p:sp>
        <p:nvSpPr>
          <p:cNvPr id="20" name="Text 18"/>
          <p:cNvSpPr/>
          <p:nvPr/>
        </p:nvSpPr>
        <p:spPr>
          <a:xfrm>
            <a:off x="6446520" y="265176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4. Extend to business impact</a:t>
            </a:r>
            <a:endParaRPr lang="en-US" sz="1400" dirty="0"/>
          </a:p>
        </p:txBody>
      </p:sp>
      <p:sp>
        <p:nvSpPr>
          <p:cNvPr id="21" name="Text 19"/>
          <p:cNvSpPr/>
          <p:nvPr/>
        </p:nvSpPr>
        <p:spPr>
          <a:xfrm>
            <a:off x="6446520" y="2990088"/>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Apply coaching insights to client conversations, stakeholder management, commercial thinking and business development.</a:t>
            </a:r>
            <a:endParaRPr lang="en-US" sz="1150" dirty="0"/>
          </a:p>
        </p:txBody>
      </p:sp>
      <p:sp>
        <p:nvSpPr>
          <p:cNvPr id="22" name="Shape 20"/>
          <p:cNvSpPr/>
          <p:nvPr/>
        </p:nvSpPr>
        <p:spPr>
          <a:xfrm>
            <a:off x="685800" y="393192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23" name="Shape 21"/>
          <p:cNvSpPr/>
          <p:nvPr/>
        </p:nvSpPr>
        <p:spPr>
          <a:xfrm>
            <a:off x="685800" y="3931920"/>
            <a:ext cx="128016" cy="1051560"/>
          </a:xfrm>
          <a:prstGeom prst="rect">
            <a:avLst/>
          </a:prstGeom>
          <a:solidFill>
            <a:srgbClr val="4F81BD"/>
          </a:solidFill>
          <a:ln w="12700">
            <a:solidFill>
              <a:srgbClr val="4F81BD"/>
            </a:solidFill>
            <a:prstDash val="solid"/>
          </a:ln>
        </p:spPr>
        <p:txBody>
          <a:bodyPr/>
          <a:lstStyle/>
          <a:p>
            <a:endParaRPr/>
          </a:p>
        </p:txBody>
      </p:sp>
      <p:sp>
        <p:nvSpPr>
          <p:cNvPr id="24" name="Text 22"/>
          <p:cNvSpPr/>
          <p:nvPr/>
        </p:nvSpPr>
        <p:spPr>
          <a:xfrm>
            <a:off x="914400" y="4069080"/>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5. Manage operational topics</a:t>
            </a:r>
            <a:endParaRPr lang="en-US" sz="1400" dirty="0"/>
          </a:p>
        </p:txBody>
      </p:sp>
      <p:sp>
        <p:nvSpPr>
          <p:cNvPr id="25" name="Text 23"/>
          <p:cNvSpPr/>
          <p:nvPr/>
        </p:nvSpPr>
        <p:spPr>
          <a:xfrm>
            <a:off x="914400" y="4407408"/>
            <a:ext cx="4983480" cy="484632"/>
          </a:xfrm>
          <a:prstGeom prst="rect">
            <a:avLst/>
          </a:prstGeom>
          <a:noFill/>
          <a:ln/>
        </p:spPr>
        <p:txBody>
          <a:bodyPr wrap="square" lIns="254" tIns="254" rIns="254" bIns="254" rtlCol="0" anchor="t">
            <a:normAutofit/>
          </a:bodyPr>
          <a:lstStyle/>
          <a:p>
            <a:r>
              <a:rPr lang="en-US" sz="1150" dirty="0">
                <a:solidFill>
                  <a:srgbClr val="333333"/>
                </a:solidFill>
              </a:rPr>
              <a:t>Assess whether operational topics need a regular forum or integration into existing management/strategy meetings.</a:t>
            </a:r>
            <a:endParaRPr lang="en-US" sz="1150" dirty="0"/>
          </a:p>
        </p:txBody>
      </p:sp>
      <p:sp>
        <p:nvSpPr>
          <p:cNvPr id="26" name="Shape 24"/>
          <p:cNvSpPr/>
          <p:nvPr/>
        </p:nvSpPr>
        <p:spPr>
          <a:xfrm>
            <a:off x="6217920" y="393192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27" name="Shape 25"/>
          <p:cNvSpPr/>
          <p:nvPr/>
        </p:nvSpPr>
        <p:spPr>
          <a:xfrm>
            <a:off x="6217920" y="3931920"/>
            <a:ext cx="128016" cy="1051560"/>
          </a:xfrm>
          <a:prstGeom prst="rect">
            <a:avLst/>
          </a:prstGeom>
          <a:solidFill>
            <a:srgbClr val="4F81BD"/>
          </a:solidFill>
          <a:ln w="12700">
            <a:solidFill>
              <a:srgbClr val="4F81BD"/>
            </a:solidFill>
            <a:prstDash val="solid"/>
          </a:ln>
        </p:spPr>
        <p:txBody>
          <a:bodyPr/>
          <a:lstStyle/>
          <a:p>
            <a:endParaRPr/>
          </a:p>
        </p:txBody>
      </p:sp>
      <p:sp>
        <p:nvSpPr>
          <p:cNvPr id="30" name="Shape 28"/>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31" name="Text 29"/>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32" name="Text 30"/>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20</a:t>
            </a:r>
            <a:endParaRPr lang="en-US" sz="750" dirty="0"/>
          </a:p>
        </p:txBody>
      </p:sp>
      <p:sp>
        <p:nvSpPr>
          <p:cNvPr id="33" name="Shape 4">
            <a:extLst>
              <a:ext uri="{FF2B5EF4-FFF2-40B4-BE49-F238E27FC236}">
                <a16:creationId xmlns:a16="http://schemas.microsoft.com/office/drawing/2014/main" id="{C6721605-816F-49FA-7B94-998AFA205832}"/>
              </a:ext>
            </a:extLst>
          </p:cNvPr>
          <p:cNvSpPr/>
          <p:nvPr/>
        </p:nvSpPr>
        <p:spPr>
          <a:xfrm>
            <a:off x="725178" y="5234940"/>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34" name="Shape 5">
            <a:extLst>
              <a:ext uri="{FF2B5EF4-FFF2-40B4-BE49-F238E27FC236}">
                <a16:creationId xmlns:a16="http://schemas.microsoft.com/office/drawing/2014/main" id="{8000F305-182D-A028-B9A4-4BB991249D44}"/>
              </a:ext>
            </a:extLst>
          </p:cNvPr>
          <p:cNvSpPr/>
          <p:nvPr/>
        </p:nvSpPr>
        <p:spPr>
          <a:xfrm>
            <a:off x="725178" y="5234940"/>
            <a:ext cx="128016" cy="1051560"/>
          </a:xfrm>
          <a:prstGeom prst="rect">
            <a:avLst/>
          </a:prstGeom>
          <a:solidFill>
            <a:srgbClr val="008C95"/>
          </a:solidFill>
          <a:ln w="12700">
            <a:solidFill>
              <a:srgbClr val="008C95"/>
            </a:solidFill>
            <a:prstDash val="solid"/>
          </a:ln>
        </p:spPr>
        <p:txBody>
          <a:bodyPr/>
          <a:lstStyle/>
          <a:p>
            <a:endParaRPr/>
          </a:p>
        </p:txBody>
      </p:sp>
      <p:sp>
        <p:nvSpPr>
          <p:cNvPr id="35" name="Text 6">
            <a:extLst>
              <a:ext uri="{FF2B5EF4-FFF2-40B4-BE49-F238E27FC236}">
                <a16:creationId xmlns:a16="http://schemas.microsoft.com/office/drawing/2014/main" id="{52EEEAA2-6DF9-304E-62FA-EE7A81CEF534}"/>
              </a:ext>
            </a:extLst>
          </p:cNvPr>
          <p:cNvSpPr/>
          <p:nvPr/>
        </p:nvSpPr>
        <p:spPr>
          <a:xfrm>
            <a:off x="953778" y="5372100"/>
            <a:ext cx="4983480" cy="228600"/>
          </a:xfrm>
          <a:prstGeom prst="rect">
            <a:avLst/>
          </a:prstGeom>
          <a:noFill/>
          <a:ln/>
        </p:spPr>
        <p:txBody>
          <a:bodyPr wrap="square" lIns="0" tIns="0" rIns="0" bIns="0" rtlCol="0" anchor="ctr"/>
          <a:lstStyle/>
          <a:p>
            <a:r>
              <a:rPr lang="en-US" sz="1400" b="1" dirty="0">
                <a:solidFill>
                  <a:srgbClr val="333333"/>
                </a:solidFill>
              </a:rPr>
              <a:t>7. One-to-one best practice</a:t>
            </a:r>
            <a:endParaRPr lang="en-US" sz="1400" dirty="0"/>
          </a:p>
        </p:txBody>
      </p:sp>
      <p:sp>
        <p:nvSpPr>
          <p:cNvPr id="36" name="Text 7">
            <a:extLst>
              <a:ext uri="{FF2B5EF4-FFF2-40B4-BE49-F238E27FC236}">
                <a16:creationId xmlns:a16="http://schemas.microsoft.com/office/drawing/2014/main" id="{85177D64-7391-5A12-8DDD-E9A3DCB16113}"/>
              </a:ext>
            </a:extLst>
          </p:cNvPr>
          <p:cNvSpPr/>
          <p:nvPr/>
        </p:nvSpPr>
        <p:spPr>
          <a:xfrm>
            <a:off x="953778" y="5710428"/>
            <a:ext cx="4983480" cy="484632"/>
          </a:xfrm>
          <a:prstGeom prst="rect">
            <a:avLst/>
          </a:prstGeom>
          <a:noFill/>
          <a:ln/>
        </p:spPr>
        <p:txBody>
          <a:bodyPr wrap="square" lIns="254" tIns="254" rIns="254" bIns="254" rtlCol="0" anchor="t">
            <a:normAutofit/>
          </a:bodyPr>
          <a:lstStyle/>
          <a:p>
            <a:r>
              <a:rPr lang="en-US" sz="1150" dirty="0">
                <a:solidFill>
                  <a:srgbClr val="333333"/>
                </a:solidFill>
              </a:rPr>
              <a:t>Share best practice for one-to-one meetings and integrate Kolb reflection </a:t>
            </a:r>
            <a:r>
              <a:rPr lang="en-GB" sz="1150" dirty="0">
                <a:solidFill>
                  <a:srgbClr val="333333"/>
                </a:solidFill>
              </a:rPr>
              <a:t>(Kolb, 1984) </a:t>
            </a:r>
            <a:r>
              <a:rPr lang="en-US" sz="1150" dirty="0">
                <a:solidFill>
                  <a:srgbClr val="333333"/>
                </a:solidFill>
              </a:rPr>
              <a:t>and GROW where useful </a:t>
            </a:r>
            <a:r>
              <a:rPr lang="en-GB" sz="1150" dirty="0">
                <a:solidFill>
                  <a:srgbClr val="333333"/>
                </a:solidFill>
              </a:rPr>
              <a:t>(Grant, 2012).</a:t>
            </a:r>
            <a:endParaRPr lang="en-US" sz="1150" dirty="0"/>
          </a:p>
        </p:txBody>
      </p:sp>
      <p:sp>
        <p:nvSpPr>
          <p:cNvPr id="37" name="Shape 4">
            <a:extLst>
              <a:ext uri="{FF2B5EF4-FFF2-40B4-BE49-F238E27FC236}">
                <a16:creationId xmlns:a16="http://schemas.microsoft.com/office/drawing/2014/main" id="{81A9DD04-CBEF-9EA7-87C2-C9B6884039A3}"/>
              </a:ext>
            </a:extLst>
          </p:cNvPr>
          <p:cNvSpPr/>
          <p:nvPr/>
        </p:nvSpPr>
        <p:spPr>
          <a:xfrm>
            <a:off x="6228194" y="5221276"/>
            <a:ext cx="5303520" cy="1051560"/>
          </a:xfrm>
          <a:prstGeom prst="roundRect">
            <a:avLst>
              <a:gd name="adj" fmla="val 5217"/>
            </a:avLst>
          </a:prstGeom>
          <a:solidFill>
            <a:srgbClr val="F3F6F7"/>
          </a:solidFill>
          <a:ln w="7620">
            <a:solidFill>
              <a:srgbClr val="E0E0E0"/>
            </a:solidFill>
            <a:prstDash val="solid"/>
          </a:ln>
        </p:spPr>
        <p:txBody>
          <a:bodyPr/>
          <a:lstStyle/>
          <a:p>
            <a:endParaRPr/>
          </a:p>
        </p:txBody>
      </p:sp>
      <p:sp>
        <p:nvSpPr>
          <p:cNvPr id="38" name="Shape 5">
            <a:extLst>
              <a:ext uri="{FF2B5EF4-FFF2-40B4-BE49-F238E27FC236}">
                <a16:creationId xmlns:a16="http://schemas.microsoft.com/office/drawing/2014/main" id="{00C7ECAA-996E-6AB2-C897-7E95AFC56C76}"/>
              </a:ext>
            </a:extLst>
          </p:cNvPr>
          <p:cNvSpPr/>
          <p:nvPr/>
        </p:nvSpPr>
        <p:spPr>
          <a:xfrm>
            <a:off x="6228194" y="5221276"/>
            <a:ext cx="128016" cy="1051560"/>
          </a:xfrm>
          <a:prstGeom prst="rect">
            <a:avLst/>
          </a:prstGeom>
          <a:solidFill>
            <a:srgbClr val="008C95"/>
          </a:solidFill>
          <a:ln w="12700">
            <a:solidFill>
              <a:srgbClr val="008C95"/>
            </a:solidFill>
            <a:prstDash val="solid"/>
          </a:ln>
        </p:spPr>
        <p:txBody>
          <a:bodyPr/>
          <a:lstStyle/>
          <a:p>
            <a:endParaRPr/>
          </a:p>
        </p:txBody>
      </p:sp>
      <p:sp>
        <p:nvSpPr>
          <p:cNvPr id="40" name="Text 7">
            <a:extLst>
              <a:ext uri="{FF2B5EF4-FFF2-40B4-BE49-F238E27FC236}">
                <a16:creationId xmlns:a16="http://schemas.microsoft.com/office/drawing/2014/main" id="{F627FBC4-B2B6-C821-669B-4691DD54289D}"/>
              </a:ext>
            </a:extLst>
          </p:cNvPr>
          <p:cNvSpPr/>
          <p:nvPr/>
        </p:nvSpPr>
        <p:spPr>
          <a:xfrm>
            <a:off x="6366484" y="4535580"/>
            <a:ext cx="4983480" cy="484632"/>
          </a:xfrm>
          <a:prstGeom prst="rect">
            <a:avLst/>
          </a:prstGeom>
          <a:noFill/>
          <a:ln/>
        </p:spPr>
        <p:txBody>
          <a:bodyPr wrap="square" lIns="254" tIns="254" rIns="254" bIns="254" rtlCol="0" anchor="t">
            <a:normAutofit/>
          </a:bodyPr>
          <a:lstStyle/>
          <a:p>
            <a:r>
              <a:rPr lang="en-US" sz="1150" dirty="0">
                <a:solidFill>
                  <a:srgbClr val="333333"/>
                </a:solidFill>
              </a:rPr>
              <a:t>Clarify responsibilities across sales, delivery, performance, internal efficiency, HR and finance to reduce overlap and improve accountability.</a:t>
            </a:r>
            <a:endParaRPr lang="en-US" sz="1150" dirty="0"/>
          </a:p>
        </p:txBody>
      </p:sp>
      <p:sp>
        <p:nvSpPr>
          <p:cNvPr id="29" name="Text 27"/>
          <p:cNvSpPr/>
          <p:nvPr/>
        </p:nvSpPr>
        <p:spPr>
          <a:xfrm>
            <a:off x="6446520" y="5682894"/>
            <a:ext cx="4983480" cy="484632"/>
          </a:xfrm>
          <a:prstGeom prst="rect">
            <a:avLst/>
          </a:prstGeom>
          <a:noFill/>
          <a:ln/>
        </p:spPr>
        <p:txBody>
          <a:bodyPr wrap="square" lIns="254" tIns="254" rIns="254" bIns="254" rtlCol="0" anchor="t">
            <a:normAutofit/>
          </a:bodyPr>
          <a:lstStyle/>
          <a:p>
            <a:pPr marL="0" indent="0">
              <a:buNone/>
            </a:pPr>
            <a:r>
              <a:rPr lang="en-US" sz="1150" dirty="0">
                <a:solidFill>
                  <a:srgbClr val="333333"/>
                </a:solidFill>
              </a:rPr>
              <a:t>Maintain anonymisation, role separation, neutral language and independent/academic review where insider research is used.</a:t>
            </a:r>
            <a:endParaRPr lang="en-US" sz="1150" dirty="0"/>
          </a:p>
        </p:txBody>
      </p:sp>
      <p:sp>
        <p:nvSpPr>
          <p:cNvPr id="42" name="Text 6">
            <a:extLst>
              <a:ext uri="{FF2B5EF4-FFF2-40B4-BE49-F238E27FC236}">
                <a16:creationId xmlns:a16="http://schemas.microsoft.com/office/drawing/2014/main" id="{239E079D-0EF7-56BF-C8E2-92FC6CC10321}"/>
              </a:ext>
            </a:extLst>
          </p:cNvPr>
          <p:cNvSpPr/>
          <p:nvPr/>
        </p:nvSpPr>
        <p:spPr>
          <a:xfrm>
            <a:off x="6441948" y="4187593"/>
            <a:ext cx="4983480" cy="228600"/>
          </a:xfrm>
          <a:prstGeom prst="rect">
            <a:avLst/>
          </a:prstGeom>
          <a:noFill/>
          <a:ln/>
        </p:spPr>
        <p:txBody>
          <a:bodyPr wrap="square" lIns="0" tIns="0" rIns="0" bIns="0" rtlCol="0" anchor="ctr"/>
          <a:lstStyle/>
          <a:p>
            <a:r>
              <a:rPr lang="en-US" sz="1400" b="1" dirty="0">
                <a:solidFill>
                  <a:srgbClr val="333333"/>
                </a:solidFill>
              </a:rPr>
              <a:t>6.  Functional roles &amp; responsibilities</a:t>
            </a:r>
            <a:endParaRPr lang="en-US" sz="1400" dirty="0"/>
          </a:p>
          <a:p>
            <a:endParaRPr lang="en-US" sz="1400" dirty="0"/>
          </a:p>
        </p:txBody>
      </p:sp>
      <p:sp>
        <p:nvSpPr>
          <p:cNvPr id="43" name="Text 26">
            <a:extLst>
              <a:ext uri="{FF2B5EF4-FFF2-40B4-BE49-F238E27FC236}">
                <a16:creationId xmlns:a16="http://schemas.microsoft.com/office/drawing/2014/main" id="{CAE2189A-BDB2-419A-28BA-09D9DE0E7B31}"/>
              </a:ext>
            </a:extLst>
          </p:cNvPr>
          <p:cNvSpPr/>
          <p:nvPr/>
        </p:nvSpPr>
        <p:spPr>
          <a:xfrm>
            <a:off x="6419036" y="5335422"/>
            <a:ext cx="4983480" cy="228600"/>
          </a:xfrm>
          <a:prstGeom prst="rect">
            <a:avLst/>
          </a:prstGeom>
          <a:noFill/>
          <a:ln/>
        </p:spPr>
        <p:txBody>
          <a:bodyPr wrap="square" lIns="0" tIns="0" rIns="0" bIns="0" rtlCol="0" anchor="ctr"/>
          <a:lstStyle/>
          <a:p>
            <a:pPr marL="0" indent="0">
              <a:buNone/>
            </a:pPr>
            <a:r>
              <a:rPr lang="en-US" sz="1400" b="1" dirty="0">
                <a:solidFill>
                  <a:srgbClr val="333333"/>
                </a:solidFill>
              </a:rPr>
              <a:t>8. Safeguard future evaluations</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08C95"/>
          </a:solidFill>
          <a:ln w="12700">
            <a:solidFill>
              <a:srgbClr val="008C95"/>
            </a:solidFill>
            <a:prstDash val="solid"/>
          </a:ln>
        </p:spPr>
        <p:txBody>
          <a:bodyPr/>
          <a:lstStyle/>
          <a:p>
            <a:endParaRPr/>
          </a:p>
        </p:txBody>
      </p:sp>
      <p:sp>
        <p:nvSpPr>
          <p:cNvPr id="3" name="Text 1"/>
          <p:cNvSpPr/>
          <p:nvPr/>
        </p:nvSpPr>
        <p:spPr>
          <a:xfrm>
            <a:off x="502920" y="256032"/>
            <a:ext cx="10789920" cy="320040"/>
          </a:xfrm>
          <a:prstGeom prst="rect">
            <a:avLst/>
          </a:prstGeom>
          <a:noFill/>
          <a:ln/>
        </p:spPr>
        <p:txBody>
          <a:bodyPr wrap="square" lIns="0" tIns="0" rIns="0" bIns="0" rtlCol="0" anchor="ctr"/>
          <a:lstStyle/>
          <a:p>
            <a:pPr marL="0" indent="0">
              <a:buNone/>
            </a:pPr>
            <a:r>
              <a:rPr lang="en-US" sz="2200" b="1" dirty="0">
                <a:solidFill>
                  <a:srgbClr val="333333"/>
                </a:solidFill>
                <a:latin typeface="Arial" pitchFamily="34" charset="0"/>
                <a:ea typeface="Arial" pitchFamily="34" charset="-122"/>
                <a:cs typeface="Arial" pitchFamily="34" charset="-120"/>
              </a:rPr>
              <a:t>Reference list</a:t>
            </a:r>
            <a:endParaRPr lang="en-US" sz="2200" dirty="0"/>
          </a:p>
        </p:txBody>
      </p:sp>
      <p:sp>
        <p:nvSpPr>
          <p:cNvPr id="4" name="Text 2"/>
          <p:cNvSpPr/>
          <p:nvPr/>
        </p:nvSpPr>
        <p:spPr>
          <a:xfrm>
            <a:off x="512064" y="640080"/>
            <a:ext cx="10789920" cy="228600"/>
          </a:xfrm>
          <a:prstGeom prst="rect">
            <a:avLst/>
          </a:prstGeom>
          <a:noFill/>
          <a:ln/>
        </p:spPr>
        <p:txBody>
          <a:bodyPr wrap="square" lIns="0" tIns="0" rIns="0" bIns="0" rtlCol="0" anchor="ctr"/>
          <a:lstStyle/>
          <a:p>
            <a:pPr marL="0" indent="0">
              <a:buNone/>
            </a:pPr>
            <a:r>
              <a:rPr lang="en-US" sz="950" dirty="0">
                <a:solidFill>
                  <a:srgbClr val="666666"/>
                </a:solidFill>
              </a:rPr>
              <a:t>Key references used in the presentation</a:t>
            </a:r>
            <a:endParaRPr lang="en-US" sz="950" dirty="0"/>
          </a:p>
        </p:txBody>
      </p:sp>
      <p:sp>
        <p:nvSpPr>
          <p:cNvPr id="5" name="Shape 3"/>
          <p:cNvSpPr/>
          <p:nvPr/>
        </p:nvSpPr>
        <p:spPr>
          <a:xfrm>
            <a:off x="502920" y="941832"/>
            <a:ext cx="10927080" cy="0"/>
          </a:xfrm>
          <a:prstGeom prst="line">
            <a:avLst/>
          </a:prstGeom>
          <a:noFill/>
          <a:ln w="15240">
            <a:solidFill>
              <a:srgbClr val="62C5C1"/>
            </a:solidFill>
            <a:prstDash val="solid"/>
          </a:ln>
        </p:spPr>
        <p:txBody>
          <a:bodyPr/>
          <a:lstStyle/>
          <a:p>
            <a:endParaRPr/>
          </a:p>
        </p:txBody>
      </p:sp>
      <p:sp>
        <p:nvSpPr>
          <p:cNvPr id="6" name="Text 4"/>
          <p:cNvSpPr/>
          <p:nvPr/>
        </p:nvSpPr>
        <p:spPr>
          <a:xfrm>
            <a:off x="777240" y="1188719"/>
            <a:ext cx="10789920" cy="4919471"/>
          </a:xfrm>
          <a:prstGeom prst="rect">
            <a:avLst/>
          </a:prstGeom>
          <a:noFill/>
          <a:ln/>
        </p:spPr>
        <p:txBody>
          <a:bodyPr wrap="square" lIns="635" tIns="635" rIns="635" bIns="635" rtlCol="0" anchor="t">
            <a:noAutofit/>
          </a:bodyPr>
          <a:lstStyle/>
          <a:p>
            <a:r>
              <a:rPr sz="1100" dirty="0"/>
              <a:t>Athanasopoulou, A. and Dopson, S. (2018) ‘A systematic review of executive coaching outcomes: Is it the journey or the destination that matters the most?’, The Leadership Quarterly, 29(1), pp. 70–88._x000B_
Baldwin, T.T. and Ford, J.K. (1988) ‘Transfer of training: A review and directions for future research’, Personnel Psychology, 41(1), pp. 63–105._x000B_
Braun, V. and Clarke, V. (2006) ‘Using thematic analysis in psychology’, Qualitative Research in Psychology, 3(2), pp. 77–101._x000B_
Cannon-Bowers, J.A. et al. (2023) ‘Workplace coaching: A meta-analysis and recommendations for advancing the science of coaching’, The Journal of Positive Psychology, 18(6), pp. 907–924._x000B_
Halliwell, P.R., Mitchell, R. and Boyle, B. (2023) ‘Leadership effectiveness through coaching: Authentic and change-oriented leadership’, PLOS ONE._x000B_
</a:t>
            </a:r>
            <a:r>
              <a:rPr sz="1100" dirty="0" err="1"/>
              <a:t>Honsová</a:t>
            </a:r>
            <a:r>
              <a:rPr sz="1100" dirty="0"/>
              <a:t>, P., Passmore, J. and Brown, H. (2018) ‘What are Czech coaches really doing? A comparison of Czech and European-wide coaching trends’, Central European Business Review, 7(3), pp. 42–60._x000B_
International Coaching Federation (2025) 2025 Global Coaching Study. Lexington, KY: International Coaching Federation._x000B_
Jones, R.J., Woods, S.A. and Guillaume, Y.R.F. (2016) ‘The effectiveness of workplace coaching: A meta-analysis of learning and performance outcomes from coaching’, Journal of Occupational and Organizational Psychology, 89(2), pp. 249–277._x000B_
Kolb, D.A. (1984) Experiential Learning: Experience as the Source of Learning and Development. Englewood Cliffs, NJ: Prentice Hall._x000B_
Moon, J.A. (2004) A Handbook of Reflective and Experiential Learning: Theory and Practice. London: RoutledgeFalmer._x000B_
Pauknerová, D., Lorencová, H. and </a:t>
            </a:r>
            <a:r>
              <a:rPr sz="1100" dirty="0" err="1"/>
              <a:t>Pubalová</a:t>
            </a:r>
            <a:r>
              <a:rPr sz="1100" dirty="0"/>
              <a:t>, K. (2024) ‘Czech leadership culture: Determinants of preferred leader </a:t>
            </a:r>
            <a:r>
              <a:rPr sz="1100" dirty="0" err="1"/>
              <a:t>behaviour</a:t>
            </a:r>
            <a:r>
              <a:rPr sz="1100" dirty="0"/>
              <a:t>’, Cross-Cultural Research, 58(4), pp. 311–342._x000B_
</a:t>
            </a:r>
            <a:r>
              <a:rPr sz="1100" dirty="0" err="1"/>
              <a:t>Tashakkori</a:t>
            </a:r>
            <a:r>
              <a:rPr sz="1100" dirty="0"/>
              <a:t>, A. and Teddlie, C. (eds.) (2010) SAGE Handbook of Mixed Methods in Social &amp; Behavioral Research. 2nd </a:t>
            </a:r>
            <a:r>
              <a:rPr sz="1100" dirty="0" err="1"/>
              <a:t>edn</a:t>
            </a:r>
            <a:r>
              <a:rPr sz="1100" dirty="0"/>
              <a:t>. Thousand Oaks, CA: SAGE Publications.
_x000B_
</a:t>
            </a:r>
            <a:r>
              <a:rPr sz="1100" dirty="0" err="1"/>
              <a:t>Theeboom</a:t>
            </a:r>
            <a:r>
              <a:rPr sz="1100" dirty="0"/>
              <a:t>, T., </a:t>
            </a:r>
            <a:r>
              <a:rPr sz="1100" dirty="0" err="1"/>
              <a:t>Beersma</a:t>
            </a:r>
            <a:r>
              <a:rPr sz="1100" dirty="0"/>
              <a:t>, B. and van Vianen, A.E.M. (2014) ‘Does coaching work? A meta-analysis on the effects of coaching on individual level outcomes in an organizational context’, The Journal of Positive Psychology, 9(1), pp. 1–18. Costley, C., Elliott, G. and Gibbs, P. (2010) Doing Work Based Research. London: SAGE Publications. Mercer, J. (2007) insider research and role dilemmas, Oxford Review of Education, 33(1), pp. 1–17. Stober, D.R. and Grant, A.M. (eds.) (2006) Evidence Based Coaching Handbook. Hoboken, NJ: Wiley.</a:t>
            </a:r>
            <a:endParaRPr lang="en-GB" sz="1100" dirty="0"/>
          </a:p>
        </p:txBody>
      </p:sp>
      <p:sp>
        <p:nvSpPr>
          <p:cNvPr id="11" name="Shape 9"/>
          <p:cNvSpPr/>
          <p:nvPr/>
        </p:nvSpPr>
        <p:spPr>
          <a:xfrm>
            <a:off x="0" y="6473952"/>
            <a:ext cx="12191695" cy="384048"/>
          </a:xfrm>
          <a:prstGeom prst="rect">
            <a:avLst/>
          </a:prstGeom>
          <a:solidFill>
            <a:srgbClr val="F7F7F7"/>
          </a:solidFill>
          <a:ln w="12700">
            <a:solidFill>
              <a:srgbClr val="F7F7F7"/>
            </a:solidFill>
            <a:prstDash val="solid"/>
          </a:ln>
        </p:spPr>
        <p:txBody>
          <a:bodyPr/>
          <a:lstStyle/>
          <a:p>
            <a:endParaRPr/>
          </a:p>
        </p:txBody>
      </p:sp>
      <p:sp>
        <p:nvSpPr>
          <p:cNvPr id="12" name="Text 10"/>
          <p:cNvSpPr/>
          <p:nvPr/>
        </p:nvSpPr>
        <p:spPr>
          <a:xfrm>
            <a:off x="502920" y="6574536"/>
            <a:ext cx="7772400" cy="164592"/>
          </a:xfrm>
          <a:prstGeom prst="rect">
            <a:avLst/>
          </a:prstGeom>
          <a:noFill/>
          <a:ln/>
        </p:spPr>
        <p:txBody>
          <a:bodyPr wrap="square" rtlCol="0" anchor="ctr"/>
          <a:lstStyle/>
          <a:p>
            <a:pPr marL="0" indent="0">
              <a:buNone/>
            </a:pPr>
            <a:r>
              <a:rPr lang="en-US" sz="750" dirty="0">
                <a:solidFill>
                  <a:srgbClr val="666666"/>
                </a:solidFill>
                <a:latin typeface="Arial" pitchFamily="34" charset="0"/>
                <a:ea typeface="Arial" pitchFamily="34" charset="-122"/>
                <a:cs typeface="Arial" pitchFamily="34" charset="-120"/>
              </a:rPr>
              <a:t>Cristina Novotny | BMPF7009 Work-Based Project | April 2026</a:t>
            </a:r>
            <a:endParaRPr lang="en-US" sz="750" dirty="0"/>
          </a:p>
        </p:txBody>
      </p:sp>
      <p:sp>
        <p:nvSpPr>
          <p:cNvPr id="13" name="Text 11"/>
          <p:cNvSpPr/>
          <p:nvPr/>
        </p:nvSpPr>
        <p:spPr>
          <a:xfrm>
            <a:off x="11384280" y="6574536"/>
            <a:ext cx="411480" cy="164592"/>
          </a:xfrm>
          <a:prstGeom prst="rect">
            <a:avLst/>
          </a:prstGeom>
          <a:noFill/>
          <a:ln/>
        </p:spPr>
        <p:txBody>
          <a:bodyPr wrap="square" rtlCol="0" anchor="ctr"/>
          <a:lstStyle/>
          <a:p>
            <a:pPr marL="0" indent="0" algn="r">
              <a:buNone/>
            </a:pPr>
            <a:r>
              <a:rPr lang="en-US" sz="750" dirty="0">
                <a:solidFill>
                  <a:srgbClr val="666666"/>
                </a:solidFill>
                <a:latin typeface="Arial" pitchFamily="34" charset="0"/>
                <a:ea typeface="Arial" pitchFamily="34" charset="-122"/>
                <a:cs typeface="Arial" pitchFamily="34" charset="-120"/>
              </a:rPr>
              <a:t>21</a:t>
            </a:r>
            <a:endParaRPr lang="en-US" sz="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630</TotalTime>
  <Words>3401</Words>
  <Application>Microsoft Macintosh PowerPoint</Application>
  <PresentationFormat>Widescreen</PresentationFormat>
  <Paragraphs>389</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Grant Thornton / 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Work-Based Project Presentation</dc:title>
  <dc:subject>Leadership Coaching Impact Evaluation</dc:subject>
  <dc:creator>Cristina Novotny</dc:creator>
  <cp:lastModifiedBy>Cristina Laura Novotny</cp:lastModifiedBy>
  <cp:revision>26</cp:revision>
  <dcterms:created xsi:type="dcterms:W3CDTF">2026-04-28T09:31:20Z</dcterms:created>
  <dcterms:modified xsi:type="dcterms:W3CDTF">2026-04-29T15:20:44Z</dcterms:modified>
</cp:coreProperties>
</file>