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148" d="100"/>
          <a:sy n="148" d="100"/>
        </p:scale>
        <p:origin x="3030" y="-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597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1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0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13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76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93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8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97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6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609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89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BED05C-741B-44C6-BE48-D209B30EDF2E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898FA6-7780-4FF7-9CCE-2B47ED59CB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66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EBC5F69-D54E-6333-E7E4-4B8ADFABE9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1209985"/>
            <a:ext cx="6187435" cy="412623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1F757B-ACB7-72EC-6B6C-90D79DEFB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72716" y="2026035"/>
            <a:ext cx="6427470" cy="206883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2">
                    <a:lumMod val="90000"/>
                    <a:lumOff val="10000"/>
                  </a:schemeClr>
                </a:solidFill>
                <a:latin typeface="Roboto" pitchFamily="2" charset="0"/>
                <a:ea typeface="Roboto" pitchFamily="2" charset="0"/>
              </a:rPr>
              <a:t>Yamaha FZR1000       Upgrade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E0A418-14C1-9C62-E2B7-36B83210CE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7311" y="6529552"/>
            <a:ext cx="1807778" cy="1655762"/>
          </a:xfrm>
        </p:spPr>
        <p:txBody>
          <a:bodyPr>
            <a:normAutofit/>
          </a:bodyPr>
          <a:lstStyle/>
          <a:p>
            <a:pPr algn="r"/>
            <a:r>
              <a:rPr lang="en-GB" sz="1800" i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ACHA 5014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3617BC-26FB-16BB-1C04-98D4D7D869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5" y="0"/>
            <a:ext cx="29527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94E180-C3E8-C794-B5A6-844E26096E7B}"/>
              </a:ext>
            </a:extLst>
          </p:cNvPr>
          <p:cNvSpPr/>
          <p:nvPr/>
        </p:nvSpPr>
        <p:spPr>
          <a:xfrm>
            <a:off x="171421" y="284815"/>
            <a:ext cx="12020579" cy="6244737"/>
          </a:xfrm>
          <a:custGeom>
            <a:avLst/>
            <a:gdLst>
              <a:gd name="connsiteX0" fmla="*/ 1297172 w 12020579"/>
              <a:gd name="connsiteY0" fmla="*/ 680807 h 6244737"/>
              <a:gd name="connsiteX1" fmla="*/ 2721935 w 12020579"/>
              <a:gd name="connsiteY1" fmla="*/ 323 h 6244737"/>
              <a:gd name="connsiteX2" fmla="*/ 3721395 w 12020579"/>
              <a:gd name="connsiteY2" fmla="*/ 755235 h 6244737"/>
              <a:gd name="connsiteX3" fmla="*/ 5295014 w 12020579"/>
              <a:gd name="connsiteY3" fmla="*/ 276770 h 6244737"/>
              <a:gd name="connsiteX4" fmla="*/ 6730409 w 12020579"/>
              <a:gd name="connsiteY4" fmla="*/ 1478249 h 6244737"/>
              <a:gd name="connsiteX5" fmla="*/ 8208335 w 12020579"/>
              <a:gd name="connsiteY5" fmla="*/ 957254 h 6244737"/>
              <a:gd name="connsiteX6" fmla="*/ 9144000 w 12020579"/>
              <a:gd name="connsiteY6" fmla="*/ 1903551 h 6244737"/>
              <a:gd name="connsiteX7" fmla="*/ 10706986 w 12020579"/>
              <a:gd name="connsiteY7" fmla="*/ 1254965 h 6244737"/>
              <a:gd name="connsiteX8" fmla="*/ 10887740 w 12020579"/>
              <a:gd name="connsiteY8" fmla="*/ 2179998 h 6244737"/>
              <a:gd name="connsiteX9" fmla="*/ 12004158 w 12020579"/>
              <a:gd name="connsiteY9" fmla="*/ 2009877 h 6244737"/>
              <a:gd name="connsiteX10" fmla="*/ 11578856 w 12020579"/>
              <a:gd name="connsiteY10" fmla="*/ 3243254 h 6244737"/>
              <a:gd name="connsiteX11" fmla="*/ 11929730 w 12020579"/>
              <a:gd name="connsiteY11" fmla="*/ 3923737 h 6244737"/>
              <a:gd name="connsiteX12" fmla="*/ 11206716 w 12020579"/>
              <a:gd name="connsiteY12" fmla="*/ 4370305 h 6244737"/>
              <a:gd name="connsiteX13" fmla="*/ 10441172 w 12020579"/>
              <a:gd name="connsiteY13" fmla="*/ 4008798 h 6244737"/>
              <a:gd name="connsiteX14" fmla="*/ 9973340 w 12020579"/>
              <a:gd name="connsiteY14" fmla="*/ 4689282 h 6244737"/>
              <a:gd name="connsiteX15" fmla="*/ 9122735 w 12020579"/>
              <a:gd name="connsiteY15" fmla="*/ 4104491 h 6244737"/>
              <a:gd name="connsiteX16" fmla="*/ 7783033 w 12020579"/>
              <a:gd name="connsiteY16" fmla="*/ 4848770 h 6244737"/>
              <a:gd name="connsiteX17" fmla="*/ 7060019 w 12020579"/>
              <a:gd name="connsiteY17" fmla="*/ 4083226 h 6244737"/>
              <a:gd name="connsiteX18" fmla="*/ 5656521 w 12020579"/>
              <a:gd name="connsiteY18" fmla="*/ 5093319 h 6244737"/>
              <a:gd name="connsiteX19" fmla="*/ 4561368 w 12020579"/>
              <a:gd name="connsiteY19" fmla="*/ 5178379 h 6244737"/>
              <a:gd name="connsiteX20" fmla="*/ 3880884 w 12020579"/>
              <a:gd name="connsiteY20" fmla="*/ 6241635 h 6244737"/>
              <a:gd name="connsiteX21" fmla="*/ 2551814 w 12020579"/>
              <a:gd name="connsiteY21" fmla="*/ 5518621 h 6244737"/>
              <a:gd name="connsiteX22" fmla="*/ 1244009 w 12020579"/>
              <a:gd name="connsiteY22" fmla="*/ 5997086 h 6244737"/>
              <a:gd name="connsiteX23" fmla="*/ 648586 w 12020579"/>
              <a:gd name="connsiteY23" fmla="*/ 5061421 h 6244737"/>
              <a:gd name="connsiteX24" fmla="*/ 0 w 12020579"/>
              <a:gd name="connsiteY24" fmla="*/ 4614854 h 624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020579" h="6244737">
                <a:moveTo>
                  <a:pt x="1297172" y="680807"/>
                </a:moveTo>
                <a:cubicBezTo>
                  <a:pt x="1807535" y="334362"/>
                  <a:pt x="2317898" y="-12082"/>
                  <a:pt x="2721935" y="323"/>
                </a:cubicBezTo>
                <a:cubicBezTo>
                  <a:pt x="3125972" y="12728"/>
                  <a:pt x="3292549" y="709161"/>
                  <a:pt x="3721395" y="755235"/>
                </a:cubicBezTo>
                <a:cubicBezTo>
                  <a:pt x="4150242" y="801310"/>
                  <a:pt x="4793512" y="156268"/>
                  <a:pt x="5295014" y="276770"/>
                </a:cubicBezTo>
                <a:cubicBezTo>
                  <a:pt x="5796516" y="397272"/>
                  <a:pt x="6244856" y="1364835"/>
                  <a:pt x="6730409" y="1478249"/>
                </a:cubicBezTo>
                <a:cubicBezTo>
                  <a:pt x="7215963" y="1591663"/>
                  <a:pt x="7806070" y="886370"/>
                  <a:pt x="8208335" y="957254"/>
                </a:cubicBezTo>
                <a:cubicBezTo>
                  <a:pt x="8610600" y="1028138"/>
                  <a:pt x="8727558" y="1853933"/>
                  <a:pt x="9144000" y="1903551"/>
                </a:cubicBezTo>
                <a:cubicBezTo>
                  <a:pt x="9560442" y="1953169"/>
                  <a:pt x="10416363" y="1208891"/>
                  <a:pt x="10706986" y="1254965"/>
                </a:cubicBezTo>
                <a:cubicBezTo>
                  <a:pt x="10997609" y="1301039"/>
                  <a:pt x="10671545" y="2054179"/>
                  <a:pt x="10887740" y="2179998"/>
                </a:cubicBezTo>
                <a:cubicBezTo>
                  <a:pt x="11103935" y="2305817"/>
                  <a:pt x="11888972" y="1832668"/>
                  <a:pt x="12004158" y="2009877"/>
                </a:cubicBezTo>
                <a:cubicBezTo>
                  <a:pt x="12119344" y="2187086"/>
                  <a:pt x="11591261" y="2924277"/>
                  <a:pt x="11578856" y="3243254"/>
                </a:cubicBezTo>
                <a:cubicBezTo>
                  <a:pt x="11566451" y="3562231"/>
                  <a:pt x="11991753" y="3735895"/>
                  <a:pt x="11929730" y="3923737"/>
                </a:cubicBezTo>
                <a:cubicBezTo>
                  <a:pt x="11867707" y="4111579"/>
                  <a:pt x="11454809" y="4356128"/>
                  <a:pt x="11206716" y="4370305"/>
                </a:cubicBezTo>
                <a:cubicBezTo>
                  <a:pt x="10958623" y="4384482"/>
                  <a:pt x="10646735" y="3955635"/>
                  <a:pt x="10441172" y="4008798"/>
                </a:cubicBezTo>
                <a:cubicBezTo>
                  <a:pt x="10235609" y="4061961"/>
                  <a:pt x="10193079" y="4673333"/>
                  <a:pt x="9973340" y="4689282"/>
                </a:cubicBezTo>
                <a:cubicBezTo>
                  <a:pt x="9753601" y="4705231"/>
                  <a:pt x="9487786" y="4077910"/>
                  <a:pt x="9122735" y="4104491"/>
                </a:cubicBezTo>
                <a:cubicBezTo>
                  <a:pt x="8757684" y="4131072"/>
                  <a:pt x="8126819" y="4852314"/>
                  <a:pt x="7783033" y="4848770"/>
                </a:cubicBezTo>
                <a:cubicBezTo>
                  <a:pt x="7439247" y="4845226"/>
                  <a:pt x="7414438" y="4042468"/>
                  <a:pt x="7060019" y="4083226"/>
                </a:cubicBezTo>
                <a:cubicBezTo>
                  <a:pt x="6705600" y="4123984"/>
                  <a:pt x="6072963" y="4910794"/>
                  <a:pt x="5656521" y="5093319"/>
                </a:cubicBezTo>
                <a:cubicBezTo>
                  <a:pt x="5240079" y="5275844"/>
                  <a:pt x="4857307" y="4986993"/>
                  <a:pt x="4561368" y="5178379"/>
                </a:cubicBezTo>
                <a:cubicBezTo>
                  <a:pt x="4265429" y="5369765"/>
                  <a:pt x="4215810" y="6184928"/>
                  <a:pt x="3880884" y="6241635"/>
                </a:cubicBezTo>
                <a:cubicBezTo>
                  <a:pt x="3545958" y="6298342"/>
                  <a:pt x="2991293" y="5559379"/>
                  <a:pt x="2551814" y="5518621"/>
                </a:cubicBezTo>
                <a:cubicBezTo>
                  <a:pt x="2112335" y="5477863"/>
                  <a:pt x="1561214" y="6073286"/>
                  <a:pt x="1244009" y="5997086"/>
                </a:cubicBezTo>
                <a:cubicBezTo>
                  <a:pt x="926804" y="5920886"/>
                  <a:pt x="855921" y="5291793"/>
                  <a:pt x="648586" y="5061421"/>
                </a:cubicBezTo>
                <a:cubicBezTo>
                  <a:pt x="441251" y="4831049"/>
                  <a:pt x="212651" y="4815101"/>
                  <a:pt x="0" y="4614854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A8E2D2B-4D7B-14BF-B8D0-5E8923E052BE}"/>
              </a:ext>
            </a:extLst>
          </p:cNvPr>
          <p:cNvSpPr txBox="1">
            <a:spLocks/>
          </p:cNvSpPr>
          <p:nvPr/>
        </p:nvSpPr>
        <p:spPr>
          <a:xfrm>
            <a:off x="10336597" y="6138408"/>
            <a:ext cx="1807778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1800" i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 Gabriel</a:t>
            </a:r>
          </a:p>
          <a:p>
            <a:pPr algn="r"/>
            <a:r>
              <a:rPr lang="en-GB" sz="1800" i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2404403</a:t>
            </a:r>
          </a:p>
        </p:txBody>
      </p:sp>
    </p:spTree>
    <p:extLst>
      <p:ext uri="{BB962C8B-B14F-4D97-AF65-F5344CB8AC3E}">
        <p14:creationId xmlns:p14="http://schemas.microsoft.com/office/powerpoint/2010/main" val="286104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64A79-D4E2-A8C3-9442-A6FC6C82F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– FZR 1000 - Project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5F19E-CEDE-3EA2-60D7-31A16C7A9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Intention to modernize the riders ergonomic interface </a:t>
            </a:r>
          </a:p>
          <a:p>
            <a:r>
              <a:rPr lang="en-GB" sz="2400" dirty="0"/>
              <a:t>Replace legacy cast-mild-steel with 6061-T6 aluminum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Primary Goals:</a:t>
            </a:r>
          </a:p>
          <a:p>
            <a:r>
              <a:rPr lang="en-GB" sz="2400" dirty="0"/>
              <a:t>Mass centralization 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– Reduced parasitic mass – aids tip in.</a:t>
            </a:r>
          </a:p>
          <a:p>
            <a:r>
              <a:rPr lang="en-GB" sz="2400" dirty="0"/>
              <a:t>Power-To-Weight ratio increase 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– targeted &gt;50% reduction in assembly mass.</a:t>
            </a:r>
          </a:p>
          <a:p>
            <a:r>
              <a:rPr lang="en-GB" sz="2400" dirty="0"/>
              <a:t>Structural integrity enhancement 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– maintain race-ready </a:t>
            </a:r>
            <a:r>
              <a:rPr lang="en-GB" sz="2000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FoS</a:t>
            </a:r>
            <a:r>
              <a:rPr lang="en-GB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under high G loading. </a:t>
            </a:r>
            <a:endParaRPr lang="en-GB" sz="18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243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02B73-7704-8806-F315-E30FFD0384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A892-4B4D-CC3C-AD57-FF9AA2608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Literature Survey &amp;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2CB80-897A-8AF5-366F-DB285D26A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deep look into options from Gilles Tooling and Bonamici Racing for design philosophy and material selections. </a:t>
            </a:r>
          </a:p>
          <a:p>
            <a:r>
              <a:rPr lang="en-GB" sz="2000" dirty="0"/>
              <a:t>Researched via ASM International and The Aluminum Association to ensure the high yield strength of 6061-T6 aluminum. </a:t>
            </a:r>
          </a:p>
          <a:p>
            <a:r>
              <a:rPr lang="en-GB" sz="2000" dirty="0"/>
              <a:t>Applied MIL-STD-1472H to justify the mechanical interlock of the tactile grooves on the pegs.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ASM International Announces Founding Provider Members of the Materials  Solutions Network - NSL Analytical : NSL Analytical">
            <a:extLst>
              <a:ext uri="{FF2B5EF4-FFF2-40B4-BE49-F238E27FC236}">
                <a16:creationId xmlns:a16="http://schemas.microsoft.com/office/drawing/2014/main" id="{8AB75083-ED30-7D7C-A215-560F498657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9" t="32000" r="11777" b="28000"/>
          <a:stretch>
            <a:fillRect/>
          </a:stretch>
        </p:blipFill>
        <p:spPr bwMode="auto">
          <a:xfrm>
            <a:off x="228600" y="4411980"/>
            <a:ext cx="4097323" cy="14427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4moto® - gilles tooling NEW 2 Aufkleber Sponsorenaufkleber Sticker">
            <a:extLst>
              <a:ext uri="{FF2B5EF4-FFF2-40B4-BE49-F238E27FC236}">
                <a16:creationId xmlns:a16="http://schemas.microsoft.com/office/drawing/2014/main" id="{3091635C-F0DA-4C07-B9B2-2AE2B70E81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8" t="16500" r="2722" b="12500"/>
          <a:stretch>
            <a:fillRect/>
          </a:stretch>
        </p:blipFill>
        <p:spPr bwMode="auto">
          <a:xfrm>
            <a:off x="5311926" y="4232593"/>
            <a:ext cx="2505773" cy="19443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IL-STD-1472H Human Engineering Standard | PDF | Human Factors And  Ergonomics | International System Of Units">
            <a:extLst>
              <a:ext uri="{FF2B5EF4-FFF2-40B4-BE49-F238E27FC236}">
                <a16:creationId xmlns:a16="http://schemas.microsoft.com/office/drawing/2014/main" id="{70CA708E-DF89-8FBB-C4C8-78BFBABE1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3703" y="3771900"/>
            <a:ext cx="2167890" cy="2890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050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EB808-E8F7-7ECB-0A05-5A01AF560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Modelling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91C04-7050-8C8E-59D2-A66B76CC9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Roboto" pitchFamily="2" charset="0"/>
                <a:ea typeface="Roboto" pitchFamily="2" charset="0"/>
              </a:rPr>
              <a:t>Executed an intensive session sprint to design the primary geometry of the mounting bracket. </a:t>
            </a:r>
          </a:p>
          <a:p>
            <a:r>
              <a:rPr lang="en-GB" sz="2000" dirty="0">
                <a:latin typeface="Roboto" pitchFamily="2" charset="0"/>
                <a:ea typeface="Roboto" pitchFamily="2" charset="0"/>
              </a:rPr>
              <a:t>Utilized a triangular A-frame design to ensure bracket rigidity under loads.</a:t>
            </a:r>
          </a:p>
          <a:p>
            <a:r>
              <a:rPr lang="en-GB" sz="2000" dirty="0">
                <a:latin typeface="Roboto" pitchFamily="2" charset="0"/>
                <a:ea typeface="Roboto" pitchFamily="2" charset="0"/>
              </a:rPr>
              <a:t>The A-frame pocket reduces mass in dead-weight area at no cost to structural strength.</a:t>
            </a:r>
          </a:p>
          <a:p>
            <a:r>
              <a:rPr lang="en-GB" sz="2000" dirty="0">
                <a:latin typeface="Roboto" pitchFamily="2" charset="0"/>
                <a:ea typeface="Roboto" pitchFamily="2" charset="0"/>
              </a:rPr>
              <a:t>Integrated heel protection via modular slotted heel guard to prevent limb entrapment in final drive – meeting safety mandates of the NLR / ACU requirements. </a:t>
            </a:r>
          </a:p>
          <a:p>
            <a:r>
              <a:rPr lang="en-GB" sz="2000" dirty="0">
                <a:latin typeface="Roboto" pitchFamily="2" charset="0"/>
                <a:ea typeface="Roboto" pitchFamily="2" charset="0"/>
              </a:rPr>
              <a:t>Fatigue mitigation via applying large-radii fillets to every transition to eliminate stress risers and protect against high-frequency engine vibrations. </a:t>
            </a:r>
          </a:p>
          <a:p>
            <a:r>
              <a:rPr lang="en-GB" sz="2000" dirty="0">
                <a:latin typeface="Roboto" pitchFamily="2" charset="0"/>
                <a:ea typeface="Roboto" pitchFamily="2" charset="0"/>
              </a:rPr>
              <a:t>Utilized standard M6/M8 bolt sizes to prioritize ease of service/replacement. </a:t>
            </a:r>
          </a:p>
          <a:p>
            <a:endParaRPr lang="en-GB" sz="2000" dirty="0">
              <a:latin typeface="Roboto" pitchFamily="2" charset="0"/>
              <a:ea typeface="Roboto" pitchFamily="2" charset="0"/>
            </a:endParaRPr>
          </a:p>
          <a:p>
            <a:endParaRPr lang="en-GB" sz="2000" dirty="0">
              <a:latin typeface="Roboto" pitchFamily="2" charset="0"/>
              <a:ea typeface="Roboto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644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4F064-FA0C-0729-735D-1C585F42C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Analytical work - Mass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39A1A-1ACB-A1B1-CE16-38EE89AB4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Mass reduction of roughly 68.2% across the whole assembly. </a:t>
            </a:r>
            <a:br>
              <a:rPr lang="en-GB" sz="2000" dirty="0"/>
            </a:br>
            <a:r>
              <a:rPr lang="en-GB" sz="2000" dirty="0"/>
              <a:t>(OEM assembly: ~1.3kg/side.   New assembly: 0.41kg/side. </a:t>
            </a:r>
          </a:p>
          <a:p>
            <a:r>
              <a:rPr lang="en-GB" sz="2000" dirty="0"/>
              <a:t>Achieved also a 68.2% reduction in inertial roll resistance, which will require less work from the rider for cornering transitions. </a:t>
            </a:r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78AA64-B00B-F1B7-1A4E-DA0EBC2D87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115" b="15469"/>
          <a:stretch>
            <a:fillRect/>
          </a:stretch>
        </p:blipFill>
        <p:spPr>
          <a:xfrm>
            <a:off x="7304183" y="2906483"/>
            <a:ext cx="4241516" cy="3586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E875CD-4F80-C010-7430-4F68ECC76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818" y="4581234"/>
            <a:ext cx="8051522" cy="20752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3192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8B00B-EB9F-C211-5806-36CA99738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Analytical work – Structural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DA667-E80C-E615-5F7C-3B52D4A0E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Simulated a “hard-shift” scenario with a concentrated load of 150N applied to the gear selector peg – which was successful. </a:t>
            </a:r>
          </a:p>
          <a:p>
            <a:r>
              <a:rPr lang="en-GB" sz="2000" dirty="0"/>
              <a:t>Using the Flexure Formula was able to determine a resultant stress of 251.5MPa at the neck of the actuator. </a:t>
            </a:r>
          </a:p>
          <a:p>
            <a:r>
              <a:rPr lang="en-GB" sz="2000" dirty="0"/>
              <a:t>The calculated stress stays within the 240-275 </a:t>
            </a:r>
            <a:r>
              <a:rPr lang="en-GB" sz="2000" dirty="0" err="1"/>
              <a:t>Mpa</a:t>
            </a:r>
            <a:r>
              <a:rPr lang="en-GB" sz="2000" dirty="0"/>
              <a:t> yield threshold for 6061-T6 aluminum which means it will resist permanent deformation even at peak stress. </a:t>
            </a:r>
          </a:p>
          <a:p>
            <a:r>
              <a:rPr lang="en-GB" sz="2000" dirty="0"/>
              <a:t>The thin margin is the result of a highly optimized design focused on mass reduction without producing a part which will fail. </a:t>
            </a:r>
          </a:p>
        </p:txBody>
      </p:sp>
    </p:spTree>
    <p:extLst>
      <p:ext uri="{BB962C8B-B14F-4D97-AF65-F5344CB8AC3E}">
        <p14:creationId xmlns:p14="http://schemas.microsoft.com/office/powerpoint/2010/main" val="4239357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05E73-DBA3-5668-1ACC-95744AD61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/>
              <a:t>Practical Application – Modular Bridge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741B-F7E0-C6D8-0754-B32C3124E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A response to the lack of physical access to the frame for precision measurements by me during recovery.</a:t>
            </a:r>
          </a:p>
          <a:p>
            <a:r>
              <a:rPr lang="en-GB" sz="1800" dirty="0"/>
              <a:t>I theorized a modular telescopic bridge idea, to account for potential measurement variances. </a:t>
            </a:r>
          </a:p>
          <a:p>
            <a:r>
              <a:rPr lang="en-GB" sz="1800" dirty="0"/>
              <a:t>Utilizes two interlocking 6061-T6 profiles to create a variable pitch mounting system, able to slide to the exact length needed. </a:t>
            </a:r>
          </a:p>
          <a:p>
            <a:r>
              <a:rPr lang="en-GB" sz="1800" dirty="0"/>
              <a:t>Experiences a reduction in torsional rigidity compared to fixed A-frame. </a:t>
            </a:r>
          </a:p>
          <a:p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0A63AD-214E-C6AC-3C15-9CF85DA3D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430" y="4447770"/>
            <a:ext cx="3808741" cy="15121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B1BA73-1B86-5165-C2EA-061E0554D8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6745" y="4384827"/>
            <a:ext cx="3565825" cy="16380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87460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E8A3-606E-A4E3-07AF-5A0DA639C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Achievement &amp; Manufacturing Readiness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65C5B-9536-0595-9D82-1ECEF575C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My initial 50% mass reduction goal was blown out the water, achieving -72.4%. </a:t>
            </a:r>
          </a:p>
          <a:p>
            <a:r>
              <a:rPr lang="en-GB" sz="2000" dirty="0"/>
              <a:t>Reduced the polar moment of inertia. </a:t>
            </a:r>
          </a:p>
          <a:p>
            <a:r>
              <a:rPr lang="en-GB" sz="2000" dirty="0"/>
              <a:t>Produced a 2D engineering drawing to facilitate a transition from CAD to production. </a:t>
            </a:r>
          </a:p>
          <a:p>
            <a:r>
              <a:rPr lang="en-GB" sz="2000" dirty="0"/>
              <a:t>Given a Type III hard-coat anodized finish for abrasion resistance. </a:t>
            </a:r>
          </a:p>
          <a:p>
            <a:r>
              <a:rPr lang="en-GB" sz="2000" dirty="0"/>
              <a:t>+/- 0.05mm tolerance to ensure precise interface with the 1987 frame.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5E8DB6-B614-C406-94FA-49DD33E5D7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911" y="4021157"/>
            <a:ext cx="1908465" cy="28368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BB81CB-73AF-503B-5E8D-6F1B0DA6DA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9075" y="5156832"/>
            <a:ext cx="2457793" cy="3715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46374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CE35B-216F-A401-6ED0-EB62B109D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488DF-2E3E-8C23-975D-B37DC0A3E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6061-T6 aluminum is 100% infinitely recyclable.</a:t>
            </a:r>
          </a:p>
          <a:p>
            <a:r>
              <a:rPr lang="en-GB" sz="2000" dirty="0"/>
              <a:t>Utilizing </a:t>
            </a:r>
            <a:r>
              <a:rPr lang="en-GB" sz="2000" i="1" dirty="0"/>
              <a:t>recycled</a:t>
            </a:r>
            <a:r>
              <a:rPr lang="en-GB" sz="2000" dirty="0"/>
              <a:t> aluminum requires only ~5% of the energy of primary production.</a:t>
            </a:r>
          </a:p>
          <a:p>
            <a:r>
              <a:rPr lang="en-GB" sz="2000" dirty="0"/>
              <a:t>On the bike, reduced mass means increased fuel efficiency – less CO2.</a:t>
            </a:r>
          </a:p>
          <a:p>
            <a:r>
              <a:rPr lang="en-GB" sz="2000" dirty="0"/>
              <a:t>The lower melting point compared to steel means easier ability to smelt/recycle. </a:t>
            </a:r>
          </a:p>
          <a:p>
            <a:r>
              <a:rPr lang="en-GB" sz="2000" dirty="0"/>
              <a:t>Type III hard anodization extends the lifespan significant due to anti-corrosion enhancement. </a:t>
            </a:r>
          </a:p>
        </p:txBody>
      </p:sp>
      <p:pic>
        <p:nvPicPr>
          <p:cNvPr id="1030" name="Picture 6" descr="undefined">
            <a:extLst>
              <a:ext uri="{FF2B5EF4-FFF2-40B4-BE49-F238E27FC236}">
                <a16:creationId xmlns:a16="http://schemas.microsoft.com/office/drawing/2014/main" id="{346E2C5F-BA9F-8CD5-E4DC-B34580169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958" y="4310181"/>
            <a:ext cx="2120802" cy="20017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96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C807E-C319-5F09-5731-2410BCA13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Conclusions &amp; Critical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6A587-8C77-1A8B-F3DE-05A97611E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Surpassed hopes – 68.2% total reduction in mass. </a:t>
            </a:r>
          </a:p>
          <a:p>
            <a:r>
              <a:rPr lang="en-GB" sz="2000" dirty="0"/>
              <a:t>Confirmed structural integrity through load-case calculations. Race ready.</a:t>
            </a:r>
          </a:p>
          <a:p>
            <a:r>
              <a:rPr lang="en-GB" sz="2000" dirty="0"/>
              <a:t>Project completed amidst whole host of personal challenges. </a:t>
            </a:r>
          </a:p>
          <a:p>
            <a:r>
              <a:rPr lang="en-GB" sz="2000" dirty="0"/>
              <a:t>The lack of physical chassis to measure necessitated a new strategy, spawning the idea of the modular bridge solution. </a:t>
            </a:r>
          </a:p>
          <a:p>
            <a:pPr marL="0" indent="0">
              <a:buNone/>
            </a:pPr>
            <a:r>
              <a:rPr lang="en-GB" sz="2000" u="sng" dirty="0"/>
              <a:t>Future Development </a:t>
            </a:r>
          </a:p>
          <a:p>
            <a:r>
              <a:rPr lang="en-GB" sz="2000" dirty="0"/>
              <a:t>Ball-bearing pivots integrated for factory-spec shifting. </a:t>
            </a:r>
          </a:p>
          <a:p>
            <a:r>
              <a:rPr lang="en-GB" sz="2000" dirty="0"/>
              <a:t>Use AI optimisations to further refine the strength to weight ratio. </a:t>
            </a:r>
          </a:p>
          <a:p>
            <a:r>
              <a:rPr lang="en-GB" sz="2000" dirty="0"/>
              <a:t>Multi-hole plates to allow for customizable foot-peg positioning.</a:t>
            </a:r>
          </a:p>
          <a:p>
            <a:r>
              <a:rPr lang="en-GB" sz="2000" dirty="0"/>
              <a:t>Insert locking mechanism into modular bridge to ensure secure fit.</a:t>
            </a:r>
          </a:p>
        </p:txBody>
      </p:sp>
    </p:spTree>
    <p:extLst>
      <p:ext uri="{BB962C8B-B14F-4D97-AF65-F5344CB8AC3E}">
        <p14:creationId xmlns:p14="http://schemas.microsoft.com/office/powerpoint/2010/main" val="2695039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BD6B6-CBC1-4512-B4CC-EEF6F9FE2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EC716-E27E-81E6-BBF5-AAD8C3696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(DoD), U. S. D. o. D., 1993. </a:t>
            </a:r>
            <a:r>
              <a:rPr lang="en-GB" sz="1400" i="1" dirty="0"/>
              <a:t>Military Specification: Anodic Coatings for Aluminum and Aluminum Alloys (MIL-A-8625F), </a:t>
            </a:r>
            <a:r>
              <a:rPr lang="en-GB" sz="1400" dirty="0" err="1"/>
              <a:t>s.l.</a:t>
            </a:r>
            <a:r>
              <a:rPr lang="en-GB" sz="1400" dirty="0"/>
              <a:t>: Department of </a:t>
            </a:r>
            <a:r>
              <a:rPr lang="en-GB" sz="1400" dirty="0" err="1"/>
              <a:t>Defense</a:t>
            </a:r>
            <a:r>
              <a:rPr lang="en-GB" sz="1400" dirty="0"/>
              <a:t> (Standardization Document Order Desk). </a:t>
            </a:r>
          </a:p>
          <a:p>
            <a:r>
              <a:rPr lang="en-GB" sz="1400" dirty="0"/>
              <a:t>ASM International Handbook Committee, 1990. </a:t>
            </a:r>
            <a:r>
              <a:rPr lang="en-GB" sz="1400" i="1" dirty="0"/>
              <a:t>ASM Handbook, Volume 2: Properties and Selection: Nonferrous Alloys and Special-Purpose Materials. </a:t>
            </a:r>
            <a:r>
              <a:rPr lang="en-GB" sz="1400" dirty="0"/>
              <a:t>10th ed. Materials Park, OH, USA: ASM International. </a:t>
            </a:r>
          </a:p>
          <a:p>
            <a:r>
              <a:rPr lang="en-GB" sz="1400" dirty="0"/>
              <a:t>Association, T. A., 2020. </a:t>
            </a:r>
            <a:r>
              <a:rPr lang="en-GB" sz="1400" i="1" dirty="0"/>
              <a:t>Aluminum Standards and Data. </a:t>
            </a:r>
            <a:r>
              <a:rPr lang="en-GB" sz="1400" dirty="0"/>
              <a:t>2020 Metric Edition ed. Arlington, VA: The Aluminum Association. </a:t>
            </a:r>
          </a:p>
          <a:p>
            <a:r>
              <a:rPr lang="en-GB" sz="1400" dirty="0"/>
              <a:t>Bhushan, B., 2013. </a:t>
            </a:r>
            <a:r>
              <a:rPr lang="en-GB" sz="1400" i="1" dirty="0"/>
              <a:t>Introduction to Tribology. </a:t>
            </a:r>
            <a:r>
              <a:rPr lang="en-GB" sz="1400" dirty="0"/>
              <a:t>2nd ed. Chichester, West Sussex: John Wiley &amp; Sons. </a:t>
            </a:r>
          </a:p>
          <a:p>
            <a:r>
              <a:rPr lang="en-GB" sz="1400" dirty="0"/>
              <a:t>Bonamici Racing, 2026. </a:t>
            </a:r>
            <a:r>
              <a:rPr lang="en-GB" sz="1400" i="1" dirty="0" err="1"/>
              <a:t>Pedane</a:t>
            </a:r>
            <a:r>
              <a:rPr lang="en-GB" sz="1400" i="1" dirty="0"/>
              <a:t>. </a:t>
            </a:r>
            <a:r>
              <a:rPr lang="en-GB" sz="1400" dirty="0"/>
              <a:t>[Online] Available at: https://www.bonamiciracing.it/prodotti/pedane/Y011A.html [Accessed 07 04 2026]. </a:t>
            </a:r>
          </a:p>
          <a:p>
            <a:r>
              <a:rPr lang="en-GB" sz="1400" dirty="0"/>
              <a:t>Gilles Tooling GmbH, 2024. </a:t>
            </a:r>
            <a:r>
              <a:rPr lang="en-GB" sz="1400" i="1" dirty="0"/>
              <a:t>Technical Specifications and </a:t>
            </a:r>
            <a:r>
              <a:rPr lang="en-GB" sz="1400" i="1" dirty="0" err="1"/>
              <a:t>WorldSBK</a:t>
            </a:r>
            <a:r>
              <a:rPr lang="en-GB" sz="1400" i="1" dirty="0"/>
              <a:t> Development. </a:t>
            </a:r>
            <a:r>
              <a:rPr lang="en-GB" sz="1400" dirty="0"/>
              <a:t>[Online] Available at: https://www.gillestooling.com/ </a:t>
            </a:r>
          </a:p>
          <a:p>
            <a:r>
              <a:rPr lang="en-GB" sz="1400" dirty="0"/>
              <a:t>Oberg, E. J. F. D. H. H. L. &amp;. R. H. H., 2024. </a:t>
            </a:r>
            <a:r>
              <a:rPr lang="en-GB" sz="1400" i="1" dirty="0"/>
              <a:t>Machinery's Handbook. </a:t>
            </a:r>
            <a:r>
              <a:rPr lang="en-GB" sz="1400" dirty="0"/>
              <a:t>32nd ed. South Norwalk, CT: Industrial Press. </a:t>
            </a:r>
          </a:p>
          <a:p>
            <a:r>
              <a:rPr lang="en-GB" sz="1400" dirty="0"/>
              <a:t>The Aluminum Association, 2021. </a:t>
            </a:r>
            <a:r>
              <a:rPr lang="en-GB" sz="1400" i="1" dirty="0"/>
              <a:t>U.S. Aluminum Industry Sector Snapshot: Environmental Progress Report. </a:t>
            </a:r>
            <a:r>
              <a:rPr lang="en-GB" sz="1400" dirty="0"/>
              <a:t>2021 ed. Arlington, VA: The Aluminum Association (Arlington, VA).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38214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90D6A-69C0-C280-4E51-E24C9D12C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10E5F-9282-0770-AA53-D472947EA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miley Face 3">
            <a:extLst>
              <a:ext uri="{FF2B5EF4-FFF2-40B4-BE49-F238E27FC236}">
                <a16:creationId xmlns:a16="http://schemas.microsoft.com/office/drawing/2014/main" id="{FEAE6540-1802-DB41-BAE5-96645B19076B}"/>
              </a:ext>
            </a:extLst>
          </p:cNvPr>
          <p:cNvSpPr/>
          <p:nvPr/>
        </p:nvSpPr>
        <p:spPr>
          <a:xfrm>
            <a:off x="5251268" y="2965223"/>
            <a:ext cx="1271452" cy="118436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59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663</TotalTime>
  <Words>940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Roboto</vt:lpstr>
      <vt:lpstr>Office Theme</vt:lpstr>
      <vt:lpstr>Yamaha FZR1000       Upgrade Project</vt:lpstr>
      <vt:lpstr>Introduction – FZR 1000 - Project scope</vt:lpstr>
      <vt:lpstr>Literature Survey &amp; Research</vt:lpstr>
      <vt:lpstr>Modelling work</vt:lpstr>
      <vt:lpstr>Analytical work - Mass</vt:lpstr>
      <vt:lpstr>Analytical work – Structural Integrity</vt:lpstr>
      <vt:lpstr>Practical Application – Modular Bridge Concept</vt:lpstr>
      <vt:lpstr>Achievement &amp; Manufacturing Readiness</vt:lpstr>
      <vt:lpstr>Sustainability</vt:lpstr>
      <vt:lpstr>Conclusions &amp; Critical Review</vt:lpstr>
      <vt:lpstr>Bibliography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 Gabriel</dc:creator>
  <cp:lastModifiedBy>Will Gabriel</cp:lastModifiedBy>
  <cp:revision>16</cp:revision>
  <dcterms:created xsi:type="dcterms:W3CDTF">2026-04-12T12:02:02Z</dcterms:created>
  <dcterms:modified xsi:type="dcterms:W3CDTF">2026-04-13T12:56:37Z</dcterms:modified>
</cp:coreProperties>
</file>