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50" r:id="rId1"/>
  </p:sldMasterIdLst>
  <p:notesMasterIdLst>
    <p:notesMasterId r:id="rId5"/>
  </p:notesMasterIdLst>
  <p:sldIdLst>
    <p:sldId id="258" r:id="rId2"/>
    <p:sldId id="256" r:id="rId3"/>
    <p:sldId id="257" r:id="rId4"/>
  </p:sldIdLst>
  <p:sldSz cx="18288000" cy="10287000"/>
  <p:notesSz cx="6889750"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05ED5E-E8E7-4CBC-B473-FF06BC908B54}" v="17" dt="2026-10-22T23:01:32.6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24" y="-7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1229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96634" tIns="48317" rIns="96634" bIns="48317"/>
          <a:lstStyle/>
          <a:p>
            <a:endParaRPr dirty="0"/>
          </a:p>
        </p:txBody>
      </p:sp>
      <p:sp>
        <p:nvSpPr>
          <p:cNvPr id="4" name="Slide Number Placeholder 3"/>
          <p:cNvSpPr>
            <a:spLocks noGrp="1"/>
          </p:cNvSpPr>
          <p:nvPr>
            <p:ph type="sldNum" idx="5"/>
          </p:nvPr>
        </p:nvSpPr>
        <p:spPr/>
        <p:txBody>
          <a:bodyPr lIns="96634" tIns="48317" rIns="96634" bIns="48317"/>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669801" y="4628648"/>
            <a:ext cx="16894299" cy="49572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71787" y="1530647"/>
            <a:ext cx="16490324" cy="2212520"/>
          </a:xfrm>
          <a:effectLst/>
        </p:spPr>
        <p:txBody>
          <a:bodyPr anchor="b">
            <a:normAutofit/>
          </a:bodyPr>
          <a:lstStyle>
            <a:lvl1pP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871791" y="3743168"/>
            <a:ext cx="16490319" cy="885482"/>
          </a:xfrm>
        </p:spPr>
        <p:txBody>
          <a:bodyPr anchor="t">
            <a:normAutofit/>
          </a:bodyPr>
          <a:lstStyle>
            <a:lvl1pPr marL="0" indent="0" algn="l">
              <a:buNone/>
              <a:defRPr sz="2400" cap="all">
                <a:solidFill>
                  <a:schemeClr val="accent2"/>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11408927" y="8934206"/>
            <a:ext cx="4267200" cy="547688"/>
          </a:xfrm>
        </p:spPr>
        <p:txBody>
          <a:bodyPr/>
          <a:lstStyle>
            <a:lvl1pPr>
              <a:defRPr>
                <a:solidFill>
                  <a:schemeClr val="accent1">
                    <a:lumMod val="75000"/>
                    <a:lumOff val="25000"/>
                  </a:schemeClr>
                </a:solidFill>
              </a:defRPr>
            </a:lvl1pPr>
          </a:lstStyle>
          <a:p>
            <a:fld id="{B61BEF0D-F0BB-DE4B-95CE-6DB70DBA9567}" type="datetimeFigureOut">
              <a:rPr lang="en-US" dirty="0"/>
              <a:pPr/>
              <a:t>10/23/2026</a:t>
            </a:fld>
            <a:endParaRPr lang="en-US" dirty="0"/>
          </a:p>
        </p:txBody>
      </p:sp>
      <p:sp>
        <p:nvSpPr>
          <p:cNvPr id="5" name="Footer Placeholder 4"/>
          <p:cNvSpPr>
            <a:spLocks noGrp="1"/>
          </p:cNvSpPr>
          <p:nvPr>
            <p:ph type="ftr" sz="quarter" idx="11"/>
          </p:nvPr>
        </p:nvSpPr>
        <p:spPr>
          <a:xfrm>
            <a:off x="871788" y="8927717"/>
            <a:ext cx="10375815" cy="547688"/>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5837450" y="8934206"/>
            <a:ext cx="1524660" cy="547688"/>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2252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660429" y="921611"/>
            <a:ext cx="16964007" cy="178394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71788" y="1053234"/>
            <a:ext cx="16544424" cy="1520700"/>
          </a:xfrm>
        </p:spPr>
        <p:txBody>
          <a:bodyPr/>
          <a:lstStyle/>
          <a:p>
            <a:r>
              <a:rPr lang="en-GB"/>
              <a:t>Click to edit Master title style</a:t>
            </a:r>
            <a:endParaRPr lang="en-US" dirty="0"/>
          </a:p>
        </p:txBody>
      </p:sp>
      <p:sp>
        <p:nvSpPr>
          <p:cNvPr id="3" name="Content Placeholder 2"/>
          <p:cNvSpPr>
            <a:spLocks noGrp="1"/>
          </p:cNvSpPr>
          <p:nvPr>
            <p:ph idx="1"/>
          </p:nvPr>
        </p:nvSpPr>
        <p:spPr>
          <a:xfrm>
            <a:off x="871789" y="3270745"/>
            <a:ext cx="16544423" cy="551745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5837450" y="8934206"/>
            <a:ext cx="1578762" cy="547688"/>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80212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671726" y="7712962"/>
            <a:ext cx="16936290" cy="188824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71790" y="4565866"/>
            <a:ext cx="16544423" cy="2246261"/>
          </a:xfrm>
        </p:spPr>
        <p:txBody>
          <a:bodyPr anchor="b">
            <a:normAutofit/>
          </a:bodyPr>
          <a:lstStyle>
            <a:lvl1pPr algn="l">
              <a:defRPr sz="54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871789" y="6812126"/>
            <a:ext cx="16544423" cy="900834"/>
          </a:xfrm>
        </p:spPr>
        <p:txBody>
          <a:bodyPr anchor="t">
            <a:normAutofit/>
          </a:bodyPr>
          <a:lstStyle>
            <a:lvl1pPr marL="0" indent="0" algn="l">
              <a:buNone/>
              <a:defRPr sz="2700" cap="all">
                <a:solidFill>
                  <a:schemeClr val="accent2"/>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10/23/2026</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1807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668973" y="909831"/>
            <a:ext cx="16950054" cy="188824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71790" y="1094487"/>
            <a:ext cx="16544424" cy="1482498"/>
          </a:xfrm>
        </p:spPr>
        <p:txBody>
          <a:bodyPr/>
          <a:lstStyle/>
          <a:p>
            <a:r>
              <a:rPr lang="en-GB"/>
              <a:t>Click to edit Master title style</a:t>
            </a:r>
            <a:endParaRPr lang="en-US" dirty="0"/>
          </a:p>
        </p:txBody>
      </p:sp>
      <p:sp>
        <p:nvSpPr>
          <p:cNvPr id="3" name="Content Placeholder 2"/>
          <p:cNvSpPr>
            <a:spLocks noGrp="1"/>
          </p:cNvSpPr>
          <p:nvPr>
            <p:ph sz="half" idx="1"/>
          </p:nvPr>
        </p:nvSpPr>
        <p:spPr>
          <a:xfrm>
            <a:off x="871790" y="3342005"/>
            <a:ext cx="8133585" cy="544957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9282626" y="3342005"/>
            <a:ext cx="8133588" cy="544957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46557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668973" y="909831"/>
            <a:ext cx="16950054" cy="188824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871790" y="1094487"/>
            <a:ext cx="16544424" cy="148249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30829" y="3376338"/>
            <a:ext cx="7630613" cy="804008"/>
          </a:xfrm>
        </p:spPr>
        <p:txBody>
          <a:bodyPr anchor="b">
            <a:noAutofit/>
          </a:bodyPr>
          <a:lstStyle>
            <a:lvl1pPr marL="0" indent="0">
              <a:buNone/>
              <a:defRPr sz="3300" b="0">
                <a:solidFill>
                  <a:schemeClr val="accent2"/>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p:cNvSpPr>
            <a:spLocks noGrp="1"/>
          </p:cNvSpPr>
          <p:nvPr>
            <p:ph sz="half" idx="2"/>
          </p:nvPr>
        </p:nvSpPr>
        <p:spPr>
          <a:xfrm>
            <a:off x="871791" y="4389079"/>
            <a:ext cx="8089650" cy="44024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9785603" y="3376339"/>
            <a:ext cx="7630610" cy="830060"/>
          </a:xfrm>
        </p:spPr>
        <p:txBody>
          <a:bodyPr anchor="b">
            <a:noAutofit/>
          </a:bodyPr>
          <a:lstStyle>
            <a:lvl1pPr marL="0" indent="0">
              <a:buNone/>
              <a:defRPr sz="3300" b="0">
                <a:solidFill>
                  <a:schemeClr val="accent2"/>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p:cNvSpPr>
            <a:spLocks noGrp="1"/>
          </p:cNvSpPr>
          <p:nvPr>
            <p:ph sz="quarter" idx="4"/>
          </p:nvPr>
        </p:nvSpPr>
        <p:spPr>
          <a:xfrm>
            <a:off x="9326564" y="4389079"/>
            <a:ext cx="8089650" cy="44024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1615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661025" y="909831"/>
            <a:ext cx="16950054" cy="188824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863841" y="1094487"/>
            <a:ext cx="16544424" cy="1482498"/>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49096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44663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671726" y="7712960"/>
            <a:ext cx="16947300" cy="1912053"/>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71789" y="7893444"/>
            <a:ext cx="7364168" cy="1034271"/>
          </a:xfrm>
        </p:spPr>
        <p:txBody>
          <a:bodyPr anchor="ctr"/>
          <a:lstStyle>
            <a:lvl1pPr algn="l">
              <a:defRPr sz="3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671724" y="901800"/>
            <a:ext cx="16939260" cy="6307200"/>
          </a:xfrm>
        </p:spPr>
        <p:txBody>
          <a:bodyPr anchor="ctr">
            <a:normAutofit/>
          </a:bodyPr>
          <a:lstStyle>
            <a:lvl1pPr>
              <a:defRPr sz="3000">
                <a:solidFill>
                  <a:schemeClr val="tx2"/>
                </a:solidFill>
              </a:defRPr>
            </a:lvl1pPr>
            <a:lvl2pPr>
              <a:defRPr sz="2700">
                <a:solidFill>
                  <a:schemeClr val="tx2"/>
                </a:solidFill>
              </a:defRPr>
            </a:lvl2pPr>
            <a:lvl3pPr>
              <a:defRPr sz="2400">
                <a:solidFill>
                  <a:schemeClr val="tx2"/>
                </a:solidFill>
              </a:defRPr>
            </a:lvl3pPr>
            <a:lvl4pPr>
              <a:defRPr sz="2100">
                <a:solidFill>
                  <a:schemeClr val="tx2"/>
                </a:solidFill>
              </a:defRPr>
            </a:lvl4pPr>
            <a:lvl5pPr>
              <a:defRPr sz="2100">
                <a:solidFill>
                  <a:schemeClr val="tx2"/>
                </a:solidFill>
              </a:defRPr>
            </a:lvl5pPr>
            <a:lvl6pPr>
              <a:defRPr sz="2100">
                <a:solidFill>
                  <a:schemeClr val="tx2"/>
                </a:solidFill>
              </a:defRPr>
            </a:lvl6pPr>
            <a:lvl7pPr>
              <a:defRPr sz="2100">
                <a:solidFill>
                  <a:schemeClr val="tx2"/>
                </a:solidFill>
              </a:defRPr>
            </a:lvl7pPr>
            <a:lvl8pPr>
              <a:defRPr sz="2100">
                <a:solidFill>
                  <a:schemeClr val="tx2"/>
                </a:solidFill>
              </a:defRPr>
            </a:lvl8pPr>
            <a:lvl9pPr>
              <a:defRPr sz="21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611235" y="7893445"/>
            <a:ext cx="8804981" cy="1034273"/>
          </a:xfrm>
        </p:spPr>
        <p:txBody>
          <a:bodyPr anchor="ctr">
            <a:normAutofit/>
          </a:bodyPr>
          <a:lstStyle>
            <a:lvl1pPr marL="0" indent="0" algn="r">
              <a:buNone/>
              <a:defRPr sz="1650">
                <a:solidFill>
                  <a:schemeClr val="bg1"/>
                </a:solidFill>
              </a:defRPr>
            </a:lvl1pPr>
            <a:lvl2pPr marL="685800" indent="0">
              <a:buNone/>
              <a:defRPr sz="165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10/23/2026</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995829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71790" y="7040084"/>
            <a:ext cx="16544424" cy="850107"/>
          </a:xfrm>
        </p:spPr>
        <p:txBody>
          <a:bodyPr anchor="b">
            <a:normAutofit/>
          </a:bodyPr>
          <a:lstStyle>
            <a:lvl1pPr algn="l">
              <a:defRPr sz="36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71726" y="899588"/>
            <a:ext cx="16936289" cy="5335878"/>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endParaRPr lang="en-US" dirty="0"/>
          </a:p>
        </p:txBody>
      </p:sp>
      <p:sp>
        <p:nvSpPr>
          <p:cNvPr id="4" name="Text Placeholder 3"/>
          <p:cNvSpPr>
            <a:spLocks noGrp="1"/>
          </p:cNvSpPr>
          <p:nvPr>
            <p:ph type="body" sz="half" idx="2"/>
          </p:nvPr>
        </p:nvSpPr>
        <p:spPr>
          <a:xfrm>
            <a:off x="871789" y="7890191"/>
            <a:ext cx="16544426" cy="898007"/>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30426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660429" y="921611"/>
            <a:ext cx="16964007" cy="178394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871788" y="1053234"/>
            <a:ext cx="16544424" cy="15207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4335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13258802" y="899588"/>
            <a:ext cx="4360226" cy="872542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13258802" y="1013590"/>
            <a:ext cx="3006246" cy="777461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62385" y="1013590"/>
            <a:ext cx="11844419" cy="777461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3490510" y="8934206"/>
            <a:ext cx="1992212" cy="547688"/>
          </a:xfrm>
        </p:spPr>
        <p:txBody>
          <a:bodyPr/>
          <a:lstStyle>
            <a:lvl1pPr>
              <a:defRPr>
                <a:solidFill>
                  <a:schemeClr val="accent1">
                    <a:lumMod val="75000"/>
                    <a:lumOff val="25000"/>
                  </a:schemeClr>
                </a:solidFill>
              </a:defRPr>
            </a:lvl1pPr>
          </a:lstStyle>
          <a:p>
            <a:fld id="{B61BEF0D-F0BB-DE4B-95CE-6DB70DBA9567}" type="datetimeFigureOut">
              <a:rPr lang="en-US" dirty="0"/>
              <a:pPr/>
              <a:t>10/23/2026</a:t>
            </a:fld>
            <a:endParaRPr lang="en-US" dirty="0"/>
          </a:p>
        </p:txBody>
      </p:sp>
      <p:sp>
        <p:nvSpPr>
          <p:cNvPr id="5" name="Footer Placeholder 4"/>
          <p:cNvSpPr>
            <a:spLocks noGrp="1"/>
          </p:cNvSpPr>
          <p:nvPr>
            <p:ph type="ftr" sz="quarter" idx="11"/>
          </p:nvPr>
        </p:nvSpPr>
        <p:spPr>
          <a:xfrm>
            <a:off x="1162385" y="8927717"/>
            <a:ext cx="11844419" cy="547688"/>
          </a:xfrm>
        </p:spPr>
        <p:txBody>
          <a:bodyPr/>
          <a:lstStyle/>
          <a:p>
            <a:endParaRPr lang="en-US" dirty="0"/>
          </a:p>
        </p:txBody>
      </p:sp>
      <p:sp>
        <p:nvSpPr>
          <p:cNvPr id="6" name="Slide Number Placeholder 5"/>
          <p:cNvSpPr>
            <a:spLocks noGrp="1"/>
          </p:cNvSpPr>
          <p:nvPr>
            <p:ph type="sldNum" sz="quarter" idx="12"/>
          </p:nvPr>
        </p:nvSpPr>
        <p:spPr>
          <a:xfrm>
            <a:off x="15669923" y="8934206"/>
            <a:ext cx="1746293" cy="547688"/>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2649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8052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71788" y="1057686"/>
            <a:ext cx="16544424" cy="1784331"/>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871788" y="3504005"/>
            <a:ext cx="16544424" cy="528419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08927" y="8934206"/>
            <a:ext cx="4267199" cy="547688"/>
          </a:xfrm>
          <a:prstGeom prst="rect">
            <a:avLst/>
          </a:prstGeom>
        </p:spPr>
        <p:txBody>
          <a:bodyPr vert="horz" lIns="91440" tIns="45720" rIns="91440" bIns="45720" rtlCol="0" anchor="ctr"/>
          <a:lstStyle>
            <a:lvl1pPr algn="r">
              <a:defRPr sz="1350">
                <a:solidFill>
                  <a:schemeClr val="accent2"/>
                </a:solidFill>
              </a:defRPr>
            </a:lvl1pPr>
          </a:lstStyle>
          <a:p>
            <a:fld id="{B61BEF0D-F0BB-DE4B-95CE-6DB70DBA9567}" type="datetimeFigureOut">
              <a:rPr lang="en-US" dirty="0"/>
              <a:pPr/>
              <a:t>10/23/2026</a:t>
            </a:fld>
            <a:endParaRPr lang="en-US" dirty="0"/>
          </a:p>
        </p:txBody>
      </p:sp>
      <p:sp>
        <p:nvSpPr>
          <p:cNvPr id="5" name="Footer Placeholder 4"/>
          <p:cNvSpPr>
            <a:spLocks noGrp="1"/>
          </p:cNvSpPr>
          <p:nvPr>
            <p:ph type="ftr" sz="quarter" idx="3"/>
          </p:nvPr>
        </p:nvSpPr>
        <p:spPr>
          <a:xfrm>
            <a:off x="871788" y="8927717"/>
            <a:ext cx="10375815" cy="547688"/>
          </a:xfrm>
          <a:prstGeom prst="rect">
            <a:avLst/>
          </a:prstGeom>
        </p:spPr>
        <p:txBody>
          <a:bodyPr vert="horz" lIns="91440" tIns="45720" rIns="91440" bIns="45720" rtlCol="0" anchor="ctr"/>
          <a:lstStyle>
            <a:lvl1pPr algn="l">
              <a:defRPr sz="135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5837450" y="8934206"/>
            <a:ext cx="1578765" cy="547688"/>
          </a:xfrm>
          <a:prstGeom prst="rect">
            <a:avLst/>
          </a:prstGeom>
        </p:spPr>
        <p:txBody>
          <a:bodyPr vert="horz" lIns="91440" tIns="45720" rIns="91440" bIns="45720" rtlCol="0" anchor="ctr"/>
          <a:lstStyle>
            <a:lvl1pPr algn="r">
              <a:defRPr sz="135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669801" y="685801"/>
            <a:ext cx="5554980" cy="14249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12063221" y="680465"/>
            <a:ext cx="5554980" cy="147831"/>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6362745" y="685800"/>
            <a:ext cx="5554980" cy="13716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416831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Lst>
  <p:txStyles>
    <p:titleStyle>
      <a:lvl1pPr algn="l" defTabSz="685800" rtl="0" eaLnBrk="1" latinLnBrk="0" hangingPunct="1">
        <a:spcBef>
          <a:spcPct val="0"/>
        </a:spcBef>
        <a:buNone/>
        <a:defRPr sz="42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59000" indent="-459000" algn="l" defTabSz="685800" rtl="0" eaLnBrk="1" latinLnBrk="0" hangingPunct="1">
        <a:spcBef>
          <a:spcPct val="20000"/>
        </a:spcBef>
        <a:spcAft>
          <a:spcPts val="900"/>
        </a:spcAft>
        <a:buClr>
          <a:schemeClr val="accent2"/>
        </a:buClr>
        <a:buSzPct val="92000"/>
        <a:buFont typeface="Wingdings 2" panose="05020102010507070707" pitchFamily="18" charset="2"/>
        <a:buChar char=""/>
        <a:defRPr sz="2700" kern="1200">
          <a:solidFill>
            <a:schemeClr val="tx2"/>
          </a:solidFill>
          <a:latin typeface="+mn-lt"/>
          <a:ea typeface="+mn-ea"/>
          <a:cs typeface="+mn-cs"/>
        </a:defRPr>
      </a:lvl1pPr>
      <a:lvl2pPr marL="945000" indent="-459000" algn="l" defTabSz="685800" rtl="0" eaLnBrk="1" latinLnBrk="0" hangingPunct="1">
        <a:spcBef>
          <a:spcPct val="20000"/>
        </a:spcBef>
        <a:spcAft>
          <a:spcPts val="900"/>
        </a:spcAft>
        <a:buClr>
          <a:schemeClr val="accent2"/>
        </a:buClr>
        <a:buSzPct val="92000"/>
        <a:buFont typeface="Wingdings 2" panose="05020102010507070707" pitchFamily="18" charset="2"/>
        <a:buChar char=""/>
        <a:defRPr sz="2400" kern="1200">
          <a:solidFill>
            <a:schemeClr val="tx2"/>
          </a:solidFill>
          <a:latin typeface="+mn-lt"/>
          <a:ea typeface="+mn-ea"/>
          <a:cs typeface="+mn-cs"/>
        </a:defRPr>
      </a:lvl2pPr>
      <a:lvl3pPr marL="1350000" indent="-405000" algn="l" defTabSz="685800" rtl="0" eaLnBrk="1" latinLnBrk="0" hangingPunct="1">
        <a:spcBef>
          <a:spcPct val="20000"/>
        </a:spcBef>
        <a:spcAft>
          <a:spcPts val="900"/>
        </a:spcAft>
        <a:buClr>
          <a:schemeClr val="accent2"/>
        </a:buClr>
        <a:buSzPct val="92000"/>
        <a:buFont typeface="Wingdings 2" panose="05020102010507070707" pitchFamily="18" charset="2"/>
        <a:buChar char=""/>
        <a:defRPr sz="2100" kern="1200">
          <a:solidFill>
            <a:schemeClr val="tx2"/>
          </a:solidFill>
          <a:latin typeface="+mn-lt"/>
          <a:ea typeface="+mn-ea"/>
          <a:cs typeface="+mn-cs"/>
        </a:defRPr>
      </a:lvl3pPr>
      <a:lvl4pPr marL="1863000" indent="-351000" algn="l" defTabSz="685800" rtl="0" eaLnBrk="1" latinLnBrk="0" hangingPunct="1">
        <a:spcBef>
          <a:spcPct val="20000"/>
        </a:spcBef>
        <a:spcAft>
          <a:spcPts val="9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4pPr>
      <a:lvl5pPr marL="2403000" indent="-351000" algn="l" defTabSz="685800" rtl="0" eaLnBrk="1" latinLnBrk="0" hangingPunct="1">
        <a:spcBef>
          <a:spcPct val="20000"/>
        </a:spcBef>
        <a:spcAft>
          <a:spcPts val="9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5pPr>
      <a:lvl6pPr marL="2850000" indent="-342900" algn="l" defTabSz="685800" rtl="0" eaLnBrk="1" latinLnBrk="0" hangingPunct="1">
        <a:spcBef>
          <a:spcPct val="20000"/>
        </a:spcBef>
        <a:spcAft>
          <a:spcPts val="9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6pPr>
      <a:lvl7pPr marL="3300000" indent="-342900" algn="l" defTabSz="685800" rtl="0" eaLnBrk="1" latinLnBrk="0" hangingPunct="1">
        <a:spcBef>
          <a:spcPct val="20000"/>
        </a:spcBef>
        <a:spcAft>
          <a:spcPts val="9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7pPr>
      <a:lvl8pPr marL="3750000" indent="-342900" algn="l" defTabSz="685800" rtl="0" eaLnBrk="1" latinLnBrk="0" hangingPunct="1">
        <a:spcBef>
          <a:spcPct val="20000"/>
        </a:spcBef>
        <a:spcAft>
          <a:spcPts val="9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8pPr>
      <a:lvl9pPr marL="4200000" indent="-342900" algn="l" defTabSz="685800" rtl="0" eaLnBrk="1" latinLnBrk="0" hangingPunct="1">
        <a:spcBef>
          <a:spcPct val="20000"/>
        </a:spcBef>
        <a:spcAft>
          <a:spcPts val="9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99DC225-DFAA-F56C-1785-E4EE5E0239ED}"/>
              </a:ext>
            </a:extLst>
          </p:cNvPr>
          <p:cNvSpPr txBox="1"/>
          <p:nvPr/>
        </p:nvSpPr>
        <p:spPr>
          <a:xfrm>
            <a:off x="711200" y="4102100"/>
            <a:ext cx="9728200" cy="2459648"/>
          </a:xfrm>
          <a:prstGeom prst="rect">
            <a:avLst/>
          </a:prstGeom>
          <a:noFill/>
        </p:spPr>
        <p:txBody>
          <a:bodyPr wrap="square">
            <a:spAutoFit/>
          </a:bodyPr>
          <a:lstStyle/>
          <a:p>
            <a:pPr marL="270510">
              <a:lnSpc>
                <a:spcPct val="100000"/>
              </a:lnSpc>
              <a:spcAft>
                <a:spcPts val="1100"/>
              </a:spcAft>
              <a:buNone/>
              <a:tabLst>
                <a:tab pos="4152900" algn="l"/>
              </a:tabLst>
            </a:pPr>
            <a:r>
              <a:rPr lang="nl-NL" b="1" dirty="0">
                <a:effectLst/>
                <a:latin typeface="Arial" panose="020B0604020202020204" pitchFamily="34" charset="0"/>
                <a:ea typeface="Century Schoolbook" panose="02040604050505020304" pitchFamily="18" charset="0"/>
                <a:cs typeface="Arial" panose="020B0604020202020204" pitchFamily="34" charset="0"/>
              </a:rPr>
              <a:t>Student name</a:t>
            </a:r>
            <a:r>
              <a:rPr lang="nl-NL" dirty="0">
                <a:effectLst/>
                <a:latin typeface="Arial" panose="020B0604020202020204" pitchFamily="34" charset="0"/>
                <a:ea typeface="Century Schoolbook" panose="02040604050505020304" pitchFamily="18" charset="0"/>
                <a:cs typeface="Arial" panose="020B0604020202020204" pitchFamily="34" charset="0"/>
              </a:rPr>
              <a:t>: TonyeEmma Tikili</a:t>
            </a:r>
            <a:endParaRPr lang="en-GB" dirty="0">
              <a:effectLst/>
              <a:latin typeface="Arial" panose="020B0604020202020204" pitchFamily="34" charset="0"/>
              <a:ea typeface="Century Schoolbook" panose="02040604050505020304" pitchFamily="18" charset="0"/>
              <a:cs typeface="Arial" panose="020B0604020202020204" pitchFamily="34" charset="0"/>
            </a:endParaRPr>
          </a:p>
          <a:p>
            <a:pPr marL="270510">
              <a:lnSpc>
                <a:spcPct val="100000"/>
              </a:lnSpc>
              <a:spcAft>
                <a:spcPts val="1100"/>
              </a:spcAft>
              <a:buNone/>
              <a:tabLst>
                <a:tab pos="4152900" algn="l"/>
              </a:tabLst>
            </a:pPr>
            <a:r>
              <a:rPr lang="nl-NL" b="1" dirty="0">
                <a:effectLst/>
                <a:latin typeface="Arial" panose="020B0604020202020204" pitchFamily="34" charset="0"/>
                <a:ea typeface="Century Schoolbook" panose="02040604050505020304" pitchFamily="18" charset="0"/>
                <a:cs typeface="Arial" panose="020B0604020202020204" pitchFamily="34" charset="0"/>
              </a:rPr>
              <a:t>Student ID</a:t>
            </a:r>
            <a:r>
              <a:rPr lang="nl-NL" dirty="0">
                <a:effectLst/>
                <a:latin typeface="Arial" panose="020B0604020202020204" pitchFamily="34" charset="0"/>
                <a:ea typeface="Century Schoolbook" panose="02040604050505020304" pitchFamily="18" charset="0"/>
                <a:cs typeface="Arial" panose="020B0604020202020204" pitchFamily="34" charset="0"/>
              </a:rPr>
              <a:t>: 2335476</a:t>
            </a:r>
            <a:endParaRPr lang="en-GB" dirty="0">
              <a:effectLst/>
              <a:latin typeface="Arial" panose="020B0604020202020204" pitchFamily="34" charset="0"/>
              <a:ea typeface="Century Schoolbook" panose="02040604050505020304" pitchFamily="18" charset="0"/>
              <a:cs typeface="Arial" panose="020B0604020202020204" pitchFamily="34" charset="0"/>
            </a:endParaRPr>
          </a:p>
          <a:p>
            <a:pPr marL="270510">
              <a:lnSpc>
                <a:spcPct val="100000"/>
              </a:lnSpc>
              <a:spcAft>
                <a:spcPts val="1100"/>
              </a:spcAft>
              <a:buNone/>
              <a:tabLst>
                <a:tab pos="4152900" algn="l"/>
              </a:tabLst>
            </a:pPr>
            <a:r>
              <a:rPr lang="nl-NL" dirty="0">
                <a:effectLst/>
                <a:latin typeface="Arial" panose="020B0604020202020204" pitchFamily="34" charset="0"/>
                <a:ea typeface="Century Schoolbook" panose="02040604050505020304" pitchFamily="18" charset="0"/>
                <a:cs typeface="Arial" panose="020B0604020202020204" pitchFamily="34" charset="0"/>
              </a:rPr>
              <a:t> </a:t>
            </a:r>
            <a:endParaRPr lang="en-GB" dirty="0">
              <a:effectLst/>
              <a:latin typeface="Arial" panose="020B0604020202020204" pitchFamily="34" charset="0"/>
              <a:ea typeface="Century Schoolbook" panose="02040604050505020304" pitchFamily="18" charset="0"/>
              <a:cs typeface="Arial" panose="020B0604020202020204" pitchFamily="34" charset="0"/>
            </a:endParaRPr>
          </a:p>
          <a:p>
            <a:pPr marL="270510">
              <a:lnSpc>
                <a:spcPct val="100000"/>
              </a:lnSpc>
              <a:spcAft>
                <a:spcPts val="1100"/>
              </a:spcAft>
              <a:buNone/>
              <a:tabLst>
                <a:tab pos="4152900" algn="l"/>
              </a:tabLst>
            </a:pPr>
            <a:r>
              <a:rPr lang="nl-NL" b="1" dirty="0">
                <a:effectLst/>
                <a:latin typeface="Arial" panose="020B0604020202020204" pitchFamily="34" charset="0"/>
                <a:ea typeface="Century Schoolbook" panose="02040604050505020304" pitchFamily="18" charset="0"/>
                <a:cs typeface="Arial" panose="020B0604020202020204" pitchFamily="34" charset="0"/>
              </a:rPr>
              <a:t>Module name</a:t>
            </a:r>
            <a:r>
              <a:rPr lang="nl-NL" dirty="0">
                <a:effectLst/>
                <a:latin typeface="Arial" panose="020B0604020202020204" pitchFamily="34" charset="0"/>
                <a:ea typeface="Century Schoolbook" panose="02040604050505020304" pitchFamily="18" charset="0"/>
                <a:cs typeface="Arial" panose="020B0604020202020204" pitchFamily="34" charset="0"/>
              </a:rPr>
              <a:t>: Independent Project</a:t>
            </a:r>
            <a:endParaRPr lang="en-GB" dirty="0">
              <a:effectLst/>
              <a:latin typeface="Arial" panose="020B0604020202020204" pitchFamily="34" charset="0"/>
              <a:ea typeface="Century Schoolbook" panose="02040604050505020304" pitchFamily="18" charset="0"/>
              <a:cs typeface="Arial" panose="020B0604020202020204" pitchFamily="34" charset="0"/>
            </a:endParaRPr>
          </a:p>
          <a:p>
            <a:pPr marL="270510">
              <a:lnSpc>
                <a:spcPct val="100000"/>
              </a:lnSpc>
              <a:spcAft>
                <a:spcPts val="1100"/>
              </a:spcAft>
              <a:buNone/>
              <a:tabLst>
                <a:tab pos="4152900" algn="l"/>
              </a:tabLst>
            </a:pPr>
            <a:r>
              <a:rPr lang="en-US" b="1" dirty="0">
                <a:effectLst/>
                <a:latin typeface="Arial" panose="020B0604020202020204" pitchFamily="34" charset="0"/>
                <a:ea typeface="Century Schoolbook" panose="02040604050505020304" pitchFamily="18" charset="0"/>
                <a:cs typeface="Arial" panose="020B0604020202020204" pitchFamily="34" charset="0"/>
              </a:rPr>
              <a:t>Module code</a:t>
            </a:r>
            <a:r>
              <a:rPr lang="en-US" dirty="0">
                <a:effectLst/>
                <a:latin typeface="Arial" panose="020B0604020202020204" pitchFamily="34" charset="0"/>
                <a:ea typeface="Century Schoolbook" panose="02040604050505020304" pitchFamily="18" charset="0"/>
                <a:cs typeface="Arial" panose="020B0604020202020204" pitchFamily="34" charset="0"/>
              </a:rPr>
              <a:t>:  BMHP6020</a:t>
            </a:r>
            <a:endParaRPr lang="en-GB" dirty="0">
              <a:effectLst/>
              <a:latin typeface="Arial" panose="020B0604020202020204" pitchFamily="34" charset="0"/>
              <a:ea typeface="Century Schoolbook" panose="02040604050505020304" pitchFamily="18" charset="0"/>
              <a:cs typeface="Arial" panose="020B0604020202020204" pitchFamily="34" charset="0"/>
            </a:endParaRPr>
          </a:p>
          <a:p>
            <a:pPr marL="270510">
              <a:lnSpc>
                <a:spcPct val="100000"/>
              </a:lnSpc>
              <a:spcAft>
                <a:spcPts val="1100"/>
              </a:spcAft>
              <a:buNone/>
              <a:tabLst>
                <a:tab pos="4152900" algn="l"/>
              </a:tabLst>
            </a:pPr>
            <a:r>
              <a:rPr lang="en-US" b="1" dirty="0">
                <a:effectLst/>
                <a:latin typeface="Arial" panose="020B0604020202020204" pitchFamily="34" charset="0"/>
                <a:ea typeface="Century Schoolbook" panose="02040604050505020304" pitchFamily="18" charset="0"/>
                <a:cs typeface="Arial" panose="020B0604020202020204" pitchFamily="34" charset="0"/>
              </a:rPr>
              <a:t>Supervisor’s name</a:t>
            </a:r>
            <a:r>
              <a:rPr lang="en-US" sz="1800" dirty="0">
                <a:effectLst/>
                <a:latin typeface="+mn-lt"/>
                <a:ea typeface="Century Schoolbook" panose="02040604050505020304" pitchFamily="18" charset="0"/>
                <a:cs typeface="Times New Roman" panose="02020603050405020304" pitchFamily="18" charset="0"/>
              </a:rPr>
              <a:t>: Jolly Nwankwo</a:t>
            </a:r>
            <a:endParaRPr lang="en-GB" sz="1100" dirty="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pic>
        <p:nvPicPr>
          <p:cNvPr id="11" name="Picture 10" descr="Discover University of Wales Trinity Saint David">
            <a:extLst>
              <a:ext uri="{FF2B5EF4-FFF2-40B4-BE49-F238E27FC236}">
                <a16:creationId xmlns:a16="http://schemas.microsoft.com/office/drawing/2014/main" id="{8D94F201-35A7-197C-FD34-6D152378C6DF}"/>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935037" y="838200"/>
            <a:ext cx="3598863" cy="1727200"/>
          </a:xfrm>
          <a:prstGeom prst="rect">
            <a:avLst/>
          </a:prstGeom>
          <a:noFill/>
          <a:ln>
            <a:noFill/>
          </a:ln>
        </p:spPr>
      </p:pic>
    </p:spTree>
    <p:extLst>
      <p:ext uri="{BB962C8B-B14F-4D97-AF65-F5344CB8AC3E}">
        <p14:creationId xmlns:p14="http://schemas.microsoft.com/office/powerpoint/2010/main" val="3123587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7" name="NHS pale-blue header background"/>
          <p:cNvSpPr/>
          <p:nvPr/>
        </p:nvSpPr>
        <p:spPr>
          <a:xfrm>
            <a:off x="0" y="0"/>
            <a:ext cx="18288000" cy="1719072"/>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18369716" y="427541"/>
            <a:ext cx="18288000" cy="10287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a:spLocks/>
          </p:cNvSpPr>
          <p:nvPr/>
        </p:nvSpPr>
        <p:spPr>
          <a:xfrm>
            <a:off x="0" y="0"/>
            <a:ext cx="18288000" cy="146304"/>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 name="Rectangle 3"/>
          <p:cNvSpPr>
            <a:spLocks/>
          </p:cNvSpPr>
          <p:nvPr/>
        </p:nvSpPr>
        <p:spPr>
          <a:xfrm>
            <a:off x="0" y="9875520"/>
            <a:ext cx="18288000" cy="329184"/>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
        <p:nvSpPr>
          <p:cNvPr id="5" name="Rectangle 4"/>
          <p:cNvSpPr>
            <a:spLocks/>
          </p:cNvSpPr>
          <p:nvPr/>
        </p:nvSpPr>
        <p:spPr>
          <a:xfrm>
            <a:off x="243840" y="10160323"/>
            <a:ext cx="18288000" cy="82296"/>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 name="TextBox 5"/>
          <p:cNvSpPr txBox="1"/>
          <p:nvPr/>
        </p:nvSpPr>
        <p:spPr>
          <a:xfrm>
            <a:off x="637674" y="258264"/>
            <a:ext cx="6293478" cy="246221"/>
          </a:xfrm>
          <a:prstGeom prst="rect">
            <a:avLst/>
          </a:prstGeom>
          <a:noFill/>
          <a:ln/>
        </p:spPr>
        <p:txBody>
          <a:bodyPr wrap="square" lIns="0" tIns="0" rIns="0" bIns="0" anchor="t">
            <a:spAutoFit/>
          </a:bodyPr>
          <a:lstStyle/>
          <a:p>
            <a:pPr algn="l">
              <a:lnSpc>
                <a:spcPct val="100000"/>
              </a:lnSpc>
              <a:spcBef>
                <a:spcPts val="0"/>
              </a:spcBef>
              <a:spcAft>
                <a:spcPts val="0"/>
              </a:spcAft>
            </a:pPr>
            <a:r>
              <a:rPr lang="en-GB" sz="1600" b="1" i="0">
                <a:solidFill>
                  <a:srgbClr val="FFFFFF"/>
                </a:solidFill>
                <a:latin typeface="Arial" panose="020B0604020202020204" pitchFamily="34" charset="0"/>
                <a:cs typeface="Arial" panose="020B0604020202020204" pitchFamily="34" charset="0"/>
              </a:rPr>
              <a:t>METHODOLOGICAL POSTER · SCOPING REVIEW</a:t>
            </a:r>
          </a:p>
        </p:txBody>
      </p:sp>
      <p:sp>
        <p:nvSpPr>
          <p:cNvPr id="7" name="TextBox 6"/>
          <p:cNvSpPr txBox="1">
            <a:spLocks/>
          </p:cNvSpPr>
          <p:nvPr/>
        </p:nvSpPr>
        <p:spPr>
          <a:xfrm>
            <a:off x="530352" y="557784"/>
            <a:ext cx="15544800" cy="246221"/>
          </a:xfrm>
          <a:prstGeom prst="rect">
            <a:avLst/>
          </a:prstGeom>
          <a:noFill/>
          <a:ln/>
        </p:spPr>
        <p:txBody>
          <a:bodyPr wrap="square" lIns="0" tIns="0" rIns="0" bIns="0" anchor="t">
            <a:spAutoFit/>
          </a:bodyPr>
          <a:lstStyle/>
          <a:p>
            <a:r>
              <a:rPr lang="en-GB" sz="1600" b="1">
                <a:solidFill>
                  <a:srgbClr val="FFFFFF"/>
                </a:solidFill>
                <a:latin typeface="Arial"/>
              </a:rPr>
              <a:t>Exercise in the management of type 2 diabetes among older adults in the UK</a:t>
            </a:r>
          </a:p>
        </p:txBody>
      </p:sp>
      <p:sp>
        <p:nvSpPr>
          <p:cNvPr id="8" name="TextBox 7"/>
          <p:cNvSpPr txBox="1">
            <a:spLocks/>
          </p:cNvSpPr>
          <p:nvPr/>
        </p:nvSpPr>
        <p:spPr>
          <a:xfrm>
            <a:off x="16596359" y="548640"/>
            <a:ext cx="1051560" cy="492443"/>
          </a:xfrm>
          <a:prstGeom prst="rect">
            <a:avLst/>
          </a:prstGeom>
          <a:noFill/>
          <a:ln/>
        </p:spPr>
        <p:txBody>
          <a:bodyPr wrap="square" lIns="0" tIns="0" rIns="0" bIns="0" anchor="t">
            <a:spAutoFit/>
          </a:bodyPr>
          <a:lstStyle/>
          <a:p>
            <a:pPr algn="ctr">
              <a:lnSpc>
                <a:spcPct val="100000"/>
              </a:lnSpc>
              <a:spcBef>
                <a:spcPts val="0"/>
              </a:spcBef>
              <a:spcAft>
                <a:spcPts val="0"/>
              </a:spcAft>
            </a:pPr>
            <a:r>
              <a:rPr lang="en-GB" sz="1600" b="1" i="0">
                <a:solidFill>
                  <a:srgbClr val="FFFFFF"/>
                </a:solidFill>
                <a:latin typeface="Arial" panose="020B0604020202020204" pitchFamily="34" charset="0"/>
                <a:cs typeface="Arial" panose="020B0604020202020204" pitchFamily="34" charset="0"/>
              </a:rPr>
              <a:t>METHODS POSTER</a:t>
            </a:r>
          </a:p>
        </p:txBody>
      </p:sp>
      <p:sp>
        <p:nvSpPr>
          <p:cNvPr id="9" name="TextBox 8"/>
          <p:cNvSpPr txBox="1">
            <a:spLocks/>
          </p:cNvSpPr>
          <p:nvPr/>
        </p:nvSpPr>
        <p:spPr>
          <a:xfrm>
            <a:off x="530352" y="1261872"/>
            <a:ext cx="17145000" cy="169277"/>
          </a:xfrm>
          <a:prstGeom prst="rect">
            <a:avLst/>
          </a:prstGeom>
          <a:noFill/>
          <a:ln/>
        </p:spPr>
        <p:txBody>
          <a:bodyPr wrap="square" lIns="0" tIns="0" rIns="0" bIns="0" anchor="t">
            <a:spAutoFit/>
          </a:bodyPr>
          <a:lstStyle/>
          <a:p>
            <a:r>
              <a:rPr lang="en-GB" sz="1100">
                <a:solidFill>
                  <a:srgbClr val="FFFFFF"/>
                </a:solidFill>
                <a:latin typeface="Arial"/>
              </a:rPr>
              <a:t>Aim — To examine exercise in the management of type 2 diabetes among UK adults aged 65 and over, then translate the evidence into health and social care recommendations (NICE, 2026).</a:t>
            </a:r>
          </a:p>
        </p:txBody>
      </p:sp>
      <p:sp>
        <p:nvSpPr>
          <p:cNvPr id="10" name="Rectangle 9"/>
          <p:cNvSpPr>
            <a:spLocks/>
          </p:cNvSpPr>
          <p:nvPr/>
        </p:nvSpPr>
        <p:spPr>
          <a:xfrm>
            <a:off x="530352" y="1746504"/>
            <a:ext cx="17227296" cy="13716"/>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1" name="Rectangle 10"/>
          <p:cNvSpPr>
            <a:spLocks/>
          </p:cNvSpPr>
          <p:nvPr/>
        </p:nvSpPr>
        <p:spPr>
          <a:xfrm>
            <a:off x="5687568" y="1938528"/>
            <a:ext cx="9144" cy="7680960"/>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2" name="Rectangle 11"/>
          <p:cNvSpPr>
            <a:spLocks/>
          </p:cNvSpPr>
          <p:nvPr/>
        </p:nvSpPr>
        <p:spPr>
          <a:xfrm>
            <a:off x="11475720" y="1938528"/>
            <a:ext cx="9144" cy="7680960"/>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3" name="TextBox 12"/>
          <p:cNvSpPr txBox="1"/>
          <p:nvPr/>
        </p:nvSpPr>
        <p:spPr>
          <a:xfrm>
            <a:off x="530352" y="1975104"/>
            <a:ext cx="4846320" cy="246221"/>
          </a:xfrm>
          <a:prstGeom prst="rect">
            <a:avLst/>
          </a:prstGeom>
          <a:noFill/>
          <a:ln/>
        </p:spPr>
        <p:txBody>
          <a:bodyPr wrap="square" lIns="0" tIns="0" rIns="0" bIns="0" anchor="t">
            <a:spAutoFit/>
          </a:bodyPr>
          <a:lstStyle/>
          <a:p>
            <a:pPr algn="l">
              <a:lnSpc>
                <a:spcPct val="100000"/>
              </a:lnSpc>
              <a:spcBef>
                <a:spcPts val="0"/>
              </a:spcBef>
              <a:spcAft>
                <a:spcPts val="0"/>
              </a:spcAft>
            </a:pPr>
            <a:r>
              <a:rPr lang="en-GB" sz="1600" b="1" i="0">
                <a:solidFill>
                  <a:srgbClr val="000000"/>
                </a:solidFill>
                <a:latin typeface="Arial" panose="020B0604020202020204" pitchFamily="34" charset="0"/>
                <a:cs typeface="Arial" panose="020B0604020202020204" pitchFamily="34" charset="0"/>
              </a:rPr>
              <a:t>01 · PROJECT FOCUS</a:t>
            </a:r>
          </a:p>
        </p:txBody>
      </p:sp>
      <p:sp>
        <p:nvSpPr>
          <p:cNvPr id="14" name="TextBox 13"/>
          <p:cNvSpPr txBox="1"/>
          <p:nvPr/>
        </p:nvSpPr>
        <p:spPr>
          <a:xfrm>
            <a:off x="530352" y="2304288"/>
            <a:ext cx="1005840" cy="169277"/>
          </a:xfrm>
          <a:prstGeom prst="rect">
            <a:avLst/>
          </a:prstGeom>
          <a:noFill/>
          <a:ln/>
        </p:spPr>
        <p:txBody>
          <a:bodyPr wrap="square" lIns="0" tIns="0" rIns="0" bIns="0" anchor="t">
            <a:spAutoFit/>
          </a:bodyPr>
          <a:lstStyle/>
          <a:p>
            <a:pPr algn="l">
              <a:lnSpc>
                <a:spcPct val="100000"/>
              </a:lnSpc>
              <a:spcBef>
                <a:spcPts val="0"/>
              </a:spcBef>
              <a:spcAft>
                <a:spcPts val="0"/>
              </a:spcAft>
            </a:pPr>
            <a:r>
              <a:rPr lang="en-GB" sz="1100" b="1" i="0">
                <a:solidFill>
                  <a:srgbClr val="263746"/>
                </a:solidFill>
                <a:latin typeface="Arial" panose="020B0604020202020204" pitchFamily="34" charset="0"/>
                <a:cs typeface="Arial" panose="020B0604020202020204" pitchFamily="34" charset="0"/>
              </a:rPr>
              <a:t>Population</a:t>
            </a:r>
          </a:p>
        </p:txBody>
      </p:sp>
      <p:sp>
        <p:nvSpPr>
          <p:cNvPr id="15" name="TextBox 14"/>
          <p:cNvSpPr txBox="1"/>
          <p:nvPr/>
        </p:nvSpPr>
        <p:spPr>
          <a:xfrm>
            <a:off x="1609343" y="2295144"/>
            <a:ext cx="3794760" cy="169277"/>
          </a:xfrm>
          <a:prstGeom prst="rect">
            <a:avLst/>
          </a:prstGeom>
          <a:noFill/>
          <a:ln/>
        </p:spPr>
        <p:txBody>
          <a:bodyPr wrap="square" lIns="0" tIns="0" rIns="0" bIns="0" anchor="t">
            <a:spAutoFit/>
          </a:bodyPr>
          <a:lstStyle/>
          <a:p>
            <a:r>
              <a:rPr lang="en-GB" sz="1100">
                <a:solidFill>
                  <a:srgbClr val="263746"/>
                </a:solidFill>
                <a:latin typeface="Arial"/>
              </a:rPr>
              <a:t>Adults aged 65 and over with type 2 diabetes</a:t>
            </a:r>
          </a:p>
        </p:txBody>
      </p:sp>
      <p:sp>
        <p:nvSpPr>
          <p:cNvPr id="16" name="TextBox 15"/>
          <p:cNvSpPr txBox="1"/>
          <p:nvPr/>
        </p:nvSpPr>
        <p:spPr>
          <a:xfrm>
            <a:off x="530352" y="2642616"/>
            <a:ext cx="1005840" cy="169277"/>
          </a:xfrm>
          <a:prstGeom prst="rect">
            <a:avLst/>
          </a:prstGeom>
          <a:noFill/>
          <a:ln/>
        </p:spPr>
        <p:txBody>
          <a:bodyPr wrap="square" lIns="0" tIns="0" rIns="0" bIns="0" anchor="t">
            <a:spAutoFit/>
          </a:bodyPr>
          <a:lstStyle/>
          <a:p>
            <a:pPr algn="l">
              <a:lnSpc>
                <a:spcPct val="100000"/>
              </a:lnSpc>
              <a:spcBef>
                <a:spcPts val="0"/>
              </a:spcBef>
              <a:spcAft>
                <a:spcPts val="0"/>
              </a:spcAft>
            </a:pPr>
            <a:r>
              <a:rPr lang="en-GB" sz="1100" b="1" i="0">
                <a:solidFill>
                  <a:srgbClr val="263746"/>
                </a:solidFill>
                <a:latin typeface="Arial" panose="020B0604020202020204" pitchFamily="34" charset="0"/>
                <a:cs typeface="Arial" panose="020B0604020202020204" pitchFamily="34" charset="0"/>
              </a:rPr>
              <a:t>Concept</a:t>
            </a:r>
          </a:p>
        </p:txBody>
      </p:sp>
      <p:sp>
        <p:nvSpPr>
          <p:cNvPr id="17" name="TextBox 16"/>
          <p:cNvSpPr txBox="1"/>
          <p:nvPr/>
        </p:nvSpPr>
        <p:spPr>
          <a:xfrm>
            <a:off x="1609343" y="2633472"/>
            <a:ext cx="3794760" cy="169277"/>
          </a:xfrm>
          <a:prstGeom prst="rect">
            <a:avLst/>
          </a:prstGeom>
          <a:noFill/>
          <a:ln/>
        </p:spPr>
        <p:txBody>
          <a:bodyPr wrap="square" lIns="0" tIns="0" rIns="0" bIns="0" anchor="t">
            <a:spAutoFit/>
          </a:bodyPr>
          <a:lstStyle/>
          <a:p>
            <a:pPr algn="l">
              <a:lnSpc>
                <a:spcPct val="100000"/>
              </a:lnSpc>
              <a:spcBef>
                <a:spcPts val="0"/>
              </a:spcBef>
              <a:spcAft>
                <a:spcPts val="0"/>
              </a:spcAft>
            </a:pPr>
            <a:r>
              <a:rPr lang="en-GB" sz="1100" b="1" i="0">
                <a:solidFill>
                  <a:srgbClr val="263746"/>
                </a:solidFill>
                <a:latin typeface="Arial" panose="020B0604020202020204" pitchFamily="34" charset="0"/>
                <a:cs typeface="Arial" panose="020B0604020202020204" pitchFamily="34" charset="0"/>
              </a:rPr>
              <a:t>Exercise interventions and programmes</a:t>
            </a:r>
          </a:p>
        </p:txBody>
      </p:sp>
      <p:sp>
        <p:nvSpPr>
          <p:cNvPr id="18" name="TextBox 17"/>
          <p:cNvSpPr txBox="1"/>
          <p:nvPr/>
        </p:nvSpPr>
        <p:spPr>
          <a:xfrm>
            <a:off x="530352" y="2980944"/>
            <a:ext cx="1005840" cy="169277"/>
          </a:xfrm>
          <a:prstGeom prst="rect">
            <a:avLst/>
          </a:prstGeom>
          <a:noFill/>
          <a:ln/>
        </p:spPr>
        <p:txBody>
          <a:bodyPr wrap="square" lIns="0" tIns="0" rIns="0" bIns="0" anchor="t">
            <a:spAutoFit/>
          </a:bodyPr>
          <a:lstStyle/>
          <a:p>
            <a:pPr algn="l">
              <a:lnSpc>
                <a:spcPct val="100000"/>
              </a:lnSpc>
              <a:spcBef>
                <a:spcPts val="0"/>
              </a:spcBef>
              <a:spcAft>
                <a:spcPts val="0"/>
              </a:spcAft>
            </a:pPr>
            <a:r>
              <a:rPr lang="en-GB" sz="1100" b="1" i="0">
                <a:solidFill>
                  <a:srgbClr val="263746"/>
                </a:solidFill>
                <a:latin typeface="Arial" panose="020B0604020202020204" pitchFamily="34" charset="0"/>
                <a:cs typeface="Arial" panose="020B0604020202020204" pitchFamily="34" charset="0"/>
              </a:rPr>
              <a:t>Context</a:t>
            </a:r>
          </a:p>
        </p:txBody>
      </p:sp>
      <p:sp>
        <p:nvSpPr>
          <p:cNvPr id="19" name="TextBox 18"/>
          <p:cNvSpPr txBox="1"/>
          <p:nvPr/>
        </p:nvSpPr>
        <p:spPr>
          <a:xfrm>
            <a:off x="1609343" y="2971800"/>
            <a:ext cx="3794760" cy="169277"/>
          </a:xfrm>
          <a:prstGeom prst="rect">
            <a:avLst/>
          </a:prstGeom>
          <a:noFill/>
          <a:ln/>
        </p:spPr>
        <p:txBody>
          <a:bodyPr wrap="square" lIns="0" tIns="0" rIns="0" bIns="0" anchor="t">
            <a:spAutoFit/>
          </a:bodyPr>
          <a:lstStyle/>
          <a:p>
            <a:r>
              <a:rPr lang="en-GB" sz="1100">
                <a:solidFill>
                  <a:srgbClr val="263746"/>
                </a:solidFill>
                <a:latin typeface="Arial"/>
              </a:rPr>
              <a:t>UK health and social care</a:t>
            </a:r>
          </a:p>
        </p:txBody>
      </p:sp>
      <p:sp>
        <p:nvSpPr>
          <p:cNvPr id="20" name="Rectangle 19"/>
          <p:cNvSpPr>
            <a:spLocks/>
          </p:cNvSpPr>
          <p:nvPr/>
        </p:nvSpPr>
        <p:spPr>
          <a:xfrm>
            <a:off x="530352" y="3401568"/>
            <a:ext cx="4800600" cy="7315"/>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1" name="TextBox 20"/>
          <p:cNvSpPr txBox="1"/>
          <p:nvPr/>
        </p:nvSpPr>
        <p:spPr>
          <a:xfrm>
            <a:off x="530352" y="3602736"/>
            <a:ext cx="4846320" cy="246221"/>
          </a:xfrm>
          <a:prstGeom prst="rect">
            <a:avLst/>
          </a:prstGeom>
          <a:noFill/>
          <a:ln/>
        </p:spPr>
        <p:txBody>
          <a:bodyPr wrap="square" lIns="0" tIns="0" rIns="0" bIns="0" anchor="t">
            <a:spAutoFit/>
          </a:bodyPr>
          <a:lstStyle/>
          <a:p>
            <a:pPr algn="l">
              <a:lnSpc>
                <a:spcPct val="100000"/>
              </a:lnSpc>
              <a:spcBef>
                <a:spcPts val="0"/>
              </a:spcBef>
              <a:spcAft>
                <a:spcPts val="0"/>
              </a:spcAft>
            </a:pPr>
            <a:r>
              <a:rPr lang="en-GB" sz="1600" b="1">
                <a:solidFill>
                  <a:srgbClr val="000000"/>
                </a:solidFill>
                <a:latin typeface="Arial" panose="020B0604020202020204" pitchFamily="34" charset="0"/>
                <a:cs typeface="Arial" panose="020B0604020202020204" pitchFamily="34" charset="0"/>
              </a:rPr>
              <a:t>02 · METHODOLOGY</a:t>
            </a:r>
          </a:p>
        </p:txBody>
      </p:sp>
      <p:sp>
        <p:nvSpPr>
          <p:cNvPr id="22" name="TextBox 21"/>
          <p:cNvSpPr txBox="1"/>
          <p:nvPr/>
        </p:nvSpPr>
        <p:spPr>
          <a:xfrm>
            <a:off x="530352" y="3904487"/>
            <a:ext cx="4846320" cy="246221"/>
          </a:xfrm>
          <a:prstGeom prst="rect">
            <a:avLst/>
          </a:prstGeom>
          <a:noFill/>
          <a:ln/>
        </p:spPr>
        <p:txBody>
          <a:bodyPr wrap="square" lIns="0" tIns="0" rIns="0" bIns="0" anchor="t">
            <a:spAutoFit/>
          </a:bodyPr>
          <a:lstStyle/>
          <a:p>
            <a:pPr algn="l">
              <a:lnSpc>
                <a:spcPct val="100000"/>
              </a:lnSpc>
              <a:spcBef>
                <a:spcPts val="0"/>
              </a:spcBef>
              <a:spcAft>
                <a:spcPts val="0"/>
              </a:spcAft>
            </a:pPr>
            <a:r>
              <a:rPr lang="en-GB" sz="1600" b="1" i="0">
                <a:solidFill>
                  <a:srgbClr val="000000"/>
                </a:solidFill>
                <a:latin typeface="Arial" panose="020B0604020202020204" pitchFamily="34" charset="0"/>
                <a:cs typeface="Arial" panose="020B0604020202020204" pitchFamily="34" charset="0"/>
              </a:rPr>
              <a:t>A structured scoping review</a:t>
            </a:r>
          </a:p>
        </p:txBody>
      </p:sp>
      <p:sp>
        <p:nvSpPr>
          <p:cNvPr id="23" name="TextBox 22"/>
          <p:cNvSpPr txBox="1"/>
          <p:nvPr/>
        </p:nvSpPr>
        <p:spPr>
          <a:xfrm>
            <a:off x="530352" y="4370832"/>
            <a:ext cx="4846320" cy="677108"/>
          </a:xfrm>
          <a:prstGeom prst="rect">
            <a:avLst/>
          </a:prstGeom>
          <a:noFill/>
          <a:ln/>
        </p:spPr>
        <p:txBody>
          <a:bodyPr wrap="square" lIns="0" tIns="0" rIns="0" bIns="0" anchor="t">
            <a:spAutoFit/>
          </a:bodyPr>
          <a:lstStyle/>
          <a:p>
            <a:r>
              <a:rPr lang="en-GB" sz="1100">
                <a:solidFill>
                  <a:srgbClr val="263746"/>
                </a:solidFill>
                <a:latin typeface="Arial"/>
              </a:rPr>
              <a:t>This scoping review maps the extent and direction of the evidence rather than estimating a pooled effect (Arksey &amp; O’Malley, 2005). It applies the five-stage framework and PRISMA-ScR reporting principles (Tricco et al., 2018), accommodating varied programmes, outcomes and care settings.</a:t>
            </a:r>
          </a:p>
        </p:txBody>
      </p:sp>
      <p:sp>
        <p:nvSpPr>
          <p:cNvPr id="24" name="Rectangle 23"/>
          <p:cNvSpPr/>
          <p:nvPr/>
        </p:nvSpPr>
        <p:spPr>
          <a:xfrm>
            <a:off x="530352" y="5724144"/>
            <a:ext cx="4800600" cy="7315"/>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5" name="TextBox 24"/>
          <p:cNvSpPr txBox="1"/>
          <p:nvPr/>
        </p:nvSpPr>
        <p:spPr>
          <a:xfrm>
            <a:off x="530352" y="5934456"/>
            <a:ext cx="4846320" cy="246221"/>
          </a:xfrm>
          <a:prstGeom prst="rect">
            <a:avLst/>
          </a:prstGeom>
          <a:noFill/>
          <a:ln/>
        </p:spPr>
        <p:txBody>
          <a:bodyPr wrap="square" lIns="0" tIns="0" rIns="0" bIns="0" anchor="t">
            <a:spAutoFit/>
          </a:bodyPr>
          <a:lstStyle/>
          <a:p>
            <a:pPr algn="l">
              <a:lnSpc>
                <a:spcPct val="100000"/>
              </a:lnSpc>
              <a:spcBef>
                <a:spcPts val="0"/>
              </a:spcBef>
              <a:spcAft>
                <a:spcPts val="0"/>
              </a:spcAft>
            </a:pPr>
            <a:r>
              <a:rPr lang="en-GB" sz="1600" b="1" i="0">
                <a:solidFill>
                  <a:srgbClr val="000000"/>
                </a:solidFill>
                <a:latin typeface="Arial" panose="020B0604020202020204" pitchFamily="34" charset="0"/>
                <a:cs typeface="Arial" panose="020B0604020202020204" pitchFamily="34" charset="0"/>
              </a:rPr>
              <a:t>04 · ELIGIBILITY</a:t>
            </a:r>
          </a:p>
        </p:txBody>
      </p:sp>
      <p:sp>
        <p:nvSpPr>
          <p:cNvPr id="26" name="TextBox 25"/>
          <p:cNvSpPr txBox="1"/>
          <p:nvPr/>
        </p:nvSpPr>
        <p:spPr>
          <a:xfrm>
            <a:off x="530352" y="6245352"/>
            <a:ext cx="4846320" cy="507831"/>
          </a:xfrm>
          <a:prstGeom prst="rect">
            <a:avLst/>
          </a:prstGeom>
          <a:noFill/>
          <a:ln/>
        </p:spPr>
        <p:txBody>
          <a:bodyPr wrap="square" lIns="0" tIns="0" rIns="0" bIns="0" anchor="t">
            <a:spAutoFit/>
          </a:bodyPr>
          <a:lstStyle/>
          <a:p>
            <a:r>
              <a:rPr lang="en-GB" sz="1100">
                <a:solidFill>
                  <a:srgbClr val="263746"/>
                </a:solidFill>
                <a:latin typeface="Arial"/>
              </a:rPr>
              <a:t>Include — peer-reviewed studies published from 2021 to 2026; adults aged 65 and over with type 2 diabetes; an exercise programme; and outcomes or implementation relevant to UK health or social care.</a:t>
            </a:r>
          </a:p>
        </p:txBody>
      </p:sp>
      <p:sp>
        <p:nvSpPr>
          <p:cNvPr id="27" name="TextBox 26"/>
          <p:cNvSpPr txBox="1">
            <a:spLocks/>
          </p:cNvSpPr>
          <p:nvPr/>
        </p:nvSpPr>
        <p:spPr>
          <a:xfrm>
            <a:off x="530352" y="7827264"/>
            <a:ext cx="4846320" cy="338554"/>
          </a:xfrm>
          <a:prstGeom prst="rect">
            <a:avLst/>
          </a:prstGeom>
          <a:noFill/>
          <a:ln/>
        </p:spPr>
        <p:txBody>
          <a:bodyPr wrap="square" lIns="0" tIns="0" rIns="0" bIns="0" anchor="t">
            <a:spAutoFit/>
          </a:bodyPr>
          <a:lstStyle/>
          <a:p>
            <a:r>
              <a:rPr lang="en-GB" sz="1100">
                <a:solidFill>
                  <a:srgbClr val="263746"/>
                </a:solidFill>
                <a:latin typeface="Arial"/>
              </a:rPr>
              <a:t>Exclude — non-exercise interventions; younger-only samples; type 1 or gestational diabetes; editorials, protocols and non-peer-reviewed commentary.</a:t>
            </a:r>
          </a:p>
        </p:txBody>
      </p:sp>
      <p:sp>
        <p:nvSpPr>
          <p:cNvPr id="28" name="TextBox 27"/>
          <p:cNvSpPr txBox="1">
            <a:spLocks/>
          </p:cNvSpPr>
          <p:nvPr/>
        </p:nvSpPr>
        <p:spPr>
          <a:xfrm>
            <a:off x="5989320" y="1975104"/>
            <a:ext cx="5166360" cy="246221"/>
          </a:xfrm>
          <a:prstGeom prst="rect">
            <a:avLst/>
          </a:prstGeom>
          <a:noFill/>
          <a:ln/>
        </p:spPr>
        <p:txBody>
          <a:bodyPr wrap="square" lIns="0" tIns="0" rIns="0" bIns="0" anchor="t">
            <a:spAutoFit/>
          </a:bodyPr>
          <a:lstStyle/>
          <a:p>
            <a:pPr algn="l">
              <a:lnSpc>
                <a:spcPct val="100000"/>
              </a:lnSpc>
              <a:spcBef>
                <a:spcPts val="0"/>
              </a:spcBef>
              <a:spcAft>
                <a:spcPts val="0"/>
              </a:spcAft>
            </a:pPr>
            <a:r>
              <a:rPr lang="en-GB" sz="1600" b="1" i="0">
                <a:solidFill>
                  <a:srgbClr val="000000"/>
                </a:solidFill>
                <a:latin typeface="Arial" panose="020B0604020202020204" pitchFamily="34" charset="0"/>
                <a:cs typeface="Arial" panose="020B0604020202020204" pitchFamily="34" charset="0"/>
              </a:rPr>
              <a:t>03 · REVIEW FRAMEWORK</a:t>
            </a:r>
          </a:p>
        </p:txBody>
      </p:sp>
      <p:sp>
        <p:nvSpPr>
          <p:cNvPr id="29" name="Oval 28"/>
          <p:cNvSpPr>
            <a:spLocks/>
          </p:cNvSpPr>
          <p:nvPr/>
        </p:nvSpPr>
        <p:spPr>
          <a:xfrm>
            <a:off x="5989320" y="2331720"/>
            <a:ext cx="347472" cy="347472"/>
          </a:xfrm>
          <a:prstGeom prst="ellipse">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0" name="TextBox 29"/>
          <p:cNvSpPr txBox="1"/>
          <p:nvPr/>
        </p:nvSpPr>
        <p:spPr>
          <a:xfrm>
            <a:off x="5989320" y="2377440"/>
            <a:ext cx="347472" cy="169277"/>
          </a:xfrm>
          <a:prstGeom prst="rect">
            <a:avLst/>
          </a:prstGeom>
          <a:noFill/>
          <a:ln/>
        </p:spPr>
        <p:txBody>
          <a:bodyPr wrap="square" lIns="0" tIns="0" rIns="0" bIns="0" anchor="t">
            <a:spAutoFit/>
          </a:bodyPr>
          <a:lstStyle/>
          <a:p>
            <a:pPr algn="ctr">
              <a:lnSpc>
                <a:spcPct val="100000"/>
              </a:lnSpc>
              <a:spcBef>
                <a:spcPts val="0"/>
              </a:spcBef>
              <a:spcAft>
                <a:spcPts val="0"/>
              </a:spcAft>
            </a:pPr>
            <a:r>
              <a:rPr lang="en-GB" sz="1100" b="1" i="0">
                <a:solidFill>
                  <a:srgbClr val="FFFFFF"/>
                </a:solidFill>
                <a:latin typeface="Arial"/>
              </a:rPr>
              <a:t>1</a:t>
            </a:r>
          </a:p>
        </p:txBody>
      </p:sp>
      <p:sp>
        <p:nvSpPr>
          <p:cNvPr id="31" name="TextBox 30"/>
          <p:cNvSpPr txBox="1">
            <a:spLocks/>
          </p:cNvSpPr>
          <p:nvPr/>
        </p:nvSpPr>
        <p:spPr>
          <a:xfrm>
            <a:off x="5989320" y="2743200"/>
            <a:ext cx="941832" cy="169277"/>
          </a:xfrm>
          <a:prstGeom prst="rect">
            <a:avLst/>
          </a:prstGeom>
          <a:noFill/>
          <a:ln/>
        </p:spPr>
        <p:txBody>
          <a:bodyPr wrap="square" lIns="0" tIns="0" rIns="0" bIns="0" anchor="t">
            <a:spAutoFit/>
          </a:bodyPr>
          <a:lstStyle/>
          <a:p>
            <a:pPr algn="l">
              <a:lnSpc>
                <a:spcPct val="100000"/>
              </a:lnSpc>
              <a:spcBef>
                <a:spcPts val="0"/>
              </a:spcBef>
              <a:spcAft>
                <a:spcPts val="0"/>
              </a:spcAft>
            </a:pPr>
            <a:r>
              <a:rPr lang="en-GB" sz="1100" b="1" i="0">
                <a:solidFill>
                  <a:srgbClr val="000000"/>
                </a:solidFill>
                <a:latin typeface="Arial" panose="020B0604020202020204" pitchFamily="34" charset="0"/>
                <a:cs typeface="Arial" panose="020B0604020202020204" pitchFamily="34" charset="0"/>
              </a:rPr>
              <a:t>Define</a:t>
            </a:r>
          </a:p>
        </p:txBody>
      </p:sp>
      <p:sp>
        <p:nvSpPr>
          <p:cNvPr id="32" name="TextBox 31"/>
          <p:cNvSpPr txBox="1">
            <a:spLocks/>
          </p:cNvSpPr>
          <p:nvPr/>
        </p:nvSpPr>
        <p:spPr>
          <a:xfrm>
            <a:off x="5989320" y="2990088"/>
            <a:ext cx="941832" cy="507831"/>
          </a:xfrm>
          <a:prstGeom prst="rect">
            <a:avLst/>
          </a:prstGeom>
          <a:noFill/>
          <a:ln/>
        </p:spPr>
        <p:txBody>
          <a:bodyPr wrap="square" lIns="0" tIns="0" rIns="0" bIns="0" anchor="t">
            <a:spAutoFit/>
          </a:bodyPr>
          <a:lstStyle/>
          <a:p>
            <a:pPr algn="l">
              <a:lnSpc>
                <a:spcPct val="100000"/>
              </a:lnSpc>
              <a:spcBef>
                <a:spcPts val="0"/>
              </a:spcBef>
              <a:spcAft>
                <a:spcPts val="0"/>
              </a:spcAft>
            </a:pPr>
            <a:r>
              <a:rPr lang="en-GB" sz="1100" b="0" i="0">
                <a:solidFill>
                  <a:srgbClr val="263746"/>
                </a:solidFill>
                <a:latin typeface="Arial"/>
              </a:rPr>
              <a:t>Set population, concept and context.</a:t>
            </a:r>
          </a:p>
        </p:txBody>
      </p:sp>
      <p:sp>
        <p:nvSpPr>
          <p:cNvPr id="33" name="Oval 32"/>
          <p:cNvSpPr>
            <a:spLocks/>
          </p:cNvSpPr>
          <p:nvPr/>
        </p:nvSpPr>
        <p:spPr>
          <a:xfrm>
            <a:off x="7040879" y="2331720"/>
            <a:ext cx="347472" cy="347472"/>
          </a:xfrm>
          <a:prstGeom prst="ellipse">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4" name="TextBox 33"/>
          <p:cNvSpPr txBox="1">
            <a:spLocks/>
          </p:cNvSpPr>
          <p:nvPr/>
        </p:nvSpPr>
        <p:spPr>
          <a:xfrm>
            <a:off x="7040879" y="2377440"/>
            <a:ext cx="347472" cy="169277"/>
          </a:xfrm>
          <a:prstGeom prst="rect">
            <a:avLst/>
          </a:prstGeom>
          <a:noFill/>
          <a:ln/>
        </p:spPr>
        <p:txBody>
          <a:bodyPr wrap="square" lIns="0" tIns="0" rIns="0" bIns="0" anchor="t">
            <a:spAutoFit/>
          </a:bodyPr>
          <a:lstStyle/>
          <a:p>
            <a:pPr algn="ctr">
              <a:lnSpc>
                <a:spcPct val="100000"/>
              </a:lnSpc>
              <a:spcBef>
                <a:spcPts val="0"/>
              </a:spcBef>
              <a:spcAft>
                <a:spcPts val="0"/>
              </a:spcAft>
            </a:pPr>
            <a:r>
              <a:rPr lang="en-GB" sz="1100" b="1" i="0">
                <a:solidFill>
                  <a:srgbClr val="FFFFFF"/>
                </a:solidFill>
                <a:latin typeface="Arial"/>
              </a:rPr>
              <a:t>2</a:t>
            </a:r>
          </a:p>
        </p:txBody>
      </p:sp>
      <p:sp>
        <p:nvSpPr>
          <p:cNvPr id="35" name="TextBox 34"/>
          <p:cNvSpPr txBox="1">
            <a:spLocks/>
          </p:cNvSpPr>
          <p:nvPr/>
        </p:nvSpPr>
        <p:spPr>
          <a:xfrm>
            <a:off x="7040879" y="2743200"/>
            <a:ext cx="941832" cy="169277"/>
          </a:xfrm>
          <a:prstGeom prst="rect">
            <a:avLst/>
          </a:prstGeom>
          <a:noFill/>
          <a:ln/>
        </p:spPr>
        <p:txBody>
          <a:bodyPr wrap="square" lIns="0" tIns="0" rIns="0" bIns="0" anchor="t">
            <a:spAutoFit/>
          </a:bodyPr>
          <a:lstStyle/>
          <a:p>
            <a:pPr algn="l">
              <a:lnSpc>
                <a:spcPct val="100000"/>
              </a:lnSpc>
              <a:spcBef>
                <a:spcPts val="0"/>
              </a:spcBef>
              <a:spcAft>
                <a:spcPts val="0"/>
              </a:spcAft>
            </a:pPr>
            <a:r>
              <a:rPr lang="en-GB" sz="1100" b="1" i="0">
                <a:solidFill>
                  <a:srgbClr val="000000"/>
                </a:solidFill>
                <a:latin typeface="Arial" panose="020B0604020202020204" pitchFamily="34" charset="0"/>
                <a:cs typeface="Arial" panose="020B0604020202020204" pitchFamily="34" charset="0"/>
              </a:rPr>
              <a:t>Search</a:t>
            </a:r>
          </a:p>
        </p:txBody>
      </p:sp>
      <p:sp>
        <p:nvSpPr>
          <p:cNvPr id="36" name="TextBox 35"/>
          <p:cNvSpPr txBox="1">
            <a:spLocks/>
          </p:cNvSpPr>
          <p:nvPr/>
        </p:nvSpPr>
        <p:spPr>
          <a:xfrm>
            <a:off x="7040879" y="2990088"/>
            <a:ext cx="941832" cy="338554"/>
          </a:xfrm>
          <a:prstGeom prst="rect">
            <a:avLst/>
          </a:prstGeom>
          <a:noFill/>
          <a:ln/>
        </p:spPr>
        <p:txBody>
          <a:bodyPr wrap="square" lIns="0" tIns="0" rIns="0" bIns="0" anchor="t">
            <a:spAutoFit/>
          </a:bodyPr>
          <a:lstStyle/>
          <a:p>
            <a:pPr algn="l">
              <a:lnSpc>
                <a:spcPct val="100000"/>
              </a:lnSpc>
              <a:spcBef>
                <a:spcPts val="0"/>
              </a:spcBef>
              <a:spcAft>
                <a:spcPts val="0"/>
              </a:spcAft>
            </a:pPr>
            <a:r>
              <a:rPr lang="en-GB" sz="1100" b="0" i="0">
                <a:solidFill>
                  <a:srgbClr val="263746"/>
                </a:solidFill>
                <a:latin typeface="Arial"/>
              </a:rPr>
              <a:t>Search three databases.</a:t>
            </a:r>
          </a:p>
        </p:txBody>
      </p:sp>
      <p:sp>
        <p:nvSpPr>
          <p:cNvPr id="37" name="Oval 36"/>
          <p:cNvSpPr>
            <a:spLocks/>
          </p:cNvSpPr>
          <p:nvPr/>
        </p:nvSpPr>
        <p:spPr>
          <a:xfrm>
            <a:off x="8092440" y="2331720"/>
            <a:ext cx="347472" cy="347472"/>
          </a:xfrm>
          <a:prstGeom prst="ellipse">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8" name="TextBox 37"/>
          <p:cNvSpPr txBox="1">
            <a:spLocks/>
          </p:cNvSpPr>
          <p:nvPr/>
        </p:nvSpPr>
        <p:spPr>
          <a:xfrm>
            <a:off x="8092440" y="2377440"/>
            <a:ext cx="347472" cy="169277"/>
          </a:xfrm>
          <a:prstGeom prst="rect">
            <a:avLst/>
          </a:prstGeom>
          <a:noFill/>
          <a:ln/>
        </p:spPr>
        <p:txBody>
          <a:bodyPr wrap="square" lIns="0" tIns="0" rIns="0" bIns="0" anchor="t">
            <a:spAutoFit/>
          </a:bodyPr>
          <a:lstStyle/>
          <a:p>
            <a:pPr algn="ctr">
              <a:lnSpc>
                <a:spcPct val="100000"/>
              </a:lnSpc>
              <a:spcBef>
                <a:spcPts val="0"/>
              </a:spcBef>
              <a:spcAft>
                <a:spcPts val="0"/>
              </a:spcAft>
            </a:pPr>
            <a:r>
              <a:rPr lang="en-GB" sz="1100" b="1" i="0">
                <a:solidFill>
                  <a:srgbClr val="FFFFFF"/>
                </a:solidFill>
                <a:latin typeface="Arial"/>
              </a:rPr>
              <a:t>3</a:t>
            </a:r>
          </a:p>
        </p:txBody>
      </p:sp>
      <p:sp>
        <p:nvSpPr>
          <p:cNvPr id="39" name="TextBox 38"/>
          <p:cNvSpPr txBox="1">
            <a:spLocks/>
          </p:cNvSpPr>
          <p:nvPr/>
        </p:nvSpPr>
        <p:spPr>
          <a:xfrm>
            <a:off x="8092440" y="2743200"/>
            <a:ext cx="941832" cy="169277"/>
          </a:xfrm>
          <a:prstGeom prst="rect">
            <a:avLst/>
          </a:prstGeom>
          <a:noFill/>
          <a:ln/>
        </p:spPr>
        <p:txBody>
          <a:bodyPr wrap="square" lIns="0" tIns="0" rIns="0" bIns="0" anchor="t">
            <a:spAutoFit/>
          </a:bodyPr>
          <a:lstStyle/>
          <a:p>
            <a:pPr algn="l">
              <a:lnSpc>
                <a:spcPct val="100000"/>
              </a:lnSpc>
              <a:spcBef>
                <a:spcPts val="0"/>
              </a:spcBef>
              <a:spcAft>
                <a:spcPts val="0"/>
              </a:spcAft>
            </a:pPr>
            <a:r>
              <a:rPr lang="en-GB" sz="1100" b="1" i="0">
                <a:solidFill>
                  <a:srgbClr val="000000"/>
                </a:solidFill>
                <a:latin typeface="Arial" panose="020B0604020202020204" pitchFamily="34" charset="0"/>
                <a:cs typeface="Arial" panose="020B0604020202020204" pitchFamily="34" charset="0"/>
              </a:rPr>
              <a:t>Select</a:t>
            </a:r>
          </a:p>
        </p:txBody>
      </p:sp>
      <p:sp>
        <p:nvSpPr>
          <p:cNvPr id="40" name="TextBox 39"/>
          <p:cNvSpPr txBox="1">
            <a:spLocks/>
          </p:cNvSpPr>
          <p:nvPr/>
        </p:nvSpPr>
        <p:spPr>
          <a:xfrm>
            <a:off x="8092440" y="2990088"/>
            <a:ext cx="941832" cy="338554"/>
          </a:xfrm>
          <a:prstGeom prst="rect">
            <a:avLst/>
          </a:prstGeom>
          <a:noFill/>
          <a:ln/>
        </p:spPr>
        <p:txBody>
          <a:bodyPr wrap="square" lIns="0" tIns="0" rIns="0" bIns="0" anchor="t">
            <a:spAutoFit/>
          </a:bodyPr>
          <a:lstStyle/>
          <a:p>
            <a:pPr algn="l">
              <a:lnSpc>
                <a:spcPct val="100000"/>
              </a:lnSpc>
              <a:spcBef>
                <a:spcPts val="0"/>
              </a:spcBef>
              <a:spcAft>
                <a:spcPts val="0"/>
              </a:spcAft>
            </a:pPr>
            <a:r>
              <a:rPr lang="en-GB" sz="1100" b="0" i="0">
                <a:solidFill>
                  <a:srgbClr val="263746"/>
                </a:solidFill>
                <a:latin typeface="Arial"/>
              </a:rPr>
              <a:t>Apply eligibility criteria.</a:t>
            </a:r>
          </a:p>
        </p:txBody>
      </p:sp>
      <p:sp>
        <p:nvSpPr>
          <p:cNvPr id="41" name="Oval 40"/>
          <p:cNvSpPr>
            <a:spLocks/>
          </p:cNvSpPr>
          <p:nvPr/>
        </p:nvSpPr>
        <p:spPr>
          <a:xfrm>
            <a:off x="9144000" y="2331720"/>
            <a:ext cx="347472" cy="347472"/>
          </a:xfrm>
          <a:prstGeom prst="ellipse">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2" name="TextBox 41"/>
          <p:cNvSpPr txBox="1">
            <a:spLocks/>
          </p:cNvSpPr>
          <p:nvPr/>
        </p:nvSpPr>
        <p:spPr>
          <a:xfrm>
            <a:off x="9144000" y="2377440"/>
            <a:ext cx="347472" cy="169277"/>
          </a:xfrm>
          <a:prstGeom prst="rect">
            <a:avLst/>
          </a:prstGeom>
          <a:noFill/>
          <a:ln/>
        </p:spPr>
        <p:txBody>
          <a:bodyPr wrap="square" lIns="0" tIns="0" rIns="0" bIns="0" anchor="t">
            <a:spAutoFit/>
          </a:bodyPr>
          <a:lstStyle/>
          <a:p>
            <a:pPr algn="ctr">
              <a:lnSpc>
                <a:spcPct val="100000"/>
              </a:lnSpc>
              <a:spcBef>
                <a:spcPts val="0"/>
              </a:spcBef>
              <a:spcAft>
                <a:spcPts val="0"/>
              </a:spcAft>
            </a:pPr>
            <a:r>
              <a:rPr lang="en-GB" sz="1100" b="1" i="0">
                <a:solidFill>
                  <a:srgbClr val="FFFFFF"/>
                </a:solidFill>
                <a:latin typeface="Arial"/>
              </a:rPr>
              <a:t>4</a:t>
            </a:r>
          </a:p>
        </p:txBody>
      </p:sp>
      <p:sp>
        <p:nvSpPr>
          <p:cNvPr id="44" name="TextBox 43"/>
          <p:cNvSpPr txBox="1"/>
          <p:nvPr/>
        </p:nvSpPr>
        <p:spPr>
          <a:xfrm>
            <a:off x="9144000" y="2990088"/>
            <a:ext cx="941832" cy="507831"/>
          </a:xfrm>
          <a:prstGeom prst="rect">
            <a:avLst/>
          </a:prstGeom>
          <a:noFill/>
          <a:ln/>
        </p:spPr>
        <p:txBody>
          <a:bodyPr wrap="square" lIns="0" tIns="0" rIns="0" bIns="0" anchor="t">
            <a:spAutoFit/>
          </a:bodyPr>
          <a:lstStyle/>
          <a:p>
            <a:pPr algn="l">
              <a:lnSpc>
                <a:spcPct val="100000"/>
              </a:lnSpc>
              <a:spcBef>
                <a:spcPts val="0"/>
              </a:spcBef>
              <a:spcAft>
                <a:spcPts val="0"/>
              </a:spcAft>
            </a:pPr>
            <a:r>
              <a:rPr lang="en-GB" sz="1100" b="0" i="0">
                <a:solidFill>
                  <a:srgbClr val="263746"/>
                </a:solidFill>
                <a:latin typeface="Arial"/>
              </a:rPr>
              <a:t>Build an evidence matrix.</a:t>
            </a:r>
          </a:p>
        </p:txBody>
      </p:sp>
      <p:sp>
        <p:nvSpPr>
          <p:cNvPr id="45" name="Oval 44"/>
          <p:cNvSpPr>
            <a:spLocks/>
          </p:cNvSpPr>
          <p:nvPr/>
        </p:nvSpPr>
        <p:spPr>
          <a:xfrm>
            <a:off x="10195559" y="2331720"/>
            <a:ext cx="347472" cy="347472"/>
          </a:xfrm>
          <a:prstGeom prst="ellipse">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6" name="TextBox 45"/>
          <p:cNvSpPr txBox="1">
            <a:spLocks/>
          </p:cNvSpPr>
          <p:nvPr/>
        </p:nvSpPr>
        <p:spPr>
          <a:xfrm>
            <a:off x="10195559" y="2377440"/>
            <a:ext cx="347472" cy="169277"/>
          </a:xfrm>
          <a:prstGeom prst="rect">
            <a:avLst/>
          </a:prstGeom>
          <a:noFill/>
          <a:ln/>
        </p:spPr>
        <p:txBody>
          <a:bodyPr wrap="square" lIns="0" tIns="0" rIns="0" bIns="0" anchor="t">
            <a:spAutoFit/>
          </a:bodyPr>
          <a:lstStyle/>
          <a:p>
            <a:pPr algn="ctr">
              <a:lnSpc>
                <a:spcPct val="100000"/>
              </a:lnSpc>
              <a:spcBef>
                <a:spcPts val="0"/>
              </a:spcBef>
              <a:spcAft>
                <a:spcPts val="0"/>
              </a:spcAft>
            </a:pPr>
            <a:r>
              <a:rPr lang="en-GB" sz="1100" b="1" i="0">
                <a:solidFill>
                  <a:srgbClr val="FFFFFF"/>
                </a:solidFill>
                <a:latin typeface="Arial"/>
              </a:rPr>
              <a:t>5</a:t>
            </a:r>
          </a:p>
        </p:txBody>
      </p:sp>
      <p:sp>
        <p:nvSpPr>
          <p:cNvPr id="47" name="TextBox 46"/>
          <p:cNvSpPr txBox="1">
            <a:spLocks/>
          </p:cNvSpPr>
          <p:nvPr/>
        </p:nvSpPr>
        <p:spPr>
          <a:xfrm>
            <a:off x="10195559" y="2743200"/>
            <a:ext cx="941832" cy="169277"/>
          </a:xfrm>
          <a:prstGeom prst="rect">
            <a:avLst/>
          </a:prstGeom>
          <a:noFill/>
          <a:ln/>
        </p:spPr>
        <p:txBody>
          <a:bodyPr wrap="square" lIns="0" tIns="0" rIns="0" bIns="0" anchor="t">
            <a:spAutoFit/>
          </a:bodyPr>
          <a:lstStyle/>
          <a:p>
            <a:pPr algn="l">
              <a:lnSpc>
                <a:spcPct val="100000"/>
              </a:lnSpc>
              <a:spcBef>
                <a:spcPts val="0"/>
              </a:spcBef>
              <a:spcAft>
                <a:spcPts val="0"/>
              </a:spcAft>
            </a:pPr>
            <a:r>
              <a:rPr lang="en-GB" sz="1100" b="1" i="0">
                <a:solidFill>
                  <a:srgbClr val="000000"/>
                </a:solidFill>
                <a:latin typeface="Arial"/>
              </a:rPr>
              <a:t>Synthesize</a:t>
            </a:r>
          </a:p>
        </p:txBody>
      </p:sp>
      <p:sp>
        <p:nvSpPr>
          <p:cNvPr id="48" name="TextBox 47"/>
          <p:cNvSpPr txBox="1"/>
          <p:nvPr/>
        </p:nvSpPr>
        <p:spPr>
          <a:xfrm>
            <a:off x="10195559" y="2990088"/>
            <a:ext cx="941832" cy="338554"/>
          </a:xfrm>
          <a:prstGeom prst="rect">
            <a:avLst/>
          </a:prstGeom>
          <a:noFill/>
          <a:ln/>
        </p:spPr>
        <p:txBody>
          <a:bodyPr wrap="square" lIns="0" tIns="0" rIns="0" bIns="0" anchor="t">
            <a:spAutoFit/>
          </a:bodyPr>
          <a:lstStyle/>
          <a:p>
            <a:pPr algn="l">
              <a:lnSpc>
                <a:spcPct val="100000"/>
              </a:lnSpc>
              <a:spcBef>
                <a:spcPts val="0"/>
              </a:spcBef>
              <a:spcAft>
                <a:spcPts val="0"/>
              </a:spcAft>
            </a:pPr>
            <a:r>
              <a:rPr lang="en-GB" sz="1100" b="0" i="0">
                <a:solidFill>
                  <a:srgbClr val="263746"/>
                </a:solidFill>
                <a:latin typeface="Arial"/>
              </a:rPr>
              <a:t>Map themes and gaps.</a:t>
            </a:r>
          </a:p>
        </p:txBody>
      </p:sp>
      <p:sp>
        <p:nvSpPr>
          <p:cNvPr id="49" name="Rectangle 48"/>
          <p:cNvSpPr>
            <a:spLocks/>
          </p:cNvSpPr>
          <p:nvPr/>
        </p:nvSpPr>
        <p:spPr>
          <a:xfrm>
            <a:off x="5989320" y="3520440"/>
            <a:ext cx="5166360" cy="7315"/>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50" name="TextBox 49"/>
          <p:cNvSpPr txBox="1">
            <a:spLocks/>
          </p:cNvSpPr>
          <p:nvPr/>
        </p:nvSpPr>
        <p:spPr>
          <a:xfrm>
            <a:off x="5989320" y="3730752"/>
            <a:ext cx="5166360" cy="246221"/>
          </a:xfrm>
          <a:prstGeom prst="rect">
            <a:avLst/>
          </a:prstGeom>
          <a:noFill/>
          <a:ln/>
        </p:spPr>
        <p:txBody>
          <a:bodyPr wrap="square" lIns="0" tIns="0" rIns="0" bIns="0" anchor="t">
            <a:spAutoFit/>
          </a:bodyPr>
          <a:lstStyle/>
          <a:p>
            <a:pPr algn="l">
              <a:lnSpc>
                <a:spcPct val="100000"/>
              </a:lnSpc>
              <a:spcBef>
                <a:spcPts val="0"/>
              </a:spcBef>
              <a:spcAft>
                <a:spcPts val="0"/>
              </a:spcAft>
            </a:pPr>
            <a:r>
              <a:rPr lang="en-GB" sz="1600" b="1" i="0">
                <a:solidFill>
                  <a:srgbClr val="000000"/>
                </a:solidFill>
                <a:latin typeface="Arial" panose="020B0604020202020204" pitchFamily="34" charset="0"/>
                <a:cs typeface="Arial" panose="020B0604020202020204" pitchFamily="34" charset="0"/>
              </a:rPr>
              <a:t>05 · DATA COLLECTION</a:t>
            </a:r>
          </a:p>
        </p:txBody>
      </p:sp>
      <p:sp>
        <p:nvSpPr>
          <p:cNvPr id="51" name="TextBox 50"/>
          <p:cNvSpPr txBox="1">
            <a:spLocks/>
          </p:cNvSpPr>
          <p:nvPr/>
        </p:nvSpPr>
        <p:spPr>
          <a:xfrm>
            <a:off x="5989320" y="4023360"/>
            <a:ext cx="5166360" cy="246221"/>
          </a:xfrm>
          <a:prstGeom prst="rect">
            <a:avLst/>
          </a:prstGeom>
          <a:noFill/>
          <a:ln/>
        </p:spPr>
        <p:txBody>
          <a:bodyPr wrap="square" lIns="0" tIns="0" rIns="0" bIns="0" anchor="t">
            <a:spAutoFit/>
          </a:bodyPr>
          <a:lstStyle/>
          <a:p>
            <a:pPr algn="l">
              <a:lnSpc>
                <a:spcPct val="100000"/>
              </a:lnSpc>
              <a:spcBef>
                <a:spcPts val="0"/>
              </a:spcBef>
              <a:spcAft>
                <a:spcPts val="0"/>
              </a:spcAft>
            </a:pPr>
            <a:r>
              <a:rPr lang="en-GB" sz="1600" b="1" i="0">
                <a:solidFill>
                  <a:srgbClr val="000000"/>
                </a:solidFill>
                <a:latin typeface="Arial" panose="020B0604020202020204" pitchFamily="34" charset="0"/>
                <a:cs typeface="Arial" panose="020B0604020202020204" pitchFamily="34" charset="0"/>
              </a:rPr>
              <a:t>Search, screen and chart</a:t>
            </a:r>
          </a:p>
        </p:txBody>
      </p:sp>
      <p:sp>
        <p:nvSpPr>
          <p:cNvPr id="52" name="TextBox 51"/>
          <p:cNvSpPr txBox="1"/>
          <p:nvPr/>
        </p:nvSpPr>
        <p:spPr>
          <a:xfrm>
            <a:off x="6035040" y="4379976"/>
            <a:ext cx="5120639" cy="169277"/>
          </a:xfrm>
          <a:prstGeom prst="rect">
            <a:avLst/>
          </a:prstGeom>
          <a:noFill/>
          <a:ln/>
        </p:spPr>
        <p:txBody>
          <a:bodyPr wrap="square" lIns="0" tIns="0" rIns="0" bIns="0" anchor="t">
            <a:spAutoFit/>
          </a:bodyPr>
          <a:lstStyle/>
          <a:p>
            <a:r>
              <a:rPr lang="en-GB" sz="1100">
                <a:solidFill>
                  <a:srgbClr val="263746"/>
                </a:solidFill>
                <a:latin typeface="Arial"/>
              </a:rPr>
              <a:t>Databases — PubMed, CINAHL and SAGE Journals.</a:t>
            </a:r>
          </a:p>
        </p:txBody>
      </p:sp>
      <p:sp>
        <p:nvSpPr>
          <p:cNvPr id="53" name="TextBox 52"/>
          <p:cNvSpPr txBox="1"/>
          <p:nvPr/>
        </p:nvSpPr>
        <p:spPr>
          <a:xfrm>
            <a:off x="5989320" y="4773168"/>
            <a:ext cx="5166360" cy="338554"/>
          </a:xfrm>
          <a:prstGeom prst="rect">
            <a:avLst/>
          </a:prstGeom>
          <a:noFill/>
          <a:ln/>
        </p:spPr>
        <p:txBody>
          <a:bodyPr wrap="square" lIns="0" tIns="0" rIns="0" bIns="0" anchor="t">
            <a:spAutoFit/>
          </a:bodyPr>
          <a:lstStyle/>
          <a:p>
            <a:r>
              <a:rPr lang="en-GB" sz="1100">
                <a:solidFill>
                  <a:srgbClr val="263746"/>
                </a:solidFill>
                <a:latin typeface="Arial"/>
              </a:rPr>
              <a:t>Search logic — combine terms for type 2 diabetes, exercise, older adults and the UK.</a:t>
            </a:r>
          </a:p>
        </p:txBody>
      </p:sp>
      <p:sp>
        <p:nvSpPr>
          <p:cNvPr id="54" name="TextBox 53"/>
          <p:cNvSpPr txBox="1"/>
          <p:nvPr/>
        </p:nvSpPr>
        <p:spPr>
          <a:xfrm>
            <a:off x="5980177" y="5139024"/>
            <a:ext cx="5175503" cy="677108"/>
          </a:xfrm>
          <a:prstGeom prst="rect">
            <a:avLst/>
          </a:prstGeom>
          <a:noFill/>
          <a:ln/>
        </p:spPr>
        <p:txBody>
          <a:bodyPr wrap="square" lIns="0" tIns="0" rIns="0" bIns="0" anchor="t">
            <a:spAutoFit/>
          </a:bodyPr>
          <a:lstStyle/>
          <a:p>
            <a:r>
              <a:rPr lang="en-GB" sz="1100">
                <a:solidFill>
                  <a:srgbClr val="263746"/>
                </a:solidFill>
                <a:latin typeface="Arial"/>
              </a:rPr>
              <a:t>Process — deduplicate records, screen titles and abstracts, assess full texts, record exclusions and chart the included studies. Report search dates, limits and one complete strategy. Document duplicate screening decisions and reasons for exclusion to strengthen consistency.</a:t>
            </a:r>
          </a:p>
        </p:txBody>
      </p:sp>
      <p:sp>
        <p:nvSpPr>
          <p:cNvPr id="55" name="Rectangle 54"/>
          <p:cNvSpPr>
            <a:spLocks/>
          </p:cNvSpPr>
          <p:nvPr/>
        </p:nvSpPr>
        <p:spPr>
          <a:xfrm>
            <a:off x="5989320" y="6272784"/>
            <a:ext cx="5166360" cy="7315"/>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56" name="TextBox 55"/>
          <p:cNvSpPr txBox="1"/>
          <p:nvPr/>
        </p:nvSpPr>
        <p:spPr>
          <a:xfrm>
            <a:off x="5989320" y="6483096"/>
            <a:ext cx="5166360" cy="246221"/>
          </a:xfrm>
          <a:prstGeom prst="rect">
            <a:avLst/>
          </a:prstGeom>
          <a:noFill/>
          <a:ln/>
        </p:spPr>
        <p:txBody>
          <a:bodyPr wrap="square" lIns="0" tIns="0" rIns="0" bIns="0" anchor="t">
            <a:spAutoFit/>
          </a:bodyPr>
          <a:lstStyle/>
          <a:p>
            <a:pPr algn="l">
              <a:lnSpc>
                <a:spcPct val="100000"/>
              </a:lnSpc>
              <a:spcBef>
                <a:spcPts val="0"/>
              </a:spcBef>
              <a:spcAft>
                <a:spcPts val="0"/>
              </a:spcAft>
            </a:pPr>
            <a:r>
              <a:rPr lang="en-GB" sz="1600" b="1" i="0">
                <a:solidFill>
                  <a:srgbClr val="000000"/>
                </a:solidFill>
                <a:latin typeface="Arial" panose="020B0604020202020204" pitchFamily="34" charset="0"/>
                <a:cs typeface="Arial" panose="020B0604020202020204" pitchFamily="34" charset="0"/>
              </a:rPr>
              <a:t>06 · DATA ANALYSIS</a:t>
            </a:r>
          </a:p>
        </p:txBody>
      </p:sp>
      <p:sp>
        <p:nvSpPr>
          <p:cNvPr id="57" name="TextBox 56"/>
          <p:cNvSpPr txBox="1">
            <a:spLocks/>
          </p:cNvSpPr>
          <p:nvPr/>
        </p:nvSpPr>
        <p:spPr>
          <a:xfrm>
            <a:off x="5989320" y="6766560"/>
            <a:ext cx="5166360" cy="492443"/>
          </a:xfrm>
          <a:prstGeom prst="rect">
            <a:avLst/>
          </a:prstGeom>
          <a:noFill/>
          <a:ln/>
        </p:spPr>
        <p:txBody>
          <a:bodyPr wrap="square" lIns="0" tIns="0" rIns="0" bIns="0" anchor="t">
            <a:spAutoFit/>
          </a:bodyPr>
          <a:lstStyle/>
          <a:p>
            <a:pPr algn="l">
              <a:lnSpc>
                <a:spcPct val="100000"/>
              </a:lnSpc>
              <a:spcBef>
                <a:spcPts val="0"/>
              </a:spcBef>
              <a:spcAft>
                <a:spcPts val="0"/>
              </a:spcAft>
            </a:pPr>
            <a:r>
              <a:rPr lang="en-GB" sz="1600" b="1" i="0">
                <a:solidFill>
                  <a:srgbClr val="000000"/>
                </a:solidFill>
                <a:latin typeface="Arial"/>
              </a:rPr>
              <a:t>Thematic synthesis turns evidence into </a:t>
            </a:r>
            <a:r>
              <a:rPr lang="en-GB" sz="1600" b="1" i="0">
                <a:solidFill>
                  <a:srgbClr val="000000"/>
                </a:solidFill>
                <a:latin typeface="Arial" panose="020B0604020202020204" pitchFamily="34" charset="0"/>
                <a:cs typeface="Arial" panose="020B0604020202020204" pitchFamily="34" charset="0"/>
              </a:rPr>
              <a:t>practical</a:t>
            </a:r>
            <a:r>
              <a:rPr lang="en-GB" sz="1600" b="1" i="0">
                <a:solidFill>
                  <a:srgbClr val="000000"/>
                </a:solidFill>
                <a:latin typeface="Arial"/>
              </a:rPr>
              <a:t> insight</a:t>
            </a:r>
          </a:p>
        </p:txBody>
      </p:sp>
      <p:sp>
        <p:nvSpPr>
          <p:cNvPr id="58" name="TextBox 57"/>
          <p:cNvSpPr txBox="1"/>
          <p:nvPr/>
        </p:nvSpPr>
        <p:spPr>
          <a:xfrm>
            <a:off x="5989320" y="7342631"/>
            <a:ext cx="5166360" cy="677108"/>
          </a:xfrm>
          <a:prstGeom prst="rect">
            <a:avLst/>
          </a:prstGeom>
          <a:noFill/>
          <a:ln/>
        </p:spPr>
        <p:txBody>
          <a:bodyPr wrap="square" lIns="0" tIns="0" rIns="0" bIns="0" anchor="t">
            <a:spAutoFit/>
          </a:bodyPr>
          <a:lstStyle/>
          <a:p>
            <a:r>
              <a:rPr lang="en-GB" sz="1100">
                <a:solidFill>
                  <a:srgbClr val="263746"/>
                </a:solidFill>
                <a:latin typeface="Arial"/>
              </a:rPr>
              <a:t>A standardised matrix records the citation, sample, modality, comparator, outcomes, barriers, enablers and implications. Descriptive mapping is followed by thematic analysis (Braun &amp; Clarke, 2006). Contradictory findings remain visible, so recommendations reflect uncertainty as well as convergence.</a:t>
            </a:r>
          </a:p>
        </p:txBody>
      </p:sp>
      <p:sp>
        <p:nvSpPr>
          <p:cNvPr id="59" name="TextBox 58"/>
          <p:cNvSpPr txBox="1"/>
          <p:nvPr/>
        </p:nvSpPr>
        <p:spPr>
          <a:xfrm>
            <a:off x="5989320" y="8138160"/>
            <a:ext cx="5166360" cy="169277"/>
          </a:xfrm>
          <a:prstGeom prst="rect">
            <a:avLst/>
          </a:prstGeom>
          <a:noFill/>
          <a:ln/>
        </p:spPr>
        <p:txBody>
          <a:bodyPr wrap="square" lIns="0" tIns="0" rIns="0" bIns="0" anchor="t">
            <a:spAutoFit/>
          </a:bodyPr>
          <a:lstStyle/>
          <a:p>
            <a:pPr algn="l">
              <a:lnSpc>
                <a:spcPct val="100000"/>
              </a:lnSpc>
              <a:spcBef>
                <a:spcPts val="0"/>
              </a:spcBef>
              <a:spcAft>
                <a:spcPts val="0"/>
              </a:spcAft>
            </a:pPr>
            <a:r>
              <a:rPr lang="en-GB" sz="1100" b="0" i="0" dirty="0">
                <a:solidFill>
                  <a:srgbClr val="263746"/>
                </a:solidFill>
                <a:latin typeface="Arial" panose="020B0604020202020204" pitchFamily="34" charset="0"/>
                <a:cs typeface="Arial" panose="020B0604020202020204" pitchFamily="34" charset="0"/>
              </a:rPr>
              <a:t>Chart — one row per study, preserving source wording and units.</a:t>
            </a:r>
          </a:p>
        </p:txBody>
      </p:sp>
      <p:sp>
        <p:nvSpPr>
          <p:cNvPr id="60" name="TextBox 59"/>
          <p:cNvSpPr txBox="1"/>
          <p:nvPr/>
        </p:nvSpPr>
        <p:spPr>
          <a:xfrm>
            <a:off x="5989320" y="8439912"/>
            <a:ext cx="5166360" cy="338554"/>
          </a:xfrm>
          <a:prstGeom prst="rect">
            <a:avLst/>
          </a:prstGeom>
          <a:noFill/>
          <a:ln/>
        </p:spPr>
        <p:txBody>
          <a:bodyPr wrap="square" lIns="0" tIns="0" rIns="0" bIns="0" anchor="t">
            <a:spAutoFit/>
          </a:bodyPr>
          <a:lstStyle/>
          <a:p>
            <a:r>
              <a:rPr lang="en-GB" sz="1100">
                <a:solidFill>
                  <a:srgbClr val="263746"/>
                </a:solidFill>
                <a:latin typeface="Arial"/>
              </a:rPr>
              <a:t>Code — tag the exercise modality, outcome direction, implementation barriers and enablers.</a:t>
            </a:r>
          </a:p>
        </p:txBody>
      </p:sp>
      <p:sp>
        <p:nvSpPr>
          <p:cNvPr id="61" name="TextBox 60"/>
          <p:cNvSpPr txBox="1"/>
          <p:nvPr/>
        </p:nvSpPr>
        <p:spPr>
          <a:xfrm>
            <a:off x="5989320" y="8741664"/>
            <a:ext cx="5166360" cy="169277"/>
          </a:xfrm>
          <a:prstGeom prst="rect">
            <a:avLst/>
          </a:prstGeom>
          <a:noFill/>
          <a:ln/>
        </p:spPr>
        <p:txBody>
          <a:bodyPr wrap="square" lIns="0" tIns="0" rIns="0" bIns="0" anchor="t">
            <a:spAutoFit/>
          </a:bodyPr>
          <a:lstStyle/>
          <a:p>
            <a:r>
              <a:rPr lang="en-GB" sz="1100">
                <a:solidFill>
                  <a:srgbClr val="263746"/>
                </a:solidFill>
                <a:latin typeface="Arial"/>
              </a:rPr>
              <a:t>Compare — examine resistance, aerobic and combined training across settings.</a:t>
            </a:r>
          </a:p>
        </p:txBody>
      </p:sp>
      <p:sp>
        <p:nvSpPr>
          <p:cNvPr id="62" name="TextBox 61"/>
          <p:cNvSpPr txBox="1"/>
          <p:nvPr/>
        </p:nvSpPr>
        <p:spPr>
          <a:xfrm>
            <a:off x="5989320" y="9043416"/>
            <a:ext cx="5166360" cy="338554"/>
          </a:xfrm>
          <a:prstGeom prst="rect">
            <a:avLst/>
          </a:prstGeom>
          <a:noFill/>
          <a:ln/>
        </p:spPr>
        <p:txBody>
          <a:bodyPr wrap="square" lIns="0" tIns="0" rIns="0" bIns="0" anchor="t">
            <a:spAutoFit/>
          </a:bodyPr>
          <a:lstStyle/>
          <a:p>
            <a:r>
              <a:rPr lang="en-GB" sz="1100">
                <a:solidFill>
                  <a:srgbClr val="263746"/>
                </a:solidFill>
                <a:latin typeface="Arial"/>
              </a:rPr>
              <a:t>Interpret — develop themes and recommendations, retain contradictions and avoid causal claims.</a:t>
            </a:r>
          </a:p>
        </p:txBody>
      </p:sp>
      <p:sp>
        <p:nvSpPr>
          <p:cNvPr id="63" name="TextBox 62"/>
          <p:cNvSpPr txBox="1"/>
          <p:nvPr/>
        </p:nvSpPr>
        <p:spPr>
          <a:xfrm>
            <a:off x="11777472" y="1975104"/>
            <a:ext cx="5806440" cy="246221"/>
          </a:xfrm>
          <a:prstGeom prst="rect">
            <a:avLst/>
          </a:prstGeom>
          <a:noFill/>
          <a:ln/>
        </p:spPr>
        <p:txBody>
          <a:bodyPr wrap="square" lIns="0" tIns="0" rIns="0" bIns="0" anchor="t">
            <a:spAutoFit/>
          </a:bodyPr>
          <a:lstStyle/>
          <a:p>
            <a:pPr algn="l">
              <a:lnSpc>
                <a:spcPct val="100000"/>
              </a:lnSpc>
              <a:spcBef>
                <a:spcPts val="0"/>
              </a:spcBef>
              <a:spcAft>
                <a:spcPts val="0"/>
              </a:spcAft>
            </a:pPr>
            <a:r>
              <a:rPr lang="en-GB" sz="1600" b="1" i="0">
                <a:solidFill>
                  <a:srgbClr val="000000"/>
                </a:solidFill>
                <a:latin typeface="Arial" panose="020B0604020202020204" pitchFamily="34" charset="0"/>
                <a:cs typeface="Arial" panose="020B0604020202020204" pitchFamily="34" charset="0"/>
              </a:rPr>
              <a:t>07 · ETHICAL CONSIDERATIONS</a:t>
            </a:r>
          </a:p>
        </p:txBody>
      </p:sp>
      <p:sp>
        <p:nvSpPr>
          <p:cNvPr id="64" name="TextBox 63"/>
          <p:cNvSpPr txBox="1"/>
          <p:nvPr/>
        </p:nvSpPr>
        <p:spPr>
          <a:xfrm>
            <a:off x="11777472" y="2267712"/>
            <a:ext cx="5806440" cy="246221"/>
          </a:xfrm>
          <a:prstGeom prst="rect">
            <a:avLst/>
          </a:prstGeom>
          <a:noFill/>
          <a:ln/>
        </p:spPr>
        <p:txBody>
          <a:bodyPr wrap="square" lIns="0" tIns="0" rIns="0" bIns="0" anchor="t">
            <a:spAutoFit/>
          </a:bodyPr>
          <a:lstStyle/>
          <a:p>
            <a:pPr algn="l">
              <a:lnSpc>
                <a:spcPct val="100000"/>
              </a:lnSpc>
              <a:spcBef>
                <a:spcPts val="0"/>
              </a:spcBef>
              <a:spcAft>
                <a:spcPts val="0"/>
              </a:spcAft>
            </a:pPr>
            <a:r>
              <a:rPr lang="en-GB" sz="1600" b="1" i="0">
                <a:solidFill>
                  <a:srgbClr val="000000"/>
                </a:solidFill>
                <a:latin typeface="Arial"/>
              </a:rPr>
              <a:t>Low participant risk still requires research integrity</a:t>
            </a:r>
          </a:p>
        </p:txBody>
      </p:sp>
      <p:sp>
        <p:nvSpPr>
          <p:cNvPr id="65" name="TextBox 64"/>
          <p:cNvSpPr txBox="1"/>
          <p:nvPr/>
        </p:nvSpPr>
        <p:spPr>
          <a:xfrm>
            <a:off x="11777472" y="2724912"/>
            <a:ext cx="5806440" cy="677108"/>
          </a:xfrm>
          <a:prstGeom prst="rect">
            <a:avLst/>
          </a:prstGeom>
          <a:noFill/>
          <a:ln/>
        </p:spPr>
        <p:txBody>
          <a:bodyPr wrap="square" lIns="0" tIns="0" rIns="0" bIns="0" anchor="t">
            <a:spAutoFit/>
          </a:bodyPr>
          <a:lstStyle/>
          <a:p>
            <a:r>
              <a:rPr lang="en-GB" sz="1100">
                <a:solidFill>
                  <a:srgbClr val="263746"/>
                </a:solidFill>
                <a:latin typeface="Arial"/>
              </a:rPr>
              <a:t>The project reviews published literature without recruiting participants, delivering an intervention or processing new participant data. Institutional review requirements will be confirmed before commencement (HRA, 2026). No participant data are collected, but sound governance and fair interpretation remain essential.</a:t>
            </a:r>
          </a:p>
        </p:txBody>
      </p:sp>
      <p:sp>
        <p:nvSpPr>
          <p:cNvPr id="66" name="TextBox 65"/>
          <p:cNvSpPr txBox="1"/>
          <p:nvPr/>
        </p:nvSpPr>
        <p:spPr>
          <a:xfrm>
            <a:off x="11777472" y="3648456"/>
            <a:ext cx="5806440" cy="338554"/>
          </a:xfrm>
          <a:prstGeom prst="rect">
            <a:avLst/>
          </a:prstGeom>
          <a:noFill/>
          <a:ln/>
        </p:spPr>
        <p:txBody>
          <a:bodyPr wrap="square" lIns="0" tIns="0" rIns="0" bIns="0" anchor="t">
            <a:spAutoFit/>
          </a:bodyPr>
          <a:lstStyle/>
          <a:p>
            <a:r>
              <a:rPr lang="en-GB" sz="1100">
                <a:solidFill>
                  <a:srgbClr val="263746"/>
                </a:solidFill>
                <a:latin typeface="Arial"/>
              </a:rPr>
              <a:t>Privacy — use published data only; if other data are introduced, follow HRA and UK GDPR guidance (HRA, 2026; ICO, n.d.).</a:t>
            </a:r>
          </a:p>
        </p:txBody>
      </p:sp>
      <p:sp>
        <p:nvSpPr>
          <p:cNvPr id="67" name="TextBox 66"/>
          <p:cNvSpPr txBox="1"/>
          <p:nvPr/>
        </p:nvSpPr>
        <p:spPr>
          <a:xfrm>
            <a:off x="11777472" y="4215384"/>
            <a:ext cx="5806440" cy="169277"/>
          </a:xfrm>
          <a:prstGeom prst="rect">
            <a:avLst/>
          </a:prstGeom>
          <a:noFill/>
          <a:ln/>
        </p:spPr>
        <p:txBody>
          <a:bodyPr wrap="square" lIns="0" tIns="0" rIns="0" bIns="0" anchor="t">
            <a:spAutoFit/>
          </a:bodyPr>
          <a:lstStyle/>
          <a:p>
            <a:r>
              <a:rPr lang="en-GB" sz="1100">
                <a:solidFill>
                  <a:srgbClr val="263746"/>
                </a:solidFill>
                <a:latin typeface="Arial"/>
              </a:rPr>
              <a:t>Attribution — cite sources, preserve context and declare conflicts of interest.</a:t>
            </a:r>
          </a:p>
        </p:txBody>
      </p:sp>
      <p:sp>
        <p:nvSpPr>
          <p:cNvPr id="68" name="TextBox 67"/>
          <p:cNvSpPr txBox="1"/>
          <p:nvPr/>
        </p:nvSpPr>
        <p:spPr>
          <a:xfrm>
            <a:off x="11777472" y="4782312"/>
            <a:ext cx="5806440" cy="338554"/>
          </a:xfrm>
          <a:prstGeom prst="rect">
            <a:avLst/>
          </a:prstGeom>
          <a:noFill/>
          <a:ln/>
        </p:spPr>
        <p:txBody>
          <a:bodyPr wrap="square" lIns="0" tIns="0" rIns="0" bIns="0" anchor="t">
            <a:spAutoFit/>
          </a:bodyPr>
          <a:lstStyle/>
          <a:p>
            <a:pPr algn="l">
              <a:lnSpc>
                <a:spcPct val="100000"/>
              </a:lnSpc>
              <a:spcBef>
                <a:spcPts val="0"/>
              </a:spcBef>
              <a:spcAft>
                <a:spcPts val="0"/>
              </a:spcAft>
            </a:pPr>
            <a:r>
              <a:rPr lang="en-GB" sz="1100" b="0" i="0">
                <a:solidFill>
                  <a:srgbClr val="263746"/>
                </a:solidFill>
                <a:latin typeface="Arial" panose="020B0604020202020204" pitchFamily="34" charset="0"/>
                <a:cs typeface="Arial" panose="020B0604020202020204" pitchFamily="34" charset="0"/>
              </a:rPr>
              <a:t>Equity — examine representation by age, disability, ethnicity, socioeconomic position and geography.</a:t>
            </a:r>
          </a:p>
        </p:txBody>
      </p:sp>
      <p:sp>
        <p:nvSpPr>
          <p:cNvPr id="69" name="TextBox 68"/>
          <p:cNvSpPr txBox="1"/>
          <p:nvPr/>
        </p:nvSpPr>
        <p:spPr>
          <a:xfrm>
            <a:off x="11777472" y="5349240"/>
            <a:ext cx="5806440" cy="338554"/>
          </a:xfrm>
          <a:prstGeom prst="rect">
            <a:avLst/>
          </a:prstGeom>
          <a:noFill/>
          <a:ln/>
        </p:spPr>
        <p:txBody>
          <a:bodyPr wrap="square" lIns="0" tIns="0" rIns="0" bIns="0" anchor="t">
            <a:spAutoFit/>
          </a:bodyPr>
          <a:lstStyle/>
          <a:p>
            <a:r>
              <a:rPr lang="en-GB" sz="1100">
                <a:solidFill>
                  <a:srgbClr val="263746"/>
                </a:solidFill>
                <a:latin typeface="Arial"/>
              </a:rPr>
              <a:t>Interpretation — report limitations and contradictions while avoiding unsupported causal conclusions.</a:t>
            </a:r>
          </a:p>
        </p:txBody>
      </p:sp>
      <p:sp>
        <p:nvSpPr>
          <p:cNvPr id="70" name="Rectangle 69"/>
          <p:cNvSpPr>
            <a:spLocks/>
          </p:cNvSpPr>
          <p:nvPr/>
        </p:nvSpPr>
        <p:spPr>
          <a:xfrm>
            <a:off x="11777472" y="5961888"/>
            <a:ext cx="5806440" cy="7315"/>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1" name="TextBox 70"/>
          <p:cNvSpPr txBox="1"/>
          <p:nvPr/>
        </p:nvSpPr>
        <p:spPr>
          <a:xfrm>
            <a:off x="11777472" y="6181344"/>
            <a:ext cx="5806440" cy="338554"/>
          </a:xfrm>
          <a:prstGeom prst="rect">
            <a:avLst/>
          </a:prstGeom>
          <a:noFill/>
          <a:ln/>
        </p:spPr>
        <p:txBody>
          <a:bodyPr wrap="square" lIns="0" tIns="0" rIns="0" bIns="0" anchor="t">
            <a:spAutoFit/>
          </a:bodyPr>
          <a:lstStyle/>
          <a:p>
            <a:r>
              <a:rPr lang="en-GB" sz="1100">
                <a:solidFill>
                  <a:srgbClr val="263746"/>
                </a:solidFill>
                <a:latin typeface="Arial"/>
              </a:rPr>
              <a:t>Quality — pilot the charting form, retain a screening audit trail, report searches clearly and label the synthesis as descriptive, not causal.</a:t>
            </a:r>
          </a:p>
        </p:txBody>
      </p:sp>
      <p:sp>
        <p:nvSpPr>
          <p:cNvPr id="72" name="Rectangle 71"/>
          <p:cNvSpPr>
            <a:spLocks/>
          </p:cNvSpPr>
          <p:nvPr/>
        </p:nvSpPr>
        <p:spPr>
          <a:xfrm>
            <a:off x="11777472" y="7214616"/>
            <a:ext cx="5806440" cy="7315"/>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5" name="TextBox 74"/>
          <p:cNvSpPr txBox="1"/>
          <p:nvPr/>
        </p:nvSpPr>
        <p:spPr>
          <a:xfrm>
            <a:off x="530352" y="9957816"/>
            <a:ext cx="1097280" cy="169277"/>
          </a:xfrm>
          <a:prstGeom prst="rect">
            <a:avLst/>
          </a:prstGeom>
          <a:noFill/>
          <a:ln/>
        </p:spPr>
        <p:txBody>
          <a:bodyPr wrap="square" lIns="0" tIns="0" rIns="0" bIns="0" anchor="t">
            <a:spAutoFit/>
          </a:bodyPr>
          <a:lstStyle/>
          <a:p>
            <a:pPr algn="l">
              <a:lnSpc>
                <a:spcPct val="100000"/>
              </a:lnSpc>
              <a:spcBef>
                <a:spcPts val="0"/>
              </a:spcBef>
              <a:spcAft>
                <a:spcPts val="0"/>
              </a:spcAft>
            </a:pPr>
            <a:r>
              <a:rPr lang="en-GB" sz="1100" b="1" i="0">
                <a:solidFill>
                  <a:srgbClr val="FFFFFF"/>
                </a:solidFill>
                <a:latin typeface="Arial" panose="020B0604020202020204" pitchFamily="34" charset="0"/>
                <a:cs typeface="Arial" panose="020B0604020202020204" pitchFamily="34" charset="0"/>
              </a:rPr>
              <a:t>REVIEW SCOPE</a:t>
            </a:r>
          </a:p>
        </p:txBody>
      </p:sp>
      <p:sp>
        <p:nvSpPr>
          <p:cNvPr id="76" name="TextBox 75"/>
          <p:cNvSpPr txBox="1">
            <a:spLocks/>
          </p:cNvSpPr>
          <p:nvPr/>
        </p:nvSpPr>
        <p:spPr>
          <a:xfrm>
            <a:off x="1664208" y="9948672"/>
            <a:ext cx="10972800" cy="173736"/>
          </a:xfrm>
          <a:prstGeom prst="rect">
            <a:avLst/>
          </a:prstGeom>
          <a:noFill/>
          <a:ln/>
        </p:spPr>
        <p:txBody>
          <a:bodyPr wrap="square" lIns="0" tIns="0" rIns="0" bIns="0" anchor="t">
            <a:spAutoFit/>
          </a:bodyPr>
          <a:lstStyle/>
          <a:p>
            <a:r>
              <a:rPr lang="en-GB" sz="1100">
                <a:solidFill>
                  <a:srgbClr val="FFFFFF"/>
                </a:solidFill>
                <a:latin typeface="Arial"/>
              </a:rPr>
              <a:t>Adults aged 65 and over · UK relevance · 2021–2026 · scoping review · thematic synthesis</a:t>
            </a:r>
          </a:p>
        </p:txBody>
      </p:sp>
      <p:sp>
        <p:nvSpPr>
          <p:cNvPr id="188" name="TextBox 187">
            <a:extLst>
              <a:ext uri="{FF2B5EF4-FFF2-40B4-BE49-F238E27FC236}">
                <a16:creationId xmlns:a16="http://schemas.microsoft.com/office/drawing/2014/main" id="{75BDDCD8-ACCF-3754-E67A-7EAB442EB284}"/>
              </a:ext>
            </a:extLst>
          </p:cNvPr>
          <p:cNvSpPr txBox="1"/>
          <p:nvPr/>
        </p:nvSpPr>
        <p:spPr>
          <a:xfrm>
            <a:off x="9144000" y="2743200"/>
            <a:ext cx="941832" cy="261610"/>
          </a:xfrm>
          <a:prstGeom prst="rect">
            <a:avLst/>
          </a:prstGeom>
          <a:noFill/>
          <a:ln/>
        </p:spPr>
        <p:txBody>
          <a:bodyPr wrap="square">
            <a:spAutoFit/>
          </a:bodyPr>
          <a:lstStyle/>
          <a:p>
            <a:r>
              <a:rPr lang="en-GB" sz="1100" b="1">
                <a:solidFill>
                  <a:srgbClr val="000000"/>
                </a:solidFill>
                <a:latin typeface="Arial"/>
              </a:rPr>
              <a:t>Chart</a:t>
            </a:r>
          </a:p>
        </p:txBody>
      </p:sp>
      <p:sp>
        <p:nvSpPr>
          <p:cNvPr id="189" name="Section accent 13"/>
          <p:cNvSpPr/>
          <p:nvPr/>
        </p:nvSpPr>
        <p:spPr>
          <a:xfrm>
            <a:off x="411480" y="1975104"/>
            <a:ext cx="50292" cy="246888"/>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0" name="Section accent 21"/>
          <p:cNvSpPr/>
          <p:nvPr/>
        </p:nvSpPr>
        <p:spPr>
          <a:xfrm>
            <a:off x="411480" y="3602736"/>
            <a:ext cx="50292" cy="246888"/>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1" name="Section accent 25"/>
          <p:cNvSpPr/>
          <p:nvPr/>
        </p:nvSpPr>
        <p:spPr>
          <a:xfrm>
            <a:off x="411480" y="5934456"/>
            <a:ext cx="50292" cy="246888"/>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2" name="Section accent 28"/>
          <p:cNvSpPr/>
          <p:nvPr/>
        </p:nvSpPr>
        <p:spPr>
          <a:xfrm>
            <a:off x="5870448" y="1975104"/>
            <a:ext cx="50292" cy="246888"/>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3" name="Section accent 50"/>
          <p:cNvSpPr/>
          <p:nvPr/>
        </p:nvSpPr>
        <p:spPr>
          <a:xfrm>
            <a:off x="5870448" y="3730752"/>
            <a:ext cx="50292" cy="246888"/>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4" name="Section accent 56"/>
          <p:cNvSpPr/>
          <p:nvPr/>
        </p:nvSpPr>
        <p:spPr>
          <a:xfrm>
            <a:off x="5870448" y="6483096"/>
            <a:ext cx="50292" cy="246888"/>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5" name="Section accent 63"/>
          <p:cNvSpPr/>
          <p:nvPr/>
        </p:nvSpPr>
        <p:spPr>
          <a:xfrm>
            <a:off x="11658600" y="1975104"/>
            <a:ext cx="50292" cy="246888"/>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6" name="TextBox 195">
            <a:extLst>
              <a:ext uri="{FF2B5EF4-FFF2-40B4-BE49-F238E27FC236}">
                <a16:creationId xmlns:a16="http://schemas.microsoft.com/office/drawing/2014/main" id="{5E05EB67-CA75-6573-A2F2-C2AE00F7C713}"/>
              </a:ext>
            </a:extLst>
          </p:cNvPr>
          <p:cNvSpPr txBox="1"/>
          <p:nvPr/>
        </p:nvSpPr>
        <p:spPr>
          <a:xfrm>
            <a:off x="21771429" y="29029"/>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00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 name="NHS pale-blue header background"/>
          <p:cNvSpPr/>
          <p:nvPr/>
        </p:nvSpPr>
        <p:spPr>
          <a:xfrm>
            <a:off x="0" y="0"/>
            <a:ext cx="18288000" cy="1719072"/>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8288000" cy="146304"/>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9875520"/>
            <a:ext cx="18288000" cy="329184"/>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246888" y="10158984"/>
            <a:ext cx="18041112" cy="82296"/>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640080" y="256032"/>
            <a:ext cx="6400800" cy="246221"/>
          </a:xfrm>
          <a:prstGeom prst="rect">
            <a:avLst/>
          </a:prstGeom>
          <a:noFill/>
          <a:ln/>
        </p:spPr>
        <p:txBody>
          <a:bodyPr wrap="square" lIns="0" tIns="0" rIns="0" bIns="0" anchor="t">
            <a:spAutoFit/>
          </a:bodyPr>
          <a:lstStyle/>
          <a:p>
            <a:pPr algn="l"/>
            <a:r>
              <a:rPr lang="en-GB" sz="1600" b="1">
                <a:solidFill>
                  <a:srgbClr val="FFFFFF"/>
                </a:solidFill>
                <a:latin typeface="Arial"/>
              </a:rPr>
              <a:t>EVIDENCE BASE · SCOPING REVIEW</a:t>
            </a:r>
          </a:p>
        </p:txBody>
      </p:sp>
      <p:sp>
        <p:nvSpPr>
          <p:cNvPr id="6" name="TextBox 5"/>
          <p:cNvSpPr txBox="1"/>
          <p:nvPr/>
        </p:nvSpPr>
        <p:spPr>
          <a:xfrm>
            <a:off x="530352" y="548640"/>
            <a:ext cx="7315200" cy="246221"/>
          </a:xfrm>
          <a:prstGeom prst="rect">
            <a:avLst/>
          </a:prstGeom>
          <a:noFill/>
          <a:ln/>
        </p:spPr>
        <p:txBody>
          <a:bodyPr wrap="square" lIns="0" tIns="0" rIns="0" bIns="0" anchor="t">
            <a:spAutoFit/>
          </a:bodyPr>
          <a:lstStyle/>
          <a:p>
            <a:pPr algn="l"/>
            <a:r>
              <a:rPr lang="en-GB" sz="1600" b="1" dirty="0">
                <a:solidFill>
                  <a:srgbClr val="FFFFFF"/>
                </a:solidFill>
                <a:latin typeface="Arial"/>
              </a:rPr>
              <a:t>References</a:t>
            </a:r>
          </a:p>
        </p:txBody>
      </p:sp>
      <p:sp>
        <p:nvSpPr>
          <p:cNvPr id="8" name="Rectangle 7"/>
          <p:cNvSpPr/>
          <p:nvPr/>
        </p:nvSpPr>
        <p:spPr>
          <a:xfrm>
            <a:off x="530352" y="1746504"/>
            <a:ext cx="17227296" cy="13716"/>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1435607" y="2167128"/>
            <a:ext cx="32004" cy="1691640"/>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645920" y="2148840"/>
            <a:ext cx="7360920" cy="338554"/>
          </a:xfrm>
          <a:prstGeom prst="rect">
            <a:avLst/>
          </a:prstGeom>
          <a:noFill/>
          <a:ln/>
        </p:spPr>
        <p:txBody>
          <a:bodyPr wrap="square" lIns="0" tIns="0" rIns="0" bIns="0" anchor="t">
            <a:spAutoFit/>
          </a:bodyPr>
          <a:lstStyle/>
          <a:p>
            <a:pPr algn="l"/>
            <a:r>
              <a:rPr lang="en-GB" sz="1100" b="0">
                <a:solidFill>
                  <a:srgbClr val="263746"/>
                </a:solidFill>
                <a:latin typeface="Arial"/>
              </a:rPr>
              <a:t>Arksey, H. and O’Malley, L. (2005) ‘Scoping studies: towards a methodological framework’, International Journal of Social Research Methodology, 8(1), pp. 19–32. doi: 10.1080/1364557032000119616.</a:t>
            </a:r>
          </a:p>
        </p:txBody>
      </p:sp>
      <p:sp>
        <p:nvSpPr>
          <p:cNvPr id="14" name="Rectangle 13"/>
          <p:cNvSpPr/>
          <p:nvPr/>
        </p:nvSpPr>
        <p:spPr>
          <a:xfrm>
            <a:off x="1435607" y="4727448"/>
            <a:ext cx="32004" cy="1691640"/>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645920" y="4709160"/>
            <a:ext cx="7360920" cy="338554"/>
          </a:xfrm>
          <a:prstGeom prst="rect">
            <a:avLst/>
          </a:prstGeom>
          <a:noFill/>
          <a:ln/>
        </p:spPr>
        <p:txBody>
          <a:bodyPr wrap="square" lIns="0" tIns="0" rIns="0" bIns="0" anchor="t">
            <a:spAutoFit/>
          </a:bodyPr>
          <a:lstStyle/>
          <a:p>
            <a:pPr algn="l"/>
            <a:r>
              <a:rPr lang="en-GB" sz="1100" b="0">
                <a:solidFill>
                  <a:srgbClr val="263746"/>
                </a:solidFill>
                <a:latin typeface="Arial"/>
              </a:rPr>
              <a:t>Tricco, A.C. et al. (2018) ‘PRISMA extension for scoping reviews (PRISMA-ScR): checklist and explanation’, Annals of Internal Medicine, 169(7), pp. 467–473. doi: 10.7326/M18-0850.</a:t>
            </a:r>
          </a:p>
        </p:txBody>
      </p:sp>
      <p:sp>
        <p:nvSpPr>
          <p:cNvPr id="17" name="Rectangle 16"/>
          <p:cNvSpPr/>
          <p:nvPr/>
        </p:nvSpPr>
        <p:spPr>
          <a:xfrm>
            <a:off x="1435607" y="7287768"/>
            <a:ext cx="32004" cy="1691640"/>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1730141" y="7269480"/>
            <a:ext cx="7360920" cy="338554"/>
          </a:xfrm>
          <a:prstGeom prst="rect">
            <a:avLst/>
          </a:prstGeom>
          <a:noFill/>
          <a:ln/>
        </p:spPr>
        <p:txBody>
          <a:bodyPr wrap="square" lIns="0" tIns="0" rIns="0" bIns="0" anchor="t">
            <a:spAutoFit/>
          </a:bodyPr>
          <a:lstStyle/>
          <a:p>
            <a:pPr algn="l"/>
            <a:r>
              <a:rPr lang="en-GB" sz="1100" b="0">
                <a:solidFill>
                  <a:srgbClr val="263746"/>
                </a:solidFill>
                <a:latin typeface="Arial"/>
              </a:rPr>
              <a:t>Braun, V. and Clarke, V. (2006) ‘Using thematic analysis in psychology’, Qualitative Research in Psychology, 3(2), pp. 77–101. doi: 10.1191/1478088706qp063oa.</a:t>
            </a:r>
          </a:p>
        </p:txBody>
      </p:sp>
      <p:sp>
        <p:nvSpPr>
          <p:cNvPr id="20" name="Rectangle 19"/>
          <p:cNvSpPr/>
          <p:nvPr/>
        </p:nvSpPr>
        <p:spPr>
          <a:xfrm>
            <a:off x="10213848" y="2167128"/>
            <a:ext cx="32004" cy="1691640"/>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10424160" y="2148840"/>
            <a:ext cx="7360920" cy="338554"/>
          </a:xfrm>
          <a:prstGeom prst="rect">
            <a:avLst/>
          </a:prstGeom>
          <a:noFill/>
          <a:ln/>
        </p:spPr>
        <p:txBody>
          <a:bodyPr wrap="square" lIns="0" tIns="0" rIns="0" bIns="0" anchor="t">
            <a:spAutoFit/>
          </a:bodyPr>
          <a:lstStyle/>
          <a:p>
            <a:pPr algn="l"/>
            <a:r>
              <a:rPr lang="en-GB" sz="1100" b="0">
                <a:solidFill>
                  <a:srgbClr val="263746"/>
                </a:solidFill>
                <a:latin typeface="Arial"/>
              </a:rPr>
              <a:t>National Institute for Health and Care Excellence (2026) Type 2 diabetes in adults: management (NG28). Last updated 18 February 2026. Available at: www.nice.org.uk/guidance/ng28 (Accessed: 22 October 2026).</a:t>
            </a:r>
          </a:p>
        </p:txBody>
      </p:sp>
      <p:sp>
        <p:nvSpPr>
          <p:cNvPr id="23" name="Rectangle 22"/>
          <p:cNvSpPr/>
          <p:nvPr/>
        </p:nvSpPr>
        <p:spPr>
          <a:xfrm>
            <a:off x="10213848" y="4727448"/>
            <a:ext cx="32004" cy="1691640"/>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10424160" y="4709160"/>
            <a:ext cx="7360920" cy="507831"/>
          </a:xfrm>
          <a:prstGeom prst="rect">
            <a:avLst/>
          </a:prstGeom>
          <a:noFill/>
          <a:ln/>
        </p:spPr>
        <p:txBody>
          <a:bodyPr wrap="square" lIns="0" tIns="0" rIns="0" bIns="0" anchor="t">
            <a:spAutoFit/>
          </a:bodyPr>
          <a:lstStyle/>
          <a:p>
            <a:pPr algn="l"/>
            <a:r>
              <a:rPr lang="en-GB" sz="1100" b="0">
                <a:solidFill>
                  <a:srgbClr val="263746"/>
                </a:solidFill>
                <a:latin typeface="Arial"/>
              </a:rPr>
              <a:t>Health Research Authority (2026) Data protection and information governance. Last updated 25 February 2026. Available at: www.hra.nhs.uk/planning-and-improving-research/policies-standards-legislation/data-protection-and-information-governance/ (Accessed: 22 October 2026).</a:t>
            </a:r>
          </a:p>
        </p:txBody>
      </p:sp>
      <p:sp>
        <p:nvSpPr>
          <p:cNvPr id="26" name="Rectangle 25"/>
          <p:cNvSpPr/>
          <p:nvPr/>
        </p:nvSpPr>
        <p:spPr>
          <a:xfrm>
            <a:off x="10213848" y="7287768"/>
            <a:ext cx="32004" cy="1691640"/>
          </a:xfrm>
          <a:prstGeom prst="rect">
            <a:avLst/>
          </a:prstGeom>
          <a:solidFill>
            <a:srgbClr val="8000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10424160" y="7269480"/>
            <a:ext cx="7360920" cy="338554"/>
          </a:xfrm>
          <a:prstGeom prst="rect">
            <a:avLst/>
          </a:prstGeom>
          <a:noFill/>
          <a:ln/>
        </p:spPr>
        <p:txBody>
          <a:bodyPr wrap="square" lIns="0" tIns="0" rIns="0" bIns="0" anchor="t">
            <a:spAutoFit/>
          </a:bodyPr>
          <a:lstStyle/>
          <a:p>
            <a:pPr algn="l"/>
            <a:r>
              <a:rPr lang="en-GB" sz="1100" b="0">
                <a:solidFill>
                  <a:srgbClr val="263746"/>
                </a:solidFill>
                <a:latin typeface="Arial"/>
              </a:rPr>
              <a:t>Information Commissioner’s Office (n.d.) The research provisions. Available at: ico.org.uk/for-organisations/uk-gdpr-guidance-and-resources/the-research-provisions/ (Accessed: 22 October 2026).</a:t>
            </a:r>
          </a:p>
        </p:txBody>
      </p:sp>
      <p:sp>
        <p:nvSpPr>
          <p:cNvPr id="28" name="TextBox 27"/>
          <p:cNvSpPr txBox="1"/>
          <p:nvPr/>
        </p:nvSpPr>
        <p:spPr>
          <a:xfrm>
            <a:off x="530352" y="9957816"/>
            <a:ext cx="2011680" cy="173736"/>
          </a:xfrm>
          <a:prstGeom prst="rect">
            <a:avLst/>
          </a:prstGeom>
          <a:noFill/>
          <a:ln/>
        </p:spPr>
        <p:txBody>
          <a:bodyPr wrap="square" lIns="0" tIns="0" rIns="0" bIns="0" anchor="t">
            <a:spAutoFit/>
          </a:bodyPr>
          <a:lstStyle/>
          <a:p>
            <a:pPr algn="l"/>
            <a:r>
              <a:rPr lang="en-GB" sz="1100" b="1">
                <a:solidFill>
                  <a:srgbClr val="FFFFFF"/>
                </a:solidFill>
                <a:latin typeface="Arial"/>
              </a:rPr>
              <a:t>FULL REFERENCE LIST</a:t>
            </a:r>
          </a:p>
        </p:txBody>
      </p:sp>
      <p:sp>
        <p:nvSpPr>
          <p:cNvPr id="29" name="TextBox 28"/>
          <p:cNvSpPr txBox="1"/>
          <p:nvPr/>
        </p:nvSpPr>
        <p:spPr>
          <a:xfrm>
            <a:off x="2596896" y="9948672"/>
            <a:ext cx="10972800" cy="173736"/>
          </a:xfrm>
          <a:prstGeom prst="rect">
            <a:avLst/>
          </a:prstGeom>
          <a:noFill/>
          <a:ln/>
        </p:spPr>
        <p:txBody>
          <a:bodyPr wrap="square" lIns="0" tIns="0" rIns="0" bIns="0" anchor="t">
            <a:spAutoFit/>
          </a:bodyPr>
          <a:lstStyle/>
          <a:p>
            <a:pPr algn="l"/>
            <a:r>
              <a:rPr lang="en-GB" sz="1100" b="0">
                <a:solidFill>
                  <a:srgbClr val="FFFFFF"/>
                </a:solidFill>
                <a:latin typeface="Arial"/>
              </a:rPr>
              <a:t>Methods · reporting · thematic analysis · clinical guidance · research governance</a:t>
            </a:r>
          </a:p>
        </p:txBody>
      </p:sp>
      <p:sp>
        <p:nvSpPr>
          <p:cNvPr id="31" name="TextBox 30">
            <a:extLst>
              <a:ext uri="{FF2B5EF4-FFF2-40B4-BE49-F238E27FC236}">
                <a16:creationId xmlns:a16="http://schemas.microsoft.com/office/drawing/2014/main" id="{CD662088-ED74-686E-27FC-7D3CD7FA0C9D}"/>
              </a:ext>
            </a:extLst>
          </p:cNvPr>
          <p:cNvSpPr txBox="1"/>
          <p:nvPr/>
        </p:nvSpPr>
        <p:spPr>
          <a:xfrm>
            <a:off x="18492537" y="7038474"/>
            <a:ext cx="184731" cy="369332"/>
          </a:xfrm>
          <a:prstGeom prst="rect">
            <a:avLst/>
          </a:prstGeom>
          <a:noFill/>
          <a:ln/>
        </p:spPr>
        <p:txBody>
          <a:bodyPr wrap="none" rtlCol="0">
            <a:spAutoFit/>
          </a:bodyPr>
          <a:lstStyle/>
          <a:p>
            <a:endParaRPr lang="en-GB" dirty="0"/>
          </a:p>
        </p:txBody>
      </p:sp>
    </p:spTree>
    <p:extLst>
      <p:ext uri="{BB962C8B-B14F-4D97-AF65-F5344CB8AC3E}">
        <p14:creationId xmlns:p14="http://schemas.microsoft.com/office/powerpoint/2010/main" val="17805630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Dividend</Template>
  <TotalTime>1752</TotalTime>
  <Words>884</Words>
  <Application>Microsoft Office PowerPoint</Application>
  <PresentationFormat>Custom</PresentationFormat>
  <Paragraphs>71</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Century Schoolbook</vt:lpstr>
      <vt:lpstr>Gill Sans MT</vt:lpstr>
      <vt:lpstr>Wingdings 2</vt:lpstr>
      <vt:lpstr>Dividend</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TONYE TIKILI</dc:creator>
  <cp:lastModifiedBy>TONYE TIKILI</cp:lastModifiedBy>
  <cp:revision>5</cp:revision>
  <cp:lastPrinted>2026-10-22T06:54:23Z</cp:lastPrinted>
  <dcterms:created xsi:type="dcterms:W3CDTF">2026-10-21T17:50:58Z</dcterms:created>
  <dcterms:modified xsi:type="dcterms:W3CDTF">2026-10-22T23:03:30Z</dcterms:modified>
</cp:coreProperties>
</file>