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Times New Roman MT" panose="02030502070405020303" pitchFamily="18" charset="0"/>
      <p:regular r:id="rId3"/>
    </p:embeddedFont>
    <p:embeddedFont>
      <p:font typeface="Times New Roman MT Bold" panose="02030802070405020303" pitchFamily="18"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font" Target="fonts/font1.fntdata"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font" Target="fonts/font2.fntdata"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7.xml" /><Relationship Id="rId5" Type="http://schemas.openxmlformats.org/officeDocument/2006/relationships/image" Target="../media/image4.pn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F8DC8"/>
        </a:solidFill>
        <a:effectLst/>
      </p:bgPr>
    </p:bg>
    <p:spTree>
      <p:nvGrpSpPr>
        <p:cNvPr id="1" name=""/>
        <p:cNvGrpSpPr/>
        <p:nvPr/>
      </p:nvGrpSpPr>
      <p:grpSpPr>
        <a:xfrm>
          <a:off x="0" y="0"/>
          <a:ext cx="0" cy="0"/>
          <a:chOff x="0" y="0"/>
          <a:chExt cx="0" cy="0"/>
        </a:xfrm>
      </p:grpSpPr>
      <p:grpSp>
        <p:nvGrpSpPr>
          <p:cNvPr id="2" name="Group 2"/>
          <p:cNvGrpSpPr/>
          <p:nvPr/>
        </p:nvGrpSpPr>
        <p:grpSpPr>
          <a:xfrm>
            <a:off x="80560" y="2537097"/>
            <a:ext cx="14958881" cy="18846903"/>
            <a:chOff x="0" y="0"/>
            <a:chExt cx="9241295" cy="11643236"/>
          </a:xfrm>
        </p:grpSpPr>
        <p:sp>
          <p:nvSpPr>
            <p:cNvPr id="3" name="Freeform 3"/>
            <p:cNvSpPr/>
            <p:nvPr/>
          </p:nvSpPr>
          <p:spPr>
            <a:xfrm>
              <a:off x="0" y="0"/>
              <a:ext cx="9241295" cy="11643237"/>
            </a:xfrm>
            <a:custGeom>
              <a:avLst/>
              <a:gdLst/>
              <a:ahLst/>
              <a:cxnLst/>
              <a:rect l="l" t="t" r="r" b="b"/>
              <a:pathLst>
                <a:path w="9241295" h="11643237">
                  <a:moveTo>
                    <a:pt x="0" y="0"/>
                  </a:moveTo>
                  <a:lnTo>
                    <a:pt x="9241295" y="0"/>
                  </a:lnTo>
                  <a:lnTo>
                    <a:pt x="9241295" y="11643237"/>
                  </a:lnTo>
                  <a:lnTo>
                    <a:pt x="0" y="11643237"/>
                  </a:lnTo>
                  <a:close/>
                </a:path>
              </a:pathLst>
            </a:custGeom>
            <a:solidFill>
              <a:srgbClr val="D9D9D9"/>
            </a:solidFill>
          </p:spPr>
        </p:sp>
      </p:grpSp>
      <p:sp>
        <p:nvSpPr>
          <p:cNvPr id="4" name="Freeform 4"/>
          <p:cNvSpPr/>
          <p:nvPr/>
        </p:nvSpPr>
        <p:spPr>
          <a:xfrm>
            <a:off x="553306" y="6649472"/>
            <a:ext cx="3745377" cy="3745377"/>
          </a:xfrm>
          <a:custGeom>
            <a:avLst/>
            <a:gdLst/>
            <a:ahLst/>
            <a:cxnLst/>
            <a:rect l="l" t="t" r="r" b="b"/>
            <a:pathLst>
              <a:path w="3745377" h="3745377">
                <a:moveTo>
                  <a:pt x="0" y="0"/>
                </a:moveTo>
                <a:lnTo>
                  <a:pt x="3745377" y="0"/>
                </a:lnTo>
                <a:lnTo>
                  <a:pt x="3745377" y="3745377"/>
                </a:lnTo>
                <a:lnTo>
                  <a:pt x="0" y="3745377"/>
                </a:lnTo>
                <a:lnTo>
                  <a:pt x="0" y="0"/>
                </a:lnTo>
                <a:close/>
              </a:path>
            </a:pathLst>
          </a:custGeom>
          <a:blipFill>
            <a:blip r:embed="rId2"/>
            <a:stretch>
              <a:fillRect/>
            </a:stretch>
          </a:blipFill>
        </p:spPr>
      </p:sp>
      <p:sp>
        <p:nvSpPr>
          <p:cNvPr id="5" name="Freeform 5"/>
          <p:cNvSpPr/>
          <p:nvPr/>
        </p:nvSpPr>
        <p:spPr>
          <a:xfrm>
            <a:off x="10486978" y="152727"/>
            <a:ext cx="3884411" cy="2193869"/>
          </a:xfrm>
          <a:custGeom>
            <a:avLst/>
            <a:gdLst/>
            <a:ahLst/>
            <a:cxnLst/>
            <a:rect l="l" t="t" r="r" b="b"/>
            <a:pathLst>
              <a:path w="3884411" h="2193869">
                <a:moveTo>
                  <a:pt x="0" y="0"/>
                </a:moveTo>
                <a:lnTo>
                  <a:pt x="3884411" y="0"/>
                </a:lnTo>
                <a:lnTo>
                  <a:pt x="3884411" y="2193870"/>
                </a:lnTo>
                <a:lnTo>
                  <a:pt x="0" y="2193870"/>
                </a:lnTo>
                <a:lnTo>
                  <a:pt x="0" y="0"/>
                </a:lnTo>
                <a:close/>
              </a:path>
            </a:pathLst>
          </a:custGeom>
          <a:blipFill>
            <a:blip r:embed="rId3"/>
            <a:stretch>
              <a:fillRect l="-9085" t="-6961" b="-8683"/>
            </a:stretch>
          </a:blipFill>
        </p:spPr>
      </p:sp>
      <p:sp>
        <p:nvSpPr>
          <p:cNvPr id="6" name="Freeform 6"/>
          <p:cNvSpPr/>
          <p:nvPr/>
        </p:nvSpPr>
        <p:spPr>
          <a:xfrm>
            <a:off x="10774308" y="15980260"/>
            <a:ext cx="3999236" cy="2399542"/>
          </a:xfrm>
          <a:custGeom>
            <a:avLst/>
            <a:gdLst/>
            <a:ahLst/>
            <a:cxnLst/>
            <a:rect l="l" t="t" r="r" b="b"/>
            <a:pathLst>
              <a:path w="3999236" h="2399542">
                <a:moveTo>
                  <a:pt x="0" y="0"/>
                </a:moveTo>
                <a:lnTo>
                  <a:pt x="3999237" y="0"/>
                </a:lnTo>
                <a:lnTo>
                  <a:pt x="3999237" y="2399542"/>
                </a:lnTo>
                <a:lnTo>
                  <a:pt x="0" y="2399542"/>
                </a:lnTo>
                <a:lnTo>
                  <a:pt x="0" y="0"/>
                </a:lnTo>
                <a:close/>
              </a:path>
            </a:pathLst>
          </a:custGeom>
          <a:blipFill>
            <a:blip r:embed="rId4"/>
            <a:stretch>
              <a:fillRect/>
            </a:stretch>
          </a:blipFill>
        </p:spPr>
      </p:sp>
      <p:sp>
        <p:nvSpPr>
          <p:cNvPr id="7" name="Freeform 7"/>
          <p:cNvSpPr/>
          <p:nvPr/>
        </p:nvSpPr>
        <p:spPr>
          <a:xfrm>
            <a:off x="3644014" y="15992064"/>
            <a:ext cx="4217317" cy="2387738"/>
          </a:xfrm>
          <a:custGeom>
            <a:avLst/>
            <a:gdLst/>
            <a:ahLst/>
            <a:cxnLst/>
            <a:rect l="l" t="t" r="r" b="b"/>
            <a:pathLst>
              <a:path w="4217317" h="2387738">
                <a:moveTo>
                  <a:pt x="0" y="0"/>
                </a:moveTo>
                <a:lnTo>
                  <a:pt x="4217316" y="0"/>
                </a:lnTo>
                <a:lnTo>
                  <a:pt x="4217316" y="2387738"/>
                </a:lnTo>
                <a:lnTo>
                  <a:pt x="0" y="2387738"/>
                </a:lnTo>
                <a:lnTo>
                  <a:pt x="0" y="0"/>
                </a:lnTo>
                <a:close/>
              </a:path>
            </a:pathLst>
          </a:custGeom>
          <a:blipFill>
            <a:blip r:embed="rId5"/>
            <a:stretch>
              <a:fillRect t="-1662" b="-1662"/>
            </a:stretch>
          </a:blipFill>
        </p:spPr>
      </p:sp>
      <p:sp>
        <p:nvSpPr>
          <p:cNvPr id="8" name="TextBox 8"/>
          <p:cNvSpPr txBox="1"/>
          <p:nvPr/>
        </p:nvSpPr>
        <p:spPr>
          <a:xfrm>
            <a:off x="986110" y="469496"/>
            <a:ext cx="7860436" cy="1877101"/>
          </a:xfrm>
          <a:prstGeom prst="rect">
            <a:avLst/>
          </a:prstGeom>
        </p:spPr>
        <p:txBody>
          <a:bodyPr lIns="0" tIns="0" rIns="0" bIns="0" rtlCol="0" anchor="t">
            <a:spAutoFit/>
          </a:bodyPr>
          <a:lstStyle/>
          <a:p>
            <a:pPr algn="ctr">
              <a:lnSpc>
                <a:spcPts val="3561"/>
              </a:lnSpc>
            </a:pPr>
            <a:r>
              <a:rPr lang="en-US" sz="3124" b="1" spc="156">
                <a:solidFill>
                  <a:srgbClr val="FFFFFF"/>
                </a:solidFill>
                <a:latin typeface="Times New Roman MT Bold"/>
                <a:ea typeface="Times New Roman MT Bold"/>
                <a:cs typeface="Times New Roman MT Bold"/>
                <a:sym typeface="Times New Roman MT Bold"/>
              </a:rPr>
              <a:t>THE ROLE OF PERSON-CENTRED CARE IN IMPROVING QUALITY OF LIFE FOR INDIVIDUALS WITH DEMENTIA</a:t>
            </a:r>
          </a:p>
        </p:txBody>
      </p:sp>
      <p:sp>
        <p:nvSpPr>
          <p:cNvPr id="9" name="TextBox 9"/>
          <p:cNvSpPr txBox="1"/>
          <p:nvPr/>
        </p:nvSpPr>
        <p:spPr>
          <a:xfrm>
            <a:off x="217303" y="2598441"/>
            <a:ext cx="14749969" cy="3861586"/>
          </a:xfrm>
          <a:prstGeom prst="rect">
            <a:avLst/>
          </a:prstGeom>
        </p:spPr>
        <p:txBody>
          <a:bodyPr lIns="0" tIns="0" rIns="0" bIns="0" rtlCol="0" anchor="t">
            <a:spAutoFit/>
          </a:bodyPr>
          <a:lstStyle/>
          <a:p>
            <a:pPr algn="just">
              <a:lnSpc>
                <a:spcPts val="2380"/>
              </a:lnSpc>
            </a:pPr>
            <a:r>
              <a:rPr lang="en-US" sz="1700" b="1" spc="141">
                <a:solidFill>
                  <a:srgbClr val="000000"/>
                </a:solidFill>
                <a:latin typeface="Times New Roman MT Bold"/>
                <a:ea typeface="Times New Roman MT Bold"/>
                <a:cs typeface="Times New Roman MT Bold"/>
                <a:sym typeface="Times New Roman MT Bold"/>
              </a:rPr>
              <a:t>Research Methods</a:t>
            </a:r>
          </a:p>
          <a:p>
            <a:pPr algn="just">
              <a:lnSpc>
                <a:spcPts val="2380"/>
              </a:lnSpc>
            </a:pPr>
            <a:r>
              <a:rPr lang="en-US" sz="1700" spc="141">
                <a:solidFill>
                  <a:srgbClr val="000000"/>
                </a:solidFill>
                <a:latin typeface="Times New Roman MT"/>
                <a:ea typeface="Times New Roman MT"/>
                <a:cs typeface="Times New Roman MT"/>
                <a:sym typeface="Times New Roman MT"/>
              </a:rPr>
              <a:t>The research method that has been used in this research is qualitative secondary research where the role of Person-centered Care or PCC in enhancing the lives of dementia patients will be critically evaluated. The research does not use primary data due to the reason that it relies on the synthesis of the peer-reviewed academic literature, which are already available (Dehalwar and Sharma, 2023). The Interpretivism Research Philosophy has been used to concentrate on the subjective events, sense, and social interactions in care settings, which are considered as the foundation of the methodology. Person-centred care is a practice that focuses on dignity, identity, and emotional wellbeing and personal preferences of dementia patients. </a:t>
            </a:r>
          </a:p>
          <a:p>
            <a:pPr algn="just">
              <a:lnSpc>
                <a:spcPts val="2380"/>
              </a:lnSpc>
            </a:pPr>
            <a:r>
              <a:rPr lang="en-US" sz="1700" spc="170">
                <a:solidFill>
                  <a:srgbClr val="000000"/>
                </a:solidFill>
                <a:latin typeface="Times New Roman MT"/>
                <a:ea typeface="Times New Roman MT"/>
                <a:cs typeface="Times New Roman MT"/>
                <a:sym typeface="Times New Roman MT"/>
              </a:rPr>
              <a:t>Therefore, the Inductive Approach has been used as an effective method for analyzing the relational and experiential dimensions of dementia care (Shah et al., 2018). Another method used in research is known as the Inductive Research Method, which implies that themes and insights are drawn through analysis of available evidence rather than experimentation with pre-determined hypotheses. Further, by analyzing empirical research, systematic review and intervention research, the research findings are capable of identifying key patterns that are associated with wellbeing, dignity, autonomy and the realisation of person-centred care in a dementia environment.</a:t>
            </a:r>
          </a:p>
        </p:txBody>
      </p:sp>
      <p:sp>
        <p:nvSpPr>
          <p:cNvPr id="10" name="TextBox 10"/>
          <p:cNvSpPr txBox="1"/>
          <p:nvPr/>
        </p:nvSpPr>
        <p:spPr>
          <a:xfrm>
            <a:off x="293087" y="10573545"/>
            <a:ext cx="14404674" cy="5282890"/>
          </a:xfrm>
          <a:prstGeom prst="rect">
            <a:avLst/>
          </a:prstGeom>
        </p:spPr>
        <p:txBody>
          <a:bodyPr lIns="0" tIns="0" rIns="0" bIns="0" rtlCol="0" anchor="t">
            <a:spAutoFit/>
          </a:bodyPr>
          <a:lstStyle/>
          <a:p>
            <a:pPr algn="just">
              <a:lnSpc>
                <a:spcPts val="2355"/>
              </a:lnSpc>
            </a:pPr>
            <a:r>
              <a:rPr lang="en-US" sz="1682" b="1" spc="168">
                <a:solidFill>
                  <a:srgbClr val="000000"/>
                </a:solidFill>
                <a:latin typeface="Times New Roman MT Bold"/>
                <a:ea typeface="Times New Roman MT Bold"/>
                <a:cs typeface="Times New Roman MT Bold"/>
                <a:sym typeface="Times New Roman MT Bold"/>
              </a:rPr>
              <a:t>Data Collection Strategies</a:t>
            </a:r>
          </a:p>
          <a:p>
            <a:pPr algn="just">
              <a:lnSpc>
                <a:spcPts val="2355"/>
              </a:lnSpc>
            </a:pPr>
            <a:r>
              <a:rPr lang="en-US" sz="1682" spc="168">
                <a:solidFill>
                  <a:srgbClr val="000000"/>
                </a:solidFill>
                <a:latin typeface="Times New Roman MT"/>
                <a:ea typeface="Times New Roman MT"/>
                <a:cs typeface="Times New Roman MT"/>
                <a:sym typeface="Times New Roman MT"/>
              </a:rPr>
              <a:t>The research on this study was performed based on following the Secondary Qualitative Data Collection, which assists to involve structured literature review of peer-reviewed academic sources, published between 2023 and 2025. The research was identified and selected based on relevant literature discussing individual-based interventions with patients diagnosed with dementia. The criteria used to include research indicated a focus on person-centered care approaches (Pandey and Pandey, 2021). </a:t>
            </a:r>
          </a:p>
          <a:p>
            <a:pPr algn="just">
              <a:lnSpc>
                <a:spcPts val="2355"/>
              </a:lnSpc>
            </a:pPr>
            <a:r>
              <a:rPr lang="en-US" sz="1682" spc="168">
                <a:solidFill>
                  <a:srgbClr val="000000"/>
                </a:solidFill>
                <a:latin typeface="Times New Roman MT"/>
                <a:ea typeface="Times New Roman MT"/>
                <a:cs typeface="Times New Roman MT"/>
                <a:sym typeface="Times New Roman MT"/>
              </a:rPr>
              <a:t>Secondary data collection enabled the diagnosis of dementia to be made, while assessing the following outcomes, quality of life, mental well-being, dignity, autonomy and experience of care. Research that did not focus on the dementia population, failed to analyze person-centered care models, or were published non-empirically were excluded. The selected literature involved a variety of care settings such as home-based care, adult day services, and long-term care facilities (Verma et al., 2024).</a:t>
            </a:r>
          </a:p>
          <a:p>
            <a:pPr algn="just">
              <a:lnSpc>
                <a:spcPts val="2355"/>
              </a:lnSpc>
            </a:pPr>
            <a:r>
              <a:rPr lang="en-US" sz="1682" b="1" spc="168">
                <a:solidFill>
                  <a:srgbClr val="000000"/>
                </a:solidFill>
                <a:latin typeface="Times New Roman MT Bold"/>
                <a:ea typeface="Times New Roman MT Bold"/>
                <a:cs typeface="Times New Roman MT Bold"/>
                <a:sym typeface="Times New Roman MT Bold"/>
              </a:rPr>
              <a:t>Data Analysis</a:t>
            </a:r>
          </a:p>
          <a:p>
            <a:pPr algn="just">
              <a:lnSpc>
                <a:spcPts val="2355"/>
              </a:lnSpc>
            </a:pPr>
            <a:r>
              <a:rPr lang="en-US" sz="1682" spc="168">
                <a:solidFill>
                  <a:srgbClr val="000000"/>
                </a:solidFill>
                <a:latin typeface="Times New Roman MT"/>
                <a:ea typeface="Times New Roman MT"/>
                <a:cs typeface="Times New Roman MT"/>
                <a:sym typeface="Times New Roman MT"/>
              </a:rPr>
              <a:t>Thematic analysis was the method used to analyse the collected literature that enables the systematic identification and interpretation of recurring themes in the chosen studies. This procedure included the familiarization with every research, the process of determining the key findings that pertain to the concept of person-centred care or PCC, coding the related concepts, and classifying similar codes into themes (Dubey and Kothari, 2022). Themes that were found important were emotional wellbeing, autonomy and dignity in care practices, organisational culture, workforce engagement, and staff training. The analysis offers an in-depth insight into the quality of life of people with dementia, through synthesising the results of the qualitative and quantitative evidence, which can be summarized as follows.</a:t>
            </a:r>
          </a:p>
        </p:txBody>
      </p:sp>
      <p:sp>
        <p:nvSpPr>
          <p:cNvPr id="11" name="TextBox 11"/>
          <p:cNvSpPr txBox="1"/>
          <p:nvPr/>
        </p:nvSpPr>
        <p:spPr>
          <a:xfrm>
            <a:off x="5107192" y="6582797"/>
            <a:ext cx="9860080" cy="3566348"/>
          </a:xfrm>
          <a:prstGeom prst="rect">
            <a:avLst/>
          </a:prstGeom>
        </p:spPr>
        <p:txBody>
          <a:bodyPr lIns="0" tIns="0" rIns="0" bIns="0" rtlCol="0" anchor="t">
            <a:spAutoFit/>
          </a:bodyPr>
          <a:lstStyle/>
          <a:p>
            <a:pPr algn="just">
              <a:lnSpc>
                <a:spcPts val="2380"/>
              </a:lnSpc>
            </a:pPr>
            <a:r>
              <a:rPr lang="en-US" sz="1700" b="1" spc="170">
                <a:solidFill>
                  <a:srgbClr val="000000"/>
                </a:solidFill>
                <a:latin typeface="Times New Roman MT Bold"/>
                <a:ea typeface="Times New Roman MT Bold"/>
                <a:cs typeface="Times New Roman MT Bold"/>
                <a:sym typeface="Times New Roman MT Bold"/>
              </a:rPr>
              <a:t>Research Design</a:t>
            </a:r>
          </a:p>
          <a:p>
            <a:pPr algn="just">
              <a:lnSpc>
                <a:spcPts val="2380"/>
              </a:lnSpc>
            </a:pPr>
            <a:r>
              <a:rPr lang="en-US" sz="1700" spc="170">
                <a:solidFill>
                  <a:srgbClr val="000000"/>
                </a:solidFill>
                <a:latin typeface="Times New Roman MT"/>
                <a:ea typeface="Times New Roman MT"/>
                <a:cs typeface="Times New Roman MT"/>
                <a:sym typeface="Times New Roman MT"/>
              </a:rPr>
              <a:t>In the context of this research, a Qualitative Design was used to analyze existing published empirical research, such as previously conducted research, rather than collecting new primary data on participants. The design has allowed the researcher to synthesize and critically review available information on effectiveness and practice of person-centred care or PCC in dementia care practices (Pearse, 2021). The chosen design assists to consider secondary resources including systematic reviews, meta-analysis studies, qualitative research articles, and intervention trials in the field of person-centered dementia care. Such design enables the researcher to research the care practices, organisational issues and intervention effects in different care settings, while involving residential care facilities, long-term care services, home-care services and adult day service (Abu-Bakar and Charnley, 2024).</a:t>
            </a:r>
          </a:p>
        </p:txBody>
      </p:sp>
      <p:sp>
        <p:nvSpPr>
          <p:cNvPr id="12" name="TextBox 12"/>
          <p:cNvSpPr txBox="1"/>
          <p:nvPr/>
        </p:nvSpPr>
        <p:spPr>
          <a:xfrm>
            <a:off x="152727" y="19814850"/>
            <a:ext cx="14685393" cy="1493683"/>
          </a:xfrm>
          <a:prstGeom prst="rect">
            <a:avLst/>
          </a:prstGeom>
        </p:spPr>
        <p:txBody>
          <a:bodyPr lIns="0" tIns="0" rIns="0" bIns="0" rtlCol="0" anchor="t">
            <a:spAutoFit/>
          </a:bodyPr>
          <a:lstStyle/>
          <a:p>
            <a:pPr algn="just">
              <a:lnSpc>
                <a:spcPts val="1960"/>
              </a:lnSpc>
            </a:pPr>
            <a:r>
              <a:rPr lang="en-US" sz="1400" b="1" spc="140">
                <a:solidFill>
                  <a:srgbClr val="000000"/>
                </a:solidFill>
                <a:latin typeface="Times New Roman MT Bold"/>
                <a:ea typeface="Times New Roman MT Bold"/>
                <a:cs typeface="Times New Roman MT Bold"/>
                <a:sym typeface="Times New Roman MT Bold"/>
              </a:rPr>
              <a:t>References</a:t>
            </a:r>
          </a:p>
          <a:p>
            <a:pPr algn="just">
              <a:lnSpc>
                <a:spcPts val="1120"/>
              </a:lnSpc>
            </a:pPr>
            <a:r>
              <a:rPr lang="en-US" sz="800" spc="80">
                <a:solidFill>
                  <a:srgbClr val="000000"/>
                </a:solidFill>
                <a:latin typeface="Times New Roman MT"/>
                <a:ea typeface="Times New Roman MT"/>
                <a:cs typeface="Times New Roman MT"/>
                <a:sym typeface="Times New Roman MT"/>
              </a:rPr>
              <a:t>Abu-Bakar, H. and Charnley, F., 2024. Developing a strategic methodology for circular economy roadmapping: A theoretical framework. Sustainability, 16(15), p.6682.</a:t>
            </a:r>
          </a:p>
          <a:p>
            <a:pPr algn="just">
              <a:lnSpc>
                <a:spcPts val="1120"/>
              </a:lnSpc>
            </a:pPr>
            <a:r>
              <a:rPr lang="en-US" sz="800" spc="80">
                <a:solidFill>
                  <a:srgbClr val="000000"/>
                </a:solidFill>
                <a:latin typeface="Times New Roman MT"/>
                <a:ea typeface="Times New Roman MT"/>
                <a:cs typeface="Times New Roman MT"/>
                <a:sym typeface="Times New Roman MT"/>
              </a:rPr>
              <a:t>Dehalwar, K. and Sharma, S.N., 2023. Fundamentals of research writing and uses of research methodologies. Edupedia Publications Pvt Ltd.</a:t>
            </a:r>
          </a:p>
          <a:p>
            <a:pPr algn="just">
              <a:lnSpc>
                <a:spcPts val="1120"/>
              </a:lnSpc>
            </a:pPr>
            <a:r>
              <a:rPr lang="en-US" sz="800" spc="80">
                <a:solidFill>
                  <a:srgbClr val="000000"/>
                </a:solidFill>
                <a:latin typeface="Times New Roman MT"/>
                <a:ea typeface="Times New Roman MT"/>
                <a:cs typeface="Times New Roman MT"/>
                <a:sym typeface="Times New Roman MT"/>
              </a:rPr>
              <a:t>Dubey, U.K.B. and Kothari, D.P., 2022. Research methodology: Techniques and trends. Chapman and Hall/CRC.</a:t>
            </a:r>
          </a:p>
          <a:p>
            <a:pPr algn="just">
              <a:lnSpc>
                <a:spcPts val="1120"/>
              </a:lnSpc>
            </a:pPr>
            <a:r>
              <a:rPr lang="en-US" sz="800" spc="80">
                <a:solidFill>
                  <a:srgbClr val="000000"/>
                </a:solidFill>
                <a:latin typeface="Times New Roman MT"/>
                <a:ea typeface="Times New Roman MT"/>
                <a:cs typeface="Times New Roman MT"/>
                <a:sym typeface="Times New Roman MT"/>
              </a:rPr>
              <a:t>Nayak, J.K. and Singh, P., 2021. Fundamentals of research methodology problems and prospects. SSDN Publishers &amp; Distributors.</a:t>
            </a:r>
          </a:p>
          <a:p>
            <a:pPr algn="just">
              <a:lnSpc>
                <a:spcPts val="1120"/>
              </a:lnSpc>
            </a:pPr>
            <a:r>
              <a:rPr lang="en-US" sz="800" spc="80">
                <a:solidFill>
                  <a:srgbClr val="000000"/>
                </a:solidFill>
                <a:latin typeface="Times New Roman MT"/>
                <a:ea typeface="Times New Roman MT"/>
                <a:cs typeface="Times New Roman MT"/>
                <a:sym typeface="Times New Roman MT"/>
              </a:rPr>
              <a:t>Pandey, P. and Pandey, M.M., 2021. Research methodology tools and techniques. Bridge Center.</a:t>
            </a:r>
          </a:p>
          <a:p>
            <a:pPr algn="just">
              <a:lnSpc>
                <a:spcPts val="1120"/>
              </a:lnSpc>
            </a:pPr>
            <a:r>
              <a:rPr lang="en-US" sz="800" spc="80">
                <a:solidFill>
                  <a:srgbClr val="000000"/>
                </a:solidFill>
                <a:latin typeface="Times New Roman MT"/>
                <a:ea typeface="Times New Roman MT"/>
                <a:cs typeface="Times New Roman MT"/>
                <a:sym typeface="Times New Roman MT"/>
              </a:rPr>
              <a:t>Pearse, N., 2021. Guidelines for theory development using qualitative research approaches. Electronic Journal of Business Research Methods, 19(2), pp.pp95-103.</a:t>
            </a:r>
          </a:p>
          <a:p>
            <a:pPr algn="just">
              <a:lnSpc>
                <a:spcPts val="1120"/>
              </a:lnSpc>
            </a:pPr>
            <a:r>
              <a:rPr lang="en-US" sz="800" spc="80">
                <a:solidFill>
                  <a:srgbClr val="000000"/>
                </a:solidFill>
                <a:latin typeface="Times New Roman MT"/>
                <a:ea typeface="Times New Roman MT"/>
                <a:cs typeface="Times New Roman MT"/>
                <a:sym typeface="Times New Roman MT"/>
              </a:rPr>
              <a:t>Shah, S.S., Shah, A.A. and Khaskhelly, N., 2018. Pragmatism research paradigm: a philosophical framework of advocating methodological pluralism in social science research. Grassroots, 52(1), pp.90-101.</a:t>
            </a:r>
          </a:p>
          <a:p>
            <a:pPr algn="just">
              <a:lnSpc>
                <a:spcPts val="1120"/>
              </a:lnSpc>
            </a:pPr>
            <a:r>
              <a:rPr lang="en-US" sz="800" spc="80">
                <a:solidFill>
                  <a:srgbClr val="000000"/>
                </a:solidFill>
                <a:latin typeface="Times New Roman MT"/>
                <a:ea typeface="Times New Roman MT"/>
                <a:cs typeface="Times New Roman MT"/>
                <a:sym typeface="Times New Roman MT"/>
              </a:rPr>
              <a:t>Verma, R., Verma, S. and Abhishek, K., 2024. Research methodology. Booksclinic Publishing.</a:t>
            </a:r>
          </a:p>
          <a:p>
            <a:pPr algn="just">
              <a:lnSpc>
                <a:spcPts val="1120"/>
              </a:lnSpc>
            </a:pPr>
            <a:endParaRPr lang="en-US" sz="800" spc="80">
              <a:solidFill>
                <a:srgbClr val="000000"/>
              </a:solidFill>
              <a:latin typeface="Times New Roman MT"/>
              <a:ea typeface="Times New Roman MT"/>
              <a:cs typeface="Times New Roman MT"/>
              <a:sym typeface="Times New Roman MT"/>
            </a:endParaRPr>
          </a:p>
        </p:txBody>
      </p:sp>
      <p:sp>
        <p:nvSpPr>
          <p:cNvPr id="13" name="TextBox 13"/>
          <p:cNvSpPr txBox="1"/>
          <p:nvPr/>
        </p:nvSpPr>
        <p:spPr>
          <a:xfrm>
            <a:off x="217303" y="18246452"/>
            <a:ext cx="14556241" cy="1499684"/>
          </a:xfrm>
          <a:prstGeom prst="rect">
            <a:avLst/>
          </a:prstGeom>
        </p:spPr>
        <p:txBody>
          <a:bodyPr lIns="0" tIns="0" rIns="0" bIns="0" rtlCol="0" anchor="t">
            <a:spAutoFit/>
          </a:bodyPr>
          <a:lstStyle/>
          <a:p>
            <a:pPr algn="just">
              <a:lnSpc>
                <a:spcPts val="2380"/>
              </a:lnSpc>
            </a:pPr>
            <a:r>
              <a:rPr lang="en-US" sz="1700" b="1" spc="170">
                <a:solidFill>
                  <a:srgbClr val="000000"/>
                </a:solidFill>
                <a:latin typeface="Times New Roman MT Bold"/>
                <a:ea typeface="Times New Roman MT Bold"/>
                <a:cs typeface="Times New Roman MT Bold"/>
                <a:sym typeface="Times New Roman MT Bold"/>
              </a:rPr>
              <a:t>Ethical Considerations</a:t>
            </a:r>
          </a:p>
          <a:p>
            <a:pPr algn="just">
              <a:lnSpc>
                <a:spcPts val="2380"/>
              </a:lnSpc>
            </a:pPr>
            <a:r>
              <a:rPr lang="en-US" sz="1700" spc="170">
                <a:solidFill>
                  <a:srgbClr val="000000"/>
                </a:solidFill>
                <a:latin typeface="Times New Roman MT"/>
                <a:ea typeface="Times New Roman MT"/>
                <a:cs typeface="Times New Roman MT"/>
                <a:sym typeface="Times New Roman MT"/>
              </a:rPr>
              <a:t>In maintaining ethical standards, the researcher used data protection act 2018, and gathered all the resources from the valid and authentic databases like Google Scholar, and ProQuest. Ethical standards were also adhered to by citing all original authors, avoiding plagiarism, and interpreting the results accurately. Moreover, intellectual property and academic honesty was observed in order to present research results in a responsible manner (Nayak and Singh, 2021).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DS2391_Poster</dc:title>
  <cp:lastModifiedBy>saba sultan</cp:lastModifiedBy>
  <cp:revision>2</cp:revision>
  <dcterms:created xsi:type="dcterms:W3CDTF">2006-08-16T00:00:00Z</dcterms:created>
  <dcterms:modified xsi:type="dcterms:W3CDTF">2026-03-10T16:45:10Z</dcterms:modified>
  <dc:identifier>DAHDc0et-yM</dc:identifier>
</cp:coreProperties>
</file>