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Syne" panose="020B0604020202020204" charset="0"/>
      <p:regular r:id="rId18"/>
    </p:embeddedFont>
    <p:embeddedFont>
      <p:font typeface="Syne Extra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49" d="100"/>
          <a:sy n="49" d="100"/>
        </p:scale>
        <p:origin x="29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658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9106" y="1072634"/>
            <a:ext cx="7758589" cy="42683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6700"/>
              </a:lnSpc>
              <a:buNone/>
            </a:pPr>
            <a:r>
              <a:rPr lang="en-US" sz="53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Market Research and Validation for Business Development</a:t>
            </a:r>
            <a:endParaRPr lang="en-US" sz="5350" dirty="0"/>
          </a:p>
        </p:txBody>
      </p:sp>
      <p:sp>
        <p:nvSpPr>
          <p:cNvPr id="4" name="Text 1"/>
          <p:cNvSpPr/>
          <p:nvPr/>
        </p:nvSpPr>
        <p:spPr>
          <a:xfrm>
            <a:off x="6179106" y="5637848"/>
            <a:ext cx="7758589" cy="9501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Learn essential skills for conducting market research and validating business ideas. Understand primary and secondary research, data gathering techniques, and market trend analysis.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179106" y="6825377"/>
            <a:ext cx="316706" cy="316706"/>
          </a:xfrm>
          <a:prstGeom prst="roundRect">
            <a:avLst>
              <a:gd name="adj" fmla="val 28869316"/>
            </a:avLst>
          </a:prstGeom>
          <a:noFill/>
          <a:ln w="762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6726" y="6832997"/>
            <a:ext cx="301466" cy="30146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594753" y="6810613"/>
            <a:ext cx="3617000" cy="3463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endParaRPr lang="en-US" sz="1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85511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Primary vs. Secondary Market Research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4170045"/>
            <a:ext cx="405336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Primary Research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75118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Data collected directly from the source. Includes surveys, interviews, and focus groups. Customizable but time-consuming.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4170045"/>
            <a:ext cx="47328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Secondary Research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475118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Pre-existing data from published sources. Includes industry reports and academic studies. Cost-effective but may lack specificity.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8825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Surveys as a Research Tool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30112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6445329" y="3386138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330112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Purpose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3791545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Collect data from a large sample of potential customers or target audiences.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10171867" y="330112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10256401" y="3386138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8983" y="330112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Techniques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3" y="3791545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Use online platforms like Google Forms or SurveyMonkey for quick distribution.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6280190" y="572512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6355794" y="5810131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572512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Applications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17306" y="6215539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Gather preferences, understand purchase behavior, and measure brand awareness.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1637" y="561023"/>
            <a:ext cx="7720727" cy="19063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Conducting Effective Interviews</a:t>
            </a:r>
            <a:endParaRPr lang="en-US" sz="4000" dirty="0"/>
          </a:p>
        </p:txBody>
      </p:sp>
      <p:sp>
        <p:nvSpPr>
          <p:cNvPr id="4" name="Shape 1"/>
          <p:cNvSpPr/>
          <p:nvPr/>
        </p:nvSpPr>
        <p:spPr>
          <a:xfrm>
            <a:off x="1005126" y="2772251"/>
            <a:ext cx="22860" cy="4896326"/>
          </a:xfrm>
          <a:prstGeom prst="roundRect">
            <a:avLst>
              <a:gd name="adj" fmla="val 373602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2"/>
          <p:cNvSpPr/>
          <p:nvPr/>
        </p:nvSpPr>
        <p:spPr>
          <a:xfrm>
            <a:off x="1222415" y="3218259"/>
            <a:ext cx="711637" cy="22860"/>
          </a:xfrm>
          <a:prstGeom prst="roundRect">
            <a:avLst>
              <a:gd name="adj" fmla="val 373602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787837" y="3000970"/>
            <a:ext cx="457438" cy="457438"/>
          </a:xfrm>
          <a:prstGeom prst="roundRect">
            <a:avLst>
              <a:gd name="adj" fmla="val 18670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935831" y="3077170"/>
            <a:ext cx="161330" cy="3050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2134910" y="2975491"/>
            <a:ext cx="2541746" cy="31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Purpose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2134910" y="3415070"/>
            <a:ext cx="6297454" cy="650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Collect in-depth, qualitative data through open-ended questions in one-on-one or small group settings.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1222415" y="4918115"/>
            <a:ext cx="711637" cy="22860"/>
          </a:xfrm>
          <a:prstGeom prst="roundRect">
            <a:avLst>
              <a:gd name="adj" fmla="val 373602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787837" y="4700826"/>
            <a:ext cx="457438" cy="457438"/>
          </a:xfrm>
          <a:prstGeom prst="roundRect">
            <a:avLst>
              <a:gd name="adj" fmla="val 18670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863560" y="4777026"/>
            <a:ext cx="305872" cy="3050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400" dirty="0"/>
          </a:p>
        </p:txBody>
      </p:sp>
      <p:sp>
        <p:nvSpPr>
          <p:cNvPr id="13" name="Text 10"/>
          <p:cNvSpPr/>
          <p:nvPr/>
        </p:nvSpPr>
        <p:spPr>
          <a:xfrm>
            <a:off x="2134910" y="4675346"/>
            <a:ext cx="2541746" cy="31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Technique</a:t>
            </a:r>
            <a:endParaRPr lang="en-US" sz="2000" dirty="0"/>
          </a:p>
        </p:txBody>
      </p:sp>
      <p:sp>
        <p:nvSpPr>
          <p:cNvPr id="14" name="Text 11"/>
          <p:cNvSpPr/>
          <p:nvPr/>
        </p:nvSpPr>
        <p:spPr>
          <a:xfrm>
            <a:off x="2134910" y="5114925"/>
            <a:ext cx="6297454" cy="650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Use semi-structured interviews to allow flexibility while staying focused on key insights.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1222415" y="6617970"/>
            <a:ext cx="711637" cy="22860"/>
          </a:xfrm>
          <a:prstGeom prst="roundRect">
            <a:avLst>
              <a:gd name="adj" fmla="val 373602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787837" y="6400681"/>
            <a:ext cx="457438" cy="457438"/>
          </a:xfrm>
          <a:prstGeom prst="roundRect">
            <a:avLst>
              <a:gd name="adj" fmla="val 18670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855702" y="6476881"/>
            <a:ext cx="321707" cy="3050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400" dirty="0"/>
          </a:p>
        </p:txBody>
      </p:sp>
      <p:sp>
        <p:nvSpPr>
          <p:cNvPr id="18" name="Text 15"/>
          <p:cNvSpPr/>
          <p:nvPr/>
        </p:nvSpPr>
        <p:spPr>
          <a:xfrm>
            <a:off x="2134910" y="6375202"/>
            <a:ext cx="2541746" cy="3176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Applications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2134910" y="6814780"/>
            <a:ext cx="6297454" cy="650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Understand motivations, explore customer pain points, and obtain detailed feedback on prototypes.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74539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Utilizing Industry Reports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832259"/>
            <a:ext cx="3664863" cy="2410897"/>
          </a:xfrm>
          <a:prstGeom prst="roundRect">
            <a:avLst>
              <a:gd name="adj" fmla="val 3952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6514624" y="306669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Purpose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14624" y="3557111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Access extensive data about industry trends, competitive landscapes, and demographics.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0171867" y="2832259"/>
            <a:ext cx="3664863" cy="2410897"/>
          </a:xfrm>
          <a:prstGeom prst="roundRect">
            <a:avLst>
              <a:gd name="adj" fmla="val 3952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5"/>
          <p:cNvSpPr/>
          <p:nvPr/>
        </p:nvSpPr>
        <p:spPr>
          <a:xfrm>
            <a:off x="10406301" y="306669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Sources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406301" y="3557111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Use platforms like IBISWorld, Statista, and government data sources for comprehensive information.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469969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6514624" y="570440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Applications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14624" y="6194822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Validate assumptions about market size, identify trends, and understand customer segments.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73153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4858" y="3333750"/>
            <a:ext cx="10724793" cy="6829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350"/>
              </a:lnSpc>
              <a:buNone/>
            </a:pPr>
            <a:r>
              <a:rPr lang="en-US" sz="43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Analyzing Market Trends</a:t>
            </a:r>
            <a:endParaRPr lang="en-US" sz="43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858" y="4344472"/>
            <a:ext cx="4366855" cy="87403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983337" y="5546288"/>
            <a:ext cx="3929896" cy="6827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Identify Industry Trends</a:t>
            </a:r>
            <a:endParaRPr lang="en-US" sz="2150" dirty="0"/>
          </a:p>
        </p:txBody>
      </p:sp>
      <p:sp>
        <p:nvSpPr>
          <p:cNvPr id="6" name="Text 2"/>
          <p:cNvSpPr/>
          <p:nvPr/>
        </p:nvSpPr>
        <p:spPr>
          <a:xfrm>
            <a:off x="983337" y="6360081"/>
            <a:ext cx="3929896" cy="10487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Examine industry reports, news articles, and competitor analyses to spot market patterns.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1713" y="4344472"/>
            <a:ext cx="4366855" cy="87403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350193" y="5546288"/>
            <a:ext cx="3788331" cy="3413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Customer Trends</a:t>
            </a:r>
            <a:endParaRPr lang="en-US" sz="2150" dirty="0"/>
          </a:p>
        </p:txBody>
      </p:sp>
      <p:sp>
        <p:nvSpPr>
          <p:cNvPr id="9" name="Text 4"/>
          <p:cNvSpPr/>
          <p:nvPr/>
        </p:nvSpPr>
        <p:spPr>
          <a:xfrm>
            <a:off x="5350193" y="6018728"/>
            <a:ext cx="3929896" cy="10487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Focus on shifting customer preferences, purchasing behavior, and technology adoption.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8568" y="4344472"/>
            <a:ext cx="4366855" cy="87403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717048" y="5546288"/>
            <a:ext cx="3690104" cy="3413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Emerging Trends</a:t>
            </a:r>
            <a:endParaRPr lang="en-US" sz="2150" dirty="0"/>
          </a:p>
        </p:txBody>
      </p:sp>
      <p:sp>
        <p:nvSpPr>
          <p:cNvPr id="12" name="Text 6"/>
          <p:cNvSpPr/>
          <p:nvPr/>
        </p:nvSpPr>
        <p:spPr>
          <a:xfrm>
            <a:off x="9717048" y="6018728"/>
            <a:ext cx="3929896" cy="10487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Consider increased demand for sustainability, digital-first services, and AI in customer service.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61961" y="685324"/>
            <a:ext cx="7792879" cy="12063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750"/>
              </a:lnSpc>
              <a:buNone/>
            </a:pPr>
            <a:r>
              <a:rPr lang="en-US" sz="38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Validating Business Ideas</a:t>
            </a:r>
            <a:endParaRPr lang="en-US" sz="38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1961" y="2181225"/>
            <a:ext cx="482560" cy="48256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161961" y="2856786"/>
            <a:ext cx="3992761" cy="3015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Testing Assumptions</a:t>
            </a:r>
            <a:endParaRPr lang="en-US" sz="1900" dirty="0"/>
          </a:p>
        </p:txBody>
      </p:sp>
      <p:sp>
        <p:nvSpPr>
          <p:cNvPr id="6" name="Text 2"/>
          <p:cNvSpPr/>
          <p:nvPr/>
        </p:nvSpPr>
        <p:spPr>
          <a:xfrm>
            <a:off x="6161961" y="3274100"/>
            <a:ext cx="7792879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Use surveys or interviews to test assumptions about demand, pricing, or customer needs.</a:t>
            </a:r>
            <a:endParaRPr lang="en-US" sz="15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1961" y="4161949"/>
            <a:ext cx="482560" cy="48256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161961" y="4837509"/>
            <a:ext cx="2822853" cy="3015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Pilot Programs</a:t>
            </a:r>
            <a:endParaRPr lang="en-US" sz="1900" dirty="0"/>
          </a:p>
        </p:txBody>
      </p:sp>
      <p:sp>
        <p:nvSpPr>
          <p:cNvPr id="9" name="Text 4"/>
          <p:cNvSpPr/>
          <p:nvPr/>
        </p:nvSpPr>
        <p:spPr>
          <a:xfrm>
            <a:off x="6161961" y="5254823"/>
            <a:ext cx="7792879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Launch a pilot or MVP to gather real customer feedback.</a:t>
            </a:r>
            <a:endParaRPr lang="en-US" sz="15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1961" y="6142673"/>
            <a:ext cx="482560" cy="48256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161961" y="6818233"/>
            <a:ext cx="2819162" cy="3015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Benchmarking</a:t>
            </a:r>
            <a:endParaRPr lang="en-US" sz="1900" dirty="0"/>
          </a:p>
        </p:txBody>
      </p:sp>
      <p:sp>
        <p:nvSpPr>
          <p:cNvPr id="12" name="Text 6"/>
          <p:cNvSpPr/>
          <p:nvPr/>
        </p:nvSpPr>
        <p:spPr>
          <a:xfrm>
            <a:off x="6161961" y="7235547"/>
            <a:ext cx="7792879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Analyze competitors' offerings and how customers respond to them.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028938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Designing Effective Surveys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495437"/>
            <a:ext cx="7556421" cy="3705225"/>
          </a:xfrm>
          <a:prstGeom prst="roundRect">
            <a:avLst>
              <a:gd name="adj" fmla="val 2571"/>
            </a:avLst>
          </a:prstGeom>
          <a:noFill/>
          <a:ln w="7620">
            <a:solidFill>
              <a:srgbClr val="FFFFFF">
                <a:alpha val="24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2"/>
          <p:cNvSpPr/>
          <p:nvPr/>
        </p:nvSpPr>
        <p:spPr>
          <a:xfrm>
            <a:off x="801410" y="3503057"/>
            <a:ext cx="7541181" cy="650319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1028224" y="3646765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 Type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4802624" y="3646765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Purpose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801410" y="4153376"/>
            <a:ext cx="7541181" cy="1013222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1028224" y="4297085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Likert Scale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4802624" y="4297085"/>
            <a:ext cx="331315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Measure agreement or satisfaction levels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801410" y="5166598"/>
            <a:ext cx="7541181" cy="1013222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1028224" y="5310307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Multiple Choice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4802624" y="5310307"/>
            <a:ext cx="331315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Gather specific preferences or behaviors</a:t>
            </a:r>
            <a:endParaRPr lang="en-US" sz="1750" dirty="0"/>
          </a:p>
        </p:txBody>
      </p:sp>
      <p:sp>
        <p:nvSpPr>
          <p:cNvPr id="14" name="Shape 11"/>
          <p:cNvSpPr/>
          <p:nvPr/>
        </p:nvSpPr>
        <p:spPr>
          <a:xfrm>
            <a:off x="801410" y="6179820"/>
            <a:ext cx="7541181" cy="1013222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1028224" y="6323528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Open-ended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4802624" y="6323528"/>
            <a:ext cx="331315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Collect detailed, qualitative responses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83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3073" y="607457"/>
            <a:ext cx="7597854" cy="20706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Conducting Semi-Structured Interviews</a:t>
            </a:r>
            <a:endParaRPr lang="en-US" sz="4300" dirty="0"/>
          </a:p>
        </p:txBody>
      </p:sp>
      <p:sp>
        <p:nvSpPr>
          <p:cNvPr id="4" name="Shape 1"/>
          <p:cNvSpPr/>
          <p:nvPr/>
        </p:nvSpPr>
        <p:spPr>
          <a:xfrm>
            <a:off x="1089065" y="3009305"/>
            <a:ext cx="30480" cy="4613077"/>
          </a:xfrm>
          <a:prstGeom prst="roundRect">
            <a:avLst>
              <a:gd name="adj" fmla="val 304386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2"/>
          <p:cNvSpPr/>
          <p:nvPr/>
        </p:nvSpPr>
        <p:spPr>
          <a:xfrm>
            <a:off x="1322308" y="3491032"/>
            <a:ext cx="773073" cy="30480"/>
          </a:xfrm>
          <a:prstGeom prst="roundRect">
            <a:avLst>
              <a:gd name="adj" fmla="val 304386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855821" y="3257788"/>
            <a:ext cx="496967" cy="496967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1016675" y="3340537"/>
            <a:ext cx="175260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00" dirty="0"/>
          </a:p>
        </p:txBody>
      </p:sp>
      <p:sp>
        <p:nvSpPr>
          <p:cNvPr id="8" name="Text 5"/>
          <p:cNvSpPr/>
          <p:nvPr/>
        </p:nvSpPr>
        <p:spPr>
          <a:xfrm>
            <a:off x="2319218" y="3230166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Preparation</a:t>
            </a:r>
            <a:endParaRPr lang="en-US" sz="2150" dirty="0"/>
          </a:p>
        </p:txBody>
      </p:sp>
      <p:sp>
        <p:nvSpPr>
          <p:cNvPr id="9" name="Text 6"/>
          <p:cNvSpPr/>
          <p:nvPr/>
        </p:nvSpPr>
        <p:spPr>
          <a:xfrm>
            <a:off x="2319218" y="3707725"/>
            <a:ext cx="605170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Develop a list of key questions and topics to cover.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1322308" y="4984552"/>
            <a:ext cx="773073" cy="30480"/>
          </a:xfrm>
          <a:prstGeom prst="roundRect">
            <a:avLst>
              <a:gd name="adj" fmla="val 304386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855821" y="4751308"/>
            <a:ext cx="496967" cy="496967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938093" y="4834057"/>
            <a:ext cx="332303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00" dirty="0"/>
          </a:p>
        </p:txBody>
      </p:sp>
      <p:sp>
        <p:nvSpPr>
          <p:cNvPr id="13" name="Text 10"/>
          <p:cNvSpPr/>
          <p:nvPr/>
        </p:nvSpPr>
        <p:spPr>
          <a:xfrm>
            <a:off x="2319218" y="4723686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Execution</a:t>
            </a:r>
            <a:endParaRPr lang="en-US" sz="2150" dirty="0"/>
          </a:p>
        </p:txBody>
      </p:sp>
      <p:sp>
        <p:nvSpPr>
          <p:cNvPr id="14" name="Text 11"/>
          <p:cNvSpPr/>
          <p:nvPr/>
        </p:nvSpPr>
        <p:spPr>
          <a:xfrm>
            <a:off x="2319218" y="5201245"/>
            <a:ext cx="605170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Allow for flexibility in the conversation while guiding it towards research objectives.</a:t>
            </a:r>
            <a:endParaRPr lang="en-US" sz="1700" dirty="0"/>
          </a:p>
        </p:txBody>
      </p:sp>
      <p:sp>
        <p:nvSpPr>
          <p:cNvPr id="15" name="Shape 12"/>
          <p:cNvSpPr/>
          <p:nvPr/>
        </p:nvSpPr>
        <p:spPr>
          <a:xfrm>
            <a:off x="1322308" y="6831449"/>
            <a:ext cx="773073" cy="30480"/>
          </a:xfrm>
          <a:prstGeom prst="roundRect">
            <a:avLst>
              <a:gd name="adj" fmla="val 304386"/>
            </a:avLst>
          </a:prstGeom>
          <a:solidFill>
            <a:srgbClr val="6D912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855821" y="6598206"/>
            <a:ext cx="496967" cy="496967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929521" y="6680954"/>
            <a:ext cx="349568" cy="331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00" dirty="0"/>
          </a:p>
        </p:txBody>
      </p:sp>
      <p:sp>
        <p:nvSpPr>
          <p:cNvPr id="18" name="Text 15"/>
          <p:cNvSpPr/>
          <p:nvPr/>
        </p:nvSpPr>
        <p:spPr>
          <a:xfrm>
            <a:off x="2319218" y="6570583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Analysis</a:t>
            </a:r>
            <a:endParaRPr lang="en-US" sz="2150" dirty="0"/>
          </a:p>
        </p:txBody>
      </p:sp>
      <p:sp>
        <p:nvSpPr>
          <p:cNvPr id="19" name="Text 16"/>
          <p:cNvSpPr/>
          <p:nvPr/>
        </p:nvSpPr>
        <p:spPr>
          <a:xfrm>
            <a:off x="2319218" y="7048143"/>
            <a:ext cx="605170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Identify common themes and insights from the interviews.</a:t>
            </a:r>
            <a:endParaRPr lang="en-US" sz="17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111091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Accessing Industry Reports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12396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958929" y="3208973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3123962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University Resources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0906" y="3968710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Utilize the university library's access to premium databases and reports.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4685467" y="312396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4770001" y="3208973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422583" y="3123962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Online Platforms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422583" y="3968710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Explore platforms like IBISWorld and Statista for comprehensive industry data.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793790" y="5902285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869394" y="5987296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0906" y="5902285"/>
            <a:ext cx="476238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Government Sources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530906" y="6392704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Access free reports and statistics from government agencies and departments.</a:t>
            </a:r>
            <a:endParaRPr lang="en-US" sz="17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51692"/>
            <a:ext cx="1282672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Identifying Customer Trends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314099"/>
            <a:ext cx="4120753" cy="254674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144333"/>
            <a:ext cx="4120753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Digital-First Services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989082"/>
            <a:ext cx="412075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Increasing preference for mobile and online interactions across various industries.</a:t>
            </a: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4704" y="2314099"/>
            <a:ext cx="4120872" cy="254686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54704" y="5144453"/>
            <a:ext cx="4120872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Sustainability Focus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5254704" y="5989201"/>
            <a:ext cx="412087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Growing demand for environmentally conscious products and services.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5738" y="2314099"/>
            <a:ext cx="4120753" cy="25467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715738" y="5144333"/>
            <a:ext cx="298418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AI Integration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9715738" y="5634752"/>
            <a:ext cx="412075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Rising acceptance of AI-powered customer service and personalized experiences.</a:t>
            </a:r>
            <a:endParaRPr lang="en-US" sz="17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20551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458" y="2692360"/>
            <a:ext cx="9198531" cy="551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300"/>
              </a:lnSpc>
              <a:buNone/>
            </a:pPr>
            <a:r>
              <a:rPr lang="en-US" sz="3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Launching a Pilot Program</a:t>
            </a:r>
            <a:endParaRPr lang="en-US" sz="3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458" y="3508296"/>
            <a:ext cx="882134" cy="141148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764149" y="3684627"/>
            <a:ext cx="3114080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Define Objectives</a:t>
            </a:r>
            <a:endParaRPr lang="en-US" sz="1700" dirty="0"/>
          </a:p>
        </p:txBody>
      </p:sp>
      <p:sp>
        <p:nvSpPr>
          <p:cNvPr id="6" name="Text 2"/>
          <p:cNvSpPr/>
          <p:nvPr/>
        </p:nvSpPr>
        <p:spPr>
          <a:xfrm>
            <a:off x="1764149" y="4066103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Clearly outline what you aim to learn from the pilot.</a:t>
            </a:r>
            <a:endParaRPr lang="en-US" sz="13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458" y="4919782"/>
            <a:ext cx="882134" cy="141148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764149" y="5096113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Create MVP</a:t>
            </a:r>
            <a:endParaRPr lang="en-US" sz="1700" dirty="0"/>
          </a:p>
        </p:txBody>
      </p:sp>
      <p:sp>
        <p:nvSpPr>
          <p:cNvPr id="9" name="Text 4"/>
          <p:cNvSpPr/>
          <p:nvPr/>
        </p:nvSpPr>
        <p:spPr>
          <a:xfrm>
            <a:off x="1764149" y="5477589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Develop a minimum viable product with core features to test.</a:t>
            </a:r>
            <a:endParaRPr lang="en-US" sz="13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458" y="6331268"/>
            <a:ext cx="882134" cy="141148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764149" y="6507599"/>
            <a:ext cx="3119557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Gather Feedback</a:t>
            </a:r>
            <a:endParaRPr lang="en-US" sz="1700" dirty="0"/>
          </a:p>
        </p:txBody>
      </p:sp>
      <p:sp>
        <p:nvSpPr>
          <p:cNvPr id="12" name="Text 6"/>
          <p:cNvSpPr/>
          <p:nvPr/>
        </p:nvSpPr>
        <p:spPr>
          <a:xfrm>
            <a:off x="1764149" y="6889075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Collect and analyze user feedback to inform future development.</a:t>
            </a:r>
            <a:endParaRPr lang="en-US" sz="13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08346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Benchmarking Against Competitors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992880"/>
            <a:ext cx="3978116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Identify Competitors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928354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Research and list direct and indirect competitors in your market.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992880"/>
            <a:ext cx="3978116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Analyze Offerings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928354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Compare features, pricing, and customer experiences of competitor products or services.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992880"/>
            <a:ext cx="3978116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Evaluate Performance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928354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Assess market share, customer reviews, and overall success of competitors.</a:t>
            </a:r>
            <a:endParaRPr lang="en-US" sz="17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724376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Group Activity: Market Research Plan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190875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6514624" y="3425309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Target Audience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14624" y="4270058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Define customer demographics and preferences for the hypothetical business.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0171867" y="3190875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5"/>
          <p:cNvSpPr/>
          <p:nvPr/>
        </p:nvSpPr>
        <p:spPr>
          <a:xfrm>
            <a:off x="10406301" y="3425309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Research Techniques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406301" y="4270058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Select appropriate primary and secondary research methods for the business.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820013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6514624" y="6054447"/>
            <a:ext cx="429446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Validation Strategy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14624" y="6544866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Develop a plan to validate the business idea using customer insights and trends.</a:t>
            </a:r>
            <a:endParaRPr lang="en-US" sz="17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465421"/>
            <a:ext cx="710874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Key Takeaways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76951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6445329" y="2854523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2769513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Research Balance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3614261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Combine primary and secondary research for comprehensive market insights.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10171867" y="276951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10256401" y="2854523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8983" y="2769513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Data-Driven Decisions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3" y="3614261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Use market research to validate business ideas and minimize risks.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6280190" y="554783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6355794" y="5632847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5547836"/>
            <a:ext cx="463486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Continuous Learning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17306" y="6038255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Stay updated on industry trends to identify new opportunities and challenges.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677</Words>
  <Application>Microsoft Office PowerPoint</Application>
  <PresentationFormat>Custom</PresentationFormat>
  <Paragraphs>130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Gladius David Kulothungan</cp:lastModifiedBy>
  <cp:revision>3</cp:revision>
  <dcterms:created xsi:type="dcterms:W3CDTF">2024-11-02T11:37:49Z</dcterms:created>
  <dcterms:modified xsi:type="dcterms:W3CDTF">2024-11-16T13:17:44Z</dcterms:modified>
</cp:coreProperties>
</file>