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Lst>
  <p:sldSz cx="32653288" cy="23401338"/>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3FA671-6064-4BE6-88D2-3DA63517BF27}" v="39" dt="2026-03-04T16:54:20.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25" autoAdjust="0"/>
    <p:restoredTop sz="94660"/>
  </p:normalViewPr>
  <p:slideViewPr>
    <p:cSldViewPr snapToGrid="0">
      <p:cViewPr varScale="1">
        <p:scale>
          <a:sx n="16" d="100"/>
          <a:sy n="16" d="100"/>
        </p:scale>
        <p:origin x="2284" y="-2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DA336-4CF2-6552-888D-61956E1BC082}"/>
              </a:ext>
            </a:extLst>
          </p:cNvPr>
          <p:cNvSpPr>
            <a:spLocks noGrp="1"/>
          </p:cNvSpPr>
          <p:nvPr>
            <p:ph type="ctrTitle"/>
          </p:nvPr>
        </p:nvSpPr>
        <p:spPr>
          <a:xfrm>
            <a:off x="4081661" y="3829804"/>
            <a:ext cx="24489966" cy="8147132"/>
          </a:xfrm>
        </p:spPr>
        <p:txBody>
          <a:bodyPr anchor="b"/>
          <a:lstStyle>
            <a:lvl1pPr algn="ctr">
              <a:defRPr sz="16070"/>
            </a:lvl1pPr>
          </a:lstStyle>
          <a:p>
            <a:r>
              <a:rPr lang="en-US"/>
              <a:t>Click to edit Master title style</a:t>
            </a:r>
            <a:endParaRPr lang="en-GB"/>
          </a:p>
        </p:txBody>
      </p:sp>
      <p:sp>
        <p:nvSpPr>
          <p:cNvPr id="3" name="Subtitle 2">
            <a:extLst>
              <a:ext uri="{FF2B5EF4-FFF2-40B4-BE49-F238E27FC236}">
                <a16:creationId xmlns:a16="http://schemas.microsoft.com/office/drawing/2014/main" id="{CCB8BD34-43D9-84AB-ABFC-A68DAC632275}"/>
              </a:ext>
            </a:extLst>
          </p:cNvPr>
          <p:cNvSpPr>
            <a:spLocks noGrp="1"/>
          </p:cNvSpPr>
          <p:nvPr>
            <p:ph type="subTitle" idx="1"/>
          </p:nvPr>
        </p:nvSpPr>
        <p:spPr>
          <a:xfrm>
            <a:off x="4081661" y="12291121"/>
            <a:ext cx="24489966" cy="5649905"/>
          </a:xfrm>
        </p:spPr>
        <p:txBody>
          <a:bodyPr/>
          <a:lstStyle>
            <a:lvl1pPr marL="0" indent="0" algn="ctr">
              <a:buNone/>
              <a:defRPr sz="6428"/>
            </a:lvl1pPr>
            <a:lvl2pPr marL="1224519" indent="0" algn="ctr">
              <a:buNone/>
              <a:defRPr sz="5357"/>
            </a:lvl2pPr>
            <a:lvl3pPr marL="2449038" indent="0" algn="ctr">
              <a:buNone/>
              <a:defRPr sz="4821"/>
            </a:lvl3pPr>
            <a:lvl4pPr marL="3673556" indent="0" algn="ctr">
              <a:buNone/>
              <a:defRPr sz="4285"/>
            </a:lvl4pPr>
            <a:lvl5pPr marL="4898075" indent="0" algn="ctr">
              <a:buNone/>
              <a:defRPr sz="4285"/>
            </a:lvl5pPr>
            <a:lvl6pPr marL="6122594" indent="0" algn="ctr">
              <a:buNone/>
              <a:defRPr sz="4285"/>
            </a:lvl6pPr>
            <a:lvl7pPr marL="7347113" indent="0" algn="ctr">
              <a:buNone/>
              <a:defRPr sz="4285"/>
            </a:lvl7pPr>
            <a:lvl8pPr marL="8571631" indent="0" algn="ctr">
              <a:buNone/>
              <a:defRPr sz="4285"/>
            </a:lvl8pPr>
            <a:lvl9pPr marL="9796150" indent="0" algn="ctr">
              <a:buNone/>
              <a:defRPr sz="428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B55AEA-64BC-E8C9-418B-0822A3F4200A}"/>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EF267FBB-2C48-BF3B-34E0-849A73703C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B44DFB-2C0F-5788-415A-2F3A194A507E}"/>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2814931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405BD-EB4D-07B1-5A5D-70FD416256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BBB2AC-ACA6-C92B-25C3-6236B7C551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8B8BF7-6A11-D83E-1AA1-5FAF95E2DEB6}"/>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D09B1464-E2B5-445F-9A99-1EAC6BDE13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748D82-A98A-EAE0-6DC3-B19EEA3CB967}"/>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1343909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B193-9A38-E7AE-6E4F-D45A1CF133BE}"/>
              </a:ext>
            </a:extLst>
          </p:cNvPr>
          <p:cNvSpPr>
            <a:spLocks noGrp="1"/>
          </p:cNvSpPr>
          <p:nvPr>
            <p:ph type="title"/>
          </p:nvPr>
        </p:nvSpPr>
        <p:spPr>
          <a:xfrm>
            <a:off x="2227907" y="5834087"/>
            <a:ext cx="28163461" cy="9734305"/>
          </a:xfrm>
        </p:spPr>
        <p:txBody>
          <a:bodyPr anchor="b"/>
          <a:lstStyle>
            <a:lvl1pPr>
              <a:defRPr sz="1607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5A6C52-EF6F-874D-B9D2-80AB46E66325}"/>
              </a:ext>
            </a:extLst>
          </p:cNvPr>
          <p:cNvSpPr>
            <a:spLocks noGrp="1"/>
          </p:cNvSpPr>
          <p:nvPr>
            <p:ph type="body" idx="1"/>
          </p:nvPr>
        </p:nvSpPr>
        <p:spPr>
          <a:xfrm>
            <a:off x="2227907" y="15660482"/>
            <a:ext cx="28163461" cy="5119041"/>
          </a:xfrm>
        </p:spPr>
        <p:txBody>
          <a:bodyPr/>
          <a:lstStyle>
            <a:lvl1pPr marL="0" indent="0">
              <a:buNone/>
              <a:defRPr sz="6428">
                <a:solidFill>
                  <a:schemeClr val="tx1">
                    <a:tint val="82000"/>
                  </a:schemeClr>
                </a:solidFill>
              </a:defRPr>
            </a:lvl1pPr>
            <a:lvl2pPr marL="1224519" indent="0">
              <a:buNone/>
              <a:defRPr sz="5357">
                <a:solidFill>
                  <a:schemeClr val="tx1">
                    <a:tint val="82000"/>
                  </a:schemeClr>
                </a:solidFill>
              </a:defRPr>
            </a:lvl2pPr>
            <a:lvl3pPr marL="2449038" indent="0">
              <a:buNone/>
              <a:defRPr sz="4821">
                <a:solidFill>
                  <a:schemeClr val="tx1">
                    <a:tint val="82000"/>
                  </a:schemeClr>
                </a:solidFill>
              </a:defRPr>
            </a:lvl3pPr>
            <a:lvl4pPr marL="3673556" indent="0">
              <a:buNone/>
              <a:defRPr sz="4285">
                <a:solidFill>
                  <a:schemeClr val="tx1">
                    <a:tint val="82000"/>
                  </a:schemeClr>
                </a:solidFill>
              </a:defRPr>
            </a:lvl4pPr>
            <a:lvl5pPr marL="4898075" indent="0">
              <a:buNone/>
              <a:defRPr sz="4285">
                <a:solidFill>
                  <a:schemeClr val="tx1">
                    <a:tint val="82000"/>
                  </a:schemeClr>
                </a:solidFill>
              </a:defRPr>
            </a:lvl5pPr>
            <a:lvl6pPr marL="6122594" indent="0">
              <a:buNone/>
              <a:defRPr sz="4285">
                <a:solidFill>
                  <a:schemeClr val="tx1">
                    <a:tint val="82000"/>
                  </a:schemeClr>
                </a:solidFill>
              </a:defRPr>
            </a:lvl6pPr>
            <a:lvl7pPr marL="7347113" indent="0">
              <a:buNone/>
              <a:defRPr sz="4285">
                <a:solidFill>
                  <a:schemeClr val="tx1">
                    <a:tint val="82000"/>
                  </a:schemeClr>
                </a:solidFill>
              </a:defRPr>
            </a:lvl7pPr>
            <a:lvl8pPr marL="8571631" indent="0">
              <a:buNone/>
              <a:defRPr sz="4285">
                <a:solidFill>
                  <a:schemeClr val="tx1">
                    <a:tint val="82000"/>
                  </a:schemeClr>
                </a:solidFill>
              </a:defRPr>
            </a:lvl8pPr>
            <a:lvl9pPr marL="9796150" indent="0">
              <a:buNone/>
              <a:defRPr sz="4285">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827FAF-6DB2-62D8-BFA1-97827C16695E}"/>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E62A93AC-8185-D6D5-C758-805E7F335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0DDD2C-BFA1-2B3F-F0FC-077FA6CEED55}"/>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3367916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BA189-A2B5-BFC6-4610-5AD30C9016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18176A-9184-FEEE-F107-4C7B599C6A8D}"/>
              </a:ext>
            </a:extLst>
          </p:cNvPr>
          <p:cNvSpPr>
            <a:spLocks noGrp="1"/>
          </p:cNvSpPr>
          <p:nvPr>
            <p:ph sz="half" idx="1"/>
          </p:nvPr>
        </p:nvSpPr>
        <p:spPr>
          <a:xfrm>
            <a:off x="2244914" y="6229523"/>
            <a:ext cx="13877647" cy="148479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8D4D7E-832A-FA1C-4689-18619CD35FA4}"/>
              </a:ext>
            </a:extLst>
          </p:cNvPr>
          <p:cNvSpPr>
            <a:spLocks noGrp="1"/>
          </p:cNvSpPr>
          <p:nvPr>
            <p:ph sz="half" idx="2"/>
          </p:nvPr>
        </p:nvSpPr>
        <p:spPr>
          <a:xfrm>
            <a:off x="16530727" y="6229523"/>
            <a:ext cx="13877647" cy="148479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020805-AC87-DB5B-9043-1C2B9B419D74}"/>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6" name="Footer Placeholder 5">
            <a:extLst>
              <a:ext uri="{FF2B5EF4-FFF2-40B4-BE49-F238E27FC236}">
                <a16:creationId xmlns:a16="http://schemas.microsoft.com/office/drawing/2014/main" id="{92C9F593-C602-550F-B371-B066702AF8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DE578-4C6B-94F1-107B-BEB211077949}"/>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2225607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ED61-B26B-9774-E58A-090A3D41BA68}"/>
              </a:ext>
            </a:extLst>
          </p:cNvPr>
          <p:cNvSpPr>
            <a:spLocks noGrp="1"/>
          </p:cNvSpPr>
          <p:nvPr>
            <p:ph type="title"/>
          </p:nvPr>
        </p:nvSpPr>
        <p:spPr>
          <a:xfrm>
            <a:off x="2249167" y="1245906"/>
            <a:ext cx="28163461" cy="452317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EB2925-5C10-82FC-376A-F40305B178DD}"/>
              </a:ext>
            </a:extLst>
          </p:cNvPr>
          <p:cNvSpPr>
            <a:spLocks noGrp="1"/>
          </p:cNvSpPr>
          <p:nvPr>
            <p:ph type="body" idx="1"/>
          </p:nvPr>
        </p:nvSpPr>
        <p:spPr>
          <a:xfrm>
            <a:off x="2249168" y="5736580"/>
            <a:ext cx="13813870" cy="2811409"/>
          </a:xfrm>
        </p:spPr>
        <p:txBody>
          <a:bodyPr anchor="b"/>
          <a:lstStyle>
            <a:lvl1pPr marL="0" indent="0">
              <a:buNone/>
              <a:defRPr sz="6428" b="1"/>
            </a:lvl1pPr>
            <a:lvl2pPr marL="1224519" indent="0">
              <a:buNone/>
              <a:defRPr sz="5357" b="1"/>
            </a:lvl2pPr>
            <a:lvl3pPr marL="2449038" indent="0">
              <a:buNone/>
              <a:defRPr sz="4821" b="1"/>
            </a:lvl3pPr>
            <a:lvl4pPr marL="3673556" indent="0">
              <a:buNone/>
              <a:defRPr sz="4285" b="1"/>
            </a:lvl4pPr>
            <a:lvl5pPr marL="4898075" indent="0">
              <a:buNone/>
              <a:defRPr sz="4285" b="1"/>
            </a:lvl5pPr>
            <a:lvl6pPr marL="6122594" indent="0">
              <a:buNone/>
              <a:defRPr sz="4285" b="1"/>
            </a:lvl6pPr>
            <a:lvl7pPr marL="7347113" indent="0">
              <a:buNone/>
              <a:defRPr sz="4285" b="1"/>
            </a:lvl7pPr>
            <a:lvl8pPr marL="8571631" indent="0">
              <a:buNone/>
              <a:defRPr sz="4285" b="1"/>
            </a:lvl8pPr>
            <a:lvl9pPr marL="9796150" indent="0">
              <a:buNone/>
              <a:defRPr sz="4285" b="1"/>
            </a:lvl9pPr>
          </a:lstStyle>
          <a:p>
            <a:pPr lvl="0"/>
            <a:r>
              <a:rPr lang="en-US"/>
              <a:t>Click to edit Master text styles</a:t>
            </a:r>
          </a:p>
        </p:txBody>
      </p:sp>
      <p:sp>
        <p:nvSpPr>
          <p:cNvPr id="4" name="Content Placeholder 3">
            <a:extLst>
              <a:ext uri="{FF2B5EF4-FFF2-40B4-BE49-F238E27FC236}">
                <a16:creationId xmlns:a16="http://schemas.microsoft.com/office/drawing/2014/main" id="{93F2CFFE-3976-EB56-ABFD-99A7BD248143}"/>
              </a:ext>
            </a:extLst>
          </p:cNvPr>
          <p:cNvSpPr>
            <a:spLocks noGrp="1"/>
          </p:cNvSpPr>
          <p:nvPr>
            <p:ph sz="half" idx="2"/>
          </p:nvPr>
        </p:nvSpPr>
        <p:spPr>
          <a:xfrm>
            <a:off x="2249168" y="8547989"/>
            <a:ext cx="13813870" cy="125728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607333-DFC2-392F-DEC8-04A5DFC08BF9}"/>
              </a:ext>
            </a:extLst>
          </p:cNvPr>
          <p:cNvSpPr>
            <a:spLocks noGrp="1"/>
          </p:cNvSpPr>
          <p:nvPr>
            <p:ph type="body" sz="quarter" idx="3"/>
          </p:nvPr>
        </p:nvSpPr>
        <p:spPr>
          <a:xfrm>
            <a:off x="16530727" y="5736580"/>
            <a:ext cx="13881900" cy="2811409"/>
          </a:xfrm>
        </p:spPr>
        <p:txBody>
          <a:bodyPr anchor="b"/>
          <a:lstStyle>
            <a:lvl1pPr marL="0" indent="0">
              <a:buNone/>
              <a:defRPr sz="6428" b="1"/>
            </a:lvl1pPr>
            <a:lvl2pPr marL="1224519" indent="0">
              <a:buNone/>
              <a:defRPr sz="5357" b="1"/>
            </a:lvl2pPr>
            <a:lvl3pPr marL="2449038" indent="0">
              <a:buNone/>
              <a:defRPr sz="4821" b="1"/>
            </a:lvl3pPr>
            <a:lvl4pPr marL="3673556" indent="0">
              <a:buNone/>
              <a:defRPr sz="4285" b="1"/>
            </a:lvl4pPr>
            <a:lvl5pPr marL="4898075" indent="0">
              <a:buNone/>
              <a:defRPr sz="4285" b="1"/>
            </a:lvl5pPr>
            <a:lvl6pPr marL="6122594" indent="0">
              <a:buNone/>
              <a:defRPr sz="4285" b="1"/>
            </a:lvl6pPr>
            <a:lvl7pPr marL="7347113" indent="0">
              <a:buNone/>
              <a:defRPr sz="4285" b="1"/>
            </a:lvl7pPr>
            <a:lvl8pPr marL="8571631" indent="0">
              <a:buNone/>
              <a:defRPr sz="4285" b="1"/>
            </a:lvl8pPr>
            <a:lvl9pPr marL="9796150" indent="0">
              <a:buNone/>
              <a:defRPr sz="4285" b="1"/>
            </a:lvl9pPr>
          </a:lstStyle>
          <a:p>
            <a:pPr lvl="0"/>
            <a:r>
              <a:rPr lang="en-US"/>
              <a:t>Click to edit Master text styles</a:t>
            </a:r>
          </a:p>
        </p:txBody>
      </p:sp>
      <p:sp>
        <p:nvSpPr>
          <p:cNvPr id="6" name="Content Placeholder 5">
            <a:extLst>
              <a:ext uri="{FF2B5EF4-FFF2-40B4-BE49-F238E27FC236}">
                <a16:creationId xmlns:a16="http://schemas.microsoft.com/office/drawing/2014/main" id="{C29E49EB-AD2C-2D01-4D33-83C3882A1A57}"/>
              </a:ext>
            </a:extLst>
          </p:cNvPr>
          <p:cNvSpPr>
            <a:spLocks noGrp="1"/>
          </p:cNvSpPr>
          <p:nvPr>
            <p:ph sz="quarter" idx="4"/>
          </p:nvPr>
        </p:nvSpPr>
        <p:spPr>
          <a:xfrm>
            <a:off x="16530727" y="8547989"/>
            <a:ext cx="13881900" cy="125728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246FDB-FE34-841A-5CA0-B9191CD29B83}"/>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8" name="Footer Placeholder 7">
            <a:extLst>
              <a:ext uri="{FF2B5EF4-FFF2-40B4-BE49-F238E27FC236}">
                <a16:creationId xmlns:a16="http://schemas.microsoft.com/office/drawing/2014/main" id="{A0BD01CF-5343-4E70-F0FE-8E9EC46A3E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064C4C-8677-3601-9093-511DD275908E}"/>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2236484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0234E-ADA2-EFDE-0360-99A5C09FE88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D90CDE-95DA-FF5D-CBE7-BAFC6F43C7E3}"/>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4" name="Footer Placeholder 3">
            <a:extLst>
              <a:ext uri="{FF2B5EF4-FFF2-40B4-BE49-F238E27FC236}">
                <a16:creationId xmlns:a16="http://schemas.microsoft.com/office/drawing/2014/main" id="{00591493-4321-87C8-4B2C-8C52A4EDE2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C4EA2E-CCF1-5FF5-0AC8-ABBD5ED7AE4B}"/>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366080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EB1FC-854C-250E-98C8-480D1A61F476}"/>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3" name="Footer Placeholder 2">
            <a:extLst>
              <a:ext uri="{FF2B5EF4-FFF2-40B4-BE49-F238E27FC236}">
                <a16:creationId xmlns:a16="http://schemas.microsoft.com/office/drawing/2014/main" id="{7FD09DEE-1DCE-18A9-27D1-6D95AB0D91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69C8C3-A64A-D0A9-6C02-8A0178554B31}"/>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108911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6F0A8-0C2B-DC4D-17F2-07542064C02E}"/>
              </a:ext>
            </a:extLst>
          </p:cNvPr>
          <p:cNvSpPr>
            <a:spLocks noGrp="1"/>
          </p:cNvSpPr>
          <p:nvPr>
            <p:ph type="title"/>
          </p:nvPr>
        </p:nvSpPr>
        <p:spPr>
          <a:xfrm>
            <a:off x="2249168" y="1560089"/>
            <a:ext cx="10531534" cy="5460312"/>
          </a:xfrm>
        </p:spPr>
        <p:txBody>
          <a:bodyPr anchor="b"/>
          <a:lstStyle>
            <a:lvl1pPr>
              <a:defRPr sz="8571"/>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011493-96F9-934B-F2BE-EEDB49CC33C5}"/>
              </a:ext>
            </a:extLst>
          </p:cNvPr>
          <p:cNvSpPr>
            <a:spLocks noGrp="1"/>
          </p:cNvSpPr>
          <p:nvPr>
            <p:ph idx="1"/>
          </p:nvPr>
        </p:nvSpPr>
        <p:spPr>
          <a:xfrm>
            <a:off x="13881900" y="3369361"/>
            <a:ext cx="16530727" cy="16630118"/>
          </a:xfrm>
        </p:spPr>
        <p:txBody>
          <a:bodyPr/>
          <a:lstStyle>
            <a:lvl1pPr>
              <a:defRPr sz="8571"/>
            </a:lvl1pPr>
            <a:lvl2pPr>
              <a:defRPr sz="7499"/>
            </a:lvl2pPr>
            <a:lvl3pPr>
              <a:defRPr sz="6428"/>
            </a:lvl3pPr>
            <a:lvl4pPr>
              <a:defRPr sz="5357"/>
            </a:lvl4pPr>
            <a:lvl5pPr>
              <a:defRPr sz="5357"/>
            </a:lvl5pPr>
            <a:lvl6pPr>
              <a:defRPr sz="5357"/>
            </a:lvl6pPr>
            <a:lvl7pPr>
              <a:defRPr sz="5357"/>
            </a:lvl7pPr>
            <a:lvl8pPr>
              <a:defRPr sz="5357"/>
            </a:lvl8pPr>
            <a:lvl9pPr>
              <a:defRPr sz="535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C737C8-0E2A-B6A5-19BF-B72E3D79E45A}"/>
              </a:ext>
            </a:extLst>
          </p:cNvPr>
          <p:cNvSpPr>
            <a:spLocks noGrp="1"/>
          </p:cNvSpPr>
          <p:nvPr>
            <p:ph type="body" sz="half" idx="2"/>
          </p:nvPr>
        </p:nvSpPr>
        <p:spPr>
          <a:xfrm>
            <a:off x="2249168" y="7020401"/>
            <a:ext cx="10531534" cy="13006162"/>
          </a:xfrm>
        </p:spPr>
        <p:txBody>
          <a:bodyPr/>
          <a:lstStyle>
            <a:lvl1pPr marL="0" indent="0">
              <a:buNone/>
              <a:defRPr sz="4285"/>
            </a:lvl1pPr>
            <a:lvl2pPr marL="1224519" indent="0">
              <a:buNone/>
              <a:defRPr sz="3750"/>
            </a:lvl2pPr>
            <a:lvl3pPr marL="2449038" indent="0">
              <a:buNone/>
              <a:defRPr sz="3214"/>
            </a:lvl3pPr>
            <a:lvl4pPr marL="3673556" indent="0">
              <a:buNone/>
              <a:defRPr sz="2678"/>
            </a:lvl4pPr>
            <a:lvl5pPr marL="4898075" indent="0">
              <a:buNone/>
              <a:defRPr sz="2678"/>
            </a:lvl5pPr>
            <a:lvl6pPr marL="6122594" indent="0">
              <a:buNone/>
              <a:defRPr sz="2678"/>
            </a:lvl6pPr>
            <a:lvl7pPr marL="7347113" indent="0">
              <a:buNone/>
              <a:defRPr sz="2678"/>
            </a:lvl7pPr>
            <a:lvl8pPr marL="8571631" indent="0">
              <a:buNone/>
              <a:defRPr sz="2678"/>
            </a:lvl8pPr>
            <a:lvl9pPr marL="9796150" indent="0">
              <a:buNone/>
              <a:defRPr sz="2678"/>
            </a:lvl9pPr>
          </a:lstStyle>
          <a:p>
            <a:pPr lvl="0"/>
            <a:r>
              <a:rPr lang="en-US"/>
              <a:t>Click to edit Master text styles</a:t>
            </a:r>
          </a:p>
        </p:txBody>
      </p:sp>
      <p:sp>
        <p:nvSpPr>
          <p:cNvPr id="5" name="Date Placeholder 4">
            <a:extLst>
              <a:ext uri="{FF2B5EF4-FFF2-40B4-BE49-F238E27FC236}">
                <a16:creationId xmlns:a16="http://schemas.microsoft.com/office/drawing/2014/main" id="{90E07837-F2B1-2ACE-E5FF-1A39C471E45D}"/>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6" name="Footer Placeholder 5">
            <a:extLst>
              <a:ext uri="{FF2B5EF4-FFF2-40B4-BE49-F238E27FC236}">
                <a16:creationId xmlns:a16="http://schemas.microsoft.com/office/drawing/2014/main" id="{D6D9CB5B-093B-ABD3-E9C6-72A1345F89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665885-5F0E-5537-18E7-04945E628961}"/>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2476165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E17B-6871-8485-EE01-203815E23BCA}"/>
              </a:ext>
            </a:extLst>
          </p:cNvPr>
          <p:cNvSpPr>
            <a:spLocks noGrp="1"/>
          </p:cNvSpPr>
          <p:nvPr>
            <p:ph type="title"/>
          </p:nvPr>
        </p:nvSpPr>
        <p:spPr>
          <a:xfrm>
            <a:off x="2249168" y="1560089"/>
            <a:ext cx="10531534" cy="5460312"/>
          </a:xfrm>
        </p:spPr>
        <p:txBody>
          <a:bodyPr anchor="b"/>
          <a:lstStyle>
            <a:lvl1pPr>
              <a:defRPr sz="8571"/>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044DDBC-AB85-742A-5C36-F2C3E962353D}"/>
              </a:ext>
            </a:extLst>
          </p:cNvPr>
          <p:cNvSpPr>
            <a:spLocks noGrp="1"/>
          </p:cNvSpPr>
          <p:nvPr>
            <p:ph type="pic" idx="1"/>
          </p:nvPr>
        </p:nvSpPr>
        <p:spPr>
          <a:xfrm>
            <a:off x="13881900" y="3369361"/>
            <a:ext cx="16530727" cy="16630118"/>
          </a:xfrm>
        </p:spPr>
        <p:txBody>
          <a:bodyPr/>
          <a:lstStyle>
            <a:lvl1pPr marL="0" indent="0">
              <a:buNone/>
              <a:defRPr sz="8571"/>
            </a:lvl1pPr>
            <a:lvl2pPr marL="1224519" indent="0">
              <a:buNone/>
              <a:defRPr sz="7499"/>
            </a:lvl2pPr>
            <a:lvl3pPr marL="2449038" indent="0">
              <a:buNone/>
              <a:defRPr sz="6428"/>
            </a:lvl3pPr>
            <a:lvl4pPr marL="3673556" indent="0">
              <a:buNone/>
              <a:defRPr sz="5357"/>
            </a:lvl4pPr>
            <a:lvl5pPr marL="4898075" indent="0">
              <a:buNone/>
              <a:defRPr sz="5357"/>
            </a:lvl5pPr>
            <a:lvl6pPr marL="6122594" indent="0">
              <a:buNone/>
              <a:defRPr sz="5357"/>
            </a:lvl6pPr>
            <a:lvl7pPr marL="7347113" indent="0">
              <a:buNone/>
              <a:defRPr sz="5357"/>
            </a:lvl7pPr>
            <a:lvl8pPr marL="8571631" indent="0">
              <a:buNone/>
              <a:defRPr sz="5357"/>
            </a:lvl8pPr>
            <a:lvl9pPr marL="9796150" indent="0">
              <a:buNone/>
              <a:defRPr sz="5357"/>
            </a:lvl9pPr>
          </a:lstStyle>
          <a:p>
            <a:endParaRPr lang="en-GB"/>
          </a:p>
        </p:txBody>
      </p:sp>
      <p:sp>
        <p:nvSpPr>
          <p:cNvPr id="4" name="Text Placeholder 3">
            <a:extLst>
              <a:ext uri="{FF2B5EF4-FFF2-40B4-BE49-F238E27FC236}">
                <a16:creationId xmlns:a16="http://schemas.microsoft.com/office/drawing/2014/main" id="{C6AB82AE-2F4B-D3EF-FA2E-0559B8C4AE01}"/>
              </a:ext>
            </a:extLst>
          </p:cNvPr>
          <p:cNvSpPr>
            <a:spLocks noGrp="1"/>
          </p:cNvSpPr>
          <p:nvPr>
            <p:ph type="body" sz="half" idx="2"/>
          </p:nvPr>
        </p:nvSpPr>
        <p:spPr>
          <a:xfrm>
            <a:off x="2249168" y="7020401"/>
            <a:ext cx="10531534" cy="13006162"/>
          </a:xfrm>
        </p:spPr>
        <p:txBody>
          <a:bodyPr/>
          <a:lstStyle>
            <a:lvl1pPr marL="0" indent="0">
              <a:buNone/>
              <a:defRPr sz="4285"/>
            </a:lvl1pPr>
            <a:lvl2pPr marL="1224519" indent="0">
              <a:buNone/>
              <a:defRPr sz="3750"/>
            </a:lvl2pPr>
            <a:lvl3pPr marL="2449038" indent="0">
              <a:buNone/>
              <a:defRPr sz="3214"/>
            </a:lvl3pPr>
            <a:lvl4pPr marL="3673556" indent="0">
              <a:buNone/>
              <a:defRPr sz="2678"/>
            </a:lvl4pPr>
            <a:lvl5pPr marL="4898075" indent="0">
              <a:buNone/>
              <a:defRPr sz="2678"/>
            </a:lvl5pPr>
            <a:lvl6pPr marL="6122594" indent="0">
              <a:buNone/>
              <a:defRPr sz="2678"/>
            </a:lvl6pPr>
            <a:lvl7pPr marL="7347113" indent="0">
              <a:buNone/>
              <a:defRPr sz="2678"/>
            </a:lvl7pPr>
            <a:lvl8pPr marL="8571631" indent="0">
              <a:buNone/>
              <a:defRPr sz="2678"/>
            </a:lvl8pPr>
            <a:lvl9pPr marL="9796150" indent="0">
              <a:buNone/>
              <a:defRPr sz="2678"/>
            </a:lvl9pPr>
          </a:lstStyle>
          <a:p>
            <a:pPr lvl="0"/>
            <a:r>
              <a:rPr lang="en-US"/>
              <a:t>Click to edit Master text styles</a:t>
            </a:r>
          </a:p>
        </p:txBody>
      </p:sp>
      <p:sp>
        <p:nvSpPr>
          <p:cNvPr id="5" name="Date Placeholder 4">
            <a:extLst>
              <a:ext uri="{FF2B5EF4-FFF2-40B4-BE49-F238E27FC236}">
                <a16:creationId xmlns:a16="http://schemas.microsoft.com/office/drawing/2014/main" id="{54AE17F1-D326-37EE-5189-02A4663AE6BD}"/>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6" name="Footer Placeholder 5">
            <a:extLst>
              <a:ext uri="{FF2B5EF4-FFF2-40B4-BE49-F238E27FC236}">
                <a16:creationId xmlns:a16="http://schemas.microsoft.com/office/drawing/2014/main" id="{77ACBA7D-3F3D-BF3D-4A74-15F6B084F0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4B89A9-1ADF-B546-E88F-D7D2064A767E}"/>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3213785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447DF-E62F-B86F-A759-5C4F90A4B5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A9912E-7533-000E-F69C-5824DA2808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AB2D8F-0290-52F1-4BC3-A424840568E6}"/>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7F60345B-C8A6-1B37-1A38-894D16C80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8E51E-6583-4B8E-C9A3-F927831B7960}"/>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25295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06850C-DF3E-F97F-733D-067868C9917F}"/>
              </a:ext>
            </a:extLst>
          </p:cNvPr>
          <p:cNvSpPr>
            <a:spLocks noGrp="1"/>
          </p:cNvSpPr>
          <p:nvPr>
            <p:ph type="title" orient="vert"/>
          </p:nvPr>
        </p:nvSpPr>
        <p:spPr>
          <a:xfrm>
            <a:off x="23367509" y="1245905"/>
            <a:ext cx="7040865" cy="1983155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0BB7B5-9EB7-AD08-3339-8766634E752E}"/>
              </a:ext>
            </a:extLst>
          </p:cNvPr>
          <p:cNvSpPr>
            <a:spLocks noGrp="1"/>
          </p:cNvSpPr>
          <p:nvPr>
            <p:ph type="body" orient="vert" idx="1"/>
          </p:nvPr>
        </p:nvSpPr>
        <p:spPr>
          <a:xfrm>
            <a:off x="2244913" y="1245905"/>
            <a:ext cx="20714430" cy="198315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B1336-EB0B-3520-C2E7-7DC07253EF33}"/>
              </a:ext>
            </a:extLst>
          </p:cNvPr>
          <p:cNvSpPr>
            <a:spLocks noGrp="1"/>
          </p:cNvSpPr>
          <p:nvPr>
            <p:ph type="dt" sz="half" idx="10"/>
          </p:nvPr>
        </p:nvSpPr>
        <p:spPr/>
        <p:txBody>
          <a:body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75469A0A-A11A-0514-1501-15A431614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D289AD-3D53-00E6-547A-437753FE6E46}"/>
              </a:ext>
            </a:extLst>
          </p:cNvPr>
          <p:cNvSpPr>
            <a:spLocks noGrp="1"/>
          </p:cNvSpPr>
          <p:nvPr>
            <p:ph type="sldNum" sz="quarter" idx="12"/>
          </p:nvPr>
        </p:nvSpPr>
        <p:spPr/>
        <p:txBody>
          <a:bodyPr/>
          <a:lstStyle/>
          <a:p>
            <a:fld id="{02F0E2CF-CF43-49F2-9613-300D92036F80}" type="slidenum">
              <a:rPr lang="en-GB" smtClean="0"/>
              <a:t>‹#›</a:t>
            </a:fld>
            <a:endParaRPr lang="en-GB"/>
          </a:p>
        </p:txBody>
      </p:sp>
    </p:spTree>
    <p:extLst>
      <p:ext uri="{BB962C8B-B14F-4D97-AF65-F5344CB8AC3E}">
        <p14:creationId xmlns:p14="http://schemas.microsoft.com/office/powerpoint/2010/main" val="3973764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050390-C2CA-C652-5FA3-D4D05F3ABF92}"/>
              </a:ext>
            </a:extLst>
          </p:cNvPr>
          <p:cNvSpPr>
            <a:spLocks noGrp="1"/>
          </p:cNvSpPr>
          <p:nvPr>
            <p:ph type="title"/>
          </p:nvPr>
        </p:nvSpPr>
        <p:spPr>
          <a:xfrm>
            <a:off x="2244914" y="1245906"/>
            <a:ext cx="28163461" cy="4523177"/>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CB5E19-DD47-6F69-97B3-14DFA2A9991F}"/>
              </a:ext>
            </a:extLst>
          </p:cNvPr>
          <p:cNvSpPr>
            <a:spLocks noGrp="1"/>
          </p:cNvSpPr>
          <p:nvPr>
            <p:ph type="body" idx="1"/>
          </p:nvPr>
        </p:nvSpPr>
        <p:spPr>
          <a:xfrm>
            <a:off x="2244914" y="6229523"/>
            <a:ext cx="28163461" cy="14847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7BC1E-6A0C-9745-2413-DD3E44526743}"/>
              </a:ext>
            </a:extLst>
          </p:cNvPr>
          <p:cNvSpPr>
            <a:spLocks noGrp="1"/>
          </p:cNvSpPr>
          <p:nvPr>
            <p:ph type="dt" sz="half" idx="2"/>
          </p:nvPr>
        </p:nvSpPr>
        <p:spPr>
          <a:xfrm>
            <a:off x="2244913" y="21689575"/>
            <a:ext cx="7346990" cy="1245905"/>
          </a:xfrm>
          <a:prstGeom prst="rect">
            <a:avLst/>
          </a:prstGeom>
        </p:spPr>
        <p:txBody>
          <a:bodyPr vert="horz" lIns="91440" tIns="45720" rIns="91440" bIns="45720" rtlCol="0" anchor="ctr"/>
          <a:lstStyle>
            <a:lvl1pPr algn="l">
              <a:defRPr sz="3214">
                <a:solidFill>
                  <a:schemeClr val="tx1">
                    <a:tint val="82000"/>
                  </a:schemeClr>
                </a:solidFill>
              </a:defRPr>
            </a:lvl1pPr>
          </a:lstStyle>
          <a:p>
            <a:fld id="{8CB42D4D-3158-4681-9ED7-102CA4A8C921}" type="datetimeFigureOut">
              <a:rPr lang="en-GB" smtClean="0"/>
              <a:t>06/03/2026</a:t>
            </a:fld>
            <a:endParaRPr lang="en-GB"/>
          </a:p>
        </p:txBody>
      </p:sp>
      <p:sp>
        <p:nvSpPr>
          <p:cNvPr id="5" name="Footer Placeholder 4">
            <a:extLst>
              <a:ext uri="{FF2B5EF4-FFF2-40B4-BE49-F238E27FC236}">
                <a16:creationId xmlns:a16="http://schemas.microsoft.com/office/drawing/2014/main" id="{8118D596-574F-257F-4A8F-F4BC671CE38D}"/>
              </a:ext>
            </a:extLst>
          </p:cNvPr>
          <p:cNvSpPr>
            <a:spLocks noGrp="1"/>
          </p:cNvSpPr>
          <p:nvPr>
            <p:ph type="ftr" sz="quarter" idx="3"/>
          </p:nvPr>
        </p:nvSpPr>
        <p:spPr>
          <a:xfrm>
            <a:off x="10816402" y="21689575"/>
            <a:ext cx="11020485" cy="1245905"/>
          </a:xfrm>
          <a:prstGeom prst="rect">
            <a:avLst/>
          </a:prstGeom>
        </p:spPr>
        <p:txBody>
          <a:bodyPr vert="horz" lIns="91440" tIns="45720" rIns="91440" bIns="45720" rtlCol="0" anchor="ctr"/>
          <a:lstStyle>
            <a:lvl1pPr algn="ctr">
              <a:defRPr sz="3214">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8E3EEB-75CD-4E6B-3285-B2447AD1961D}"/>
              </a:ext>
            </a:extLst>
          </p:cNvPr>
          <p:cNvSpPr>
            <a:spLocks noGrp="1"/>
          </p:cNvSpPr>
          <p:nvPr>
            <p:ph type="sldNum" sz="quarter" idx="4"/>
          </p:nvPr>
        </p:nvSpPr>
        <p:spPr>
          <a:xfrm>
            <a:off x="23061385" y="21689575"/>
            <a:ext cx="7346990" cy="1245905"/>
          </a:xfrm>
          <a:prstGeom prst="rect">
            <a:avLst/>
          </a:prstGeom>
        </p:spPr>
        <p:txBody>
          <a:bodyPr vert="horz" lIns="91440" tIns="45720" rIns="91440" bIns="45720" rtlCol="0" anchor="ctr"/>
          <a:lstStyle>
            <a:lvl1pPr algn="r">
              <a:defRPr sz="3214">
                <a:solidFill>
                  <a:schemeClr val="tx1">
                    <a:tint val="82000"/>
                  </a:schemeClr>
                </a:solidFill>
              </a:defRPr>
            </a:lvl1pPr>
          </a:lstStyle>
          <a:p>
            <a:fld id="{02F0E2CF-CF43-49F2-9613-300D92036F80}" type="slidenum">
              <a:rPr lang="en-GB" smtClean="0"/>
              <a:t>‹#›</a:t>
            </a:fld>
            <a:endParaRPr lang="en-GB"/>
          </a:p>
        </p:txBody>
      </p:sp>
    </p:spTree>
    <p:extLst>
      <p:ext uri="{BB962C8B-B14F-4D97-AF65-F5344CB8AC3E}">
        <p14:creationId xmlns:p14="http://schemas.microsoft.com/office/powerpoint/2010/main" val="23532535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2449038" rtl="0" eaLnBrk="1" latinLnBrk="0" hangingPunct="1">
        <a:lnSpc>
          <a:spcPct val="90000"/>
        </a:lnSpc>
        <a:spcBef>
          <a:spcPct val="0"/>
        </a:spcBef>
        <a:buNone/>
        <a:defRPr sz="11785" kern="1200">
          <a:solidFill>
            <a:schemeClr val="tx1"/>
          </a:solidFill>
          <a:latin typeface="+mj-lt"/>
          <a:ea typeface="+mj-ea"/>
          <a:cs typeface="+mj-cs"/>
        </a:defRPr>
      </a:lvl1pPr>
    </p:titleStyle>
    <p:bodyStyle>
      <a:lvl1pPr marL="612259" indent="-612259" algn="l" defTabSz="2449038" rtl="0" eaLnBrk="1" latinLnBrk="0" hangingPunct="1">
        <a:lnSpc>
          <a:spcPct val="90000"/>
        </a:lnSpc>
        <a:spcBef>
          <a:spcPts val="2678"/>
        </a:spcBef>
        <a:buFont typeface="Arial" panose="020B0604020202020204" pitchFamily="34" charset="0"/>
        <a:buChar char="•"/>
        <a:defRPr sz="7499" kern="1200">
          <a:solidFill>
            <a:schemeClr val="tx1"/>
          </a:solidFill>
          <a:latin typeface="+mn-lt"/>
          <a:ea typeface="+mn-ea"/>
          <a:cs typeface="+mn-cs"/>
        </a:defRPr>
      </a:lvl1pPr>
      <a:lvl2pPr marL="1836778" indent="-612259" algn="l" defTabSz="2449038" rtl="0" eaLnBrk="1" latinLnBrk="0" hangingPunct="1">
        <a:lnSpc>
          <a:spcPct val="90000"/>
        </a:lnSpc>
        <a:spcBef>
          <a:spcPts val="1339"/>
        </a:spcBef>
        <a:buFont typeface="Arial" panose="020B0604020202020204" pitchFamily="34" charset="0"/>
        <a:buChar char="•"/>
        <a:defRPr sz="6428" kern="1200">
          <a:solidFill>
            <a:schemeClr val="tx1"/>
          </a:solidFill>
          <a:latin typeface="+mn-lt"/>
          <a:ea typeface="+mn-ea"/>
          <a:cs typeface="+mn-cs"/>
        </a:defRPr>
      </a:lvl2pPr>
      <a:lvl3pPr marL="3061297" indent="-612259" algn="l" defTabSz="2449038" rtl="0" eaLnBrk="1" latinLnBrk="0" hangingPunct="1">
        <a:lnSpc>
          <a:spcPct val="90000"/>
        </a:lnSpc>
        <a:spcBef>
          <a:spcPts val="1339"/>
        </a:spcBef>
        <a:buFont typeface="Arial" panose="020B0604020202020204" pitchFamily="34" charset="0"/>
        <a:buChar char="•"/>
        <a:defRPr sz="5357" kern="1200">
          <a:solidFill>
            <a:schemeClr val="tx1"/>
          </a:solidFill>
          <a:latin typeface="+mn-lt"/>
          <a:ea typeface="+mn-ea"/>
          <a:cs typeface="+mn-cs"/>
        </a:defRPr>
      </a:lvl3pPr>
      <a:lvl4pPr marL="4285816"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4pPr>
      <a:lvl5pPr marL="5510334"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5pPr>
      <a:lvl6pPr marL="6734853"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6pPr>
      <a:lvl7pPr marL="7959372"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7pPr>
      <a:lvl8pPr marL="9183891"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8pPr>
      <a:lvl9pPr marL="10408409" indent="-612259" algn="l" defTabSz="2449038" rtl="0" eaLnBrk="1" latinLnBrk="0" hangingPunct="1">
        <a:lnSpc>
          <a:spcPct val="90000"/>
        </a:lnSpc>
        <a:spcBef>
          <a:spcPts val="1339"/>
        </a:spcBef>
        <a:buFont typeface="Arial" panose="020B0604020202020204" pitchFamily="34" charset="0"/>
        <a:buChar char="•"/>
        <a:defRPr sz="4821" kern="1200">
          <a:solidFill>
            <a:schemeClr val="tx1"/>
          </a:solidFill>
          <a:latin typeface="+mn-lt"/>
          <a:ea typeface="+mn-ea"/>
          <a:cs typeface="+mn-cs"/>
        </a:defRPr>
      </a:lvl9pPr>
    </p:bodyStyle>
    <p:otherStyle>
      <a:defPPr>
        <a:defRPr lang="en-US"/>
      </a:defPPr>
      <a:lvl1pPr marL="0" algn="l" defTabSz="2449038" rtl="0" eaLnBrk="1" latinLnBrk="0" hangingPunct="1">
        <a:defRPr sz="4821" kern="1200">
          <a:solidFill>
            <a:schemeClr val="tx1"/>
          </a:solidFill>
          <a:latin typeface="+mn-lt"/>
          <a:ea typeface="+mn-ea"/>
          <a:cs typeface="+mn-cs"/>
        </a:defRPr>
      </a:lvl1pPr>
      <a:lvl2pPr marL="1224519" algn="l" defTabSz="2449038" rtl="0" eaLnBrk="1" latinLnBrk="0" hangingPunct="1">
        <a:defRPr sz="4821" kern="1200">
          <a:solidFill>
            <a:schemeClr val="tx1"/>
          </a:solidFill>
          <a:latin typeface="+mn-lt"/>
          <a:ea typeface="+mn-ea"/>
          <a:cs typeface="+mn-cs"/>
        </a:defRPr>
      </a:lvl2pPr>
      <a:lvl3pPr marL="2449038" algn="l" defTabSz="2449038" rtl="0" eaLnBrk="1" latinLnBrk="0" hangingPunct="1">
        <a:defRPr sz="4821" kern="1200">
          <a:solidFill>
            <a:schemeClr val="tx1"/>
          </a:solidFill>
          <a:latin typeface="+mn-lt"/>
          <a:ea typeface="+mn-ea"/>
          <a:cs typeface="+mn-cs"/>
        </a:defRPr>
      </a:lvl3pPr>
      <a:lvl4pPr marL="3673556" algn="l" defTabSz="2449038" rtl="0" eaLnBrk="1" latinLnBrk="0" hangingPunct="1">
        <a:defRPr sz="4821" kern="1200">
          <a:solidFill>
            <a:schemeClr val="tx1"/>
          </a:solidFill>
          <a:latin typeface="+mn-lt"/>
          <a:ea typeface="+mn-ea"/>
          <a:cs typeface="+mn-cs"/>
        </a:defRPr>
      </a:lvl4pPr>
      <a:lvl5pPr marL="4898075" algn="l" defTabSz="2449038" rtl="0" eaLnBrk="1" latinLnBrk="0" hangingPunct="1">
        <a:defRPr sz="4821" kern="1200">
          <a:solidFill>
            <a:schemeClr val="tx1"/>
          </a:solidFill>
          <a:latin typeface="+mn-lt"/>
          <a:ea typeface="+mn-ea"/>
          <a:cs typeface="+mn-cs"/>
        </a:defRPr>
      </a:lvl5pPr>
      <a:lvl6pPr marL="6122594" algn="l" defTabSz="2449038" rtl="0" eaLnBrk="1" latinLnBrk="0" hangingPunct="1">
        <a:defRPr sz="4821" kern="1200">
          <a:solidFill>
            <a:schemeClr val="tx1"/>
          </a:solidFill>
          <a:latin typeface="+mn-lt"/>
          <a:ea typeface="+mn-ea"/>
          <a:cs typeface="+mn-cs"/>
        </a:defRPr>
      </a:lvl6pPr>
      <a:lvl7pPr marL="7347113" algn="l" defTabSz="2449038" rtl="0" eaLnBrk="1" latinLnBrk="0" hangingPunct="1">
        <a:defRPr sz="4821" kern="1200">
          <a:solidFill>
            <a:schemeClr val="tx1"/>
          </a:solidFill>
          <a:latin typeface="+mn-lt"/>
          <a:ea typeface="+mn-ea"/>
          <a:cs typeface="+mn-cs"/>
        </a:defRPr>
      </a:lvl7pPr>
      <a:lvl8pPr marL="8571631" algn="l" defTabSz="2449038" rtl="0" eaLnBrk="1" latinLnBrk="0" hangingPunct="1">
        <a:defRPr sz="4821" kern="1200">
          <a:solidFill>
            <a:schemeClr val="tx1"/>
          </a:solidFill>
          <a:latin typeface="+mn-lt"/>
          <a:ea typeface="+mn-ea"/>
          <a:cs typeface="+mn-cs"/>
        </a:defRPr>
      </a:lvl8pPr>
      <a:lvl9pPr marL="9796150" algn="l" defTabSz="2449038" rtl="0" eaLnBrk="1" latinLnBrk="0" hangingPunct="1">
        <a:defRPr sz="482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mentalhealth.org.uk/" TargetMode="External"/><Relationship Id="rId13" Type="http://schemas.openxmlformats.org/officeDocument/2006/relationships/hyperlink" Target="https://www.gov.uk/" TargetMode="External"/><Relationship Id="rId18" Type="http://schemas.openxmlformats.org/officeDocument/2006/relationships/image" Target="../media/image2.png"/><Relationship Id="rId3" Type="http://schemas.openxmlformats.org/officeDocument/2006/relationships/hyperlink" Target="https://www.gov.uk/government/publications" TargetMode="External"/><Relationship Id="rId7" Type="http://schemas.openxmlformats.org/officeDocument/2006/relationships/hyperlink" Target="https://www.cambridge.org/core/journals/the-british-journal-of-psychiatry" TargetMode="External"/><Relationship Id="rId12" Type="http://schemas.openxmlformats.org/officeDocument/2006/relationships/hyperlink" Target="https://www.ons.gov.uk/" TargetMode="External"/><Relationship Id="rId17" Type="http://schemas.openxmlformats.org/officeDocument/2006/relationships/image" Target="../media/image1.png"/><Relationship Id="rId2" Type="http://schemas.openxmlformats.org/officeDocument/2006/relationships/hyperlink" Target="https://www.centreformentalhealth.org.uk/" TargetMode="External"/><Relationship Id="rId16" Type="http://schemas.openxmlformats.org/officeDocument/2006/relationships/hyperlink" Target="https://www.youngminds.org.uk/" TargetMode="External"/><Relationship Id="rId1" Type="http://schemas.openxmlformats.org/officeDocument/2006/relationships/slideLayout" Target="../slideLayouts/slideLayout1.xml"/><Relationship Id="rId6" Type="http://schemas.openxmlformats.org/officeDocument/2006/relationships/hyperlink" Target="https://healthwatchbirmingham.co.uk/" TargetMode="External"/><Relationship Id="rId11" Type="http://schemas.openxmlformats.org/officeDocument/2006/relationships/hyperlink" Target="https://www.england.nhs.uk/statistics" TargetMode="External"/><Relationship Id="rId5" Type="http://schemas.openxmlformats.org/officeDocument/2006/relationships/hyperlink" Target="https://bmcpsychiatry.biomedcentral.com/" TargetMode="External"/><Relationship Id="rId15" Type="http://schemas.openxmlformats.org/officeDocument/2006/relationships/hyperlink" Target="https://www.rcpsych.ac.uk/" TargetMode="External"/><Relationship Id="rId10" Type="http://schemas.openxmlformats.org/officeDocument/2006/relationships/hyperlink" Target="https://www.longtermplan.nhs.uk/" TargetMode="External"/><Relationship Id="rId19" Type="http://schemas.openxmlformats.org/officeDocument/2006/relationships/image" Target="../media/image3.png"/><Relationship Id="rId4" Type="http://schemas.openxmlformats.org/officeDocument/2006/relationships/hyperlink" Target="https://www.thelancet.com/" TargetMode="External"/><Relationship Id="rId9" Type="http://schemas.openxmlformats.org/officeDocument/2006/relationships/hyperlink" Target="https://digital.nhs.uk/" TargetMode="External"/><Relationship Id="rId14" Type="http://schemas.openxmlformats.org/officeDocument/2006/relationships/hyperlink" Target="https://link.springe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B3F4A2D-228D-B9AF-ED11-5D07860BA20F}"/>
              </a:ext>
            </a:extLst>
          </p:cNvPr>
          <p:cNvSpPr>
            <a:spLocks noGrp="1"/>
          </p:cNvSpPr>
          <p:nvPr>
            <p:ph type="ctrTitle"/>
          </p:nvPr>
        </p:nvSpPr>
        <p:spPr>
          <a:xfrm>
            <a:off x="-6743700" y="-4247413"/>
            <a:ext cx="47472600" cy="7742583"/>
          </a:xfrm>
        </p:spPr>
        <p:txBody>
          <a:bodyPr>
            <a:normAutofit/>
          </a:bodyPr>
          <a:lstStyle/>
          <a:p>
            <a:r>
              <a:rPr lang="en-GB" sz="7200" dirty="0">
                <a:latin typeface="Arial" panose="020B0604020202020204" pitchFamily="34" charset="0"/>
                <a:cs typeface="Arial" panose="020B0604020202020204" pitchFamily="34" charset="0"/>
              </a:rPr>
              <a:t>Barriers and enablers to accessing mental health services among young adults (18-25) in Birmingham. </a:t>
            </a:r>
            <a:br>
              <a:rPr lang="en-GB" sz="7200" dirty="0">
                <a:latin typeface="Arial" panose="020B0604020202020204" pitchFamily="34" charset="0"/>
                <a:cs typeface="Arial" panose="020B0604020202020204" pitchFamily="34" charset="0"/>
              </a:rPr>
            </a:br>
            <a:br>
              <a:rPr lang="en-GB" sz="72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Name of student: Ohikhuare Irogho</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Student ID: 2128365</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Name of supervisor: </a:t>
            </a:r>
            <a:r>
              <a:rPr lang="en-GB" sz="6000" dirty="0" err="1">
                <a:latin typeface="Arial" panose="020B0604020202020204" pitchFamily="34" charset="0"/>
                <a:cs typeface="Arial" panose="020B0604020202020204" pitchFamily="34" charset="0"/>
              </a:rPr>
              <a:t>Itse</a:t>
            </a:r>
            <a:r>
              <a:rPr lang="en-GB" sz="6000" dirty="0">
                <a:latin typeface="Arial" panose="020B0604020202020204" pitchFamily="34" charset="0"/>
                <a:cs typeface="Arial" panose="020B0604020202020204" pitchFamily="34" charset="0"/>
              </a:rPr>
              <a:t>  Olaoye</a:t>
            </a:r>
            <a:br>
              <a:rPr lang="en-GB" sz="6000" dirty="0">
                <a:latin typeface="Arial" panose="020B0604020202020204" pitchFamily="34" charset="0"/>
                <a:cs typeface="Arial" panose="020B0604020202020204" pitchFamily="34" charset="0"/>
              </a:rPr>
            </a:br>
            <a:r>
              <a:rPr lang="en-GB" sz="6000" dirty="0">
                <a:latin typeface="Arial" panose="020B0604020202020204" pitchFamily="34" charset="0"/>
                <a:cs typeface="Arial" panose="020B0604020202020204" pitchFamily="34" charset="0"/>
              </a:rPr>
              <a:t>Module Tittle: MSC. Public Health and social care in practice</a:t>
            </a:r>
            <a:br>
              <a:rPr lang="en-GB" sz="6000" dirty="0">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17F459F-A34D-6C91-0201-55763AB28554}"/>
              </a:ext>
            </a:extLst>
          </p:cNvPr>
          <p:cNvSpPr>
            <a:spLocks noGrp="1"/>
          </p:cNvSpPr>
          <p:nvPr>
            <p:ph type="subTitle" idx="1"/>
          </p:nvPr>
        </p:nvSpPr>
        <p:spPr>
          <a:xfrm>
            <a:off x="3839818" y="28068104"/>
            <a:ext cx="42277748" cy="12509708"/>
          </a:xfrm>
        </p:spPr>
        <p:txBody>
          <a:bodyPr>
            <a:normAutofit fontScale="25000" lnSpcReduction="20000"/>
          </a:bodyPr>
          <a:lstStyle/>
          <a:p>
            <a:r>
              <a:rPr lang="en-GB" sz="24000" b="1" dirty="0">
                <a:latin typeface="Arial" panose="020B0604020202020204" pitchFamily="34" charset="0"/>
                <a:cs typeface="Arial" panose="020B0604020202020204" pitchFamily="34" charset="0"/>
              </a:rPr>
              <a:t>REFERENCES</a:t>
            </a:r>
          </a:p>
          <a:p>
            <a:pPr>
              <a:lnSpc>
                <a:spcPct val="170000"/>
              </a:lnSpc>
            </a:pPr>
            <a:r>
              <a:rPr lang="en-US" sz="19200" dirty="0">
                <a:latin typeface="Arial" panose="020B0604020202020204" pitchFamily="34" charset="0"/>
                <a:cs typeface="Arial" panose="020B0604020202020204" pitchFamily="34" charset="0"/>
              </a:rPr>
              <a:t>Centre for Mental Health (2023) </a:t>
            </a:r>
            <a:r>
              <a:rPr lang="en-US" sz="19200" i="1" dirty="0">
                <a:latin typeface="Arial" panose="020B0604020202020204" pitchFamily="34" charset="0"/>
                <a:cs typeface="Arial" panose="020B0604020202020204" pitchFamily="34" charset="0"/>
              </a:rPr>
              <a:t>The state of children and young people’s mental health 2023</a:t>
            </a:r>
            <a:r>
              <a:rPr lang="en-US" sz="19200" dirty="0">
                <a:latin typeface="Arial" panose="020B0604020202020204" pitchFamily="34" charset="0"/>
                <a:cs typeface="Arial" panose="020B0604020202020204" pitchFamily="34" charset="0"/>
              </a:rPr>
              <a:t>. London: Centre for Mental Health. Available at: </a:t>
            </a:r>
            <a:r>
              <a:rPr lang="en-US" sz="19200" dirty="0">
                <a:latin typeface="Arial" panose="020B0604020202020204" pitchFamily="34" charset="0"/>
                <a:cs typeface="Arial" panose="020B0604020202020204" pitchFamily="34" charset="0"/>
                <a:hlinkClick r:id="rId2"/>
              </a:rPr>
              <a:t>https://www.centreformentalhealth.org.uk</a:t>
            </a:r>
            <a:r>
              <a:rPr lang="en-US" sz="19200" dirty="0">
                <a:latin typeface="Arial" panose="020B0604020202020204" pitchFamily="34" charset="0"/>
                <a:cs typeface="Arial" panose="020B0604020202020204" pitchFamily="34" charset="0"/>
              </a:rPr>
              <a:t> ( Accessed 25 February 2026)</a:t>
            </a:r>
          </a:p>
          <a:p>
            <a:pPr>
              <a:lnSpc>
                <a:spcPct val="170000"/>
              </a:lnSpc>
            </a:pPr>
            <a:r>
              <a:rPr lang="en-US" sz="19200" dirty="0">
                <a:latin typeface="Arial" panose="020B0604020202020204" pitchFamily="34" charset="0"/>
                <a:cs typeface="Arial" panose="020B0604020202020204" pitchFamily="34" charset="0"/>
              </a:rPr>
              <a:t>Department of Health and Social Care (2018) </a:t>
            </a:r>
            <a:r>
              <a:rPr lang="en-US" sz="19200" i="1" dirty="0">
                <a:latin typeface="Arial" panose="020B0604020202020204" pitchFamily="34" charset="0"/>
                <a:cs typeface="Arial" panose="020B0604020202020204" pitchFamily="34" charset="0"/>
              </a:rPr>
              <a:t>Preventing suicide in England: Fourth progress report</a:t>
            </a:r>
            <a:r>
              <a:rPr lang="en-US" sz="19200" dirty="0">
                <a:latin typeface="Arial" panose="020B0604020202020204" pitchFamily="34" charset="0"/>
                <a:cs typeface="Arial" panose="020B0604020202020204" pitchFamily="34" charset="0"/>
              </a:rPr>
              <a:t>. London: DHSC. Available at: </a:t>
            </a:r>
            <a:r>
              <a:rPr lang="en-US" sz="19200" dirty="0">
                <a:latin typeface="Arial" panose="020B0604020202020204" pitchFamily="34" charset="0"/>
                <a:cs typeface="Arial" panose="020B0604020202020204" pitchFamily="34" charset="0"/>
                <a:hlinkClick r:id="rId3"/>
              </a:rPr>
              <a:t>https://www.gov.uk/government/publications</a:t>
            </a:r>
            <a:r>
              <a:rPr lang="en-US" sz="19200" dirty="0">
                <a:latin typeface="Arial" panose="020B0604020202020204" pitchFamily="34" charset="0"/>
                <a:cs typeface="Arial" panose="020B0604020202020204" pitchFamily="34" charset="0"/>
              </a:rPr>
              <a:t>  (Accessed 25  February 2026)</a:t>
            </a:r>
          </a:p>
          <a:p>
            <a:pPr>
              <a:lnSpc>
                <a:spcPct val="170000"/>
              </a:lnSpc>
            </a:pPr>
            <a:r>
              <a:rPr lang="en-US" sz="19200" dirty="0">
                <a:latin typeface="Arial" panose="020B0604020202020204" pitchFamily="34" charset="0"/>
                <a:cs typeface="Arial" panose="020B0604020202020204" pitchFamily="34" charset="0"/>
              </a:rPr>
              <a:t>Fisher, H., et al. (2022) ‘Inequalities in mental health service access among young adults’, </a:t>
            </a:r>
            <a:r>
              <a:rPr lang="en-US" sz="19200" i="1" dirty="0">
                <a:latin typeface="Arial" panose="020B0604020202020204" pitchFamily="34" charset="0"/>
                <a:cs typeface="Arial" panose="020B0604020202020204" pitchFamily="34" charset="0"/>
              </a:rPr>
              <a:t>Lancet Psychiatry</a:t>
            </a:r>
            <a:r>
              <a:rPr lang="en-US" sz="19200" dirty="0">
                <a:latin typeface="Arial" panose="020B0604020202020204" pitchFamily="34" charset="0"/>
                <a:cs typeface="Arial" panose="020B0604020202020204" pitchFamily="34" charset="0"/>
              </a:rPr>
              <a:t>, 9(5), pp. 365–376. Available at: </a:t>
            </a:r>
            <a:r>
              <a:rPr lang="en-US" sz="19200" dirty="0">
                <a:latin typeface="Arial" panose="020B0604020202020204" pitchFamily="34" charset="0"/>
                <a:cs typeface="Arial" panose="020B0604020202020204" pitchFamily="34" charset="0"/>
                <a:hlinkClick r:id="rId4"/>
              </a:rPr>
              <a:t>https://www.thelancet.com</a:t>
            </a:r>
            <a:r>
              <a:rPr lang="en-US" sz="19200" dirty="0">
                <a:latin typeface="Arial" panose="020B0604020202020204" pitchFamily="34" charset="0"/>
                <a:cs typeface="Arial" panose="020B0604020202020204" pitchFamily="34" charset="0"/>
              </a:rPr>
              <a:t> (Accessed 28 February 2026)</a:t>
            </a:r>
          </a:p>
          <a:p>
            <a:pPr>
              <a:lnSpc>
                <a:spcPct val="170000"/>
              </a:lnSpc>
            </a:pPr>
            <a:r>
              <a:rPr lang="en-US" sz="19200" dirty="0">
                <a:latin typeface="Arial" panose="020B0604020202020204" pitchFamily="34" charset="0"/>
                <a:cs typeface="Arial" panose="020B0604020202020204" pitchFamily="34" charset="0"/>
              </a:rPr>
              <a:t>Gulliver, A., Griffiths, K.M. and Christensen, H. (2010) ‘Perceived barriers and facilitators to mental health help-seeking’, </a:t>
            </a:r>
            <a:r>
              <a:rPr lang="en-US" sz="19200" i="1" dirty="0">
                <a:latin typeface="Arial" panose="020B0604020202020204" pitchFamily="34" charset="0"/>
                <a:cs typeface="Arial" panose="020B0604020202020204" pitchFamily="34" charset="0"/>
              </a:rPr>
              <a:t>BMC Psychiatry</a:t>
            </a:r>
            <a:r>
              <a:rPr lang="en-US" sz="19200" dirty="0">
                <a:latin typeface="Arial" panose="020B0604020202020204" pitchFamily="34" charset="0"/>
                <a:cs typeface="Arial" panose="020B0604020202020204" pitchFamily="34" charset="0"/>
              </a:rPr>
              <a:t>, 10(113). Available at: </a:t>
            </a:r>
            <a:r>
              <a:rPr lang="en-US" sz="19200" dirty="0">
                <a:latin typeface="Arial" panose="020B0604020202020204" pitchFamily="34" charset="0"/>
                <a:cs typeface="Arial" panose="020B0604020202020204" pitchFamily="34" charset="0"/>
                <a:hlinkClick r:id="rId5"/>
              </a:rPr>
              <a:t>https://bmcpsychiatry.biomedcentral.com</a:t>
            </a:r>
            <a:r>
              <a:rPr lang="en-US" sz="19200" dirty="0">
                <a:latin typeface="Arial" panose="020B0604020202020204" pitchFamily="34" charset="0"/>
                <a:cs typeface="Arial" panose="020B0604020202020204" pitchFamily="34" charset="0"/>
              </a:rPr>
              <a:t> (Accessed 26 February 2026)</a:t>
            </a:r>
          </a:p>
          <a:p>
            <a:pPr>
              <a:lnSpc>
                <a:spcPct val="170000"/>
              </a:lnSpc>
            </a:pPr>
            <a:r>
              <a:rPr lang="en-US" sz="19200" dirty="0">
                <a:latin typeface="Arial" panose="020B0604020202020204" pitchFamily="34" charset="0"/>
                <a:cs typeface="Arial" panose="020B0604020202020204" pitchFamily="34" charset="0"/>
              </a:rPr>
              <a:t>Healthwatch Birmingham (2021) </a:t>
            </a:r>
            <a:r>
              <a:rPr lang="en-US" sz="19200" i="1" dirty="0">
                <a:latin typeface="Arial" panose="020B0604020202020204" pitchFamily="34" charset="0"/>
                <a:cs typeface="Arial" panose="020B0604020202020204" pitchFamily="34" charset="0"/>
              </a:rPr>
              <a:t>Access to mental health services for young people in Birmingham</a:t>
            </a:r>
            <a:r>
              <a:rPr lang="en-US" sz="19200" dirty="0">
                <a:latin typeface="Arial" panose="020B0604020202020204" pitchFamily="34" charset="0"/>
                <a:cs typeface="Arial" panose="020B0604020202020204" pitchFamily="34" charset="0"/>
              </a:rPr>
              <a:t>. Birmingham: Healthwatch. Available at   </a:t>
            </a:r>
            <a:r>
              <a:rPr lang="en-US" sz="19200" dirty="0">
                <a:latin typeface="Arial" panose="020B0604020202020204" pitchFamily="34" charset="0"/>
                <a:cs typeface="Arial" panose="020B0604020202020204" pitchFamily="34" charset="0"/>
                <a:hlinkClick r:id="rId6"/>
              </a:rPr>
              <a:t>https://healthwatchbirmingham.co.uk</a:t>
            </a:r>
            <a:r>
              <a:rPr lang="en-US" sz="19200" dirty="0">
                <a:latin typeface="Arial" panose="020B0604020202020204" pitchFamily="34" charset="0"/>
                <a:cs typeface="Arial" panose="020B0604020202020204" pitchFamily="34" charset="0"/>
              </a:rPr>
              <a:t> (Accessed 24 February 2026)</a:t>
            </a:r>
          </a:p>
          <a:p>
            <a:pPr>
              <a:lnSpc>
                <a:spcPct val="170000"/>
              </a:lnSpc>
            </a:pPr>
            <a:r>
              <a:rPr lang="en-US" sz="19200" dirty="0">
                <a:latin typeface="Arial" panose="020B0604020202020204" pitchFamily="34" charset="0"/>
                <a:cs typeface="Arial" panose="020B0604020202020204" pitchFamily="34" charset="0"/>
              </a:rPr>
              <a:t>McGorry, P., Bates, T. and Birchwood, M. (2013) ‘Designing youth mental health services’, </a:t>
            </a:r>
            <a:r>
              <a:rPr lang="en-US" sz="19200" i="1" dirty="0">
                <a:latin typeface="Arial" panose="020B0604020202020204" pitchFamily="34" charset="0"/>
                <a:cs typeface="Arial" panose="020B0604020202020204" pitchFamily="34" charset="0"/>
              </a:rPr>
              <a:t>British Journal of Psychiatry</a:t>
            </a:r>
            <a:r>
              <a:rPr lang="en-US" sz="19200" dirty="0">
                <a:latin typeface="Arial" panose="020B0604020202020204" pitchFamily="34" charset="0"/>
                <a:cs typeface="Arial" panose="020B0604020202020204" pitchFamily="34" charset="0"/>
              </a:rPr>
              <a:t>, 202(s54), pp. s30–s35. Available at: </a:t>
            </a:r>
            <a:r>
              <a:rPr lang="en-US" sz="19200" dirty="0">
                <a:latin typeface="Arial" panose="020B0604020202020204" pitchFamily="34" charset="0"/>
                <a:cs typeface="Arial" panose="020B0604020202020204" pitchFamily="34" charset="0"/>
                <a:hlinkClick r:id="rId7"/>
              </a:rPr>
              <a:t>https://www.cambridge.org/core/journals/the-british-journal-of-psychiatry</a:t>
            </a:r>
            <a:r>
              <a:rPr lang="en-US" sz="19200" dirty="0">
                <a:latin typeface="Arial" panose="020B0604020202020204" pitchFamily="34" charset="0"/>
                <a:cs typeface="Arial" panose="020B0604020202020204" pitchFamily="34" charset="0"/>
              </a:rPr>
              <a:t> (Accessed 23 February 2026)</a:t>
            </a:r>
          </a:p>
          <a:p>
            <a:pPr>
              <a:lnSpc>
                <a:spcPct val="170000"/>
              </a:lnSpc>
            </a:pPr>
            <a:r>
              <a:rPr lang="en-US" sz="19200" dirty="0">
                <a:latin typeface="Arial" panose="020B0604020202020204" pitchFamily="34" charset="0"/>
                <a:cs typeface="Arial" panose="020B0604020202020204" pitchFamily="34" charset="0"/>
              </a:rPr>
              <a:t>Mental Health Foundation (2022) </a:t>
            </a:r>
            <a:r>
              <a:rPr lang="en-US" sz="19200" i="1" dirty="0">
                <a:latin typeface="Arial" panose="020B0604020202020204" pitchFamily="34" charset="0"/>
                <a:cs typeface="Arial" panose="020B0604020202020204" pitchFamily="34" charset="0"/>
              </a:rPr>
              <a:t>Mental health statistics: Young people</a:t>
            </a:r>
            <a:r>
              <a:rPr lang="en-US" sz="19200" dirty="0">
                <a:latin typeface="Arial" panose="020B0604020202020204" pitchFamily="34" charset="0"/>
                <a:cs typeface="Arial" panose="020B0604020202020204" pitchFamily="34" charset="0"/>
              </a:rPr>
              <a:t>. London: MHF. Available at: </a:t>
            </a:r>
            <a:r>
              <a:rPr lang="en-US" sz="19200" dirty="0">
                <a:latin typeface="Arial" panose="020B0604020202020204" pitchFamily="34" charset="0"/>
                <a:cs typeface="Arial" panose="020B0604020202020204" pitchFamily="34" charset="0"/>
                <a:hlinkClick r:id="rId8"/>
              </a:rPr>
              <a:t>https://www.mentalhealth.org.uk</a:t>
            </a:r>
            <a:r>
              <a:rPr lang="en-US" sz="19200" dirty="0">
                <a:latin typeface="Arial" panose="020B0604020202020204" pitchFamily="34" charset="0"/>
                <a:cs typeface="Arial" panose="020B0604020202020204" pitchFamily="34" charset="0"/>
              </a:rPr>
              <a:t> (Accessed 23 February 2026)</a:t>
            </a:r>
          </a:p>
          <a:p>
            <a:pPr>
              <a:lnSpc>
                <a:spcPct val="170000"/>
              </a:lnSpc>
            </a:pPr>
            <a:r>
              <a:rPr lang="en-US" sz="19200" dirty="0">
                <a:latin typeface="Arial" panose="020B0604020202020204" pitchFamily="34" charset="0"/>
                <a:cs typeface="Arial" panose="020B0604020202020204" pitchFamily="34" charset="0"/>
              </a:rPr>
              <a:t>NHS Digital (2023) </a:t>
            </a:r>
            <a:r>
              <a:rPr lang="en-US" sz="19200" i="1" dirty="0">
                <a:latin typeface="Arial" panose="020B0604020202020204" pitchFamily="34" charset="0"/>
                <a:cs typeface="Arial" panose="020B0604020202020204" pitchFamily="34" charset="0"/>
              </a:rPr>
              <a:t>Mental Health of Children and Young People in England 2023</a:t>
            </a:r>
            <a:r>
              <a:rPr lang="en-US" sz="19200" dirty="0">
                <a:latin typeface="Arial" panose="020B0604020202020204" pitchFamily="34" charset="0"/>
                <a:cs typeface="Arial" panose="020B0604020202020204" pitchFamily="34" charset="0"/>
              </a:rPr>
              <a:t>. Leeds: NHS Digital. Available at: </a:t>
            </a:r>
            <a:r>
              <a:rPr lang="en-US" sz="19200" dirty="0">
                <a:latin typeface="Arial" panose="020B0604020202020204" pitchFamily="34" charset="0"/>
                <a:cs typeface="Arial" panose="020B0604020202020204" pitchFamily="34" charset="0"/>
                <a:hlinkClick r:id="rId9"/>
              </a:rPr>
              <a:t>https://digital.nhs.uk</a:t>
            </a:r>
            <a:r>
              <a:rPr lang="en-US" sz="19200" dirty="0">
                <a:latin typeface="Arial" panose="020B0604020202020204" pitchFamily="34" charset="0"/>
                <a:cs typeface="Arial" panose="020B0604020202020204" pitchFamily="34" charset="0"/>
              </a:rPr>
              <a:t> ( Accessed 23 February 2026)</a:t>
            </a:r>
          </a:p>
          <a:p>
            <a:pPr>
              <a:lnSpc>
                <a:spcPct val="170000"/>
              </a:lnSpc>
            </a:pPr>
            <a:r>
              <a:rPr lang="en-US" sz="19200" dirty="0">
                <a:latin typeface="Arial" panose="020B0604020202020204" pitchFamily="34" charset="0"/>
                <a:cs typeface="Arial" panose="020B0604020202020204" pitchFamily="34" charset="0"/>
              </a:rPr>
              <a:t>NHS England (2019) </a:t>
            </a:r>
            <a:r>
              <a:rPr lang="en-US" sz="19200" i="1" dirty="0">
                <a:latin typeface="Arial" panose="020B0604020202020204" pitchFamily="34" charset="0"/>
                <a:cs typeface="Arial" panose="020B0604020202020204" pitchFamily="34" charset="0"/>
              </a:rPr>
              <a:t>The NHS Long Term Plan</a:t>
            </a:r>
            <a:r>
              <a:rPr lang="en-US" sz="19200" dirty="0">
                <a:latin typeface="Arial" panose="020B0604020202020204" pitchFamily="34" charset="0"/>
                <a:cs typeface="Arial" panose="020B0604020202020204" pitchFamily="34" charset="0"/>
              </a:rPr>
              <a:t>. London: NHS England. Available at: </a:t>
            </a:r>
            <a:r>
              <a:rPr lang="en-US" sz="19200" dirty="0">
                <a:latin typeface="Arial" panose="020B0604020202020204" pitchFamily="34" charset="0"/>
                <a:cs typeface="Arial" panose="020B0604020202020204" pitchFamily="34" charset="0"/>
                <a:hlinkClick r:id="rId10"/>
              </a:rPr>
              <a:t>https://www.longtermplan.nhs.uk</a:t>
            </a:r>
            <a:r>
              <a:rPr lang="en-US" sz="19200" dirty="0">
                <a:latin typeface="Arial" panose="020B0604020202020204" pitchFamily="34" charset="0"/>
                <a:cs typeface="Arial" panose="020B0604020202020204" pitchFamily="34" charset="0"/>
              </a:rPr>
              <a:t> (Accessed 28 February 2026)</a:t>
            </a:r>
          </a:p>
          <a:p>
            <a:pPr>
              <a:lnSpc>
                <a:spcPct val="170000"/>
              </a:lnSpc>
            </a:pPr>
            <a:r>
              <a:rPr lang="en-US" sz="19200" dirty="0">
                <a:latin typeface="Arial" panose="020B0604020202020204" pitchFamily="34" charset="0"/>
                <a:cs typeface="Arial" panose="020B0604020202020204" pitchFamily="34" charset="0"/>
              </a:rPr>
              <a:t>NHS England (2023) </a:t>
            </a:r>
            <a:r>
              <a:rPr lang="en-US" sz="19200" i="1" dirty="0">
                <a:latin typeface="Arial" panose="020B0604020202020204" pitchFamily="34" charset="0"/>
                <a:cs typeface="Arial" panose="020B0604020202020204" pitchFamily="34" charset="0"/>
              </a:rPr>
              <a:t>Mental Health Services Monthly Statistics</a:t>
            </a:r>
            <a:r>
              <a:rPr lang="en-US" sz="19200" dirty="0">
                <a:latin typeface="Arial" panose="020B0604020202020204" pitchFamily="34" charset="0"/>
                <a:cs typeface="Arial" panose="020B0604020202020204" pitchFamily="34" charset="0"/>
              </a:rPr>
              <a:t>. London: NHS England. Available at: </a:t>
            </a:r>
            <a:r>
              <a:rPr lang="en-US" sz="19200" dirty="0">
                <a:latin typeface="Arial" panose="020B0604020202020204" pitchFamily="34" charset="0"/>
                <a:cs typeface="Arial" panose="020B0604020202020204" pitchFamily="34" charset="0"/>
                <a:hlinkClick r:id="rId11"/>
              </a:rPr>
              <a:t>https://www.england.nhs.uk/statistics</a:t>
            </a:r>
            <a:r>
              <a:rPr lang="en-US" sz="19200" dirty="0">
                <a:latin typeface="Arial" panose="020B0604020202020204" pitchFamily="34" charset="0"/>
                <a:cs typeface="Arial" panose="020B0604020202020204" pitchFamily="34" charset="0"/>
              </a:rPr>
              <a:t> (Accessed 27 February 2026)</a:t>
            </a:r>
          </a:p>
          <a:p>
            <a:pPr>
              <a:lnSpc>
                <a:spcPct val="170000"/>
              </a:lnSpc>
            </a:pPr>
            <a:r>
              <a:rPr lang="en-US" sz="19200" dirty="0">
                <a:latin typeface="Arial" panose="020B0604020202020204" pitchFamily="34" charset="0"/>
                <a:cs typeface="Arial" panose="020B0604020202020204" pitchFamily="34" charset="0"/>
              </a:rPr>
              <a:t>Office for National Statistics (2022) </a:t>
            </a:r>
            <a:r>
              <a:rPr lang="en-US" sz="19200" i="1" dirty="0">
                <a:latin typeface="Arial" panose="020B0604020202020204" pitchFamily="34" charset="0"/>
                <a:cs typeface="Arial" panose="020B0604020202020204" pitchFamily="34" charset="0"/>
              </a:rPr>
              <a:t>Young people’s well-being in the UK</a:t>
            </a:r>
            <a:r>
              <a:rPr lang="en-US" sz="19200" dirty="0">
                <a:latin typeface="Arial" panose="020B0604020202020204" pitchFamily="34" charset="0"/>
                <a:cs typeface="Arial" panose="020B0604020202020204" pitchFamily="34" charset="0"/>
              </a:rPr>
              <a:t>. London: ONS. Available at: </a:t>
            </a:r>
            <a:r>
              <a:rPr lang="en-US" sz="19200" dirty="0">
                <a:latin typeface="Arial" panose="020B0604020202020204" pitchFamily="34" charset="0"/>
                <a:cs typeface="Arial" panose="020B0604020202020204" pitchFamily="34" charset="0"/>
                <a:hlinkClick r:id="rId12"/>
              </a:rPr>
              <a:t>https://www.ons.gov.uk</a:t>
            </a:r>
            <a:r>
              <a:rPr lang="en-US" sz="19200" dirty="0">
                <a:latin typeface="Arial" panose="020B0604020202020204" pitchFamily="34" charset="0"/>
                <a:cs typeface="Arial" panose="020B0604020202020204" pitchFamily="34" charset="0"/>
              </a:rPr>
              <a:t> (Accessed 21 February 2026)</a:t>
            </a:r>
          </a:p>
          <a:p>
            <a:pPr>
              <a:lnSpc>
                <a:spcPct val="170000"/>
              </a:lnSpc>
            </a:pPr>
            <a:r>
              <a:rPr lang="en-US" sz="19200" dirty="0">
                <a:latin typeface="Arial" panose="020B0604020202020204" pitchFamily="34" charset="0"/>
                <a:cs typeface="Arial" panose="020B0604020202020204" pitchFamily="34" charset="0"/>
              </a:rPr>
              <a:t>Public Health England (2019) </a:t>
            </a:r>
            <a:r>
              <a:rPr lang="en-US" sz="19200" i="1" dirty="0">
                <a:latin typeface="Arial" panose="020B0604020202020204" pitchFamily="34" charset="0"/>
                <a:cs typeface="Arial" panose="020B0604020202020204" pitchFamily="34" charset="0"/>
              </a:rPr>
              <a:t>Prevention concordat for better mental health</a:t>
            </a:r>
            <a:r>
              <a:rPr lang="en-US" sz="19200" dirty="0">
                <a:latin typeface="Arial" panose="020B0604020202020204" pitchFamily="34" charset="0"/>
                <a:cs typeface="Arial" panose="020B0604020202020204" pitchFamily="34" charset="0"/>
              </a:rPr>
              <a:t>. London: PHE. Available at: </a:t>
            </a:r>
            <a:r>
              <a:rPr lang="en-US" sz="19200" dirty="0">
                <a:latin typeface="Arial" panose="020B0604020202020204" pitchFamily="34" charset="0"/>
                <a:cs typeface="Arial" panose="020B0604020202020204" pitchFamily="34" charset="0"/>
                <a:hlinkClick r:id="rId13"/>
              </a:rPr>
              <a:t>https://www.gov.uk</a:t>
            </a:r>
            <a:r>
              <a:rPr lang="en-US" sz="19200" dirty="0">
                <a:latin typeface="Arial" panose="020B0604020202020204" pitchFamily="34" charset="0"/>
                <a:cs typeface="Arial" panose="020B0604020202020204" pitchFamily="34" charset="0"/>
              </a:rPr>
              <a:t> (Accessed 20 February 2026)</a:t>
            </a:r>
          </a:p>
          <a:p>
            <a:pPr>
              <a:lnSpc>
                <a:spcPct val="170000"/>
              </a:lnSpc>
            </a:pPr>
            <a:r>
              <a:rPr lang="en-US" sz="19200" dirty="0">
                <a:latin typeface="Arial" panose="020B0604020202020204" pitchFamily="34" charset="0"/>
                <a:cs typeface="Arial" panose="020B0604020202020204" pitchFamily="34" charset="0"/>
              </a:rPr>
              <a:t>          Reardon, T., et al. (2017) ‘Barriers to accessing mental health services for young people’, </a:t>
            </a:r>
            <a:r>
              <a:rPr lang="en-US" sz="19200" i="1" dirty="0">
                <a:latin typeface="Arial" panose="020B0604020202020204" pitchFamily="34" charset="0"/>
                <a:cs typeface="Arial" panose="020B0604020202020204" pitchFamily="34" charset="0"/>
              </a:rPr>
              <a:t>European Child &amp; Adolescent Psychiatry</a:t>
            </a:r>
            <a:r>
              <a:rPr lang="en-US" sz="19200" dirty="0">
                <a:latin typeface="Arial" panose="020B0604020202020204" pitchFamily="34" charset="0"/>
                <a:cs typeface="Arial" panose="020B0604020202020204" pitchFamily="34" charset="0"/>
              </a:rPr>
              <a:t>, 26(6), pp. 623–647. Available at: </a:t>
            </a:r>
            <a:r>
              <a:rPr lang="en-US" sz="19200" dirty="0">
                <a:latin typeface="Arial" panose="020B0604020202020204" pitchFamily="34" charset="0"/>
                <a:cs typeface="Arial" panose="020B0604020202020204" pitchFamily="34" charset="0"/>
                <a:hlinkClick r:id="rId14"/>
              </a:rPr>
              <a:t>https://link.springer.com</a:t>
            </a:r>
            <a:r>
              <a:rPr lang="en-US" sz="19200" dirty="0">
                <a:latin typeface="Arial" panose="020B0604020202020204" pitchFamily="34" charset="0"/>
                <a:cs typeface="Arial" panose="020B0604020202020204" pitchFamily="34" charset="0"/>
              </a:rPr>
              <a:t> (Accessed 20 February 2026)</a:t>
            </a:r>
          </a:p>
          <a:p>
            <a:pPr>
              <a:lnSpc>
                <a:spcPct val="170000"/>
              </a:lnSpc>
            </a:pPr>
            <a:r>
              <a:rPr lang="en-US" sz="19200" dirty="0">
                <a:latin typeface="Arial" panose="020B0604020202020204" pitchFamily="34" charset="0"/>
                <a:cs typeface="Arial" panose="020B0604020202020204" pitchFamily="34" charset="0"/>
              </a:rPr>
              <a:t>     Royal College of Psychiatrists (2021) </a:t>
            </a:r>
            <a:r>
              <a:rPr lang="en-US" sz="19200" i="1" dirty="0">
                <a:latin typeface="Arial" panose="020B0604020202020204" pitchFamily="34" charset="0"/>
                <a:cs typeface="Arial" panose="020B0604020202020204" pitchFamily="34" charset="0"/>
              </a:rPr>
              <a:t>Transition from CAMHS to adult services</a:t>
            </a:r>
            <a:r>
              <a:rPr lang="en-US" sz="19200" dirty="0">
                <a:latin typeface="Arial" panose="020B0604020202020204" pitchFamily="34" charset="0"/>
                <a:cs typeface="Arial" panose="020B0604020202020204" pitchFamily="34" charset="0"/>
              </a:rPr>
              <a:t>. London: </a:t>
            </a:r>
            <a:r>
              <a:rPr lang="en-US" sz="19200" dirty="0" err="1">
                <a:latin typeface="Arial" panose="020B0604020202020204" pitchFamily="34" charset="0"/>
                <a:cs typeface="Arial" panose="020B0604020202020204" pitchFamily="34" charset="0"/>
              </a:rPr>
              <a:t>RCPsych</a:t>
            </a:r>
            <a:r>
              <a:rPr lang="en-US" sz="19200" dirty="0">
                <a:latin typeface="Arial" panose="020B0604020202020204" pitchFamily="34" charset="0"/>
                <a:cs typeface="Arial" panose="020B0604020202020204" pitchFamily="34" charset="0"/>
              </a:rPr>
              <a:t>. Available at: </a:t>
            </a:r>
            <a:r>
              <a:rPr lang="en-US" sz="19200" dirty="0">
                <a:latin typeface="Arial" panose="020B0604020202020204" pitchFamily="34" charset="0"/>
                <a:cs typeface="Arial" panose="020B0604020202020204" pitchFamily="34" charset="0"/>
                <a:hlinkClick r:id="rId15"/>
              </a:rPr>
              <a:t>https://www.rcpsych.ac.uk</a:t>
            </a:r>
            <a:r>
              <a:rPr lang="en-US" sz="19200" dirty="0">
                <a:latin typeface="Arial" panose="020B0604020202020204" pitchFamily="34" charset="0"/>
                <a:cs typeface="Arial" panose="020B0604020202020204" pitchFamily="34" charset="0"/>
              </a:rPr>
              <a:t> ( Accessed 26 February 2026)</a:t>
            </a:r>
          </a:p>
          <a:p>
            <a:pPr>
              <a:lnSpc>
                <a:spcPct val="170000"/>
              </a:lnSpc>
            </a:pPr>
            <a:r>
              <a:rPr lang="en-US" sz="19200" dirty="0" err="1">
                <a:latin typeface="Arial" panose="020B0604020202020204" pitchFamily="34" charset="0"/>
                <a:cs typeface="Arial" panose="020B0604020202020204" pitchFamily="34" charset="0"/>
              </a:rPr>
              <a:t>YoungMinds</a:t>
            </a:r>
            <a:r>
              <a:rPr lang="en-US" sz="19200" dirty="0">
                <a:latin typeface="Arial" panose="020B0604020202020204" pitchFamily="34" charset="0"/>
                <a:cs typeface="Arial" panose="020B0604020202020204" pitchFamily="34" charset="0"/>
              </a:rPr>
              <a:t> (2023) </a:t>
            </a:r>
            <a:r>
              <a:rPr lang="en-US" sz="19200" i="1" dirty="0">
                <a:latin typeface="Arial" panose="020B0604020202020204" pitchFamily="34" charset="0"/>
                <a:cs typeface="Arial" panose="020B0604020202020204" pitchFamily="34" charset="0"/>
              </a:rPr>
              <a:t>Beyond the waiting room: Young people’s experiences of mental health services</a:t>
            </a:r>
            <a:r>
              <a:rPr lang="en-US" sz="19200" dirty="0">
                <a:latin typeface="Arial" panose="020B0604020202020204" pitchFamily="34" charset="0"/>
                <a:cs typeface="Arial" panose="020B0604020202020204" pitchFamily="34" charset="0"/>
              </a:rPr>
              <a:t>. London: </a:t>
            </a:r>
            <a:r>
              <a:rPr lang="en-US" sz="19200" dirty="0" err="1">
                <a:latin typeface="Arial" panose="020B0604020202020204" pitchFamily="34" charset="0"/>
                <a:cs typeface="Arial" panose="020B0604020202020204" pitchFamily="34" charset="0"/>
              </a:rPr>
              <a:t>YoungMinds</a:t>
            </a:r>
            <a:r>
              <a:rPr lang="en-US" sz="19200" dirty="0">
                <a:latin typeface="Arial" panose="020B0604020202020204" pitchFamily="34" charset="0"/>
                <a:cs typeface="Arial" panose="020B0604020202020204" pitchFamily="34" charset="0"/>
              </a:rPr>
              <a:t>. Available at: </a:t>
            </a:r>
            <a:r>
              <a:rPr lang="en-US" sz="19200" dirty="0">
                <a:latin typeface="Arial" panose="020B0604020202020204" pitchFamily="34" charset="0"/>
                <a:cs typeface="Arial" panose="020B0604020202020204" pitchFamily="34" charset="0"/>
                <a:hlinkClick r:id="rId16"/>
              </a:rPr>
              <a:t>https://www.youngminds.org.uk</a:t>
            </a:r>
            <a:r>
              <a:rPr lang="en-US" sz="19200" dirty="0">
                <a:latin typeface="Arial" panose="020B0604020202020204" pitchFamily="34" charset="0"/>
                <a:cs typeface="Arial" panose="020B0604020202020204" pitchFamily="34" charset="0"/>
              </a:rPr>
              <a:t> ( Accessed 2 March 2026)</a:t>
            </a:r>
          </a:p>
          <a:p>
            <a:endParaRPr lang="en-GB" dirty="0"/>
          </a:p>
        </p:txBody>
      </p:sp>
      <p:grpSp>
        <p:nvGrpSpPr>
          <p:cNvPr id="7" name="Group 62">
            <a:extLst>
              <a:ext uri="{FF2B5EF4-FFF2-40B4-BE49-F238E27FC236}">
                <a16:creationId xmlns:a16="http://schemas.microsoft.com/office/drawing/2014/main" id="{3EAB1887-3D43-5E51-6498-EDB08E0B245F}"/>
              </a:ext>
            </a:extLst>
          </p:cNvPr>
          <p:cNvGrpSpPr/>
          <p:nvPr/>
        </p:nvGrpSpPr>
        <p:grpSpPr>
          <a:xfrm>
            <a:off x="-22452041" y="-3703148"/>
            <a:ext cx="16371913" cy="7104259"/>
            <a:chOff x="-19117" y="400711"/>
            <a:chExt cx="1189034" cy="863298"/>
          </a:xfrm>
        </p:grpSpPr>
        <p:sp>
          <p:nvSpPr>
            <p:cNvPr id="8" name="Freeform 63">
              <a:extLst>
                <a:ext uri="{FF2B5EF4-FFF2-40B4-BE49-F238E27FC236}">
                  <a16:creationId xmlns:a16="http://schemas.microsoft.com/office/drawing/2014/main" id="{A4849F47-3357-15EC-246E-7EF1541EA0A3}"/>
                </a:ext>
              </a:extLst>
            </p:cNvPr>
            <p:cNvSpPr/>
            <p:nvPr/>
          </p:nvSpPr>
          <p:spPr>
            <a:xfrm>
              <a:off x="-19117" y="400711"/>
              <a:ext cx="1189034" cy="863298"/>
            </a:xfrm>
            <a:custGeom>
              <a:avLst/>
              <a:gdLst/>
              <a:ahLst/>
              <a:cxnLst/>
              <a:rect l="l" t="t" r="r" b="b"/>
              <a:pathLst>
                <a:path w="1189034" h="863298">
                  <a:moveTo>
                    <a:pt x="14240" y="0"/>
                  </a:moveTo>
                  <a:lnTo>
                    <a:pt x="1174794" y="0"/>
                  </a:lnTo>
                  <a:cubicBezTo>
                    <a:pt x="1182659" y="0"/>
                    <a:pt x="1189034" y="6375"/>
                    <a:pt x="1189034" y="14240"/>
                  </a:cubicBezTo>
                  <a:lnTo>
                    <a:pt x="1189034" y="849058"/>
                  </a:lnTo>
                  <a:cubicBezTo>
                    <a:pt x="1189034" y="852835"/>
                    <a:pt x="1187534" y="856457"/>
                    <a:pt x="1184863" y="859127"/>
                  </a:cubicBezTo>
                  <a:cubicBezTo>
                    <a:pt x="1182193" y="861798"/>
                    <a:pt x="1178571" y="863298"/>
                    <a:pt x="1174794" y="863298"/>
                  </a:cubicBezTo>
                  <a:lnTo>
                    <a:pt x="14240" y="863298"/>
                  </a:lnTo>
                  <a:cubicBezTo>
                    <a:pt x="6375" y="863298"/>
                    <a:pt x="0" y="856922"/>
                    <a:pt x="0" y="849058"/>
                  </a:cubicBezTo>
                  <a:lnTo>
                    <a:pt x="0" y="14240"/>
                  </a:lnTo>
                  <a:cubicBezTo>
                    <a:pt x="0" y="6375"/>
                    <a:pt x="6375" y="0"/>
                    <a:pt x="14240" y="0"/>
                  </a:cubicBezTo>
                  <a:close/>
                </a:path>
              </a:pathLst>
            </a:custGeom>
            <a:blipFill>
              <a:blip r:embed="rId17"/>
              <a:stretch>
                <a:fillRect l="-4487" r="-4487"/>
              </a:stretch>
            </a:blipFill>
            <a:ln cap="sq">
              <a:noFill/>
              <a:prstDash val="solid"/>
              <a:miter/>
            </a:ln>
          </p:spPr>
          <p:txBody>
            <a:bodyPr/>
            <a:lstStyle/>
            <a:p>
              <a:endParaRPr lang="en-GB"/>
            </a:p>
          </p:txBody>
        </p:sp>
      </p:grpSp>
      <p:sp>
        <p:nvSpPr>
          <p:cNvPr id="10" name="TextBox 9">
            <a:extLst>
              <a:ext uri="{FF2B5EF4-FFF2-40B4-BE49-F238E27FC236}">
                <a16:creationId xmlns:a16="http://schemas.microsoft.com/office/drawing/2014/main" id="{F0D30C53-5919-1AEC-7D5F-295A0B199557}"/>
              </a:ext>
            </a:extLst>
          </p:cNvPr>
          <p:cNvSpPr txBox="1"/>
          <p:nvPr/>
        </p:nvSpPr>
        <p:spPr>
          <a:xfrm>
            <a:off x="-21811823" y="4272755"/>
            <a:ext cx="9817184" cy="8771632"/>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Research question?</a:t>
            </a:r>
          </a:p>
          <a:p>
            <a:endParaRPr lang="en-GB" sz="3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What Barriers do young  Adults (18-25)  perceived and encounter in accessing mental health services in Birmingham?</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1" name="TextBox 10">
            <a:extLst>
              <a:ext uri="{FF2B5EF4-FFF2-40B4-BE49-F238E27FC236}">
                <a16:creationId xmlns:a16="http://schemas.microsoft.com/office/drawing/2014/main" id="{5B3FB9CC-653E-9886-7A7B-69DB5F234540}"/>
              </a:ext>
            </a:extLst>
          </p:cNvPr>
          <p:cNvSpPr txBox="1"/>
          <p:nvPr/>
        </p:nvSpPr>
        <p:spPr>
          <a:xfrm>
            <a:off x="-10988720" y="4213577"/>
            <a:ext cx="9817184" cy="7078861"/>
          </a:xfrm>
          <a:prstGeom prst="rect">
            <a:avLst/>
          </a:prstGeom>
          <a:noFill/>
        </p:spPr>
        <p:txBody>
          <a:bodyPr wrap="square" rtlCol="0">
            <a:spAutoFit/>
          </a:bodyPr>
          <a:lstStyle/>
          <a:p>
            <a:r>
              <a:rPr lang="en-GB" sz="4800" b="1" dirty="0">
                <a:latin typeface="Arial" panose="020B0604020202020204" pitchFamily="34" charset="0"/>
                <a:cs typeface="Arial" panose="020B0604020202020204" pitchFamily="34" charset="0"/>
              </a:rPr>
              <a:t>Aims of Research</a:t>
            </a:r>
          </a:p>
          <a:p>
            <a:endParaRPr lang="en-GB" sz="36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The aims of the research is to investigate the barriers and enablers for young adults (18 – 25) in accessing mental health services in Birmingham.</a:t>
            </a:r>
          </a:p>
          <a:p>
            <a:endParaRPr lang="en-GB" sz="32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3" name="TextBox 12">
            <a:extLst>
              <a:ext uri="{FF2B5EF4-FFF2-40B4-BE49-F238E27FC236}">
                <a16:creationId xmlns:a16="http://schemas.microsoft.com/office/drawing/2014/main" id="{6AD07A0E-3835-B7E1-6A89-85405D0D1EAA}"/>
              </a:ext>
            </a:extLst>
          </p:cNvPr>
          <p:cNvSpPr txBox="1"/>
          <p:nvPr/>
        </p:nvSpPr>
        <p:spPr>
          <a:xfrm>
            <a:off x="1469500" y="3495170"/>
            <a:ext cx="11491126" cy="20590252"/>
          </a:xfrm>
          <a:prstGeom prst="rect">
            <a:avLst/>
          </a:prstGeom>
          <a:noFill/>
        </p:spPr>
        <p:txBody>
          <a:bodyPr wrap="square" rtlCol="0">
            <a:spAutoFit/>
          </a:bodyPr>
          <a:lstStyle/>
          <a:p>
            <a:r>
              <a:rPr lang="en-GB" sz="6000" b="1" dirty="0">
                <a:latin typeface="Arial" panose="020B0604020202020204" pitchFamily="34" charset="0"/>
                <a:cs typeface="Arial" panose="020B0604020202020204" pitchFamily="34" charset="0"/>
              </a:rPr>
              <a:t>Research Objectives</a:t>
            </a:r>
          </a:p>
          <a:p>
            <a:pPr marL="742950" indent="-742950">
              <a:lnSpc>
                <a:spcPct val="150000"/>
              </a:lnSpc>
              <a:buAutoNum type="arabicPeriod"/>
            </a:pPr>
            <a:r>
              <a:rPr lang="en-GB" sz="4800" dirty="0">
                <a:latin typeface="Arial" panose="020B0604020202020204" pitchFamily="34" charset="0"/>
                <a:cs typeface="Arial" panose="020B0604020202020204" pitchFamily="34" charset="0"/>
              </a:rPr>
              <a:t>To conduct qualitative research to understand the rates and reasons of young adults (18-25) mental health patients in Birmingham. </a:t>
            </a:r>
          </a:p>
          <a:p>
            <a:pPr marL="742950" indent="-742950">
              <a:lnSpc>
                <a:spcPct val="150000"/>
              </a:lnSpc>
              <a:buAutoNum type="arabicPeriod"/>
            </a:pPr>
            <a:r>
              <a:rPr lang="en-GB" sz="4800" dirty="0">
                <a:latin typeface="Arial" panose="020B0604020202020204" pitchFamily="34" charset="0"/>
                <a:cs typeface="Arial" panose="020B0604020202020204" pitchFamily="34" charset="0"/>
              </a:rPr>
              <a:t>To evidence the range and nature of mental health service availability in Birmingham</a:t>
            </a:r>
          </a:p>
          <a:p>
            <a:pPr marL="742950" indent="-742950">
              <a:lnSpc>
                <a:spcPct val="150000"/>
              </a:lnSpc>
              <a:buAutoNum type="arabicPeriod"/>
            </a:pPr>
            <a:r>
              <a:rPr lang="en-GB" sz="4800" dirty="0">
                <a:latin typeface="Arial" panose="020B0604020202020204" pitchFamily="34" charset="0"/>
                <a:cs typeface="Arial" panose="020B0604020202020204" pitchFamily="34" charset="0"/>
              </a:rPr>
              <a:t>To undertake a systematic review of young adult population in Birmingham and barriers perceived and encountered when accessing mental health services.</a:t>
            </a:r>
          </a:p>
          <a:p>
            <a:pPr marL="742950" indent="-742950">
              <a:lnSpc>
                <a:spcPct val="150000"/>
              </a:lnSpc>
              <a:buAutoNum type="arabicPeriod"/>
            </a:pPr>
            <a:r>
              <a:rPr lang="en-GB" sz="4800" dirty="0">
                <a:latin typeface="Arial" panose="020B0604020202020204" pitchFamily="34" charset="0"/>
                <a:cs typeface="Arial" panose="020B0604020202020204" pitchFamily="34" charset="0"/>
              </a:rPr>
              <a:t>To provide findings and recommendations to address barriers encountered and redesign system to expand service access for targeted mental health services</a:t>
            </a:r>
            <a:r>
              <a:rPr lang="en-GB" sz="4800" b="1" dirty="0">
                <a:latin typeface="Arial" panose="020B0604020202020204" pitchFamily="34" charset="0"/>
                <a:cs typeface="Arial" panose="020B0604020202020204" pitchFamily="34" charset="0"/>
              </a:rPr>
              <a:t>.</a:t>
            </a:r>
          </a:p>
          <a:p>
            <a:endParaRPr lang="en-GB" sz="4800" dirty="0">
              <a:latin typeface="Arial" panose="020B0604020202020204" pitchFamily="34" charset="0"/>
              <a:cs typeface="Arial" panose="020B0604020202020204" pitchFamily="34" charset="0"/>
            </a:endParaRPr>
          </a:p>
        </p:txBody>
      </p:sp>
      <p:sp>
        <p:nvSpPr>
          <p:cNvPr id="15" name="Freeform 78">
            <a:extLst>
              <a:ext uri="{FF2B5EF4-FFF2-40B4-BE49-F238E27FC236}">
                <a16:creationId xmlns:a16="http://schemas.microsoft.com/office/drawing/2014/main" id="{76363961-2228-19A4-D6C9-BE0855F00F2A}"/>
              </a:ext>
            </a:extLst>
          </p:cNvPr>
          <p:cNvSpPr/>
          <p:nvPr/>
        </p:nvSpPr>
        <p:spPr>
          <a:xfrm>
            <a:off x="-22613687" y="9029470"/>
            <a:ext cx="21238096" cy="10933077"/>
          </a:xfrm>
          <a:custGeom>
            <a:avLst/>
            <a:gdLst/>
            <a:ahLst/>
            <a:cxnLst/>
            <a:rect l="l" t="t" r="r" b="b"/>
            <a:pathLst>
              <a:path w="3849423" h="2566282">
                <a:moveTo>
                  <a:pt x="0" y="0"/>
                </a:moveTo>
                <a:lnTo>
                  <a:pt x="3849424" y="0"/>
                </a:lnTo>
                <a:lnTo>
                  <a:pt x="3849424" y="2566282"/>
                </a:lnTo>
                <a:lnTo>
                  <a:pt x="0" y="2566282"/>
                </a:lnTo>
                <a:lnTo>
                  <a:pt x="0" y="0"/>
                </a:lnTo>
                <a:close/>
              </a:path>
            </a:pathLst>
          </a:custGeom>
          <a:blipFill>
            <a:blip r:embed="rId18"/>
            <a:stretch>
              <a:fillRect l="-5457" r="-5457"/>
            </a:stretch>
          </a:blipFill>
        </p:spPr>
        <p:txBody>
          <a:bodyPr/>
          <a:lstStyle/>
          <a:p>
            <a:endParaRPr lang="en-GB"/>
          </a:p>
        </p:txBody>
      </p:sp>
      <p:sp>
        <p:nvSpPr>
          <p:cNvPr id="17" name="Freeform 77">
            <a:extLst>
              <a:ext uri="{FF2B5EF4-FFF2-40B4-BE49-F238E27FC236}">
                <a16:creationId xmlns:a16="http://schemas.microsoft.com/office/drawing/2014/main" id="{7C7CB047-72B4-0858-F636-1CEF89BBE733}"/>
              </a:ext>
            </a:extLst>
          </p:cNvPr>
          <p:cNvSpPr/>
          <p:nvPr/>
        </p:nvSpPr>
        <p:spPr>
          <a:xfrm>
            <a:off x="-22613687" y="20103738"/>
            <a:ext cx="21238096" cy="9793166"/>
          </a:xfrm>
          <a:custGeom>
            <a:avLst/>
            <a:gdLst/>
            <a:ahLst/>
            <a:cxnLst/>
            <a:rect l="l" t="t" r="r" b="b"/>
            <a:pathLst>
              <a:path w="4694916" h="3573335">
                <a:moveTo>
                  <a:pt x="0" y="0"/>
                </a:moveTo>
                <a:lnTo>
                  <a:pt x="4694916" y="0"/>
                </a:lnTo>
                <a:lnTo>
                  <a:pt x="4694916" y="3573336"/>
                </a:lnTo>
                <a:lnTo>
                  <a:pt x="0" y="3573336"/>
                </a:lnTo>
                <a:lnTo>
                  <a:pt x="0" y="0"/>
                </a:lnTo>
                <a:close/>
              </a:path>
            </a:pathLst>
          </a:custGeom>
          <a:blipFill>
            <a:blip r:embed="rId19"/>
            <a:stretch>
              <a:fillRect l="-13313" r="-13313"/>
            </a:stretch>
          </a:blipFill>
        </p:spPr>
        <p:txBody>
          <a:bodyPr/>
          <a:lstStyle/>
          <a:p>
            <a:endParaRPr lang="en-GB"/>
          </a:p>
        </p:txBody>
      </p:sp>
      <p:sp>
        <p:nvSpPr>
          <p:cNvPr id="19" name="TextBox 18">
            <a:extLst>
              <a:ext uri="{FF2B5EF4-FFF2-40B4-BE49-F238E27FC236}">
                <a16:creationId xmlns:a16="http://schemas.microsoft.com/office/drawing/2014/main" id="{4B01FEB5-A098-A0C5-FE8A-1CA2632A7F60}"/>
              </a:ext>
            </a:extLst>
          </p:cNvPr>
          <p:cNvSpPr txBox="1"/>
          <p:nvPr/>
        </p:nvSpPr>
        <p:spPr>
          <a:xfrm>
            <a:off x="-21811823" y="30709370"/>
            <a:ext cx="24077946" cy="15727382"/>
          </a:xfrm>
          <a:prstGeom prst="rect">
            <a:avLst/>
          </a:prstGeom>
          <a:noFill/>
        </p:spPr>
        <p:txBody>
          <a:bodyPr wrap="square" rtlCol="0">
            <a:spAutoFit/>
          </a:bodyPr>
          <a:lstStyle/>
          <a:p>
            <a:r>
              <a:rPr lang="en-GB" sz="6000" b="1" dirty="0">
                <a:latin typeface="Arial" panose="020B0604020202020204" pitchFamily="34" charset="0"/>
                <a:cs typeface="Arial" panose="020B0604020202020204" pitchFamily="34" charset="0"/>
              </a:rPr>
              <a:t>Prevalence</a:t>
            </a:r>
          </a:p>
          <a:p>
            <a:pPr>
              <a:lnSpc>
                <a:spcPct val="150000"/>
              </a:lnSpc>
            </a:pPr>
            <a:r>
              <a:rPr lang="en-GB" sz="4000" dirty="0">
                <a:latin typeface="Arial" panose="020B0604020202020204" pitchFamily="34" charset="0"/>
                <a:cs typeface="Arial" panose="020B0604020202020204" pitchFamily="34" charset="0"/>
              </a:rPr>
              <a:t>As England’s second largest city with significant deprivation indices, Birmingham experiences acute mental health disparities. Young adults in most deprived areas show the largest increases in psychological distress, but the smallest in diagnosis (Public health England, 2019 and Birmingham city council,2022).</a:t>
            </a:r>
          </a:p>
          <a:p>
            <a:pPr marL="457200" indent="-457200">
              <a:lnSpc>
                <a:spcPct val="150000"/>
              </a:lnSpc>
              <a:buFont typeface="Arial" panose="020B0604020202020204" pitchFamily="34" charset="0"/>
              <a:buChar char="•"/>
            </a:pPr>
            <a:r>
              <a:rPr lang="en-GB" sz="4000" dirty="0">
                <a:latin typeface="Arial" panose="020B0604020202020204" pitchFamily="34" charset="0"/>
                <a:cs typeface="Arial" panose="020B0604020202020204" pitchFamily="34" charset="0"/>
              </a:rPr>
              <a:t>25.8% of young adults aged (16-25) in England lived with a common mental health conditions in 2023-2024, rising from 18.9% in 2024 (NHS Digital, 2024).</a:t>
            </a:r>
          </a:p>
          <a:p>
            <a:pPr marL="457200" indent="-457200">
              <a:lnSpc>
                <a:spcPct val="150000"/>
              </a:lnSpc>
              <a:buFont typeface="Arial" panose="020B0604020202020204" pitchFamily="34" charset="0"/>
              <a:buChar char="•"/>
            </a:pPr>
            <a:r>
              <a:rPr lang="en-GB" sz="4000" dirty="0">
                <a:latin typeface="Arial" panose="020B0604020202020204" pitchFamily="34" charset="0"/>
                <a:cs typeface="Arial" panose="020B0604020202020204" pitchFamily="34" charset="0"/>
              </a:rPr>
              <a:t>In 2023, 1 in 5 children and young adults aged 8 – 25 have a probable mental health condition, with rate rising faster among 17-19 years (NHS digital,2023).</a:t>
            </a:r>
          </a:p>
          <a:p>
            <a:pPr marL="457200" indent="-457200">
              <a:lnSpc>
                <a:spcPct val="150000"/>
              </a:lnSpc>
              <a:buFont typeface="Arial" panose="020B0604020202020204" pitchFamily="34" charset="0"/>
              <a:buChar char="•"/>
            </a:pPr>
            <a:r>
              <a:rPr lang="en-GB" sz="4000" dirty="0">
                <a:latin typeface="Arial" panose="020B0604020202020204" pitchFamily="34" charset="0"/>
                <a:cs typeface="Arial" panose="020B0604020202020204" pitchFamily="34" charset="0"/>
              </a:rPr>
              <a:t>Referrals to children and young  adults mental health services nearly trembled between 2016-2024 from 40, 000 to 120,000 annually, by April 2024, 343,000  under 18’s were waiting for mental health service nationally with 109,000 waiting over a year (NHS England,2024 and ONS, 2022).</a:t>
            </a:r>
          </a:p>
          <a:p>
            <a:pPr marL="457200" indent="-457200">
              <a:lnSpc>
                <a:spcPct val="150000"/>
              </a:lnSpc>
              <a:buFont typeface="Arial" panose="020B0604020202020204" pitchFamily="34" charset="0"/>
              <a:buChar char="•"/>
            </a:pPr>
            <a:r>
              <a:rPr lang="en-GB" sz="4000" dirty="0">
                <a:latin typeface="Arial" panose="020B0604020202020204" pitchFamily="34" charset="0"/>
                <a:cs typeface="Arial" panose="020B0604020202020204" pitchFamily="34" charset="0"/>
              </a:rPr>
              <a:t>Birmingham reports that long waiting time deter young adults from seeking help, with median waits rising to 17 days for children and young adults (Healthwatch Birmingham, 2021).</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p:txBody>
      </p:sp>
      <p:sp>
        <p:nvSpPr>
          <p:cNvPr id="21" name="TextBox 95">
            <a:extLst>
              <a:ext uri="{FF2B5EF4-FFF2-40B4-BE49-F238E27FC236}">
                <a16:creationId xmlns:a16="http://schemas.microsoft.com/office/drawing/2014/main" id="{FC3EB163-39E7-6616-8756-BB89F33002B7}"/>
              </a:ext>
            </a:extLst>
          </p:cNvPr>
          <p:cNvSpPr txBox="1"/>
          <p:nvPr/>
        </p:nvSpPr>
        <p:spPr>
          <a:xfrm>
            <a:off x="-21961108" y="43733226"/>
            <a:ext cx="25211204" cy="12495728"/>
          </a:xfrm>
          <a:prstGeom prst="rect">
            <a:avLst/>
          </a:prstGeom>
        </p:spPr>
        <p:txBody>
          <a:bodyPr wrap="square" lIns="0" tIns="0" rIns="0" bIns="0" rtlCol="0" anchor="t">
            <a:spAutoFit/>
          </a:bodyPr>
          <a:lstStyle/>
          <a:p>
            <a:pPr marL="171450" indent="-171450">
              <a:buFont typeface="Arial" panose="020B0604020202020204" pitchFamily="34" charset="0"/>
              <a:buChar char="•"/>
            </a:pPr>
            <a:r>
              <a:rPr lang="en-US" sz="4400" b="1" dirty="0">
                <a:latin typeface="Arial" panose="020B0604020202020204" pitchFamily="34" charset="0"/>
                <a:cs typeface="Arial" panose="020B0604020202020204" pitchFamily="34" charset="0"/>
              </a:rPr>
              <a:t>Young Adults (18–25):</a:t>
            </a:r>
            <a:br>
              <a:rPr lang="en-US" sz="40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The research could assist to informing on improving access to mental health services through youth-informed design, addressing causes of lengthy waiting times, and enable smoother transitions between child and adult services, addressing a critical gap in continuity of care (Royal College of Psychiatrists, 2021; NHS England, 2019).</a:t>
            </a:r>
          </a:p>
          <a:p>
            <a:pPr marL="171450" indent="-171450">
              <a:buFont typeface="Arial" panose="020B0604020202020204" pitchFamily="34" charset="0"/>
              <a:buChar char="•"/>
            </a:pPr>
            <a:r>
              <a:rPr lang="en-US" sz="4800" b="1" dirty="0">
                <a:latin typeface="Arial" panose="020B0604020202020204" pitchFamily="34" charset="0"/>
                <a:cs typeface="Arial" panose="020B0604020202020204" pitchFamily="34" charset="0"/>
              </a:rPr>
              <a:t>Health and Social Care Professionals:</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The systematic review could enhance understanding of barriers faced by diverse communities, supporting earlier intervention, prevention strategies, and culturally competent service delivery (Public Health England, 2019).</a:t>
            </a:r>
          </a:p>
          <a:p>
            <a:pPr marL="171450" indent="-171450">
              <a:buFont typeface="Arial" panose="020B0604020202020204" pitchFamily="34" charset="0"/>
              <a:buChar char="•"/>
            </a:pPr>
            <a:r>
              <a:rPr lang="en-US" sz="4800" b="1" dirty="0">
                <a:latin typeface="Arial" panose="020B0604020202020204" pitchFamily="34" charset="0"/>
                <a:cs typeface="Arial" panose="020B0604020202020204" pitchFamily="34" charset="0"/>
              </a:rPr>
              <a:t>Services and Policymakers:</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The research would provide Birmingham-specific evidence to inform service planning within the Birmingham and Solihull Integrated Care System and support policies aimed at reducing mental health inequalities (Birmingham City Council, 2022; NHS England, 2019).</a:t>
            </a:r>
          </a:p>
          <a:p>
            <a:pPr marL="171450" indent="-171450">
              <a:buFont typeface="Arial" panose="020B0604020202020204" pitchFamily="34" charset="0"/>
              <a:buChar char="•"/>
            </a:pPr>
            <a:r>
              <a:rPr lang="en-US" sz="4800" b="1" dirty="0">
                <a:latin typeface="Arial" panose="020B0604020202020204" pitchFamily="34" charset="0"/>
                <a:cs typeface="Arial" panose="020B0604020202020204" pitchFamily="34" charset="0"/>
              </a:rPr>
              <a:t>Wider Population:</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Potential for long-term public health benefits through earlier treatment, prevention of chronic mental illness, and reduction of the wider social and economic burden associated with untreated mental health conditions (Centre for Mental Health, 2023).</a:t>
            </a:r>
          </a:p>
        </p:txBody>
      </p:sp>
      <p:sp>
        <p:nvSpPr>
          <p:cNvPr id="22" name="TextBox 21">
            <a:extLst>
              <a:ext uri="{FF2B5EF4-FFF2-40B4-BE49-F238E27FC236}">
                <a16:creationId xmlns:a16="http://schemas.microsoft.com/office/drawing/2014/main" id="{06589ABE-5B13-CFDB-510F-97E349BE79F8}"/>
              </a:ext>
            </a:extLst>
          </p:cNvPr>
          <p:cNvSpPr txBox="1"/>
          <p:nvPr/>
        </p:nvSpPr>
        <p:spPr>
          <a:xfrm>
            <a:off x="-17597349" y="42514026"/>
            <a:ext cx="14146997" cy="1015663"/>
          </a:xfrm>
          <a:prstGeom prst="rect">
            <a:avLst/>
          </a:prstGeom>
          <a:noFill/>
        </p:spPr>
        <p:txBody>
          <a:bodyPr wrap="square" rtlCol="0">
            <a:spAutoFit/>
          </a:bodyPr>
          <a:lstStyle/>
          <a:p>
            <a:r>
              <a:rPr lang="en-GB" sz="6000" b="1" dirty="0">
                <a:latin typeface="Arial" panose="020B0604020202020204" pitchFamily="34" charset="0"/>
                <a:cs typeface="Arial" panose="020B0604020202020204" pitchFamily="34" charset="0"/>
              </a:rPr>
              <a:t>Research impact</a:t>
            </a:r>
          </a:p>
        </p:txBody>
      </p:sp>
      <p:sp>
        <p:nvSpPr>
          <p:cNvPr id="23" name="TextBox 22">
            <a:extLst>
              <a:ext uri="{FF2B5EF4-FFF2-40B4-BE49-F238E27FC236}">
                <a16:creationId xmlns:a16="http://schemas.microsoft.com/office/drawing/2014/main" id="{C3D88B81-3460-ABF7-8778-3B8756A3CF69}"/>
              </a:ext>
            </a:extLst>
          </p:cNvPr>
          <p:cNvSpPr txBox="1"/>
          <p:nvPr/>
        </p:nvSpPr>
        <p:spPr>
          <a:xfrm>
            <a:off x="15036180" y="4032706"/>
            <a:ext cx="25369630" cy="14219277"/>
          </a:xfrm>
          <a:prstGeom prst="rect">
            <a:avLst/>
          </a:prstGeom>
          <a:noFill/>
        </p:spPr>
        <p:txBody>
          <a:bodyPr wrap="square" rtlCol="0">
            <a:spAutoFit/>
          </a:bodyPr>
          <a:lstStyle/>
          <a:p>
            <a:r>
              <a:rPr lang="en-GB" sz="5400" b="1" dirty="0">
                <a:latin typeface="Arial" panose="020B0604020202020204" pitchFamily="34" charset="0"/>
                <a:cs typeface="Arial" panose="020B0604020202020204" pitchFamily="34" charset="0"/>
              </a:rPr>
              <a:t>Rationale</a:t>
            </a:r>
          </a:p>
          <a:p>
            <a:r>
              <a:rPr lang="en-GB" sz="5400" dirty="0">
                <a:latin typeface="Arial" panose="020B0604020202020204" pitchFamily="34" charset="0"/>
                <a:cs typeface="Arial" panose="020B0604020202020204" pitchFamily="34" charset="0"/>
              </a:rPr>
              <a:t>This research is design  to look at  the reasons why young adults (18-25)  in Birmingham are having problems in accessing mental  health services in Birmingham. Birmingham is the second largest city in England with alarming rates of mental health issues among young adults, hence the need for this research.</a:t>
            </a:r>
            <a:endParaRPr lang="en-US" sz="5400" dirty="0">
              <a:latin typeface="Arial" panose="020B0604020202020204" pitchFamily="34" charset="0"/>
              <a:cs typeface="Arial" panose="020B0604020202020204" pitchFamily="34" charset="0"/>
            </a:endParaRPr>
          </a:p>
          <a:p>
            <a:r>
              <a:rPr lang="en-US" sz="5400" b="1" dirty="0">
                <a:latin typeface="Arial" panose="020B0604020202020204" pitchFamily="34" charset="0"/>
                <a:cs typeface="Arial" panose="020B0604020202020204" pitchFamily="34" charset="0"/>
              </a:rPr>
              <a:t>The urgency: </a:t>
            </a:r>
            <a:r>
              <a:rPr lang="en-US" sz="5400" dirty="0">
                <a:latin typeface="Arial" panose="020B0604020202020204" pitchFamily="34" charset="0"/>
                <a:cs typeface="Arial" panose="020B0604020202020204" pitchFamily="34" charset="0"/>
              </a:rPr>
              <a:t>Despite increasing prevalence of mental health disorders among young people, service capacity has not kept pace with demand. Rising levels of psychological distress are not matched by equivalent increases in diagnoses or treatment access, indicating significant gaps in service provision and unmet need (NHS Digital, 2023; Centre for Mental Health, 2023).</a:t>
            </a:r>
            <a:endParaRPr lang="en-GB" sz="5400" dirty="0">
              <a:latin typeface="Arial" panose="020B0604020202020204" pitchFamily="34" charset="0"/>
              <a:cs typeface="Arial" panose="020B0604020202020204" pitchFamily="34" charset="0"/>
            </a:endParaRPr>
          </a:p>
          <a:p>
            <a:r>
              <a:rPr lang="en-US" sz="5400" b="1" dirty="0">
                <a:latin typeface="Arial" panose="020B0604020202020204" pitchFamily="34" charset="0"/>
                <a:cs typeface="Arial" panose="020B0604020202020204" pitchFamily="34" charset="0"/>
              </a:rPr>
              <a:t>The Birmingham Gap</a:t>
            </a:r>
          </a:p>
          <a:p>
            <a:r>
              <a:rPr lang="en-US" sz="5400" dirty="0">
                <a:latin typeface="Arial" panose="020B0604020202020204" pitchFamily="34" charset="0"/>
                <a:cs typeface="Arial" panose="020B0604020202020204" pitchFamily="34" charset="0"/>
              </a:rPr>
              <a:t>Local evidence suggests that young adults in Birmingham experience substantial barriers when navigating mental health services. Reports indicate feelings of helplessness during service interactions, perceived lack of responsiveness from staff, and fragmented bureaucratic systems that hinder timely access (Healthwatch Birmingham, 2021). Systematic review will be use for the purpose of this research.</a:t>
            </a:r>
          </a:p>
          <a:p>
            <a:r>
              <a:rPr lang="en-GB" sz="5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383091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430</TotalTime>
  <Words>1367</Words>
  <Application>Microsoft Office PowerPoint</Application>
  <PresentationFormat>Custom</PresentationFormat>
  <Paragraphs>70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Barriers and enablers to accessing mental health services among young adults (18-25) in Birmingham.   Name of student: Ohikhuare Irogho Student ID: 2128365 Name of supervisor: Itse  Olaoye Module Tittle: MSC. Public Health and social care in practice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Ohikhuare Irogho (2128365)</dc:creator>
  <cp:lastModifiedBy>Ohikhuare Irogho (2128365)</cp:lastModifiedBy>
  <cp:revision>2</cp:revision>
  <dcterms:created xsi:type="dcterms:W3CDTF">2026-03-04T10:02:23Z</dcterms:created>
  <dcterms:modified xsi:type="dcterms:W3CDTF">2026-03-06T12:02:17Z</dcterms:modified>
</cp:coreProperties>
</file>