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99" r:id="rId2"/>
    <p:sldId id="258" r:id="rId3"/>
    <p:sldId id="277" r:id="rId4"/>
    <p:sldId id="297" r:id="rId5"/>
    <p:sldId id="260" r:id="rId6"/>
    <p:sldId id="261" r:id="rId7"/>
    <p:sldId id="262" r:id="rId8"/>
    <p:sldId id="263" r:id="rId9"/>
    <p:sldId id="265" r:id="rId10"/>
    <p:sldId id="266" r:id="rId11"/>
    <p:sldId id="267" r:id="rId12"/>
    <p:sldId id="268" r:id="rId13"/>
    <p:sldId id="269" r:id="rId14"/>
    <p:sldId id="270" r:id="rId15"/>
    <p:sldId id="271" r:id="rId16"/>
    <p:sldId id="273" r:id="rId17"/>
    <p:sldId id="274" r:id="rId18"/>
    <p:sldId id="276" r:id="rId19"/>
    <p:sldId id="278" r:id="rId20"/>
    <p:sldId id="279" r:id="rId21"/>
    <p:sldId id="280" r:id="rId22"/>
    <p:sldId id="281" r:id="rId23"/>
    <p:sldId id="282" r:id="rId24"/>
    <p:sldId id="283" r:id="rId25"/>
    <p:sldId id="284" r:id="rId26"/>
    <p:sldId id="285" r:id="rId27"/>
    <p:sldId id="287" r:id="rId28"/>
    <p:sldId id="288" r:id="rId29"/>
    <p:sldId id="289" r:id="rId30"/>
    <p:sldId id="290" r:id="rId31"/>
    <p:sldId id="291" r:id="rId32"/>
    <p:sldId id="292" r:id="rId33"/>
    <p:sldId id="293" r:id="rId34"/>
    <p:sldId id="294" r:id="rId35"/>
    <p:sldId id="295" r:id="rId36"/>
    <p:sldId id="29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A03FFDB-65E1-4C28-BE74-0213CFAEC3A0}">
          <p14:sldIdLst>
            <p14:sldId id="299"/>
          </p14:sldIdLst>
        </p14:section>
        <p14:section name="Untitled Section" id="{7B07462E-ECFE-4067-B40A-D05D440A8F43}">
          <p14:sldIdLst>
            <p14:sldId id="258"/>
            <p14:sldId id="277"/>
            <p14:sldId id="297"/>
            <p14:sldId id="260"/>
            <p14:sldId id="261"/>
            <p14:sldId id="262"/>
            <p14:sldId id="263"/>
            <p14:sldId id="265"/>
            <p14:sldId id="266"/>
            <p14:sldId id="267"/>
            <p14:sldId id="268"/>
            <p14:sldId id="269"/>
            <p14:sldId id="270"/>
            <p14:sldId id="271"/>
            <p14:sldId id="273"/>
            <p14:sldId id="274"/>
            <p14:sldId id="276"/>
            <p14:sldId id="278"/>
            <p14:sldId id="279"/>
            <p14:sldId id="280"/>
            <p14:sldId id="281"/>
            <p14:sldId id="282"/>
            <p14:sldId id="283"/>
            <p14:sldId id="284"/>
            <p14:sldId id="285"/>
            <p14:sldId id="287"/>
            <p14:sldId id="288"/>
            <p14:sldId id="289"/>
            <p14:sldId id="290"/>
            <p14:sldId id="291"/>
            <p14:sldId id="292"/>
            <p14:sldId id="293"/>
            <p14:sldId id="294"/>
            <p14:sldId id="295"/>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735" autoAdjust="0"/>
    <p:restoredTop sz="94660"/>
  </p:normalViewPr>
  <p:slideViewPr>
    <p:cSldViewPr snapToGrid="0">
      <p:cViewPr>
        <p:scale>
          <a:sx n="100" d="100"/>
          <a:sy n="100" d="100"/>
        </p:scale>
        <p:origin x="-12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EA0C0817-A112-4847-8014-A94B7D2A4EA3}" type="datetime1">
              <a:rPr lang="en-US" smtClean="0"/>
              <a:t>8/6/2019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4B7E4EF-A1BD-40F4-AB7B-04F084DD991D}" type="slidenum">
              <a:rPr lang="en-US" smtClean="0"/>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4357128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8/6/2019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05483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D9C646AA-F36E-4540-911D-FFFC0A0EF24A}" type="datetime1">
              <a:rPr lang="en-US" smtClean="0"/>
              <a:t>8/6/2019</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4B7E4EF-A1BD-40F4-AB7B-04F084DD991D}" type="slidenum">
              <a:rPr lang="en-US" smtClean="0"/>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57583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24688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8/6/2019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1639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8/6/2019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54456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03636942-C211-4B28-8DBD-C953E00AF71B}" type="datetime1">
              <a:rPr lang="en-US" smtClean="0"/>
              <a:t>8/6/2019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6577864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E8D12A6-918A-48BD-8CB9-CA713993B0EA}" type="datetime1">
              <a:rPr lang="en-US" smtClean="0"/>
              <a:t>8/6/2019</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280843115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E778CE86-875F-4587-BCF6-FA054AFC0D53}" type="datetime1">
              <a:rPr lang="en-US" smtClean="0"/>
              <a:pPr/>
              <a:t>8/6/2019</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pPr algn="l"/>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3091122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8/6/2019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82580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F87CAB8-DCAE-46A5-AADA-B3FAD11A54E0}" type="datetime1">
              <a:rPr lang="en-US" smtClean="0"/>
              <a:t>8/6/2019</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4B7E4EF-A1BD-40F4-AB7B-04F084DD991D}"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131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6FA2B21-3FCD-4721-B95C-427943F61125}" type="datetime1">
              <a:rPr lang="en-US" smtClean="0"/>
              <a:t>8/6/2019</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4B7E4EF-A1BD-40F4-AB7B-04F084DD991D}"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953189"/>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49D51B-270D-4276-98D3-A8B96AACC970}"/>
              </a:ext>
            </a:extLst>
          </p:cNvPr>
          <p:cNvSpPr/>
          <p:nvPr/>
        </p:nvSpPr>
        <p:spPr>
          <a:xfrm>
            <a:off x="2068643" y="1061542"/>
            <a:ext cx="7809875" cy="2895793"/>
          </a:xfrm>
          <a:prstGeom prst="rect">
            <a:avLst/>
          </a:prstGeom>
        </p:spPr>
        <p:txBody>
          <a:bodyPr wrap="square">
            <a:spAutoFit/>
          </a:bodyPr>
          <a:lstStyle/>
          <a:p>
            <a:pPr algn="ctr">
              <a:spcAft>
                <a:spcPts val="1500"/>
              </a:spcAft>
            </a:pPr>
            <a:r>
              <a:rPr lang="en-GB" b="1" kern="1400"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Marketing Essentials (M4X01916)/ Group Presentation </a:t>
            </a:r>
          </a:p>
          <a:p>
            <a:pPr algn="ctr">
              <a:spcAft>
                <a:spcPts val="1500"/>
              </a:spcAft>
            </a:pPr>
            <a:r>
              <a:rPr lang="en-GB" b="1" kern="1400"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Lecture Name:  Dale Clarke               </a:t>
            </a:r>
          </a:p>
          <a:p>
            <a:pPr marL="342900" lvl="0" indent="-342900" algn="just">
              <a:lnSpc>
                <a:spcPct val="150000"/>
              </a:lnSpc>
              <a:spcAft>
                <a:spcPts val="1000"/>
              </a:spcAft>
              <a:buFont typeface="Symbol" panose="05050102010706020507" pitchFamily="18" charset="2"/>
              <a:buChar char=""/>
            </a:pPr>
            <a:r>
              <a:rPr lang="en-GB"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Students Name: </a:t>
            </a:r>
            <a:r>
              <a:rPr lang="en-GB"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Petruta</a:t>
            </a:r>
            <a:r>
              <a:rPr lang="en-GB"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Pirvan</a:t>
            </a:r>
            <a:r>
              <a:rPr lang="en-GB"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(1816568)</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Angela Tudor  (1815651)</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Corina Danuta Dan ( 1818861)</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Claudiu</a:t>
            </a: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Sorin </a:t>
            </a:r>
            <a:r>
              <a:rPr lang="en-US"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Dinescu</a:t>
            </a: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(1816560)</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Costel</a:t>
            </a: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Cristian </a:t>
            </a:r>
            <a:r>
              <a:rPr lang="en-US" sz="1200" b="1" i="1" spc="25"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Pichiu</a:t>
            </a:r>
            <a:r>
              <a:rPr lang="en-US" sz="1200" b="1" i="1" spc="25"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( 1816569)</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4933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ABAED78-BFF8-4085-97B4-F9BB0D74D4DE}"/>
              </a:ext>
            </a:extLst>
          </p:cNvPr>
          <p:cNvPicPr>
            <a:picLocks noChangeAspect="1"/>
          </p:cNvPicPr>
          <p:nvPr/>
        </p:nvPicPr>
        <p:blipFill>
          <a:blip r:embed="rId2"/>
          <a:stretch>
            <a:fillRect/>
          </a:stretch>
        </p:blipFill>
        <p:spPr>
          <a:xfrm>
            <a:off x="1494971" y="838684"/>
            <a:ext cx="7663543" cy="5460516"/>
          </a:xfrm>
          <a:prstGeom prst="rect">
            <a:avLst/>
          </a:prstGeom>
        </p:spPr>
      </p:pic>
    </p:spTree>
    <p:extLst>
      <p:ext uri="{BB962C8B-B14F-4D97-AF65-F5344CB8AC3E}">
        <p14:creationId xmlns:p14="http://schemas.microsoft.com/office/powerpoint/2010/main" val="232131800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83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0E438D8-0337-4998-BD06-58E9362B6500}"/>
              </a:ext>
            </a:extLst>
          </p:cNvPr>
          <p:cNvPicPr/>
          <p:nvPr/>
        </p:nvPicPr>
        <p:blipFill>
          <a:blip r:embed="rId2"/>
          <a:stretch>
            <a:fillRect/>
          </a:stretch>
        </p:blipFill>
        <p:spPr>
          <a:xfrm>
            <a:off x="-265994" y="480060"/>
            <a:ext cx="7428088" cy="5571066"/>
          </a:xfrm>
          <a:prstGeom prst="rect">
            <a:avLst/>
          </a:prstGeom>
        </p:spPr>
      </p:pic>
    </p:spTree>
    <p:extLst>
      <p:ext uri="{BB962C8B-B14F-4D97-AF65-F5344CB8AC3E}">
        <p14:creationId xmlns:p14="http://schemas.microsoft.com/office/powerpoint/2010/main" val="387174547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D23417-067D-4CB5-9BC2-771860599DFC}"/>
              </a:ext>
            </a:extLst>
          </p:cNvPr>
          <p:cNvPicPr/>
          <p:nvPr/>
        </p:nvPicPr>
        <p:blipFill>
          <a:blip r:embed="rId2"/>
          <a:stretch>
            <a:fillRect/>
          </a:stretch>
        </p:blipFill>
        <p:spPr>
          <a:xfrm>
            <a:off x="904875" y="990600"/>
            <a:ext cx="5943600" cy="4457700"/>
          </a:xfrm>
          <a:prstGeom prst="rect">
            <a:avLst/>
          </a:prstGeom>
        </p:spPr>
      </p:pic>
    </p:spTree>
    <p:extLst>
      <p:ext uri="{BB962C8B-B14F-4D97-AF65-F5344CB8AC3E}">
        <p14:creationId xmlns:p14="http://schemas.microsoft.com/office/powerpoint/2010/main" val="53542524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4E19A5-B37B-4746-937D-1FF9187D90B1}"/>
              </a:ext>
            </a:extLst>
          </p:cNvPr>
          <p:cNvSpPr/>
          <p:nvPr/>
        </p:nvSpPr>
        <p:spPr>
          <a:xfrm>
            <a:off x="533400" y="2344220"/>
            <a:ext cx="6096000" cy="1998111"/>
          </a:xfrm>
          <a:prstGeom prst="rect">
            <a:avLst/>
          </a:prstGeom>
        </p:spPr>
        <p:txBody>
          <a:bodyPr>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Starts ups are one of the best ways to ensure that there is revival of the economy of United Kingdom.  The hospitality sector is a booming sector in spite of the recessionary trend in the market. OYO Rooms is the start up that is foraying into the market and that has the potential of generating a lot of employment opportunity and revives the fragmented and dilapidated hospitality sector that is linked to the business. There is a target of   this start up firm to ensure that it has a network of 300 hotels of budgeted expenditure in the United Kingdom </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(businesstoday.in. 2019).</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774476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5A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D8797F3-C63C-4FE3-8CBF-22C08DB3174E}"/>
              </a:ext>
            </a:extLst>
          </p:cNvPr>
          <p:cNvPicPr/>
          <p:nvPr/>
        </p:nvPicPr>
        <p:blipFill>
          <a:blip r:embed="rId2"/>
          <a:stretch>
            <a:fillRect/>
          </a:stretch>
        </p:blipFill>
        <p:spPr>
          <a:xfrm>
            <a:off x="553156" y="643467"/>
            <a:ext cx="7428088" cy="5571066"/>
          </a:xfrm>
          <a:prstGeom prst="rect">
            <a:avLst/>
          </a:prstGeom>
        </p:spPr>
      </p:pic>
    </p:spTree>
    <p:extLst>
      <p:ext uri="{BB962C8B-B14F-4D97-AF65-F5344CB8AC3E}">
        <p14:creationId xmlns:p14="http://schemas.microsoft.com/office/powerpoint/2010/main" val="162271547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652174-C736-4159-BC9B-AB7ED72466C9}"/>
              </a:ext>
            </a:extLst>
          </p:cNvPr>
          <p:cNvPicPr>
            <a:picLocks noChangeAspect="1"/>
          </p:cNvPicPr>
          <p:nvPr/>
        </p:nvPicPr>
        <p:blipFill>
          <a:blip r:embed="rId2"/>
          <a:stretch>
            <a:fillRect/>
          </a:stretch>
        </p:blipFill>
        <p:spPr>
          <a:xfrm>
            <a:off x="819744" y="1205550"/>
            <a:ext cx="5732861" cy="3722999"/>
          </a:xfrm>
          <a:prstGeom prst="rect">
            <a:avLst/>
          </a:prstGeom>
        </p:spPr>
      </p:pic>
    </p:spTree>
    <p:extLst>
      <p:ext uri="{BB962C8B-B14F-4D97-AF65-F5344CB8AC3E}">
        <p14:creationId xmlns:p14="http://schemas.microsoft.com/office/powerpoint/2010/main" val="362549686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98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57A8162-618E-4601-BDE2-4A00DE4A4780}"/>
              </a:ext>
            </a:extLst>
          </p:cNvPr>
          <p:cNvPicPr/>
          <p:nvPr/>
        </p:nvPicPr>
        <p:blipFill>
          <a:blip r:embed="rId2"/>
          <a:stretch>
            <a:fillRect/>
          </a:stretch>
        </p:blipFill>
        <p:spPr>
          <a:xfrm>
            <a:off x="477012" y="643467"/>
            <a:ext cx="7428088" cy="5571066"/>
          </a:xfrm>
          <a:prstGeom prst="rect">
            <a:avLst/>
          </a:prstGeom>
        </p:spPr>
      </p:pic>
      <p:sp>
        <p:nvSpPr>
          <p:cNvPr id="3" name="Rectangle 2">
            <a:extLst>
              <a:ext uri="{FF2B5EF4-FFF2-40B4-BE49-F238E27FC236}">
                <a16:creationId xmlns:a16="http://schemas.microsoft.com/office/drawing/2014/main" id="{4427276F-1D5A-4A5E-84DB-8EB6FBB7EAF6}"/>
              </a:ext>
            </a:extLst>
          </p:cNvPr>
          <p:cNvSpPr/>
          <p:nvPr/>
        </p:nvSpPr>
        <p:spPr>
          <a:xfrm>
            <a:off x="752475" y="4645943"/>
            <a:ext cx="4695825" cy="920893"/>
          </a:xfrm>
          <a:prstGeom prst="rect">
            <a:avLst/>
          </a:prstGeom>
        </p:spPr>
        <p:txBody>
          <a:bodyPr wrap="square">
            <a:spAutoFit/>
          </a:bodyPr>
          <a:lstStyle/>
          <a:p>
            <a:pPr algn="just">
              <a:lnSpc>
                <a:spcPct val="150000"/>
              </a:lnSpc>
              <a:spcBef>
                <a:spcPts val="2400"/>
              </a:spcBef>
              <a:spcAft>
                <a:spcPts val="0"/>
              </a:spcAft>
            </a:pPr>
            <a:endPar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241561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3DF589-7C70-4BFB-8B6B-B9C9A3F57339}"/>
              </a:ext>
            </a:extLst>
          </p:cNvPr>
          <p:cNvSpPr/>
          <p:nvPr/>
        </p:nvSpPr>
        <p:spPr>
          <a:xfrm>
            <a:off x="209550" y="1053731"/>
            <a:ext cx="9993993" cy="4090992"/>
          </a:xfrm>
          <a:prstGeom prst="rect">
            <a:avLst/>
          </a:prstGeom>
        </p:spPr>
        <p:txBody>
          <a:bodyPr wrap="square">
            <a:spAutoFit/>
          </a:bodyPr>
          <a:lstStyle/>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Social Political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impact of No- deal Brexit, has led to rise in import cost that is affecting the hospitality sector and as there is significant reduction in the business travel hence this is adversely affecting the business as well.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Economical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lowering value of  the GBP is also affecting the business scenario, the dollar gained against the pound , hence it is beneficial for foreign investors to set up start ups</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the social aspect, the demographics of the domestic population which is aging is leading to a reduction in the demand for hospitality. However due to depreciating value of the pound, there is decrease in international tourism and increase in domestic tourism boosting the hospitality sector.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9557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629766-2B42-46B6-AE0C-A893D9F0A80B}"/>
              </a:ext>
            </a:extLst>
          </p:cNvPr>
          <p:cNvSpPr/>
          <p:nvPr/>
        </p:nvSpPr>
        <p:spPr>
          <a:xfrm>
            <a:off x="142875" y="829507"/>
            <a:ext cx="7448550" cy="4921988"/>
          </a:xfrm>
          <a:prstGeom prst="rect">
            <a:avLst/>
          </a:prstGeom>
        </p:spPr>
        <p:txBody>
          <a:bodyPr wrap="square">
            <a:spAutoFit/>
          </a:bodyPr>
          <a:lstStyle/>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Technical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Digital business is on the upswing in the country and more and more  businesses are embracing technological advances and it is leading to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Major growth of the proposed plan that OYO has up its sleeves of launching 300 hotels by 2020 (businesstoday.in. 2019).</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Legal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country is extremely well regulated in the service sector with the help of robust legal framework. There are employment related formalities that are applicable in the form of Equality Act 2010, The Employment Rights Act 2008, Health and Safety Act 1974 and National Minimum Wages Act, that are linked to business of the hospitality industry as it is </a:t>
            </a:r>
            <a:r>
              <a:rPr lang="en-US" sz="12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labour</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intensive. The hospitality sector business has been associated with Competition Act 1998.</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62542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324D06-6957-4D7C-A80F-93147EAE4F5B}"/>
              </a:ext>
            </a:extLst>
          </p:cNvPr>
          <p:cNvSpPr/>
          <p:nvPr/>
        </p:nvSpPr>
        <p:spPr>
          <a:xfrm>
            <a:off x="352425" y="1287629"/>
            <a:ext cx="7077075" cy="2367443"/>
          </a:xfrm>
          <a:prstGeom prst="rect">
            <a:avLst/>
          </a:prstGeom>
        </p:spPr>
        <p:txBody>
          <a:bodyPr wrap="square">
            <a:spAutoFit/>
          </a:bodyPr>
          <a:lstStyle/>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Environmental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Environmental aspect of the business is extremely stringent in the United Kingdom. The hospitality industry is extremely regulated as there are polluting aspects to this business.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Table 1: Pestle Analysis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(Source- Created by learner) </a:t>
            </a:r>
          </a:p>
        </p:txBody>
      </p:sp>
    </p:spTree>
    <p:extLst>
      <p:ext uri="{BB962C8B-B14F-4D97-AF65-F5344CB8AC3E}">
        <p14:creationId xmlns:p14="http://schemas.microsoft.com/office/powerpoint/2010/main" val="334011320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6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1A2A03D-691B-4F96-B1D9-8970F96ED749}"/>
              </a:ext>
            </a:extLst>
          </p:cNvPr>
          <p:cNvPicPr/>
          <p:nvPr/>
        </p:nvPicPr>
        <p:blipFill>
          <a:blip r:embed="rId2"/>
          <a:stretch>
            <a:fillRect/>
          </a:stretch>
        </p:blipFill>
        <p:spPr>
          <a:xfrm>
            <a:off x="477012" y="806874"/>
            <a:ext cx="8696928" cy="5571066"/>
          </a:xfrm>
          <a:prstGeom prst="rect">
            <a:avLst/>
          </a:prstGeom>
        </p:spPr>
      </p:pic>
    </p:spTree>
    <p:extLst>
      <p:ext uri="{BB962C8B-B14F-4D97-AF65-F5344CB8AC3E}">
        <p14:creationId xmlns:p14="http://schemas.microsoft.com/office/powerpoint/2010/main" val="423436490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7C4846-6DF3-4057-88EC-CD4F82B2D221}"/>
              </a:ext>
            </a:extLst>
          </p:cNvPr>
          <p:cNvPicPr/>
          <p:nvPr/>
        </p:nvPicPr>
        <p:blipFill>
          <a:blip r:embed="rId2"/>
          <a:stretch>
            <a:fillRect/>
          </a:stretch>
        </p:blipFill>
        <p:spPr>
          <a:xfrm>
            <a:off x="1732722" y="709819"/>
            <a:ext cx="8816008" cy="5903015"/>
          </a:xfrm>
          <a:prstGeom prst="rect">
            <a:avLst/>
          </a:prstGeom>
        </p:spPr>
      </p:pic>
    </p:spTree>
    <p:extLst>
      <p:ext uri="{BB962C8B-B14F-4D97-AF65-F5344CB8AC3E}">
        <p14:creationId xmlns:p14="http://schemas.microsoft.com/office/powerpoint/2010/main" val="317843533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2A0460-7FF9-4A06-A188-6F2E1893739E}"/>
              </a:ext>
            </a:extLst>
          </p:cNvPr>
          <p:cNvPicPr/>
          <p:nvPr/>
        </p:nvPicPr>
        <p:blipFill>
          <a:blip r:embed="rId2"/>
          <a:stretch>
            <a:fillRect/>
          </a:stretch>
        </p:blipFill>
        <p:spPr>
          <a:xfrm>
            <a:off x="3124200" y="1200150"/>
            <a:ext cx="5943600" cy="4457700"/>
          </a:xfrm>
          <a:prstGeom prst="rect">
            <a:avLst/>
          </a:prstGeom>
        </p:spPr>
      </p:pic>
    </p:spTree>
    <p:extLst>
      <p:ext uri="{BB962C8B-B14F-4D97-AF65-F5344CB8AC3E}">
        <p14:creationId xmlns:p14="http://schemas.microsoft.com/office/powerpoint/2010/main" val="209689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285E33-A1ED-4863-AE81-6B4EC189FEA0}"/>
              </a:ext>
            </a:extLst>
          </p:cNvPr>
          <p:cNvSpPr/>
          <p:nvPr/>
        </p:nvSpPr>
        <p:spPr>
          <a:xfrm>
            <a:off x="424071" y="1168061"/>
            <a:ext cx="8719930" cy="3413883"/>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There is a lot of uncertainty in the current business environment in the United Kingdom.  There is the trend of growth of budget hotels and digitalised customer experience is crucial to the business as a whole. Another major trend in the industry is this that there is a focus on ensuring that there are sustainable models built in the hospitality industry that follow the ISO 14001, series that is focusing on the concepts of  environmental management concepts.  The decision to leave the European Union has led to a down ward trend in the hospitality, as there are lesser instances of foreign travellers coming to United Kingdom for business travel purposes. However, there is a massive increase in tourism from Asian countries, which, is boosting this sector in the United Kingdom. Increase in tourism has breathed in life into the sector. There is a certain level of profit that is being enjoyed by this sector, but the luxury set-ups are not making much windfall profit (</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ukhospitality.org.uk. 2019)</a:t>
            </a: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One of the major trends that can be seen in the hospitality sector is associated with that there is influx of international travellers to each and every tourist destinations.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78768336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9A9DFB09-D894-4BFD-BAFE-3042CFF0C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D306AF4-0B70-4A1F-9120-98D23F58F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rgbClr val="484A56"/>
              <a:srgbClr val="484A56"/>
            </a:duotone>
            <a:extLst>
              <a:ext uri="{28A0092B-C50C-407E-A947-70E740481C1C}">
                <a14:useLocalDpi xmlns:a14="http://schemas.microsoft.com/office/drawing/2010/main" val="0"/>
              </a:ext>
            </a:extLst>
          </a:blip>
          <a:stretch>
            <a:fillRect/>
          </a:stretch>
        </p:blipFill>
        <p:spPr>
          <a:xfrm>
            <a:off x="2368" y="0"/>
            <a:ext cx="12187263" cy="6858000"/>
          </a:xfrm>
          <a:prstGeom prst="rect">
            <a:avLst/>
          </a:prstGeom>
        </p:spPr>
      </p:pic>
      <p:sp>
        <p:nvSpPr>
          <p:cNvPr id="11" name="Rectangle: Rounded Corners 10">
            <a:extLst>
              <a:ext uri="{FF2B5EF4-FFF2-40B4-BE49-F238E27FC236}">
                <a16:creationId xmlns:a16="http://schemas.microsoft.com/office/drawing/2014/main" id="{E956DDF7-7F41-4387-96F3-F5EACC7C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160" y="512064"/>
            <a:ext cx="11155680" cy="5833872"/>
          </a:xfrm>
          <a:prstGeom prst="roundRect">
            <a:avLst>
              <a:gd name="adj" fmla="val 61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0">
            <a:extLst>
              <a:ext uri="{FF2B5EF4-FFF2-40B4-BE49-F238E27FC236}">
                <a16:creationId xmlns:a16="http://schemas.microsoft.com/office/drawing/2014/main" id="{4AD8082C-1C76-453B-817F-ACE1C34C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61" y="678046"/>
            <a:ext cx="10821878" cy="5501909"/>
          </a:xfrm>
          <a:prstGeom prst="roundRect">
            <a:avLst>
              <a:gd name="adj" fmla="val 4760"/>
            </a:avLst>
          </a:prstGeom>
          <a:solidFill>
            <a:srgbClr val="FFFFFF"/>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14665D08-B549-4CBB-8ED8-A7EF5EFE4E92}"/>
              </a:ext>
            </a:extLst>
          </p:cNvPr>
          <p:cNvPicPr/>
          <p:nvPr/>
        </p:nvPicPr>
        <p:blipFill>
          <a:blip r:embed="rId3"/>
          <a:stretch>
            <a:fillRect/>
          </a:stretch>
        </p:blipFill>
        <p:spPr>
          <a:xfrm>
            <a:off x="682692" y="915165"/>
            <a:ext cx="8267781" cy="4655455"/>
          </a:xfrm>
          <a:prstGeom prst="rect">
            <a:avLst/>
          </a:prstGeom>
        </p:spPr>
      </p:pic>
    </p:spTree>
    <p:extLst>
      <p:ext uri="{BB962C8B-B14F-4D97-AF65-F5344CB8AC3E}">
        <p14:creationId xmlns:p14="http://schemas.microsoft.com/office/powerpoint/2010/main" val="66666192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3F1BB7-8756-4512-90AC-60548E2D6164}"/>
              </a:ext>
            </a:extLst>
          </p:cNvPr>
          <p:cNvSpPr/>
          <p:nvPr/>
        </p:nvSpPr>
        <p:spPr>
          <a:xfrm>
            <a:off x="2377706" y="-2273757"/>
            <a:ext cx="5876925" cy="6430094"/>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Strength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Weakness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Excellent use of  user friendly website  interface  that is associated with brand establishment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Excellent trained workforce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aspect of novelty and presence in many location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United Kingdom is a major tourist destination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Support of investors on an international level is enjoyed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There is lack of control on quality as the collaborator hotelier may prove to be dishonest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Less known brand in United Kingdom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There is not much governmental support in setting up this service based business as  budget hotels do not impact economy enormously</a:t>
            </a:r>
          </a:p>
        </p:txBody>
      </p:sp>
    </p:spTree>
    <p:extLst>
      <p:ext uri="{BB962C8B-B14F-4D97-AF65-F5344CB8AC3E}">
        <p14:creationId xmlns:p14="http://schemas.microsoft.com/office/powerpoint/2010/main" val="178444672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EEFFC2-E596-46B8-80E9-B095038E25F4}"/>
              </a:ext>
            </a:extLst>
          </p:cNvPr>
          <p:cNvSpPr/>
          <p:nvPr/>
        </p:nvSpPr>
        <p:spPr>
          <a:xfrm>
            <a:off x="2107441" y="3127520"/>
            <a:ext cx="7068457" cy="2952218"/>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Social media is spreading the popularity of this budgeted service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Numerous hotels in United Kingdom are in need of this standardised change towards a brand-oriented service.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Always there is threat  of price wars from other budget hotel chains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There are tremendous price wars in the sector.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Tax structure on accommodation is high leading to tendency of rising prices </a:t>
            </a:r>
          </a:p>
        </p:txBody>
      </p:sp>
      <p:sp>
        <p:nvSpPr>
          <p:cNvPr id="3" name="Rectangle 2">
            <a:extLst>
              <a:ext uri="{FF2B5EF4-FFF2-40B4-BE49-F238E27FC236}">
                <a16:creationId xmlns:a16="http://schemas.microsoft.com/office/drawing/2014/main" id="{2E3996C1-D6D7-4B9B-8A42-8C7DA69DC032}"/>
              </a:ext>
            </a:extLst>
          </p:cNvPr>
          <p:cNvSpPr/>
          <p:nvPr/>
        </p:nvSpPr>
        <p:spPr>
          <a:xfrm>
            <a:off x="2261191" y="778262"/>
            <a:ext cx="6096000" cy="2090444"/>
          </a:xfrm>
          <a:prstGeom prst="rect">
            <a:avLst/>
          </a:prstGeom>
        </p:spPr>
        <p:txBody>
          <a:bodyPr>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Opportunity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Threat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budget travellers are growing in the United Kingdom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Technology savvy customers are preferring website based services </a:t>
            </a:r>
          </a:p>
        </p:txBody>
      </p:sp>
    </p:spTree>
    <p:extLst>
      <p:ext uri="{BB962C8B-B14F-4D97-AF65-F5344CB8AC3E}">
        <p14:creationId xmlns:p14="http://schemas.microsoft.com/office/powerpoint/2010/main" val="408062296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9A9DFB09-D894-4BFD-BAFE-3042CFF0C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8">
            <a:extLst>
              <a:ext uri="{FF2B5EF4-FFF2-40B4-BE49-F238E27FC236}">
                <a16:creationId xmlns:a16="http://schemas.microsoft.com/office/drawing/2014/main" id="{0D306AF4-0B70-4A1F-9120-98D23F58F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rgbClr val="484A56"/>
              <a:srgbClr val="484A56"/>
            </a:duotone>
            <a:extLst>
              <a:ext uri="{28A0092B-C50C-407E-A947-70E740481C1C}">
                <a14:useLocalDpi xmlns:a14="http://schemas.microsoft.com/office/drawing/2010/main" val="0"/>
              </a:ext>
            </a:extLst>
          </a:blip>
          <a:stretch>
            <a:fillRect/>
          </a:stretch>
        </p:blipFill>
        <p:spPr>
          <a:xfrm>
            <a:off x="2368" y="0"/>
            <a:ext cx="12187263" cy="6858000"/>
          </a:xfrm>
          <a:prstGeom prst="rect">
            <a:avLst/>
          </a:prstGeom>
        </p:spPr>
      </p:pic>
      <p:sp>
        <p:nvSpPr>
          <p:cNvPr id="11" name="Rectangle: Rounded Corners 10">
            <a:extLst>
              <a:ext uri="{FF2B5EF4-FFF2-40B4-BE49-F238E27FC236}">
                <a16:creationId xmlns:a16="http://schemas.microsoft.com/office/drawing/2014/main" id="{E956DDF7-7F41-4387-96F3-F5EACC7C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160" y="512064"/>
            <a:ext cx="11155680" cy="5833872"/>
          </a:xfrm>
          <a:prstGeom prst="roundRect">
            <a:avLst>
              <a:gd name="adj" fmla="val 61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0">
            <a:extLst>
              <a:ext uri="{FF2B5EF4-FFF2-40B4-BE49-F238E27FC236}">
                <a16:creationId xmlns:a16="http://schemas.microsoft.com/office/drawing/2014/main" id="{4AD8082C-1C76-453B-817F-ACE1C34C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61" y="678046"/>
            <a:ext cx="10821878" cy="5501909"/>
          </a:xfrm>
          <a:prstGeom prst="roundRect">
            <a:avLst>
              <a:gd name="adj" fmla="val 4760"/>
            </a:avLst>
          </a:prstGeom>
          <a:solidFill>
            <a:srgbClr val="FFFFFF"/>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4DEDECD5-9B5C-4195-8183-E380D1B08F48}"/>
              </a:ext>
            </a:extLst>
          </p:cNvPr>
          <p:cNvPicPr/>
          <p:nvPr/>
        </p:nvPicPr>
        <p:blipFill>
          <a:blip r:embed="rId3"/>
          <a:stretch>
            <a:fillRect/>
          </a:stretch>
        </p:blipFill>
        <p:spPr>
          <a:xfrm>
            <a:off x="3241527" y="1288145"/>
            <a:ext cx="5708946" cy="4281710"/>
          </a:xfrm>
          <a:prstGeom prst="rect">
            <a:avLst/>
          </a:prstGeom>
        </p:spPr>
      </p:pic>
    </p:spTree>
    <p:extLst>
      <p:ext uri="{BB962C8B-B14F-4D97-AF65-F5344CB8AC3E}">
        <p14:creationId xmlns:p14="http://schemas.microsoft.com/office/powerpoint/2010/main" val="251577504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CA911F-DF33-4CD5-88A0-23A61B3085DA}"/>
              </a:ext>
            </a:extLst>
          </p:cNvPr>
          <p:cNvSpPr/>
          <p:nvPr/>
        </p:nvSpPr>
        <p:spPr>
          <a:xfrm>
            <a:off x="2171700" y="2291445"/>
            <a:ext cx="6743700" cy="1998111"/>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marketing activities that this business will be engaged in will be associated with market research in the initial phase. This will help the start up to devise the marketing plan for the busines</a:t>
            </a:r>
            <a:r>
              <a:rPr lang="en-GB" sz="1200" b="1" i="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t>
            </a: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 the United Kingdom. The next phase will be associated with finding lucrative collaboration from property owners to set up OYO establishments. The next phase will be to ensure that awareness through campaigns and digital marketing, social media marketing is done. Along with this collaboration with tourism agents is also a part of marketing strategy. Customer feedback collection and ensuring that there are improvements incorporated is integral to the process as well. </a:t>
            </a:r>
          </a:p>
        </p:txBody>
      </p:sp>
    </p:spTree>
    <p:extLst>
      <p:ext uri="{BB962C8B-B14F-4D97-AF65-F5344CB8AC3E}">
        <p14:creationId xmlns:p14="http://schemas.microsoft.com/office/powerpoint/2010/main" val="193853715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ED83FF-99CF-4A07-833E-72DAFA965B8B}"/>
              </a:ext>
            </a:extLst>
          </p:cNvPr>
          <p:cNvPicPr/>
          <p:nvPr/>
        </p:nvPicPr>
        <p:blipFill>
          <a:blip r:embed="rId2"/>
          <a:stretch>
            <a:fillRect/>
          </a:stretch>
        </p:blipFill>
        <p:spPr>
          <a:xfrm>
            <a:off x="3124200" y="1200150"/>
            <a:ext cx="5943600" cy="4457700"/>
          </a:xfrm>
          <a:prstGeom prst="rect">
            <a:avLst/>
          </a:prstGeom>
        </p:spPr>
      </p:pic>
    </p:spTree>
    <p:extLst>
      <p:ext uri="{BB962C8B-B14F-4D97-AF65-F5344CB8AC3E}">
        <p14:creationId xmlns:p14="http://schemas.microsoft.com/office/powerpoint/2010/main" val="396418157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73CE44-FFB4-47FF-91B3-BEEBBB5ED4F9}"/>
              </a:ext>
            </a:extLst>
          </p:cNvPr>
          <p:cNvSpPr/>
          <p:nvPr/>
        </p:nvSpPr>
        <p:spPr>
          <a:xfrm>
            <a:off x="3048000" y="721785"/>
            <a:ext cx="6096000" cy="5414431"/>
          </a:xfrm>
          <a:prstGeom prst="rect">
            <a:avLst/>
          </a:prstGeom>
        </p:spPr>
        <p:txBody>
          <a:bodyPr>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Segmentation targeting and positioning are important concepts that are associated with providing a broad framework that will ensure that the products or services can be aligned towards customers who have homogenous needs and communication is done to ensure that the mind of the customer is oriented towards the product in a specific manner </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(Baines </a:t>
            </a:r>
            <a:r>
              <a:rPr lang="en-US" sz="1200" b="1" i="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et al</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 2013)</a:t>
            </a: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segmentation strategy used by OYO United Kingdom is that there is a combination of   geographical segmentation. The segmentation that the business will be catering to is having middle income and it will be catering to all age groups (</a:t>
            </a:r>
            <a:r>
              <a:rPr lang="en-US" sz="12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oyo</a:t>
            </a: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rooms. 2019)</a:t>
            </a: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 the process of targeting, there will be extensive advertisement and digital paid promotions along with first time offers and discounts to attract the pocket conscious customers.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positioning strategy of the organisation is that it is associated with low budgeted prices and medium quality. This ensures that it is almost at par with the other competitors that are associated with the industry. The competitors are all associated with the fact that there is effort taken to try and maintain quality and ensure that there is effective planning in place to attract the customers from the competitors, such as Airbnb, Holiday inn, Ibis. </a:t>
            </a:r>
          </a:p>
        </p:txBody>
      </p:sp>
    </p:spTree>
    <p:extLst>
      <p:ext uri="{BB962C8B-B14F-4D97-AF65-F5344CB8AC3E}">
        <p14:creationId xmlns:p14="http://schemas.microsoft.com/office/powerpoint/2010/main" val="353863713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408DF9-E3EC-4962-B419-C106CA35B2A6}"/>
              </a:ext>
            </a:extLst>
          </p:cNvPr>
          <p:cNvPicPr/>
          <p:nvPr/>
        </p:nvPicPr>
        <p:blipFill>
          <a:blip r:embed="rId2"/>
          <a:stretch>
            <a:fillRect/>
          </a:stretch>
        </p:blipFill>
        <p:spPr>
          <a:xfrm>
            <a:off x="3124200" y="1200150"/>
            <a:ext cx="5943600" cy="4457700"/>
          </a:xfrm>
          <a:prstGeom prst="rect">
            <a:avLst/>
          </a:prstGeom>
        </p:spPr>
      </p:pic>
    </p:spTree>
    <p:extLst>
      <p:ext uri="{BB962C8B-B14F-4D97-AF65-F5344CB8AC3E}">
        <p14:creationId xmlns:p14="http://schemas.microsoft.com/office/powerpoint/2010/main" val="32212299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9DFB09-D894-4BFD-BAFE-3042CFF0C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D306AF4-0B70-4A1F-9120-98D23F58F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rgbClr val="484A56"/>
              <a:srgbClr val="484A56"/>
            </a:duotone>
            <a:extLst>
              <a:ext uri="{28A0092B-C50C-407E-A947-70E740481C1C}">
                <a14:useLocalDpi xmlns:a14="http://schemas.microsoft.com/office/drawing/2010/main" val="0"/>
              </a:ext>
            </a:extLst>
          </a:blip>
          <a:stretch>
            <a:fillRect/>
          </a:stretch>
        </p:blipFill>
        <p:spPr>
          <a:xfrm>
            <a:off x="2368" y="0"/>
            <a:ext cx="12187263" cy="6858000"/>
          </a:xfrm>
          <a:prstGeom prst="rect">
            <a:avLst/>
          </a:prstGeom>
        </p:spPr>
      </p:pic>
      <p:sp>
        <p:nvSpPr>
          <p:cNvPr id="11" name="Rectangle: Rounded Corners 10">
            <a:extLst>
              <a:ext uri="{FF2B5EF4-FFF2-40B4-BE49-F238E27FC236}">
                <a16:creationId xmlns:a16="http://schemas.microsoft.com/office/drawing/2014/main" id="{E956DDF7-7F41-4387-96F3-F5EACC7C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160" y="512064"/>
            <a:ext cx="11155680" cy="5833872"/>
          </a:xfrm>
          <a:prstGeom prst="roundRect">
            <a:avLst>
              <a:gd name="adj" fmla="val 61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0">
            <a:extLst>
              <a:ext uri="{FF2B5EF4-FFF2-40B4-BE49-F238E27FC236}">
                <a16:creationId xmlns:a16="http://schemas.microsoft.com/office/drawing/2014/main" id="{4AD8082C-1C76-453B-817F-ACE1C34C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61" y="678046"/>
            <a:ext cx="10821878" cy="5501909"/>
          </a:xfrm>
          <a:prstGeom prst="roundRect">
            <a:avLst>
              <a:gd name="adj" fmla="val 4760"/>
            </a:avLst>
          </a:prstGeom>
          <a:solidFill>
            <a:srgbClr val="FFFFFF"/>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A5BC8761-D50A-4CEE-BA5D-D9D3844072F3}"/>
              </a:ext>
            </a:extLst>
          </p:cNvPr>
          <p:cNvPicPr/>
          <p:nvPr/>
        </p:nvPicPr>
        <p:blipFill>
          <a:blip r:embed="rId3"/>
          <a:stretch>
            <a:fillRect/>
          </a:stretch>
        </p:blipFill>
        <p:spPr>
          <a:xfrm>
            <a:off x="2133600" y="1288145"/>
            <a:ext cx="6816873" cy="4586182"/>
          </a:xfrm>
          <a:prstGeom prst="rect">
            <a:avLst/>
          </a:prstGeom>
        </p:spPr>
      </p:pic>
    </p:spTree>
    <p:extLst>
      <p:ext uri="{BB962C8B-B14F-4D97-AF65-F5344CB8AC3E}">
        <p14:creationId xmlns:p14="http://schemas.microsoft.com/office/powerpoint/2010/main" val="73327562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56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3DF79B3-B45E-44AE-AA66-ADD2B6E87C1B}"/>
              </a:ext>
            </a:extLst>
          </p:cNvPr>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32214927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9DFB09-D894-4BFD-BAFE-3042CFF0C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D306AF4-0B70-4A1F-9120-98D23F58F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rgbClr val="484A56"/>
              <a:srgbClr val="484A56"/>
            </a:duotone>
            <a:extLst>
              <a:ext uri="{28A0092B-C50C-407E-A947-70E740481C1C}">
                <a14:useLocalDpi xmlns:a14="http://schemas.microsoft.com/office/drawing/2010/main" val="0"/>
              </a:ext>
            </a:extLst>
          </a:blip>
          <a:stretch>
            <a:fillRect/>
          </a:stretch>
        </p:blipFill>
        <p:spPr>
          <a:xfrm>
            <a:off x="2368" y="0"/>
            <a:ext cx="12187263" cy="6858000"/>
          </a:xfrm>
          <a:prstGeom prst="rect">
            <a:avLst/>
          </a:prstGeom>
        </p:spPr>
      </p:pic>
      <p:sp>
        <p:nvSpPr>
          <p:cNvPr id="11" name="Rectangle: Rounded Corners 10">
            <a:extLst>
              <a:ext uri="{FF2B5EF4-FFF2-40B4-BE49-F238E27FC236}">
                <a16:creationId xmlns:a16="http://schemas.microsoft.com/office/drawing/2014/main" id="{E956DDF7-7F41-4387-96F3-F5EACC7C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160" y="512064"/>
            <a:ext cx="11155680" cy="5833872"/>
          </a:xfrm>
          <a:prstGeom prst="roundRect">
            <a:avLst>
              <a:gd name="adj" fmla="val 61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0">
            <a:extLst>
              <a:ext uri="{FF2B5EF4-FFF2-40B4-BE49-F238E27FC236}">
                <a16:creationId xmlns:a16="http://schemas.microsoft.com/office/drawing/2014/main" id="{4AD8082C-1C76-453B-817F-ACE1C34C9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61" y="678046"/>
            <a:ext cx="10821878" cy="5501909"/>
          </a:xfrm>
          <a:prstGeom prst="roundRect">
            <a:avLst>
              <a:gd name="adj" fmla="val 4760"/>
            </a:avLst>
          </a:prstGeom>
          <a:solidFill>
            <a:srgbClr val="FFFFFF"/>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1462985-BFC3-4BE7-BB52-7C2F1581D5CC}"/>
              </a:ext>
            </a:extLst>
          </p:cNvPr>
          <p:cNvPicPr/>
          <p:nvPr/>
        </p:nvPicPr>
        <p:blipFill>
          <a:blip r:embed="rId3"/>
          <a:stretch>
            <a:fillRect/>
          </a:stretch>
        </p:blipFill>
        <p:spPr>
          <a:xfrm>
            <a:off x="3241527" y="1288145"/>
            <a:ext cx="5708946" cy="4281710"/>
          </a:xfrm>
          <a:prstGeom prst="rect">
            <a:avLst/>
          </a:prstGeom>
        </p:spPr>
      </p:pic>
    </p:spTree>
    <p:extLst>
      <p:ext uri="{BB962C8B-B14F-4D97-AF65-F5344CB8AC3E}">
        <p14:creationId xmlns:p14="http://schemas.microsoft.com/office/powerpoint/2010/main" val="122715635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AA6A72-C692-415D-8F11-22DE0B1F5E06}"/>
              </a:ext>
            </a:extLst>
          </p:cNvPr>
          <p:cNvPicPr/>
          <p:nvPr/>
        </p:nvPicPr>
        <p:blipFill>
          <a:blip r:embed="rId2"/>
          <a:stretch>
            <a:fillRect/>
          </a:stretch>
        </p:blipFill>
        <p:spPr>
          <a:xfrm>
            <a:off x="3124200" y="1200150"/>
            <a:ext cx="5943600" cy="4457700"/>
          </a:xfrm>
          <a:prstGeom prst="rect">
            <a:avLst/>
          </a:prstGeom>
        </p:spPr>
      </p:pic>
      <p:sp>
        <p:nvSpPr>
          <p:cNvPr id="3" name="Rectangle 2">
            <a:extLst>
              <a:ext uri="{FF2B5EF4-FFF2-40B4-BE49-F238E27FC236}">
                <a16:creationId xmlns:a16="http://schemas.microsoft.com/office/drawing/2014/main" id="{F247437F-BD18-42DB-BAF6-95E9AD39973D}"/>
              </a:ext>
            </a:extLst>
          </p:cNvPr>
          <p:cNvSpPr/>
          <p:nvPr/>
        </p:nvSpPr>
        <p:spPr>
          <a:xfrm>
            <a:off x="3124200" y="5690886"/>
            <a:ext cx="6096000" cy="1167114"/>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the case of the start up the communication, strategies are associated with various stakeholders who   ensure that it is possible to ensure free flow of knowhow to the collaborator and it is also possible that the potential customers are attracted towards the new start up. </a:t>
            </a:r>
          </a:p>
        </p:txBody>
      </p:sp>
    </p:spTree>
    <p:extLst>
      <p:ext uri="{BB962C8B-B14F-4D97-AF65-F5344CB8AC3E}">
        <p14:creationId xmlns:p14="http://schemas.microsoft.com/office/powerpoint/2010/main" val="59833454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978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CCE0389-F54E-49E8-AB79-4BF1FCCD23F0}"/>
              </a:ext>
            </a:extLst>
          </p:cNvPr>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259960281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667383-8A03-416C-8D0F-C747A59F7EEF}"/>
              </a:ext>
            </a:extLst>
          </p:cNvPr>
          <p:cNvPicPr/>
          <p:nvPr/>
        </p:nvPicPr>
        <p:blipFill>
          <a:blip r:embed="rId2"/>
          <a:stretch>
            <a:fillRect/>
          </a:stretch>
        </p:blipFill>
        <p:spPr>
          <a:xfrm>
            <a:off x="3124200" y="1200150"/>
            <a:ext cx="5943600" cy="3695123"/>
          </a:xfrm>
          <a:prstGeom prst="rect">
            <a:avLst/>
          </a:prstGeom>
        </p:spPr>
      </p:pic>
      <p:sp>
        <p:nvSpPr>
          <p:cNvPr id="3" name="Rectangle 2">
            <a:extLst>
              <a:ext uri="{FF2B5EF4-FFF2-40B4-BE49-F238E27FC236}">
                <a16:creationId xmlns:a16="http://schemas.microsoft.com/office/drawing/2014/main" id="{1E55CE33-0588-4F07-AA26-7EFA31DF6684}"/>
              </a:ext>
            </a:extLst>
          </p:cNvPr>
          <p:cNvSpPr/>
          <p:nvPr/>
        </p:nvSpPr>
        <p:spPr>
          <a:xfrm>
            <a:off x="2780146" y="4156364"/>
            <a:ext cx="5708072" cy="2890663"/>
          </a:xfrm>
          <a:prstGeom prst="rect">
            <a:avLst/>
          </a:prstGeom>
        </p:spPr>
        <p:txBody>
          <a:bodyPr wrap="square">
            <a:spAutoFit/>
          </a:bodyPr>
          <a:lstStyle/>
          <a:p>
            <a:pPr algn="just">
              <a:lnSpc>
                <a:spcPct val="150000"/>
              </a:lnSpc>
              <a:spcBef>
                <a:spcPts val="2400"/>
              </a:spcBef>
              <a:spcAft>
                <a:spcPts val="0"/>
              </a:spcAft>
            </a:pPr>
            <a:r>
              <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Marketing channel is a mode with the help of which products and services reach the potential customers it is associated with both influencing and selling the customer and it is also associated with delivery.  The marketing channels that are used by this start up are as follows: </a:t>
            </a:r>
            <a:endPar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Agents and brokers  who are linked to the  tourism business are roped in by the company in order to refer them clients who are in search of accommodation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Direct Marketing is a way to establish direct relation with the customer and this start-up does this with the help of e- commerce processes like digital marketing. </a:t>
            </a:r>
          </a:p>
        </p:txBody>
      </p:sp>
    </p:spTree>
    <p:extLst>
      <p:ext uri="{BB962C8B-B14F-4D97-AF65-F5344CB8AC3E}">
        <p14:creationId xmlns:p14="http://schemas.microsoft.com/office/powerpoint/2010/main" val="404133025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411357A-A711-4EF1-874F-9AF2E7DF5A4E}"/>
              </a:ext>
            </a:extLst>
          </p:cNvPr>
          <p:cNvSpPr/>
          <p:nvPr/>
        </p:nvSpPr>
        <p:spPr>
          <a:xfrm>
            <a:off x="3048000" y="3085588"/>
            <a:ext cx="6096000" cy="1167114"/>
          </a:xfrm>
          <a:prstGeom prst="rect">
            <a:avLst/>
          </a:prstGeom>
        </p:spPr>
        <p:txBody>
          <a:bodyPr>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Value- added reseller is associated with incorporating their own offerings in the already present product in a collaborative mode and that is what is done by OYO, in which it upgrades the services of the hotelier by bringing in its own standardisation and brand name. </a:t>
            </a:r>
          </a:p>
        </p:txBody>
      </p:sp>
    </p:spTree>
    <p:extLst>
      <p:ext uri="{BB962C8B-B14F-4D97-AF65-F5344CB8AC3E}">
        <p14:creationId xmlns:p14="http://schemas.microsoft.com/office/powerpoint/2010/main" val="138537794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4A67A2-FDD5-4AA7-BA23-FB069A490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C42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A517095-FC24-4BDC-9AEF-6BDC3A0EF402}"/>
              </a:ext>
            </a:extLst>
          </p:cNvPr>
          <p:cNvPicPr/>
          <p:nvPr/>
        </p:nvPicPr>
        <p:blipFill rotWithShape="1">
          <a:blip r:embed="rId2"/>
          <a:srcRect t="14560" r="1" b="17325"/>
          <a:stretch/>
        </p:blipFill>
        <p:spPr>
          <a:xfrm>
            <a:off x="643467" y="643467"/>
            <a:ext cx="10905066" cy="5571066"/>
          </a:xfrm>
          <a:prstGeom prst="rect">
            <a:avLst/>
          </a:prstGeom>
        </p:spPr>
      </p:pic>
      <p:sp>
        <p:nvSpPr>
          <p:cNvPr id="9" name="Rectangle 8">
            <a:extLst>
              <a:ext uri="{FF2B5EF4-FFF2-40B4-BE49-F238E27FC236}">
                <a16:creationId xmlns:a16="http://schemas.microsoft.com/office/drawing/2014/main" id="{5672B605-C574-4E12-BC00-EFC483BBC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700309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945772-3CA7-4818-A045-DE53730BFD4B}"/>
              </a:ext>
            </a:extLst>
          </p:cNvPr>
          <p:cNvPicPr/>
          <p:nvPr/>
        </p:nvPicPr>
        <p:blipFill>
          <a:blip r:embed="rId2"/>
          <a:stretch>
            <a:fillRect/>
          </a:stretch>
        </p:blipFill>
        <p:spPr>
          <a:xfrm>
            <a:off x="247650" y="171450"/>
            <a:ext cx="7339239" cy="4457700"/>
          </a:xfrm>
          <a:prstGeom prst="rect">
            <a:avLst/>
          </a:prstGeom>
        </p:spPr>
      </p:pic>
      <p:sp>
        <p:nvSpPr>
          <p:cNvPr id="3" name="Rectangle 2">
            <a:extLst>
              <a:ext uri="{FF2B5EF4-FFF2-40B4-BE49-F238E27FC236}">
                <a16:creationId xmlns:a16="http://schemas.microsoft.com/office/drawing/2014/main" id="{D7DC8397-EDA7-4F6F-A701-7D8439CDCF02}"/>
              </a:ext>
            </a:extLst>
          </p:cNvPr>
          <p:cNvSpPr/>
          <p:nvPr/>
        </p:nvSpPr>
        <p:spPr>
          <a:xfrm>
            <a:off x="2148115" y="4457700"/>
            <a:ext cx="8182428" cy="2028889"/>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There is the need to ensure that there will be stepwise implementation of the process of building a 300-property empire in the United Kingdom and the effort being taken in this context is that there will be monitoring of the performance with return on investment of the collaborators and satisfaction level feedback of the target customers.  The implementation process should have the process of ensuring that there is control over the fact that if any location is not performing then measures should be taken to mitigate the issue thus reflecting the policy of location to location marking of profitability. </a:t>
            </a:r>
          </a:p>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52703444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1F349F-9543-4B71-83B6-8AD1D7A8099E}"/>
              </a:ext>
            </a:extLst>
          </p:cNvPr>
          <p:cNvPicPr/>
          <p:nvPr/>
        </p:nvPicPr>
        <p:blipFill>
          <a:blip r:embed="rId2"/>
          <a:stretch>
            <a:fillRect/>
          </a:stretch>
        </p:blipFill>
        <p:spPr>
          <a:xfrm>
            <a:off x="790576" y="9524"/>
            <a:ext cx="5943600" cy="3280229"/>
          </a:xfrm>
          <a:prstGeom prst="rect">
            <a:avLst/>
          </a:prstGeom>
        </p:spPr>
      </p:pic>
      <p:sp>
        <p:nvSpPr>
          <p:cNvPr id="3" name="Rectangle 2">
            <a:extLst>
              <a:ext uri="{FF2B5EF4-FFF2-40B4-BE49-F238E27FC236}">
                <a16:creationId xmlns:a16="http://schemas.microsoft.com/office/drawing/2014/main" id="{6AB45FEB-8CA4-4852-AB9F-67A56813F6D3}"/>
              </a:ext>
            </a:extLst>
          </p:cNvPr>
          <p:cNvSpPr/>
          <p:nvPr/>
        </p:nvSpPr>
        <p:spPr>
          <a:xfrm>
            <a:off x="114300" y="3568247"/>
            <a:ext cx="6619876" cy="2552109"/>
          </a:xfrm>
          <a:prstGeom prst="rect">
            <a:avLst/>
          </a:prstGeom>
        </p:spPr>
        <p:txBody>
          <a:bodyPr wrap="square">
            <a:spAutoFit/>
          </a:bodyPr>
          <a:lstStyle/>
          <a:p>
            <a:pPr algn="just">
              <a:lnSpc>
                <a:spcPct val="150000"/>
              </a:lnSpc>
              <a:spcBef>
                <a:spcPts val="2400"/>
              </a:spcBef>
              <a:spcAft>
                <a:spcPts val="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It can be concluded that with effective strategies of marketing the business has been able to grow in all the markets that it has forayed into and that is the reason why it has decided to foray into the fragmented   hospitality sector of United Kingdom that is in dire need of a budget hotel aggregator. With the competitive edge of technology and faith of investors, it has been possible for the firm to try to collaborate with multiple small property owners to set up OYO room facilities all over United Kingdom and the plans of expansion are in process. </a:t>
            </a:r>
            <a:r>
              <a:rPr lang="en-GB" sz="1200" b="1" kern="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Oravel</a:t>
            </a: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Stays Pvt Ltd has been associated with ensuring that it has made significant impact on all its host countries and through this venture into United Kingdom, thus ensuring that there will be a significant impact of its policies to the budget hotel sector in the  country. </a:t>
            </a:r>
          </a:p>
        </p:txBody>
      </p:sp>
    </p:spTree>
    <p:extLst>
      <p:ext uri="{BB962C8B-B14F-4D97-AF65-F5344CB8AC3E}">
        <p14:creationId xmlns:p14="http://schemas.microsoft.com/office/powerpoint/2010/main" val="16283899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7C49C4-0055-4BB8-9C40-E69F473EAFC5}"/>
              </a:ext>
            </a:extLst>
          </p:cNvPr>
          <p:cNvPicPr/>
          <p:nvPr/>
        </p:nvPicPr>
        <p:blipFill>
          <a:blip r:embed="rId2"/>
          <a:stretch>
            <a:fillRect/>
          </a:stretch>
        </p:blipFill>
        <p:spPr>
          <a:xfrm>
            <a:off x="3124200" y="1200150"/>
            <a:ext cx="5943600" cy="4457700"/>
          </a:xfrm>
          <a:prstGeom prst="rect">
            <a:avLst/>
          </a:prstGeom>
        </p:spPr>
      </p:pic>
    </p:spTree>
    <p:extLst>
      <p:ext uri="{BB962C8B-B14F-4D97-AF65-F5344CB8AC3E}">
        <p14:creationId xmlns:p14="http://schemas.microsoft.com/office/powerpoint/2010/main" val="80198275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FEA0BF-12D9-416E-82FE-FBBC239367A5}"/>
              </a:ext>
            </a:extLst>
          </p:cNvPr>
          <p:cNvPicPr/>
          <p:nvPr/>
        </p:nvPicPr>
        <p:blipFill>
          <a:blip r:embed="rId2"/>
          <a:stretch>
            <a:fillRect/>
          </a:stretch>
        </p:blipFill>
        <p:spPr>
          <a:xfrm>
            <a:off x="3124200" y="1200150"/>
            <a:ext cx="5943600" cy="4457700"/>
          </a:xfrm>
          <a:prstGeom prst="rect">
            <a:avLst/>
          </a:prstGeom>
        </p:spPr>
      </p:pic>
    </p:spTree>
    <p:extLst>
      <p:ext uri="{BB962C8B-B14F-4D97-AF65-F5344CB8AC3E}">
        <p14:creationId xmlns:p14="http://schemas.microsoft.com/office/powerpoint/2010/main" val="344785355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7844BD0C-18FA-4603-BDCE-8ABDE145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99E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1ECDF2F2-A8C5-44F2-BC1A-8A3B9ED2A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A029D3F-7B9F-47F1-85B0-4EBE1FC12F0C}"/>
              </a:ext>
            </a:extLst>
          </p:cNvPr>
          <p:cNvPicPr/>
          <p:nvPr/>
        </p:nvPicPr>
        <p:blipFill>
          <a:blip r:embed="rId2"/>
          <a:stretch>
            <a:fillRect/>
          </a:stretch>
        </p:blipFill>
        <p:spPr>
          <a:xfrm>
            <a:off x="1685270" y="510843"/>
            <a:ext cx="7428088" cy="5571066"/>
          </a:xfrm>
          <a:prstGeom prst="rect">
            <a:avLst/>
          </a:prstGeom>
        </p:spPr>
      </p:pic>
    </p:spTree>
    <p:extLst>
      <p:ext uri="{BB962C8B-B14F-4D97-AF65-F5344CB8AC3E}">
        <p14:creationId xmlns:p14="http://schemas.microsoft.com/office/powerpoint/2010/main" val="83543060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Gallery</Template>
  <TotalTime>43</TotalTime>
  <Words>1494</Words>
  <Application>Microsoft Office PowerPoint</Application>
  <PresentationFormat>Widescreen</PresentationFormat>
  <Paragraphs>58</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Century Schoolbook</vt:lpstr>
      <vt:lpstr>Corbel</vt:lpstr>
      <vt:lpstr>Symbol</vt:lpstr>
      <vt:lpstr>Times New Roman</vt:lpstr>
      <vt:lpstr>Feathered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pirvanpetruta@yahoo.com</dc:creator>
  <cp:lastModifiedBy>pirvanpetruta@yahoo.com</cp:lastModifiedBy>
  <cp:revision>6</cp:revision>
  <dcterms:created xsi:type="dcterms:W3CDTF">2019-08-06T19:36:43Z</dcterms:created>
  <dcterms:modified xsi:type="dcterms:W3CDTF">2019-08-06T20:24:34Z</dcterms:modified>
</cp:coreProperties>
</file>