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7" r:id="rId2"/>
    <p:sldId id="258" r:id="rId3"/>
    <p:sldId id="259" r:id="rId4"/>
    <p:sldId id="260" r:id="rId5"/>
    <p:sldId id="261" r:id="rId6"/>
    <p:sldId id="262" r:id="rId7"/>
    <p:sldId id="264" r:id="rId8"/>
    <p:sldId id="266" r:id="rId9"/>
    <p:sldId id="267" r:id="rId10"/>
    <p:sldId id="268" r:id="rId11"/>
    <p:sldId id="269" r:id="rId12"/>
    <p:sldId id="278" r:id="rId13"/>
    <p:sldId id="279" r:id="rId14"/>
    <p:sldId id="280" r:id="rId15"/>
    <p:sldId id="281" r:id="rId16"/>
    <p:sldId id="290" r:id="rId17"/>
    <p:sldId id="291" r:id="rId18"/>
    <p:sldId id="265" r:id="rId19"/>
    <p:sldId id="273" r:id="rId20"/>
    <p:sldId id="272" r:id="rId21"/>
    <p:sldId id="274" r:id="rId22"/>
    <p:sldId id="275" r:id="rId23"/>
    <p:sldId id="292" r:id="rId24"/>
    <p:sldId id="293" r:id="rId25"/>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163F1AE-2433-DA4D-B69D-60211EC8671E}"/>
              </a:ext>
            </a:extLst>
          </p:cNvPr>
          <p:cNvSpPr txBox="1">
            <a:spLocks noGrp="1"/>
          </p:cNvSpPr>
          <p:nvPr>
            <p:ph type="hdr" sz="quarter"/>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3" name="Date Placeholder 2">
            <a:extLst>
              <a:ext uri="{FF2B5EF4-FFF2-40B4-BE49-F238E27FC236}">
                <a16:creationId xmlns:a16="http://schemas.microsoft.com/office/drawing/2014/main" id="{2A71AA92-D781-75E9-70AF-F0395EB533B7}"/>
              </a:ext>
            </a:extLst>
          </p:cNvPr>
          <p:cNvSpPr txBox="1">
            <a:spLocks noGrp="1"/>
          </p:cNvSpPr>
          <p:nvPr>
            <p:ph type="dt" idx="1"/>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2F7C94C4-1BE7-4B6E-8A63-1EAA32BE9317}" type="datetime1">
              <a:rPr/>
              <a:pPr>
                <a:defRPr/>
              </a:pPr>
              <a:t>30/11/2022</a:t>
            </a:fld>
            <a:endParaRPr/>
          </a:p>
        </p:txBody>
      </p:sp>
      <p:sp>
        <p:nvSpPr>
          <p:cNvPr id="6148" name="Slide Image Placeholder 3">
            <a:extLst>
              <a:ext uri="{FF2B5EF4-FFF2-40B4-BE49-F238E27FC236}">
                <a16:creationId xmlns:a16="http://schemas.microsoft.com/office/drawing/2014/main" id="{065A52D9-01AC-063E-F14C-74EF5B080EC4}"/>
              </a:ext>
            </a:extLst>
          </p:cNvPr>
          <p:cNvSpPr>
            <a:spLocks noGrp="1" noRot="1" noChangeAspect="1"/>
          </p:cNvSpPr>
          <p:nvPr>
            <p:ph type="sldImg" idx="2"/>
          </p:nvPr>
        </p:nvSpPr>
        <p:spPr bwMode="auto">
          <a:xfrm>
            <a:off x="685800" y="1143000"/>
            <a:ext cx="5486400" cy="30861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 name="Notes Placeholder 4">
            <a:extLst>
              <a:ext uri="{FF2B5EF4-FFF2-40B4-BE49-F238E27FC236}">
                <a16:creationId xmlns:a16="http://schemas.microsoft.com/office/drawing/2014/main" id="{795989A9-A6ED-CFFA-7DC9-E0D79E9ACD62}"/>
              </a:ext>
            </a:extLst>
          </p:cNvPr>
          <p:cNvSpPr txBox="1">
            <a:spLocks noGrp="1"/>
          </p:cNvSpPr>
          <p:nvPr>
            <p:ph type="body" sz="quarter" idx="3"/>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0AF9D525-F78F-A2A1-7582-9A209795FAEB}"/>
              </a:ext>
            </a:extLst>
          </p:cNvPr>
          <p:cNvSpPr txBox="1">
            <a:spLocks noGrp="1"/>
          </p:cNvSpPr>
          <p:nvPr>
            <p:ph type="ftr" sz="quarter" idx="4"/>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7" name="Slide Number Placeholder 6">
            <a:extLst>
              <a:ext uri="{FF2B5EF4-FFF2-40B4-BE49-F238E27FC236}">
                <a16:creationId xmlns:a16="http://schemas.microsoft.com/office/drawing/2014/main" id="{6D15FA0A-DBD5-5714-D7DD-C07F374ED062}"/>
              </a:ext>
            </a:extLst>
          </p:cNvPr>
          <p:cNvSpPr txBox="1">
            <a:spLocks noGrp="1"/>
          </p:cNvSpPr>
          <p:nvPr>
            <p:ph type="sldNum" sz="quarter" idx="5"/>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B6F7E8E5-1C1B-43CE-ADE6-41D3A9293A63}" type="slidenum">
              <a:rPr/>
              <a:pPr>
                <a:defRPr/>
              </a:pPr>
              <a:t>‹#›</a:t>
            </a:fld>
            <a:endParaRPr/>
          </a:p>
        </p:txBody>
      </p:sp>
    </p:spTree>
  </p:cSld>
  <p:clrMap bg1="lt1" tx1="dk1" bg2="lt2" tx2="dk2" accent1="accent1" accent2="accent2" accent3="accent3" accent4="accent4" accent5="accent5" accent6="accent6" hlink="hlink" folHlink="folHlink"/>
  <p:notesStyle>
    <a:lvl1pPr algn="l" rtl="0" eaLnBrk="0" fontAlgn="base">
      <a:spcBef>
        <a:spcPct val="0"/>
      </a:spcBef>
      <a:spcAft>
        <a:spcPct val="0"/>
      </a:spcAft>
      <a:defRPr lang="en-US" sz="1200" kern="1200">
        <a:solidFill>
          <a:srgbClr val="000000"/>
        </a:solidFill>
        <a:latin typeface="Calibri"/>
      </a:defRPr>
    </a:lvl1pPr>
    <a:lvl2pPr marL="457200" lvl="1" algn="l" rtl="0" eaLnBrk="0" fontAlgn="base">
      <a:spcBef>
        <a:spcPct val="0"/>
      </a:spcBef>
      <a:spcAft>
        <a:spcPct val="0"/>
      </a:spcAft>
      <a:defRPr lang="en-US" sz="1200" kern="1200">
        <a:solidFill>
          <a:srgbClr val="000000"/>
        </a:solidFill>
        <a:latin typeface="Calibri"/>
      </a:defRPr>
    </a:lvl2pPr>
    <a:lvl3pPr marL="914400" lvl="2" algn="l" rtl="0" eaLnBrk="0" fontAlgn="base">
      <a:spcBef>
        <a:spcPct val="0"/>
      </a:spcBef>
      <a:spcAft>
        <a:spcPct val="0"/>
      </a:spcAft>
      <a:defRPr lang="en-US" sz="1200" kern="1200">
        <a:solidFill>
          <a:srgbClr val="000000"/>
        </a:solidFill>
        <a:latin typeface="Calibri"/>
      </a:defRPr>
    </a:lvl3pPr>
    <a:lvl4pPr marL="1371600" lvl="3" algn="l" rtl="0" eaLnBrk="0" fontAlgn="base">
      <a:spcBef>
        <a:spcPct val="0"/>
      </a:spcBef>
      <a:spcAft>
        <a:spcPct val="0"/>
      </a:spcAft>
      <a:defRPr lang="en-US" sz="1200" kern="1200">
        <a:solidFill>
          <a:srgbClr val="000000"/>
        </a:solidFill>
        <a:latin typeface="Calibri"/>
      </a:defRPr>
    </a:lvl4pPr>
    <a:lvl5pPr marL="1828800" lvl="4" algn="l" rtl="0" eaLnBrk="0" fontAlgn="base">
      <a:spcBef>
        <a:spcPct val="0"/>
      </a:spcBef>
      <a:spcAft>
        <a:spcPct val="0"/>
      </a:spcAft>
      <a:defRPr lang="en-US" sz="1200" kern="1200">
        <a:solidFill>
          <a:srgbClr val="000000"/>
        </a:solidFill>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C1FAA6F4-C245-D8BB-301F-AAAEA482DE97}"/>
              </a:ext>
            </a:extLst>
          </p:cNvPr>
          <p:cNvSpPr>
            <a:spLocks noGrp="1" noRot="1" noChangeAspect="1" noTextEdit="1"/>
          </p:cNvSpPr>
          <p:nvPr>
            <p:ph type="sldImg"/>
          </p:nvPr>
        </p:nvSpPr>
        <p:spPr>
          <a:ln/>
        </p:spPr>
      </p:sp>
      <p:sp>
        <p:nvSpPr>
          <p:cNvPr id="15363" name="Notes Placeholder 2">
            <a:extLst>
              <a:ext uri="{FF2B5EF4-FFF2-40B4-BE49-F238E27FC236}">
                <a16:creationId xmlns:a16="http://schemas.microsoft.com/office/drawing/2014/main" id="{73817446-A0D2-DA14-AE06-68F7EA04F49F}"/>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a:latin typeface="Calibri" panose="020F0502020204030204" pitchFamily="34" charset="0"/>
              </a:rPr>
              <a:t> </a:t>
            </a:r>
            <a:r>
              <a:rPr lang="en-GB" altLang="en-US" b="1">
                <a:latin typeface="Calibri" panose="020F0502020204030204" pitchFamily="34" charset="0"/>
              </a:rPr>
              <a:t>Capital gearing</a:t>
            </a:r>
            <a:r>
              <a:rPr lang="en-GB" altLang="en-US">
                <a:latin typeface="Calibri" panose="020F0502020204030204" pitchFamily="34" charset="0"/>
              </a:rPr>
              <a:t> is a British term that refers to the amount of debt a company has relative to its equity</a:t>
            </a:r>
          </a:p>
        </p:txBody>
      </p:sp>
      <p:sp>
        <p:nvSpPr>
          <p:cNvPr id="15364" name="Slide Number Placeholder 3">
            <a:extLst>
              <a:ext uri="{FF2B5EF4-FFF2-40B4-BE49-F238E27FC236}">
                <a16:creationId xmlns:a16="http://schemas.microsoft.com/office/drawing/2014/main" id="{87E9274D-F15A-708B-0D68-C99AB7F4921A}"/>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1072D6DB-E20F-48F8-893D-853FD473792D}" type="slidenum">
              <a:rPr lang="en-GB" altLang="en-US" sz="1200">
                <a:solidFill>
                  <a:srgbClr val="000000"/>
                </a:solidFill>
              </a:rPr>
              <a:pPr algn="r" eaLnBrk="1" hangingPunct="1"/>
              <a:t>8</a:t>
            </a:fld>
            <a:endParaRPr lang="en-GB" altLang="en-US" sz="120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23A2063A-832B-FB49-2756-A696FF42F0E1}"/>
              </a:ext>
            </a:extLst>
          </p:cNvPr>
          <p:cNvSpPr>
            <a:spLocks noGrp="1" noRot="1" noChangeAspect="1" noTextEdit="1"/>
          </p:cNvSpPr>
          <p:nvPr>
            <p:ph type="sldImg"/>
          </p:nvPr>
        </p:nvSpPr>
        <p:spPr>
          <a:ln/>
        </p:spPr>
      </p:sp>
      <p:sp>
        <p:nvSpPr>
          <p:cNvPr id="18435" name="Notes Placeholder 2">
            <a:extLst>
              <a:ext uri="{FF2B5EF4-FFF2-40B4-BE49-F238E27FC236}">
                <a16:creationId xmlns:a16="http://schemas.microsoft.com/office/drawing/2014/main" id="{D6778F04-C924-8D21-B17C-752FE4A58395}"/>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a:latin typeface="Calibri" panose="020F0502020204030204" pitchFamily="34" charset="0"/>
              </a:rPr>
              <a:t>A debenture is a long term yielding rate of interest issued by a company and secured against assets.  </a:t>
            </a:r>
          </a:p>
        </p:txBody>
      </p:sp>
      <p:sp>
        <p:nvSpPr>
          <p:cNvPr id="18436" name="Slide Number Placeholder 3">
            <a:extLst>
              <a:ext uri="{FF2B5EF4-FFF2-40B4-BE49-F238E27FC236}">
                <a16:creationId xmlns:a16="http://schemas.microsoft.com/office/drawing/2014/main" id="{213F0CDD-D63A-5EB4-05D0-8D42B9DF1B1D}"/>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936E1893-9B9C-40DF-842C-270E06A9317C}" type="slidenum">
              <a:rPr lang="en-GB" altLang="en-US" sz="1200">
                <a:solidFill>
                  <a:srgbClr val="000000"/>
                </a:solidFill>
              </a:rPr>
              <a:pPr algn="r" eaLnBrk="1" hangingPunct="1"/>
              <a:t>10</a:t>
            </a:fld>
            <a:endParaRPr lang="en-GB" altLang="en-US" sz="1200">
              <a:solidFill>
                <a:srgbClr val="000000"/>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6AD88394-3180-4AA2-AB96-7C2EE96C7FC3}"/>
              </a:ext>
            </a:extLst>
          </p:cNvPr>
          <p:cNvSpPr>
            <a:spLocks noGrp="1" noRot="1" noChangeAspect="1" noTextEdit="1"/>
          </p:cNvSpPr>
          <p:nvPr>
            <p:ph type="sldImg"/>
          </p:nvPr>
        </p:nvSpPr>
        <p:spPr>
          <a:ln/>
        </p:spPr>
      </p:sp>
      <p:sp>
        <p:nvSpPr>
          <p:cNvPr id="25603" name="Notes Placeholder 2">
            <a:extLst>
              <a:ext uri="{FF2B5EF4-FFF2-40B4-BE49-F238E27FC236}">
                <a16:creationId xmlns:a16="http://schemas.microsoft.com/office/drawing/2014/main" id="{CFD99947-590E-BEF6-8663-8CF23593FE72}"/>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altLang="en-US" b="1">
                <a:latin typeface="Calibri" panose="020F0502020204030204" pitchFamily="34" charset="0"/>
              </a:rPr>
              <a:t>Direct costs</a:t>
            </a:r>
          </a:p>
          <a:p>
            <a:pPr eaLnBrk="1"/>
            <a:r>
              <a:rPr altLang="en-US">
                <a:latin typeface="Calibri" panose="020F0502020204030204" pitchFamily="34" charset="0"/>
              </a:rPr>
              <a:t> </a:t>
            </a:r>
          </a:p>
          <a:p>
            <a:pPr eaLnBrk="1"/>
            <a:r>
              <a:rPr altLang="en-US">
                <a:latin typeface="Calibri" panose="020F0502020204030204" pitchFamily="34" charset="0"/>
              </a:rPr>
              <a:t>These are costs that can be economically traced, identified and matched to the product being produced or service provided,; Indirect costs (also called overheads) are those costs that cannot be are not identified to the product being produced or service provided, they effectively can be thought of as support and infrastructure costs.</a:t>
            </a:r>
          </a:p>
          <a:p>
            <a:pPr eaLnBrk="1"/>
            <a:r>
              <a:rPr altLang="en-US">
                <a:latin typeface="Calibri" panose="020F0502020204030204" pitchFamily="34" charset="0"/>
              </a:rPr>
              <a:t>For a manufacturing company direct costs would consist of raw materials (direct materials), wage and salary costs of those individuals making the product (direct labour) and (say) royalty and patent costs (direct expenses); for an airline company, direct materials would include the fuel used in the aircraft; direct labour would be the wage costs of the pilot and crew; for a restaurant, the direct materials would include the cost of the food and drink purchases, direct labour would include the wage costs of the chefs/cooks; for a theatre company, direct materials would include the costs of state set and scenery, direct labour would include the fees for the performers, direct expenses would include copyright and royalty fees.</a:t>
            </a:r>
          </a:p>
          <a:p>
            <a:pPr eaLnBrk="1"/>
            <a:r>
              <a:rPr altLang="en-US">
                <a:latin typeface="Calibri" panose="020F0502020204030204" pitchFamily="34" charset="0"/>
              </a:rPr>
              <a:t>Direct costs are normally divided into direct materials, direct labour and direct expenses. Whilst the first two are straightforward it is not always immediately clear what direct expenses are. The sum of the direct costs for a product or service is often referred to as prime cost.</a:t>
            </a:r>
          </a:p>
          <a:p>
            <a:pPr eaLnBrk="1"/>
            <a:endParaRPr altLang="en-US">
              <a:latin typeface="Calibri" panose="020F0502020204030204" pitchFamily="34" charset="0"/>
            </a:endParaRPr>
          </a:p>
        </p:txBody>
      </p:sp>
      <p:sp>
        <p:nvSpPr>
          <p:cNvPr id="25604" name="Slide Number Placeholder 3">
            <a:extLst>
              <a:ext uri="{FF2B5EF4-FFF2-40B4-BE49-F238E27FC236}">
                <a16:creationId xmlns:a16="http://schemas.microsoft.com/office/drawing/2014/main" id="{B2A4641A-04CF-2A76-9675-338D913A1E72}"/>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4081E7C5-5828-49CE-BD47-E60738B0EF79}" type="slidenum">
              <a:rPr lang="en-GB" altLang="en-US" sz="1200">
                <a:solidFill>
                  <a:srgbClr val="000000"/>
                </a:solidFill>
                <a:latin typeface="Arial" panose="020B0604020202020204" pitchFamily="34" charset="0"/>
                <a:ea typeface="MS PGothic" panose="020B0600070205080204" pitchFamily="34" charset="-128"/>
              </a:rPr>
              <a:pPr algn="r" eaLnBrk="1" hangingPunct="1"/>
              <a:t>16</a:t>
            </a:fld>
            <a:endParaRPr lang="en-GB" altLang="en-US" sz="1200">
              <a:solidFill>
                <a:srgbClr val="000000"/>
              </a:solidFill>
              <a:latin typeface="Arial" panose="020B0604020202020204" pitchFamily="34" charset="0"/>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B7ED90F5-CD79-9943-CFBB-ACEB6D394447}"/>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037A3996-D737-A71D-E268-6581ACF0C824}"/>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lnSpc>
                <a:spcPct val="80000"/>
              </a:lnSpc>
            </a:pPr>
            <a:r>
              <a:rPr altLang="en-US" sz="1100" b="1">
                <a:latin typeface="Calibri" panose="020F0502020204030204" pitchFamily="34" charset="0"/>
              </a:rPr>
              <a:t>Indirect Costs</a:t>
            </a:r>
          </a:p>
          <a:p>
            <a:pPr eaLnBrk="1">
              <a:lnSpc>
                <a:spcPct val="80000"/>
              </a:lnSpc>
            </a:pPr>
            <a:r>
              <a:rPr altLang="en-US" sz="1100">
                <a:latin typeface="Calibri" panose="020F0502020204030204" pitchFamily="34" charset="0"/>
              </a:rPr>
              <a:t> </a:t>
            </a:r>
          </a:p>
          <a:p>
            <a:pPr eaLnBrk="1">
              <a:lnSpc>
                <a:spcPct val="80000"/>
              </a:lnSpc>
            </a:pPr>
            <a:r>
              <a:rPr altLang="en-US" sz="1100">
                <a:latin typeface="Calibri" panose="020F0502020204030204" pitchFamily="34" charset="0"/>
              </a:rPr>
              <a:t>These are also referred to as overheads; the term overhead itself has assumed a negative connotation in some circles. Indirect costs can be thought of those costs which are incurred to support to an organisations main activities For a manufacturing company indirect costs would consist of glues, screws, consumables, supervisory wages, depreciation and factory rent; for an airline company, indirect costs would include the wage costs of the ground crew, IT and HR costs; for a restaurant, indirect costs would include the costs of condiments, sauces, the wage costs of the waiting and front of house staff; for a theatre company, indirect costs wound include the depreciation of office computers, the wages of the admin staff and the rent payable on the building.</a:t>
            </a:r>
          </a:p>
          <a:p>
            <a:pPr eaLnBrk="1">
              <a:lnSpc>
                <a:spcPct val="80000"/>
              </a:lnSpc>
            </a:pPr>
            <a:r>
              <a:rPr altLang="en-US" sz="1100">
                <a:latin typeface="Calibri" panose="020F0502020204030204" pitchFamily="34" charset="0"/>
              </a:rPr>
              <a:t>The production overhead cost of £400 represents a share of many different production overheads. Ways of determining how much production overhead should be added to the cost of a product are dealt with in the units on absorption costing and activity-based costing.</a:t>
            </a:r>
          </a:p>
          <a:p>
            <a:pPr eaLnBrk="1">
              <a:lnSpc>
                <a:spcPct val="80000"/>
              </a:lnSpc>
            </a:pPr>
            <a:r>
              <a:rPr altLang="en-US" sz="1100">
                <a:latin typeface="Calibri" panose="020F0502020204030204" pitchFamily="34" charset="0"/>
              </a:rPr>
              <a:t>Non-production overheads are shared costs that do not directly relate to production of a product. These can include such items as administrative staff salaries, marketing costs and sales team salaries.</a:t>
            </a:r>
          </a:p>
          <a:p>
            <a:pPr eaLnBrk="1">
              <a:lnSpc>
                <a:spcPct val="80000"/>
              </a:lnSpc>
            </a:pPr>
            <a:r>
              <a:rPr altLang="en-US" sz="1100">
                <a:latin typeface="Calibri" panose="020F0502020204030204" pitchFamily="34" charset="0"/>
              </a:rPr>
              <a:t>A distinction is often made between product costs and period costs. Product costs are those costs incurred as result of actually producing an item, and include both direct and indirect production costs. Period costs are all other costs not included in product costs.</a:t>
            </a:r>
          </a:p>
          <a:p>
            <a:pPr eaLnBrk="1">
              <a:lnSpc>
                <a:spcPct val="80000"/>
              </a:lnSpc>
            </a:pPr>
            <a:r>
              <a:rPr altLang="en-US" sz="1100">
                <a:latin typeface="Calibri" panose="020F0502020204030204" pitchFamily="34" charset="0"/>
              </a:rPr>
              <a:t>The distinction is important due to the different accounting treatment of each group of costs.</a:t>
            </a:r>
          </a:p>
          <a:p>
            <a:pPr eaLnBrk="1">
              <a:lnSpc>
                <a:spcPct val="80000"/>
              </a:lnSpc>
            </a:pPr>
            <a:r>
              <a:rPr altLang="en-US" sz="1100">
                <a:latin typeface="Calibri" panose="020F0502020204030204" pitchFamily="34" charset="0"/>
              </a:rPr>
              <a:t>Until an item of finished goods is sold, product costs appear as part of a company’s stock value i.e. they are a balance sheet item. In contrast, period costs are expensed in full to the profit and loss account in the period that they occur and never appear on the balance sheet.</a:t>
            </a:r>
          </a:p>
          <a:p>
            <a:pPr eaLnBrk="1">
              <a:lnSpc>
                <a:spcPct val="80000"/>
              </a:lnSpc>
            </a:pPr>
            <a:r>
              <a:rPr altLang="en-US" sz="1100">
                <a:latin typeface="Calibri" panose="020F0502020204030204" pitchFamily="34" charset="0"/>
              </a:rPr>
              <a:t>By breaking down costs in this way, it becomes possible to identify the cause of costs within an organisation. From this it becomes possible to develop cost control and cost reduction strategies.</a:t>
            </a:r>
          </a:p>
          <a:p>
            <a:pPr eaLnBrk="1">
              <a:lnSpc>
                <a:spcPct val="80000"/>
              </a:lnSpc>
            </a:pPr>
            <a:endParaRPr altLang="en-US" sz="1100">
              <a:latin typeface="Calibri" panose="020F0502020204030204" pitchFamily="34" charset="0"/>
            </a:endParaRPr>
          </a:p>
        </p:txBody>
      </p:sp>
      <p:sp>
        <p:nvSpPr>
          <p:cNvPr id="27652" name="Slide Number Placeholder 3">
            <a:extLst>
              <a:ext uri="{FF2B5EF4-FFF2-40B4-BE49-F238E27FC236}">
                <a16:creationId xmlns:a16="http://schemas.microsoft.com/office/drawing/2014/main" id="{F1329193-3D08-6B84-4490-95EBF789AE52}"/>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81338BDA-DC4B-4B13-AA23-6C020F8AA3EB}" type="slidenum">
              <a:rPr lang="en-GB" altLang="en-US" sz="1200">
                <a:solidFill>
                  <a:srgbClr val="000000"/>
                </a:solidFill>
                <a:latin typeface="Arial" panose="020B0604020202020204" pitchFamily="34" charset="0"/>
                <a:ea typeface="MS PGothic" panose="020B0600070205080204" pitchFamily="34" charset="-128"/>
              </a:rPr>
              <a:pPr algn="r" eaLnBrk="1" hangingPunct="1"/>
              <a:t>17</a:t>
            </a:fld>
            <a:endParaRPr lang="en-GB" altLang="en-US" sz="1200">
              <a:solidFill>
                <a:srgbClr val="000000"/>
              </a:solidFill>
              <a:latin typeface="Arial" panose="020B0604020202020204" pitchFamily="34" charset="0"/>
              <a:ea typeface="MS PGothic"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CAE9568-DB7E-E876-7A3B-2226BA1558F6}"/>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0780E1A9-C7E3-F382-264E-2EA3C6D4D955}"/>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b="1">
                <a:latin typeface="Calibri" panose="020F0502020204030204" pitchFamily="34" charset="0"/>
              </a:rPr>
              <a:t>Cost Behaviour</a:t>
            </a:r>
            <a:endParaRPr lang="en-GB" altLang="en-US">
              <a:latin typeface="Calibri" panose="020F0502020204030204" pitchFamily="34" charset="0"/>
            </a:endParaRPr>
          </a:p>
          <a:p>
            <a:pPr eaLnBrk="1"/>
            <a:r>
              <a:rPr lang="en-GB" altLang="en-US">
                <a:latin typeface="Calibri" panose="020F0502020204030204" pitchFamily="34" charset="0"/>
              </a:rPr>
              <a:t>Planning and decision making are two key areas of management, an understanding of what our costs are and how they behave under certain conditions is of crucial importance to the decision making process.</a:t>
            </a:r>
          </a:p>
          <a:p>
            <a:pPr eaLnBrk="1"/>
            <a:r>
              <a:rPr lang="en-GB" altLang="en-US">
                <a:latin typeface="Calibri" panose="020F0502020204030204" pitchFamily="34" charset="0"/>
              </a:rPr>
              <a:t>Costs can be seen from the perspective of how they behave, react and fluctuate according to organisational activity; this is a very powerful management tool. In this context costs are either</a:t>
            </a:r>
          </a:p>
          <a:p>
            <a:pPr eaLnBrk="1"/>
            <a:r>
              <a:rPr lang="en-GB" altLang="en-US">
                <a:latin typeface="Calibri" panose="020F0502020204030204" pitchFamily="34" charset="0"/>
              </a:rPr>
              <a:t>Fixed costs</a:t>
            </a:r>
          </a:p>
          <a:p>
            <a:pPr eaLnBrk="1"/>
            <a:r>
              <a:rPr lang="en-GB" altLang="en-US">
                <a:latin typeface="Calibri" panose="020F0502020204030204" pitchFamily="34" charset="0"/>
              </a:rPr>
              <a:t>Stepped fixed costs</a:t>
            </a:r>
          </a:p>
          <a:p>
            <a:pPr eaLnBrk="1"/>
            <a:r>
              <a:rPr lang="en-GB" altLang="en-US">
                <a:latin typeface="Calibri" panose="020F0502020204030204" pitchFamily="34" charset="0"/>
              </a:rPr>
              <a:t>Variable costs</a:t>
            </a:r>
          </a:p>
          <a:p>
            <a:pPr eaLnBrk="1"/>
            <a:r>
              <a:rPr lang="en-GB" altLang="en-US">
                <a:latin typeface="Calibri" panose="020F0502020204030204" pitchFamily="34" charset="0"/>
              </a:rPr>
              <a:t>Semi-variable costs</a:t>
            </a:r>
          </a:p>
          <a:p>
            <a:pPr eaLnBrk="1"/>
            <a:endParaRPr lang="en-GB" altLang="en-US">
              <a:latin typeface="Calibri" panose="020F0502020204030204" pitchFamily="34" charset="0"/>
            </a:endParaRPr>
          </a:p>
        </p:txBody>
      </p:sp>
      <p:sp>
        <p:nvSpPr>
          <p:cNvPr id="29700" name="Slide Number Placeholder 3">
            <a:extLst>
              <a:ext uri="{FF2B5EF4-FFF2-40B4-BE49-F238E27FC236}">
                <a16:creationId xmlns:a16="http://schemas.microsoft.com/office/drawing/2014/main" id="{C5992F2B-13E9-3A2C-FCEC-F7D3AE7D97E5}"/>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71B36754-FB64-44F6-96FA-1DDE31BBC220}" type="slidenum">
              <a:rPr lang="en-GB" altLang="en-US" sz="1200">
                <a:solidFill>
                  <a:srgbClr val="000000"/>
                </a:solidFill>
              </a:rPr>
              <a:pPr algn="r" eaLnBrk="1" hangingPunct="1"/>
              <a:t>18</a:t>
            </a:fld>
            <a:endParaRPr lang="en-GB" altLang="en-US" sz="1200">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9333534A-0F67-431C-2A33-DFF1A3843FF6}"/>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2EDC117A-666C-4AF4-990B-5F93EBA8325A}" type="slidenum">
              <a:rPr lang="en-US" altLang="en-US" sz="1200">
                <a:solidFill>
                  <a:srgbClr val="000000"/>
                </a:solidFill>
                <a:latin typeface="Arial" panose="020B0604020202020204" pitchFamily="34" charset="0"/>
                <a:ea typeface="MS PGothic" panose="020B0600070205080204" pitchFamily="34" charset="-128"/>
              </a:rPr>
              <a:pPr algn="r" eaLnBrk="1" hangingPunct="1"/>
              <a:t>19</a:t>
            </a:fld>
            <a:endParaRPr lang="en-US" altLang="en-US" sz="1200">
              <a:solidFill>
                <a:srgbClr val="000000"/>
              </a:solidFill>
              <a:latin typeface="Arial" panose="020B0604020202020204" pitchFamily="34" charset="0"/>
              <a:ea typeface="MS PGothic" panose="020B0600070205080204" pitchFamily="34" charset="-128"/>
            </a:endParaRPr>
          </a:p>
        </p:txBody>
      </p:sp>
      <p:sp>
        <p:nvSpPr>
          <p:cNvPr id="31747" name="Slide Image Placeholder 2">
            <a:extLst>
              <a:ext uri="{FF2B5EF4-FFF2-40B4-BE49-F238E27FC236}">
                <a16:creationId xmlns:a16="http://schemas.microsoft.com/office/drawing/2014/main" id="{AE496870-D23E-AB56-011D-2AC2B24289B4}"/>
              </a:ext>
            </a:extLst>
          </p:cNvPr>
          <p:cNvSpPr>
            <a:spLocks noGrp="1" noRot="1" noChangeAspect="1" noTextEdit="1"/>
          </p:cNvSpPr>
          <p:nvPr>
            <p:ph type="sldImg"/>
          </p:nvPr>
        </p:nvSpPr>
        <p:spPr>
          <a:xfrm>
            <a:off x="393700" y="692150"/>
            <a:ext cx="6072188" cy="3416300"/>
          </a:xfrm>
          <a:ln/>
        </p:spPr>
      </p:sp>
      <p:sp>
        <p:nvSpPr>
          <p:cNvPr id="31748" name="Rectangle 3">
            <a:extLst>
              <a:ext uri="{FF2B5EF4-FFF2-40B4-BE49-F238E27FC236}">
                <a16:creationId xmlns:a16="http://schemas.microsoft.com/office/drawing/2014/main" id="{589FE484-95A7-1408-5AD7-8C466B0A388A}"/>
              </a:ext>
            </a:extLst>
          </p:cNvPr>
          <p:cNvSpPr txBox="1">
            <a:spLocks noGrp="1" noChangeArrowheads="1"/>
          </p:cNvSpPr>
          <p:nvPr>
            <p:ph type="body" sz="quarter"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b="1">
                <a:latin typeface="Calibri" panose="020F0502020204030204" pitchFamily="34" charset="0"/>
              </a:rPr>
              <a:t>Fixed Costs</a:t>
            </a:r>
            <a:endParaRPr lang="en-GB" altLang="en-US">
              <a:latin typeface="Calibri" panose="020F0502020204030204" pitchFamily="34" charset="0"/>
            </a:endParaRPr>
          </a:p>
          <a:p>
            <a:pPr eaLnBrk="1"/>
            <a:r>
              <a:rPr lang="en-GB" altLang="en-US">
                <a:latin typeface="Calibri" panose="020F0502020204030204" pitchFamily="34" charset="0"/>
              </a:rPr>
              <a:t>Fixed costs are also called non-controllable costs and they remain the same whatever the level of activity that an organisation does over a period of time For example, the cost of our car road tax will be the same whether we drive it 200 miles a year or 15,000 miles. The same applies to insurance, purchase price, radios etc.</a:t>
            </a:r>
          </a:p>
          <a:p>
            <a:pPr eaLnBrk="1"/>
            <a:r>
              <a:rPr lang="en-GB" altLang="en-US">
                <a:latin typeface="Calibri" panose="020F0502020204030204" pitchFamily="34" charset="0"/>
              </a:rPr>
              <a:t>Other costs that will be largely fixed in nature, despite how much we sell (up to a point) include:</a:t>
            </a:r>
          </a:p>
          <a:p>
            <a:pPr eaLnBrk="1"/>
            <a:r>
              <a:rPr lang="en-GB" altLang="en-US">
                <a:latin typeface="Calibri" panose="020F0502020204030204" pitchFamily="34" charset="0"/>
              </a:rPr>
              <a:t>Wages and salaries – fixed amounts</a:t>
            </a:r>
          </a:p>
          <a:p>
            <a:pPr eaLnBrk="1"/>
            <a:r>
              <a:rPr lang="en-GB" altLang="en-US">
                <a:latin typeface="Calibri" panose="020F0502020204030204" pitchFamily="34" charset="0"/>
              </a:rPr>
              <a:t>Insurance</a:t>
            </a:r>
          </a:p>
          <a:p>
            <a:pPr eaLnBrk="1"/>
            <a:r>
              <a:rPr lang="en-GB" altLang="en-US">
                <a:latin typeface="Calibri" panose="020F0502020204030204" pitchFamily="34" charset="0"/>
              </a:rPr>
              <a:t>Rent and rates</a:t>
            </a:r>
          </a:p>
          <a:p>
            <a:pPr eaLnBrk="1"/>
            <a:r>
              <a:rPr lang="en-GB" altLang="en-US">
                <a:latin typeface="Calibri" panose="020F0502020204030204" pitchFamily="34" charset="0"/>
              </a:rPr>
              <a:t>Depreciation on assets</a:t>
            </a:r>
          </a:p>
          <a:p>
            <a:pPr eaLnBrk="1"/>
            <a:r>
              <a:rPr lang="en-GB" altLang="en-US">
                <a:latin typeface="Calibri" panose="020F0502020204030204" pitchFamily="34" charset="0"/>
              </a:rPr>
              <a:t>Leasing charge</a:t>
            </a:r>
          </a:p>
          <a:p>
            <a:pPr eaLnBrk="1"/>
            <a:r>
              <a:rPr lang="en-GB" altLang="en-US">
                <a:latin typeface="Calibri" panose="020F0502020204030204" pitchFamily="34" charset="0"/>
              </a:rPr>
              <a:t>If our business expands or contracts to a certain point then we our fixed costs may alter.</a:t>
            </a:r>
          </a:p>
          <a:p>
            <a:pPr eaLnBrk="1"/>
            <a:endParaRPr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5A073B9B-CBC5-31E2-DB9C-8C354C121BF3}"/>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DA25D345-1346-475D-94B8-35DB76D40A89}" type="slidenum">
              <a:rPr lang="en-US" altLang="en-US" sz="1200">
                <a:solidFill>
                  <a:srgbClr val="000000"/>
                </a:solidFill>
                <a:latin typeface="Arial" panose="020B0604020202020204" pitchFamily="34" charset="0"/>
                <a:ea typeface="MS PGothic" panose="020B0600070205080204" pitchFamily="34" charset="-128"/>
              </a:rPr>
              <a:pPr algn="r" eaLnBrk="1" hangingPunct="1"/>
              <a:t>20</a:t>
            </a:fld>
            <a:endParaRPr lang="en-US" altLang="en-US" sz="1200">
              <a:solidFill>
                <a:srgbClr val="000000"/>
              </a:solidFill>
              <a:latin typeface="Arial" panose="020B0604020202020204" pitchFamily="34" charset="0"/>
              <a:ea typeface="MS PGothic" panose="020B0600070205080204" pitchFamily="34" charset="-128"/>
            </a:endParaRPr>
          </a:p>
        </p:txBody>
      </p:sp>
      <p:sp>
        <p:nvSpPr>
          <p:cNvPr id="33795" name="Slide Image Placeholder 2">
            <a:extLst>
              <a:ext uri="{FF2B5EF4-FFF2-40B4-BE49-F238E27FC236}">
                <a16:creationId xmlns:a16="http://schemas.microsoft.com/office/drawing/2014/main" id="{BDB6086B-B9B4-22DF-9B4B-0EB327031039}"/>
              </a:ext>
            </a:extLst>
          </p:cNvPr>
          <p:cNvSpPr>
            <a:spLocks noGrp="1" noRot="1" noChangeAspect="1" noTextEdit="1"/>
          </p:cNvSpPr>
          <p:nvPr>
            <p:ph type="sldImg"/>
          </p:nvPr>
        </p:nvSpPr>
        <p:spPr>
          <a:xfrm>
            <a:off x="393700" y="692150"/>
            <a:ext cx="6072188" cy="3416300"/>
          </a:xfrm>
          <a:ln/>
        </p:spPr>
      </p:sp>
      <p:sp>
        <p:nvSpPr>
          <p:cNvPr id="33796" name="Rectangle 3">
            <a:extLst>
              <a:ext uri="{FF2B5EF4-FFF2-40B4-BE49-F238E27FC236}">
                <a16:creationId xmlns:a16="http://schemas.microsoft.com/office/drawing/2014/main" id="{81163D10-B413-4B5C-A2AF-2590BF001A2E}"/>
              </a:ext>
            </a:extLst>
          </p:cNvPr>
          <p:cNvSpPr txBox="1">
            <a:spLocks noGrp="1" noChangeArrowheads="1"/>
          </p:cNvSpPr>
          <p:nvPr>
            <p:ph type="body" sz="quarter"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b="1">
                <a:latin typeface="Calibri" panose="020F0502020204030204" pitchFamily="34" charset="0"/>
              </a:rPr>
              <a:t>Variable Costs</a:t>
            </a:r>
            <a:endParaRPr lang="en-GB" altLang="en-US">
              <a:latin typeface="Calibri" panose="020F0502020204030204" pitchFamily="34" charset="0"/>
            </a:endParaRPr>
          </a:p>
          <a:p>
            <a:pPr eaLnBrk="1"/>
            <a:r>
              <a:rPr lang="en-GB" altLang="en-US">
                <a:latin typeface="Calibri" panose="020F0502020204030204" pitchFamily="34" charset="0"/>
              </a:rPr>
              <a:t>Variable costs are also called avoidable/controllable costs and fluctuate according to activity</a:t>
            </a:r>
          </a:p>
          <a:p>
            <a:pPr eaLnBrk="1"/>
            <a:r>
              <a:rPr lang="en-GB" altLang="en-US">
                <a:latin typeface="Calibri" panose="020F0502020204030204" pitchFamily="34" charset="0"/>
              </a:rPr>
              <a:t>If we refer to our car example above then a variable cost would be petrol, which will vary according to the amount of mileage that we do. Other examples of variable costs are:</a:t>
            </a:r>
          </a:p>
          <a:p>
            <a:pPr eaLnBrk="1"/>
            <a:r>
              <a:rPr lang="en-GB" altLang="en-US">
                <a:latin typeface="Calibri" panose="020F0502020204030204" pitchFamily="34" charset="0"/>
              </a:rPr>
              <a:t>Inventory</a:t>
            </a:r>
          </a:p>
          <a:p>
            <a:pPr eaLnBrk="1"/>
            <a:r>
              <a:rPr lang="en-GB" altLang="en-US">
                <a:latin typeface="Calibri" panose="020F0502020204030204" pitchFamily="34" charset="0"/>
              </a:rPr>
              <a:t>Wages and salaries – paid on the basis of piecework, hourly rate etc.</a:t>
            </a:r>
          </a:p>
          <a:p>
            <a:pPr eaLnBrk="1"/>
            <a:r>
              <a:rPr lang="en-GB" altLang="en-US">
                <a:latin typeface="Calibri" panose="020F0502020204030204" pitchFamily="34" charset="0"/>
              </a:rPr>
              <a:t>Bonuses</a:t>
            </a:r>
          </a:p>
          <a:p>
            <a:pPr eaLnBrk="1"/>
            <a:r>
              <a:rPr lang="en-GB" altLang="en-US">
                <a:latin typeface="Calibri" panose="020F0502020204030204" pitchFamily="34" charset="0"/>
              </a:rPr>
              <a:t>Sales commissions</a:t>
            </a:r>
          </a:p>
          <a:p>
            <a:pPr eaLnBrk="1"/>
            <a:r>
              <a:rPr lang="en-GB" altLang="en-US">
                <a:latin typeface="Calibri" panose="020F0502020204030204" pitchFamily="34" charset="0"/>
              </a:rPr>
              <a:t>Postage and stationery</a:t>
            </a:r>
          </a:p>
          <a:p>
            <a:pPr eaLnBrk="1"/>
            <a:r>
              <a:rPr lang="en-GB" altLang="en-US">
                <a:latin typeface="Calibri" panose="020F0502020204030204" pitchFamily="34" charset="0"/>
              </a:rPr>
              <a:t>Semi-variable costs</a:t>
            </a:r>
          </a:p>
          <a:p>
            <a:pPr eaLnBrk="1"/>
            <a:endParaRPr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6E2104D4-DBCB-F9B9-7FC1-18518D71D41F}"/>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187D21D8-D425-4F45-88E2-2A9A77245BB8}" type="slidenum">
              <a:rPr lang="en-US" altLang="en-US" sz="1200">
                <a:solidFill>
                  <a:srgbClr val="000000"/>
                </a:solidFill>
                <a:latin typeface="Arial" panose="020B0604020202020204" pitchFamily="34" charset="0"/>
                <a:ea typeface="MS PGothic" panose="020B0600070205080204" pitchFamily="34" charset="-128"/>
              </a:rPr>
              <a:pPr algn="r" eaLnBrk="1" hangingPunct="1"/>
              <a:t>21</a:t>
            </a:fld>
            <a:endParaRPr lang="en-US" altLang="en-US" sz="1200">
              <a:solidFill>
                <a:srgbClr val="000000"/>
              </a:solidFill>
              <a:latin typeface="Arial" panose="020B0604020202020204" pitchFamily="34" charset="0"/>
              <a:ea typeface="MS PGothic" panose="020B0600070205080204" pitchFamily="34" charset="-128"/>
            </a:endParaRPr>
          </a:p>
        </p:txBody>
      </p:sp>
      <p:sp>
        <p:nvSpPr>
          <p:cNvPr id="35843" name="Slide Image Placeholder 2">
            <a:extLst>
              <a:ext uri="{FF2B5EF4-FFF2-40B4-BE49-F238E27FC236}">
                <a16:creationId xmlns:a16="http://schemas.microsoft.com/office/drawing/2014/main" id="{1504C832-5011-15AE-D687-019CCBD19F9F}"/>
              </a:ext>
            </a:extLst>
          </p:cNvPr>
          <p:cNvSpPr>
            <a:spLocks noGrp="1" noRot="1" noChangeAspect="1" noTextEdit="1"/>
          </p:cNvSpPr>
          <p:nvPr>
            <p:ph type="sldImg"/>
          </p:nvPr>
        </p:nvSpPr>
        <p:spPr>
          <a:xfrm>
            <a:off x="393700" y="692150"/>
            <a:ext cx="6072188" cy="3416300"/>
          </a:xfrm>
          <a:ln/>
        </p:spPr>
      </p:sp>
      <p:sp>
        <p:nvSpPr>
          <p:cNvPr id="35844" name="Rectangle 3">
            <a:extLst>
              <a:ext uri="{FF2B5EF4-FFF2-40B4-BE49-F238E27FC236}">
                <a16:creationId xmlns:a16="http://schemas.microsoft.com/office/drawing/2014/main" id="{5877DA4E-D73F-2D73-BA47-481FC8950D37}"/>
              </a:ext>
            </a:extLst>
          </p:cNvPr>
          <p:cNvSpPr txBox="1">
            <a:spLocks noGrp="1" noChangeArrowheads="1"/>
          </p:cNvSpPr>
          <p:nvPr>
            <p:ph type="body" sz="quarter"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b="1">
                <a:latin typeface="Calibri" panose="020F0502020204030204" pitchFamily="34" charset="0"/>
              </a:rPr>
              <a:t>Stepped Fixed Costs</a:t>
            </a:r>
            <a:endParaRPr lang="en-GB" altLang="en-US">
              <a:latin typeface="Calibri" panose="020F0502020204030204" pitchFamily="34" charset="0"/>
            </a:endParaRPr>
          </a:p>
          <a:p>
            <a:pPr eaLnBrk="1"/>
            <a:r>
              <a:rPr lang="en-GB" altLang="en-US">
                <a:latin typeface="Calibri" panose="020F0502020204030204" pitchFamily="34" charset="0"/>
              </a:rPr>
              <a:t>These are fixed over a range of output and then suddenly increase in one big jump. Example: a staffing level of up to 20 people may only require one supervisor but, if the staff level is more than 20, an extra supervisor will be needed.</a:t>
            </a:r>
          </a:p>
          <a:p>
            <a:pPr eaLnBrk="1"/>
            <a:endParaRPr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A24CD26F-870C-872F-3E05-06532F3678E5}"/>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r" eaLnBrk="1" hangingPunct="1"/>
            <a:fld id="{BFBF6FD5-0E45-4341-8547-E815C75B7EE6}" type="slidenum">
              <a:rPr lang="en-US" altLang="en-US" sz="1200">
                <a:solidFill>
                  <a:srgbClr val="000000"/>
                </a:solidFill>
                <a:latin typeface="Arial" panose="020B0604020202020204" pitchFamily="34" charset="0"/>
                <a:ea typeface="MS PGothic" panose="020B0600070205080204" pitchFamily="34" charset="-128"/>
              </a:rPr>
              <a:pPr algn="r" eaLnBrk="1" hangingPunct="1"/>
              <a:t>22</a:t>
            </a:fld>
            <a:endParaRPr lang="en-US" altLang="en-US" sz="1200">
              <a:solidFill>
                <a:srgbClr val="000000"/>
              </a:solidFill>
              <a:latin typeface="Arial" panose="020B0604020202020204" pitchFamily="34" charset="0"/>
              <a:ea typeface="MS PGothic" panose="020B0600070205080204" pitchFamily="34" charset="-128"/>
            </a:endParaRPr>
          </a:p>
        </p:txBody>
      </p:sp>
      <p:sp>
        <p:nvSpPr>
          <p:cNvPr id="37891" name="Slide Image Placeholder 2">
            <a:extLst>
              <a:ext uri="{FF2B5EF4-FFF2-40B4-BE49-F238E27FC236}">
                <a16:creationId xmlns:a16="http://schemas.microsoft.com/office/drawing/2014/main" id="{BB1C4893-0F23-6EBF-CCE6-D0668A1F590A}"/>
              </a:ext>
            </a:extLst>
          </p:cNvPr>
          <p:cNvSpPr>
            <a:spLocks noGrp="1" noRot="1" noChangeAspect="1" noTextEdit="1"/>
          </p:cNvSpPr>
          <p:nvPr>
            <p:ph type="sldImg"/>
          </p:nvPr>
        </p:nvSpPr>
        <p:spPr>
          <a:xfrm>
            <a:off x="393700" y="692150"/>
            <a:ext cx="6072188" cy="3416300"/>
          </a:xfrm>
          <a:ln/>
        </p:spPr>
      </p:sp>
      <p:sp>
        <p:nvSpPr>
          <p:cNvPr id="37892" name="Rectangle 3">
            <a:extLst>
              <a:ext uri="{FF2B5EF4-FFF2-40B4-BE49-F238E27FC236}">
                <a16:creationId xmlns:a16="http://schemas.microsoft.com/office/drawing/2014/main" id="{87AD91A3-1FB7-449D-C3E0-FED691DE7A61}"/>
              </a:ext>
            </a:extLst>
          </p:cNvPr>
          <p:cNvSpPr txBox="1">
            <a:spLocks noGrp="1" noChangeArrowheads="1"/>
          </p:cNvSpPr>
          <p:nvPr>
            <p:ph type="body" sz="quarter"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a:latin typeface="Calibri" panose="020F0502020204030204" pitchFamily="34" charset="0"/>
              </a:rPr>
              <a:t>We will have some costs, which will not fit the category of fixed or variable. Some of our costs have a fixed and variable element. For example, our telephone costs are made up of a rental element, which is fixed, and the costs of our actual calls, which are variable. Other examples of semi-variable costs are:</a:t>
            </a:r>
          </a:p>
          <a:p>
            <a:pPr eaLnBrk="1"/>
            <a:r>
              <a:rPr lang="en-GB" altLang="en-US">
                <a:latin typeface="Calibri" panose="020F0502020204030204" pitchFamily="34" charset="0"/>
              </a:rPr>
              <a:t>Gas and electricity costs</a:t>
            </a:r>
          </a:p>
          <a:p>
            <a:pPr eaLnBrk="1"/>
            <a:r>
              <a:rPr lang="en-GB" altLang="en-US">
                <a:latin typeface="Calibri" panose="020F0502020204030204" pitchFamily="34" charset="0"/>
              </a:rPr>
              <a:t>Photocopier rentals</a:t>
            </a:r>
          </a:p>
          <a:p>
            <a:pPr eaLnBrk="1"/>
            <a:r>
              <a:rPr lang="en-GB" altLang="en-US">
                <a:latin typeface="Calibri" panose="020F0502020204030204" pitchFamily="34" charset="0"/>
              </a:rPr>
              <a:t>The benefits of any decision-making will be improved if we can split our semi-variable costs into the fixed and variable elements – we need not concern ourselves with ‘insignificant’ amounts</a:t>
            </a:r>
          </a:p>
          <a:p>
            <a:pPr eaLnBrk="1"/>
            <a:endParaRPr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5F528FAA-3C7E-1DBB-10BF-82D074848DFA}"/>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1C347813-C4BA-FA3C-89DA-17850F151CAA}"/>
              </a:ext>
            </a:extLst>
          </p:cNvPr>
          <p:cNvSpPr txBox="1">
            <a:spLocks noGrp="1" noChangeArrowheads="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a:r>
              <a:rPr lang="en-GB" altLang="en-US" i="1">
                <a:latin typeface="Calibri" panose="020F0502020204030204" pitchFamily="34" charset="0"/>
              </a:rPr>
              <a:t>Yield management is a pricing strategy, which is commonly utilised by businesses in hospitality, air travel and other tourism related fields, in order to generate maximum revenue from a perishable inventory (e.g. hotel rooms, or airline seats). Here, we answer the question ‘what is yield management?’ and provide an explanation for why it is so useful for hotel owners and others working in hospitality.</a:t>
            </a:r>
            <a:endParaRPr lang="en-GB" altLang="en-US">
              <a:latin typeface="Calibri" panose="020F0502020204030204" pitchFamily="34" charset="0"/>
            </a:endParaRPr>
          </a:p>
          <a:p>
            <a:pPr eaLnBrk="1"/>
            <a:r>
              <a:rPr lang="en-GB" altLang="en-US">
                <a:latin typeface="Calibri" panose="020F0502020204030204" pitchFamily="34" charset="0"/>
              </a:rPr>
              <a:t>Inventory refers to……………………..</a:t>
            </a:r>
          </a:p>
          <a:p>
            <a:pPr eaLnBrk="1"/>
            <a:r>
              <a:rPr lang="en-GB" altLang="en-US">
                <a:latin typeface="Calibri" panose="020F0502020204030204" pitchFamily="34" charset="0"/>
              </a:rPr>
              <a:t>With regard to cruises, this could be the type of cabin offered i.e. cabin or staterooms</a:t>
            </a:r>
          </a:p>
          <a:p>
            <a:pPr eaLnBrk="1"/>
            <a:r>
              <a:rPr lang="en-GB" altLang="en-US">
                <a:latin typeface="Calibri" panose="020F0502020204030204" pitchFamily="34" charset="0"/>
              </a:rPr>
              <a:t>(inventory – not to be confused with this term when it refers to stock – in some industries, they do not rely on stock and the rooms are referred to inventory)</a:t>
            </a:r>
          </a:p>
        </p:txBody>
      </p:sp>
      <p:sp>
        <p:nvSpPr>
          <p:cNvPr id="39940" name="Slide Number Placeholder 3">
            <a:extLst>
              <a:ext uri="{FF2B5EF4-FFF2-40B4-BE49-F238E27FC236}">
                <a16:creationId xmlns:a16="http://schemas.microsoft.com/office/drawing/2014/main" id="{922F7D9E-3CD6-408F-B351-36D933959CA4}"/>
              </a:ext>
            </a:extLst>
          </p:cNvPr>
          <p:cNvSpPr txBox="1">
            <a:spLocks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fld id="{D47794BB-5B53-46F6-81E2-B348203DC7A7}" type="slidenum">
              <a:rPr lang="en-GB" altLang="en-US" sz="1200">
                <a:solidFill>
                  <a:srgbClr val="000000"/>
                </a:solidFill>
              </a:rPr>
              <a:pPr algn="r" eaLnBrk="1" hangingPunct="1"/>
              <a:t>23</a:t>
            </a:fld>
            <a:endParaRPr lang="en-GB" altLang="en-US" sz="1200">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0541775-899E-A787-DC7B-93D4AC600693}"/>
              </a:ext>
            </a:extLst>
          </p:cNvPr>
          <p:cNvSpPr>
            <a:spLocks noChangeArrowheads="1"/>
          </p:cNvSpPr>
          <p:nvPr/>
        </p:nvSpPr>
        <p:spPr bwMode="auto">
          <a:xfrm>
            <a:off x="0" y="0"/>
            <a:ext cx="12192000" cy="6858000"/>
          </a:xfrm>
          <a:prstGeom prst="rect">
            <a:avLst/>
          </a:prstGeom>
          <a:solidFill>
            <a:srgbClr val="595959"/>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Avenir Next LT Pro" panose="020B0504020202020204" pitchFamily="34" charset="0"/>
            </a:endParaRPr>
          </a:p>
        </p:txBody>
      </p:sp>
      <p:sp>
        <p:nvSpPr>
          <p:cNvPr id="3" name="Rectangle 9">
            <a:extLst>
              <a:ext uri="{FF2B5EF4-FFF2-40B4-BE49-F238E27FC236}">
                <a16:creationId xmlns:a16="http://schemas.microsoft.com/office/drawing/2014/main" id="{0004D799-86EE-025B-2CE3-5508F3E61957}"/>
              </a:ext>
            </a:extLst>
          </p:cNvPr>
          <p:cNvSpPr>
            <a:spLocks noChangeArrowheads="1"/>
          </p:cNvSpPr>
          <p:nvPr/>
        </p:nvSpPr>
        <p:spPr bwMode="auto">
          <a:xfrm>
            <a:off x="1308100" y="1268413"/>
            <a:ext cx="9575800" cy="4306887"/>
          </a:xfrm>
          <a:prstGeom prst="rect">
            <a:avLst/>
          </a:prstGeom>
          <a:solidFill>
            <a:srgbClr val="FFFFFF"/>
          </a:solidFill>
          <a:ln>
            <a:noFill/>
          </a:ln>
          <a:effectLst>
            <a:outerShdw algn="tl" rotWithShape="0">
              <a:srgbClr val="000000">
                <a:alpha val="65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4" name="Rectangle 10">
            <a:extLst>
              <a:ext uri="{FF2B5EF4-FFF2-40B4-BE49-F238E27FC236}">
                <a16:creationId xmlns:a16="http://schemas.microsoft.com/office/drawing/2014/main" id="{2BB76DC6-3E9E-7B4C-9398-9490C533FA70}"/>
              </a:ext>
            </a:extLst>
          </p:cNvPr>
          <p:cNvSpPr>
            <a:spLocks noChangeArrowheads="1"/>
          </p:cNvSpPr>
          <p:nvPr/>
        </p:nvSpPr>
        <p:spPr bwMode="auto">
          <a:xfrm>
            <a:off x="1447800" y="1411288"/>
            <a:ext cx="9296400" cy="4035425"/>
          </a:xfrm>
          <a:prstGeom prst="rect">
            <a:avLst/>
          </a:prstGeom>
          <a:noFill/>
          <a:ln w="6345" cap="sq">
            <a:solidFill>
              <a:srgbClr val="404040"/>
            </a:solidFill>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5" name="Rectangle 14">
            <a:extLst>
              <a:ext uri="{FF2B5EF4-FFF2-40B4-BE49-F238E27FC236}">
                <a16:creationId xmlns:a16="http://schemas.microsoft.com/office/drawing/2014/main" id="{CE8B9CE6-EEEF-FFC8-E59E-E86B73C67899}"/>
              </a:ext>
            </a:extLst>
          </p:cNvPr>
          <p:cNvSpPr>
            <a:spLocks noChangeArrowheads="1"/>
          </p:cNvSpPr>
          <p:nvPr/>
        </p:nvSpPr>
        <p:spPr bwMode="auto">
          <a:xfrm>
            <a:off x="5135563" y="1268413"/>
            <a:ext cx="1920875" cy="730250"/>
          </a:xfrm>
          <a:prstGeom prst="rect">
            <a:avLst/>
          </a:prstGeom>
          <a:solidFill>
            <a:srgbClr val="EE462D"/>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grpSp>
        <p:nvGrpSpPr>
          <p:cNvPr id="6" name="Group 6">
            <a:extLst>
              <a:ext uri="{FF2B5EF4-FFF2-40B4-BE49-F238E27FC236}">
                <a16:creationId xmlns:a16="http://schemas.microsoft.com/office/drawing/2014/main" id="{64BE1F8B-40B0-C28B-3183-B4BB902E5906}"/>
              </a:ext>
            </a:extLst>
          </p:cNvPr>
          <p:cNvGrpSpPr>
            <a:grpSpLocks/>
          </p:cNvGrpSpPr>
          <p:nvPr/>
        </p:nvGrpSpPr>
        <p:grpSpPr bwMode="auto">
          <a:xfrm>
            <a:off x="5249863" y="1268413"/>
            <a:ext cx="1692275" cy="615950"/>
            <a:chOff x="5250183" y="1267733"/>
            <a:chExt cx="1691640" cy="615931"/>
          </a:xfrm>
        </p:grpSpPr>
        <p:cxnSp>
          <p:nvCxnSpPr>
            <p:cNvPr id="7" name="Straight Connector 16">
              <a:extLst>
                <a:ext uri="{FF2B5EF4-FFF2-40B4-BE49-F238E27FC236}">
                  <a16:creationId xmlns:a16="http://schemas.microsoft.com/office/drawing/2014/main" id="{BAFCF821-51A9-A20D-9A80-8F9F0DA95A45}"/>
                </a:ext>
              </a:extLst>
            </p:cNvPr>
            <p:cNvCxnSpPr>
              <a:cxnSpLocks noChangeShapeType="1"/>
            </p:cNvCxnSpPr>
            <p:nvPr/>
          </p:nvCxnSpPr>
          <p:spPr bwMode="auto">
            <a:xfrm>
              <a:off x="5250183" y="1267733"/>
              <a:ext cx="0" cy="612648"/>
            </a:xfrm>
            <a:prstGeom prst="straightConnector1">
              <a:avLst/>
            </a:prstGeom>
            <a:noFill/>
            <a:ln w="6345">
              <a:solidFill>
                <a:srgbClr val="FFFFFF"/>
              </a:solidFill>
              <a:miter lim="800000"/>
              <a:headEnd/>
              <a:tailEnd/>
            </a:ln>
            <a:extLst>
              <a:ext uri="{909E8E84-426E-40DD-AFC4-6F175D3DCCD1}">
                <a14:hiddenFill xmlns:a14="http://schemas.microsoft.com/office/drawing/2010/main">
                  <a:noFill/>
                </a14:hiddenFill>
              </a:ext>
            </a:extLst>
          </p:spPr>
        </p:cxnSp>
        <p:cxnSp>
          <p:nvCxnSpPr>
            <p:cNvPr id="8" name="Straight Connector 17">
              <a:extLst>
                <a:ext uri="{FF2B5EF4-FFF2-40B4-BE49-F238E27FC236}">
                  <a16:creationId xmlns:a16="http://schemas.microsoft.com/office/drawing/2014/main" id="{E68409EB-6851-A602-FED5-B59F0D447C99}"/>
                </a:ext>
              </a:extLst>
            </p:cNvPr>
            <p:cNvCxnSpPr>
              <a:cxnSpLocks noChangeShapeType="1"/>
            </p:cNvCxnSpPr>
            <p:nvPr/>
          </p:nvCxnSpPr>
          <p:spPr bwMode="auto">
            <a:xfrm>
              <a:off x="6941823" y="1267733"/>
              <a:ext cx="0" cy="612648"/>
            </a:xfrm>
            <a:prstGeom prst="straightConnector1">
              <a:avLst/>
            </a:prstGeom>
            <a:noFill/>
            <a:ln w="6345">
              <a:solidFill>
                <a:srgbClr val="FFFFFF"/>
              </a:solidFill>
              <a:miter lim="800000"/>
              <a:headEnd/>
              <a:tailEnd/>
            </a:ln>
            <a:extLst>
              <a:ext uri="{909E8E84-426E-40DD-AFC4-6F175D3DCCD1}">
                <a14:hiddenFill xmlns:a14="http://schemas.microsoft.com/office/drawing/2010/main">
                  <a:noFill/>
                </a14:hiddenFill>
              </a:ext>
            </a:extLst>
          </p:spPr>
        </p:cxnSp>
        <p:cxnSp>
          <p:nvCxnSpPr>
            <p:cNvPr id="9" name="Straight Connector 18">
              <a:extLst>
                <a:ext uri="{FF2B5EF4-FFF2-40B4-BE49-F238E27FC236}">
                  <a16:creationId xmlns:a16="http://schemas.microsoft.com/office/drawing/2014/main" id="{3894F4B5-0790-F37E-0ACC-3B71DB4061ED}"/>
                </a:ext>
              </a:extLst>
            </p:cNvPr>
            <p:cNvCxnSpPr>
              <a:cxnSpLocks noChangeShapeType="1"/>
            </p:cNvCxnSpPr>
            <p:nvPr/>
          </p:nvCxnSpPr>
          <p:spPr bwMode="auto">
            <a:xfrm>
              <a:off x="5250183" y="1883664"/>
              <a:ext cx="1691640" cy="0"/>
            </a:xfrm>
            <a:prstGeom prst="straightConnector1">
              <a:avLst/>
            </a:prstGeom>
            <a:noFill/>
            <a:ln w="6345">
              <a:solidFill>
                <a:srgbClr val="FFFFFF"/>
              </a:solidFill>
              <a:miter lim="800000"/>
              <a:headEnd/>
              <a:tailEnd/>
            </a:ln>
            <a:extLst>
              <a:ext uri="{909E8E84-426E-40DD-AFC4-6F175D3DCCD1}">
                <a14:hiddenFill xmlns:a14="http://schemas.microsoft.com/office/drawing/2010/main">
                  <a:noFill/>
                </a14:hiddenFill>
              </a:ext>
            </a:extLst>
          </p:spPr>
        </p:cxnSp>
      </p:grpSp>
      <p:sp>
        <p:nvSpPr>
          <p:cNvPr id="10" name="Title 1"/>
          <p:cNvSpPr txBox="1">
            <a:spLocks noGrp="1"/>
          </p:cNvSpPr>
          <p:nvPr>
            <p:ph type="ctrTitle"/>
          </p:nvPr>
        </p:nvSpPr>
        <p:spPr>
          <a:xfrm>
            <a:off x="1629104" y="2244833"/>
            <a:ext cx="8933797" cy="2437232"/>
          </a:xfrm>
        </p:spPr>
        <p:txBody>
          <a:bodyPr anchorCtr="1"/>
          <a:lstStyle>
            <a:lvl1pPr algn="ctr">
              <a:lnSpc>
                <a:spcPct val="83000"/>
              </a:lnSpc>
              <a:defRPr sz="6800" cap="all" spc="-100"/>
            </a:lvl1pPr>
          </a:lstStyle>
          <a:p>
            <a:pPr lvl="0"/>
            <a:r>
              <a:rPr lang="en-US"/>
              <a:t>Click to edit Master title style</a:t>
            </a:r>
          </a:p>
        </p:txBody>
      </p:sp>
      <p:sp>
        <p:nvSpPr>
          <p:cNvPr id="11" name="Subtitle 2"/>
          <p:cNvSpPr txBox="1">
            <a:spLocks noGrp="1"/>
          </p:cNvSpPr>
          <p:nvPr>
            <p:ph type="subTitle" idx="1"/>
          </p:nvPr>
        </p:nvSpPr>
        <p:spPr>
          <a:xfrm>
            <a:off x="1629104" y="4682066"/>
            <a:ext cx="8936842" cy="457200"/>
          </a:xfrm>
        </p:spPr>
        <p:txBody>
          <a:bodyPr anchorCtr="1"/>
          <a:lstStyle>
            <a:lvl1pPr marL="0" indent="0" algn="ctr">
              <a:spcBef>
                <a:spcPts val="0"/>
              </a:spcBef>
              <a:buNone/>
              <a:defRPr sz="1800" spc="80">
                <a:solidFill>
                  <a:srgbClr val="0D0D0D"/>
                </a:solidFill>
              </a:defRPr>
            </a:lvl1pPr>
          </a:lstStyle>
          <a:p>
            <a:pPr lvl="0"/>
            <a:r>
              <a:rPr lang="en-US"/>
              <a:t>Click to edit Master subtitle style</a:t>
            </a:r>
          </a:p>
        </p:txBody>
      </p:sp>
      <p:sp>
        <p:nvSpPr>
          <p:cNvPr id="12" name="Date Placeholder 19">
            <a:extLst>
              <a:ext uri="{FF2B5EF4-FFF2-40B4-BE49-F238E27FC236}">
                <a16:creationId xmlns:a16="http://schemas.microsoft.com/office/drawing/2014/main" id="{683B43DF-5780-F54B-3563-A6729814CA03}"/>
              </a:ext>
            </a:extLst>
          </p:cNvPr>
          <p:cNvSpPr txBox="1">
            <a:spLocks noGrp="1"/>
          </p:cNvSpPr>
          <p:nvPr>
            <p:ph type="dt" sz="half" idx="10"/>
          </p:nvPr>
        </p:nvSpPr>
        <p:spPr>
          <a:xfrm>
            <a:off x="5318125" y="1341438"/>
            <a:ext cx="1555750" cy="485775"/>
          </a:xfrm>
        </p:spPr>
        <p:txBody>
          <a:bodyPr anchorCtr="1"/>
          <a:lstStyle>
            <a:lvl1pPr algn="ctr">
              <a:defRPr sz="1300" smtClean="0">
                <a:solidFill>
                  <a:srgbClr val="FFFFFF"/>
                </a:solidFill>
              </a:defRPr>
            </a:lvl1pPr>
          </a:lstStyle>
          <a:p>
            <a:pPr>
              <a:defRPr/>
            </a:pPr>
            <a:fld id="{7CE5C806-8874-4AA5-B5B1-F0B192009C85}" type="datetime1">
              <a:rPr/>
              <a:pPr>
                <a:defRPr/>
              </a:pPr>
              <a:t>11/30/2022</a:t>
            </a:fld>
            <a:endParaRPr/>
          </a:p>
        </p:txBody>
      </p:sp>
      <p:sp>
        <p:nvSpPr>
          <p:cNvPr id="13" name="Footer Placeholder 20">
            <a:extLst>
              <a:ext uri="{FF2B5EF4-FFF2-40B4-BE49-F238E27FC236}">
                <a16:creationId xmlns:a16="http://schemas.microsoft.com/office/drawing/2014/main" id="{AA4D5B3D-CB83-F307-30AC-EA3BD003AE1E}"/>
              </a:ext>
            </a:extLst>
          </p:cNvPr>
          <p:cNvSpPr txBox="1">
            <a:spLocks noGrp="1"/>
          </p:cNvSpPr>
          <p:nvPr>
            <p:ph type="ftr" sz="quarter" idx="11"/>
          </p:nvPr>
        </p:nvSpPr>
        <p:spPr>
          <a:xfrm>
            <a:off x="1628775" y="5176838"/>
            <a:ext cx="5730875" cy="228600"/>
          </a:xfrm>
        </p:spPr>
        <p:txBody>
          <a:bodyPr/>
          <a:lstStyle>
            <a:lvl1pPr>
              <a:defRPr/>
            </a:lvl1pPr>
          </a:lstStyle>
          <a:p>
            <a:pPr>
              <a:defRPr/>
            </a:pPr>
            <a:endParaRPr/>
          </a:p>
        </p:txBody>
      </p:sp>
      <p:sp>
        <p:nvSpPr>
          <p:cNvPr id="14" name="Slide Number Placeholder 21">
            <a:extLst>
              <a:ext uri="{FF2B5EF4-FFF2-40B4-BE49-F238E27FC236}">
                <a16:creationId xmlns:a16="http://schemas.microsoft.com/office/drawing/2014/main" id="{F1869632-B795-7132-9E01-EC55E86A2ADB}"/>
              </a:ext>
            </a:extLst>
          </p:cNvPr>
          <p:cNvSpPr txBox="1">
            <a:spLocks noGrp="1"/>
          </p:cNvSpPr>
          <p:nvPr>
            <p:ph type="sldNum" sz="quarter" idx="12"/>
          </p:nvPr>
        </p:nvSpPr>
        <p:spPr>
          <a:xfrm>
            <a:off x="8607425" y="5176838"/>
            <a:ext cx="1955800" cy="228600"/>
          </a:xfrm>
        </p:spPr>
        <p:txBody>
          <a:bodyPr/>
          <a:lstStyle>
            <a:lvl1pPr>
              <a:defRPr smtClean="0">
                <a:solidFill>
                  <a:srgbClr val="262626"/>
                </a:solidFill>
              </a:defRPr>
            </a:lvl1pPr>
          </a:lstStyle>
          <a:p>
            <a:pPr>
              <a:defRPr/>
            </a:pPr>
            <a:fld id="{54B62128-6CED-41D7-8826-9947A049AD9B}" type="slidenum">
              <a:rPr/>
              <a:pPr>
                <a:defRPr/>
              </a:pPr>
              <a:t>‹#›</a:t>
            </a:fld>
            <a:endParaRPr/>
          </a:p>
        </p:txBody>
      </p:sp>
    </p:spTree>
    <p:extLst>
      <p:ext uri="{BB962C8B-B14F-4D97-AF65-F5344CB8AC3E}">
        <p14:creationId xmlns:p14="http://schemas.microsoft.com/office/powerpoint/2010/main" val="149336715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68ABFB-A430-9BEC-C315-D2DCA94114EB}"/>
              </a:ext>
            </a:extLst>
          </p:cNvPr>
          <p:cNvSpPr txBox="1">
            <a:spLocks noGrp="1"/>
          </p:cNvSpPr>
          <p:nvPr>
            <p:ph type="dt" sz="half" idx="10"/>
          </p:nvPr>
        </p:nvSpPr>
        <p:spPr>
          <a:ln/>
        </p:spPr>
        <p:txBody>
          <a:bodyPr/>
          <a:lstStyle>
            <a:lvl1pPr>
              <a:defRPr/>
            </a:lvl1pPr>
          </a:lstStyle>
          <a:p>
            <a:pPr>
              <a:defRPr/>
            </a:pPr>
            <a:fld id="{6CE8843D-E9A1-4698-B8E8-5F86A88B72A5}" type="datetime1">
              <a:rPr/>
              <a:pPr>
                <a:defRPr/>
              </a:pPr>
              <a:t>11/30/2022</a:t>
            </a:fld>
            <a:endParaRPr/>
          </a:p>
        </p:txBody>
      </p:sp>
      <p:sp>
        <p:nvSpPr>
          <p:cNvPr id="5" name="Footer Placeholder 4">
            <a:extLst>
              <a:ext uri="{FF2B5EF4-FFF2-40B4-BE49-F238E27FC236}">
                <a16:creationId xmlns:a16="http://schemas.microsoft.com/office/drawing/2014/main" id="{3C3BE2D8-4C6F-A094-76C5-DAD28361450C}"/>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B5C114BD-AC69-EF04-A6B8-A89ACE317979}"/>
              </a:ext>
            </a:extLst>
          </p:cNvPr>
          <p:cNvSpPr txBox="1">
            <a:spLocks noGrp="1"/>
          </p:cNvSpPr>
          <p:nvPr>
            <p:ph type="sldNum" sz="quarter" idx="12"/>
          </p:nvPr>
        </p:nvSpPr>
        <p:spPr>
          <a:ln/>
        </p:spPr>
        <p:txBody>
          <a:bodyPr/>
          <a:lstStyle>
            <a:lvl1pPr>
              <a:defRPr/>
            </a:lvl1pPr>
          </a:lstStyle>
          <a:p>
            <a:pPr>
              <a:defRPr/>
            </a:pPr>
            <a:fld id="{0E5DC1DA-06A5-4E96-9346-C258BF90F639}" type="slidenum">
              <a:rPr/>
              <a:pPr>
                <a:defRPr/>
              </a:pPr>
              <a:t>‹#›</a:t>
            </a:fld>
            <a:endParaRPr/>
          </a:p>
        </p:txBody>
      </p:sp>
    </p:spTree>
    <p:extLst>
      <p:ext uri="{BB962C8B-B14F-4D97-AF65-F5344CB8AC3E}">
        <p14:creationId xmlns:p14="http://schemas.microsoft.com/office/powerpoint/2010/main" val="288341511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2FD1401B-8920-D61E-8E9B-919DAFE58287}"/>
              </a:ext>
            </a:extLst>
          </p:cNvPr>
          <p:cNvSpPr>
            <a:spLocks noChangeArrowheads="1"/>
          </p:cNvSpPr>
          <p:nvPr/>
        </p:nvSpPr>
        <p:spPr bwMode="auto">
          <a:xfrm>
            <a:off x="0" y="0"/>
            <a:ext cx="12192000" cy="6858000"/>
          </a:xfrm>
          <a:prstGeom prst="rect">
            <a:avLst/>
          </a:prstGeom>
          <a:solidFill>
            <a:srgbClr val="595959"/>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Avenir Next LT Pro" panose="020B0504020202020204" pitchFamily="34" charset="0"/>
            </a:endParaRPr>
          </a:p>
        </p:txBody>
      </p:sp>
      <p:sp>
        <p:nvSpPr>
          <p:cNvPr id="3" name="Rectangle 22">
            <a:extLst>
              <a:ext uri="{FF2B5EF4-FFF2-40B4-BE49-F238E27FC236}">
                <a16:creationId xmlns:a16="http://schemas.microsoft.com/office/drawing/2014/main" id="{6A12B8FD-E859-CF1F-DD80-33128C8A05D1}"/>
              </a:ext>
            </a:extLst>
          </p:cNvPr>
          <p:cNvSpPr>
            <a:spLocks noChangeArrowheads="1"/>
          </p:cNvSpPr>
          <p:nvPr/>
        </p:nvSpPr>
        <p:spPr bwMode="auto">
          <a:xfrm>
            <a:off x="1308100" y="1268413"/>
            <a:ext cx="9575800" cy="4306887"/>
          </a:xfrm>
          <a:prstGeom prst="rect">
            <a:avLst/>
          </a:prstGeom>
          <a:solidFill>
            <a:srgbClr val="FFFFFF"/>
          </a:solidFill>
          <a:ln>
            <a:noFill/>
          </a:ln>
          <a:effectLst>
            <a:outerShdw algn="tl" rotWithShape="0">
              <a:srgbClr val="000000">
                <a:alpha val="65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4" name="Rectangle 23">
            <a:extLst>
              <a:ext uri="{FF2B5EF4-FFF2-40B4-BE49-F238E27FC236}">
                <a16:creationId xmlns:a16="http://schemas.microsoft.com/office/drawing/2014/main" id="{F0A14E5B-562A-D722-AE48-9E1F5932AE42}"/>
              </a:ext>
            </a:extLst>
          </p:cNvPr>
          <p:cNvSpPr>
            <a:spLocks noChangeArrowheads="1"/>
          </p:cNvSpPr>
          <p:nvPr/>
        </p:nvSpPr>
        <p:spPr bwMode="auto">
          <a:xfrm>
            <a:off x="1447800" y="1411288"/>
            <a:ext cx="9296400" cy="4035425"/>
          </a:xfrm>
          <a:prstGeom prst="rect">
            <a:avLst/>
          </a:prstGeom>
          <a:noFill/>
          <a:ln w="6345" cap="sq">
            <a:solidFill>
              <a:srgbClr val="404040"/>
            </a:solidFill>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5" name="Rectangle 29">
            <a:extLst>
              <a:ext uri="{FF2B5EF4-FFF2-40B4-BE49-F238E27FC236}">
                <a16:creationId xmlns:a16="http://schemas.microsoft.com/office/drawing/2014/main" id="{74EF087D-F193-2B00-B9C1-C4E48B46CBC5}"/>
              </a:ext>
            </a:extLst>
          </p:cNvPr>
          <p:cNvSpPr>
            <a:spLocks noChangeArrowheads="1"/>
          </p:cNvSpPr>
          <p:nvPr/>
        </p:nvSpPr>
        <p:spPr bwMode="auto">
          <a:xfrm>
            <a:off x="5135563" y="1268413"/>
            <a:ext cx="1920875" cy="730250"/>
          </a:xfrm>
          <a:prstGeom prst="rect">
            <a:avLst/>
          </a:prstGeom>
          <a:solidFill>
            <a:srgbClr val="595A85"/>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grpSp>
        <p:nvGrpSpPr>
          <p:cNvPr id="7" name="Group 15">
            <a:extLst>
              <a:ext uri="{FF2B5EF4-FFF2-40B4-BE49-F238E27FC236}">
                <a16:creationId xmlns:a16="http://schemas.microsoft.com/office/drawing/2014/main" id="{68CFE5FF-5492-16A5-5BC7-BB64945E1A87}"/>
              </a:ext>
            </a:extLst>
          </p:cNvPr>
          <p:cNvGrpSpPr>
            <a:grpSpLocks/>
          </p:cNvGrpSpPr>
          <p:nvPr/>
        </p:nvGrpSpPr>
        <p:grpSpPr bwMode="auto">
          <a:xfrm>
            <a:off x="5249863" y="1268413"/>
            <a:ext cx="1692275" cy="615950"/>
            <a:chOff x="5250183" y="1267733"/>
            <a:chExt cx="1691640" cy="615931"/>
          </a:xfrm>
        </p:grpSpPr>
        <p:cxnSp>
          <p:nvCxnSpPr>
            <p:cNvPr id="8" name="Straight Connector 16">
              <a:extLst>
                <a:ext uri="{FF2B5EF4-FFF2-40B4-BE49-F238E27FC236}">
                  <a16:creationId xmlns:a16="http://schemas.microsoft.com/office/drawing/2014/main" id="{839B7194-9BE2-C49F-2080-E24FEC44B013}"/>
                </a:ext>
              </a:extLst>
            </p:cNvPr>
            <p:cNvCxnSpPr>
              <a:cxnSpLocks noChangeShapeType="1"/>
            </p:cNvCxnSpPr>
            <p:nvPr/>
          </p:nvCxnSpPr>
          <p:spPr bwMode="auto">
            <a:xfrm>
              <a:off x="5250183" y="1267733"/>
              <a:ext cx="0" cy="612648"/>
            </a:xfrm>
            <a:prstGeom prst="straightConnector1">
              <a:avLst/>
            </a:prstGeom>
            <a:noFill/>
            <a:ln w="6345">
              <a:solidFill>
                <a:srgbClr val="FFFFFF"/>
              </a:solidFill>
              <a:miter lim="800000"/>
              <a:headEnd/>
              <a:tailEnd/>
            </a:ln>
            <a:extLst>
              <a:ext uri="{909E8E84-426E-40DD-AFC4-6F175D3DCCD1}">
                <a14:hiddenFill xmlns:a14="http://schemas.microsoft.com/office/drawing/2010/main">
                  <a:noFill/>
                </a14:hiddenFill>
              </a:ext>
            </a:extLst>
          </p:spPr>
        </p:cxnSp>
        <p:cxnSp>
          <p:nvCxnSpPr>
            <p:cNvPr id="9" name="Straight Connector 17">
              <a:extLst>
                <a:ext uri="{FF2B5EF4-FFF2-40B4-BE49-F238E27FC236}">
                  <a16:creationId xmlns:a16="http://schemas.microsoft.com/office/drawing/2014/main" id="{61AABCA8-0893-90C2-6CF6-1C1466DC5E34}"/>
                </a:ext>
              </a:extLst>
            </p:cNvPr>
            <p:cNvCxnSpPr>
              <a:cxnSpLocks noChangeShapeType="1"/>
            </p:cNvCxnSpPr>
            <p:nvPr/>
          </p:nvCxnSpPr>
          <p:spPr bwMode="auto">
            <a:xfrm>
              <a:off x="6941823" y="1267733"/>
              <a:ext cx="0" cy="612648"/>
            </a:xfrm>
            <a:prstGeom prst="straightConnector1">
              <a:avLst/>
            </a:prstGeom>
            <a:noFill/>
            <a:ln w="6345">
              <a:solidFill>
                <a:srgbClr val="FFFFFF"/>
              </a:solidFill>
              <a:miter lim="800000"/>
              <a:headEnd/>
              <a:tailEnd/>
            </a:ln>
            <a:extLst>
              <a:ext uri="{909E8E84-426E-40DD-AFC4-6F175D3DCCD1}">
                <a14:hiddenFill xmlns:a14="http://schemas.microsoft.com/office/drawing/2010/main">
                  <a:noFill/>
                </a14:hiddenFill>
              </a:ext>
            </a:extLst>
          </p:spPr>
        </p:cxnSp>
        <p:cxnSp>
          <p:nvCxnSpPr>
            <p:cNvPr id="10" name="Straight Connector 18">
              <a:extLst>
                <a:ext uri="{FF2B5EF4-FFF2-40B4-BE49-F238E27FC236}">
                  <a16:creationId xmlns:a16="http://schemas.microsoft.com/office/drawing/2014/main" id="{9B65D2BC-C57C-3CE9-635C-A03D92568027}"/>
                </a:ext>
              </a:extLst>
            </p:cNvPr>
            <p:cNvCxnSpPr>
              <a:cxnSpLocks noChangeShapeType="1"/>
            </p:cNvCxnSpPr>
            <p:nvPr/>
          </p:nvCxnSpPr>
          <p:spPr bwMode="auto">
            <a:xfrm>
              <a:off x="5250183" y="1883664"/>
              <a:ext cx="1691640" cy="0"/>
            </a:xfrm>
            <a:prstGeom prst="straightConnector1">
              <a:avLst/>
            </a:prstGeom>
            <a:noFill/>
            <a:ln w="6345">
              <a:solidFill>
                <a:srgbClr val="FFFFFF"/>
              </a:solidFill>
              <a:miter lim="800000"/>
              <a:headEnd/>
              <a:tailEnd/>
            </a:ln>
            <a:extLst>
              <a:ext uri="{909E8E84-426E-40DD-AFC4-6F175D3DCCD1}">
                <a14:hiddenFill xmlns:a14="http://schemas.microsoft.com/office/drawing/2010/main">
                  <a:noFill/>
                </a14:hiddenFill>
              </a:ext>
            </a:extLst>
          </p:spPr>
        </p:cxnSp>
      </p:grpSp>
      <p:sp>
        <p:nvSpPr>
          <p:cNvPr id="6" name="Title 1"/>
          <p:cNvSpPr txBox="1">
            <a:spLocks noGrp="1"/>
          </p:cNvSpPr>
          <p:nvPr>
            <p:ph type="title"/>
          </p:nvPr>
        </p:nvSpPr>
        <p:spPr>
          <a:xfrm>
            <a:off x="1629159" y="2275164"/>
            <a:ext cx="8933688" cy="2406892"/>
          </a:xfrm>
        </p:spPr>
        <p:txBody>
          <a:bodyPr anchorCtr="1"/>
          <a:lstStyle>
            <a:lvl1pPr algn="ctr">
              <a:lnSpc>
                <a:spcPct val="83000"/>
              </a:lnSpc>
              <a:defRPr sz="6800" cap="all" spc="-100"/>
            </a:lvl1pPr>
          </a:lstStyle>
          <a:p>
            <a:pPr lvl="0"/>
            <a:r>
              <a:rPr lang="en-US"/>
              <a:t>Click to edit Master title style</a:t>
            </a:r>
          </a:p>
        </p:txBody>
      </p:sp>
      <p:sp>
        <p:nvSpPr>
          <p:cNvPr id="11" name="Text Placeholder 2"/>
          <p:cNvSpPr txBox="1">
            <a:spLocks noGrp="1"/>
          </p:cNvSpPr>
          <p:nvPr>
            <p:ph type="body" idx="1"/>
          </p:nvPr>
        </p:nvSpPr>
        <p:spPr>
          <a:xfrm>
            <a:off x="1629159" y="4682066"/>
            <a:ext cx="8939787" cy="457200"/>
          </a:xfrm>
        </p:spPr>
        <p:txBody>
          <a:bodyPr anchorCtr="1"/>
          <a:lstStyle>
            <a:lvl1pPr marL="0" indent="0" algn="ctr">
              <a:buNone/>
              <a:tabLst>
                <a:tab pos="2633664" algn="l"/>
              </a:tabLst>
              <a:defRPr sz="1800">
                <a:solidFill>
                  <a:srgbClr val="0D0D0D"/>
                </a:solidFill>
              </a:defRPr>
            </a:lvl1pPr>
          </a:lstStyle>
          <a:p>
            <a:pPr lvl="0"/>
            <a:r>
              <a:rPr lang="en-US"/>
              <a:t>Click to edit Master text styles</a:t>
            </a:r>
          </a:p>
        </p:txBody>
      </p:sp>
      <p:sp>
        <p:nvSpPr>
          <p:cNvPr id="12" name="Date Placeholder 3">
            <a:extLst>
              <a:ext uri="{FF2B5EF4-FFF2-40B4-BE49-F238E27FC236}">
                <a16:creationId xmlns:a16="http://schemas.microsoft.com/office/drawing/2014/main" id="{2C08AF73-8A20-BDB7-DC93-0588B8BDD1D7}"/>
              </a:ext>
            </a:extLst>
          </p:cNvPr>
          <p:cNvSpPr txBox="1">
            <a:spLocks noGrp="1"/>
          </p:cNvSpPr>
          <p:nvPr>
            <p:ph type="dt" sz="half" idx="10"/>
          </p:nvPr>
        </p:nvSpPr>
        <p:spPr>
          <a:xfrm>
            <a:off x="5318125" y="1344613"/>
            <a:ext cx="1555750" cy="498475"/>
          </a:xfrm>
        </p:spPr>
        <p:txBody>
          <a:bodyPr anchorCtr="1"/>
          <a:lstStyle>
            <a:lvl1pPr algn="ctr">
              <a:defRPr sz="1300" smtClean="0">
                <a:solidFill>
                  <a:srgbClr val="FFFFFF"/>
                </a:solidFill>
              </a:defRPr>
            </a:lvl1pPr>
          </a:lstStyle>
          <a:p>
            <a:pPr>
              <a:defRPr/>
            </a:pPr>
            <a:fld id="{085C8418-1FBA-4F11-B504-2B83B913810E}" type="datetime1">
              <a:rPr/>
              <a:pPr>
                <a:defRPr/>
              </a:pPr>
              <a:t>11/30/2022</a:t>
            </a:fld>
            <a:endParaRPr/>
          </a:p>
        </p:txBody>
      </p:sp>
      <p:sp>
        <p:nvSpPr>
          <p:cNvPr id="13" name="Footer Placeholder 4">
            <a:extLst>
              <a:ext uri="{FF2B5EF4-FFF2-40B4-BE49-F238E27FC236}">
                <a16:creationId xmlns:a16="http://schemas.microsoft.com/office/drawing/2014/main" id="{76F421C2-105D-2FCE-75B3-6B003F644E84}"/>
              </a:ext>
            </a:extLst>
          </p:cNvPr>
          <p:cNvSpPr txBox="1">
            <a:spLocks noGrp="1"/>
          </p:cNvSpPr>
          <p:nvPr>
            <p:ph type="ftr" sz="quarter" idx="11"/>
          </p:nvPr>
        </p:nvSpPr>
        <p:spPr>
          <a:xfrm>
            <a:off x="1628775" y="5176838"/>
            <a:ext cx="5661025" cy="228600"/>
          </a:xfrm>
        </p:spPr>
        <p:txBody>
          <a:bodyPr/>
          <a:lstStyle>
            <a:lvl1pPr>
              <a:defRPr/>
            </a:lvl1pPr>
          </a:lstStyle>
          <a:p>
            <a:pPr>
              <a:defRPr/>
            </a:pPr>
            <a:endParaRPr/>
          </a:p>
        </p:txBody>
      </p:sp>
      <p:sp>
        <p:nvSpPr>
          <p:cNvPr id="14" name="Slide Number Placeholder 5">
            <a:extLst>
              <a:ext uri="{FF2B5EF4-FFF2-40B4-BE49-F238E27FC236}">
                <a16:creationId xmlns:a16="http://schemas.microsoft.com/office/drawing/2014/main" id="{43DECD63-19B0-B58D-5C49-D3E3627B93D9}"/>
              </a:ext>
            </a:extLst>
          </p:cNvPr>
          <p:cNvSpPr txBox="1">
            <a:spLocks noGrp="1"/>
          </p:cNvSpPr>
          <p:nvPr>
            <p:ph type="sldNum" sz="quarter" idx="12"/>
          </p:nvPr>
        </p:nvSpPr>
        <p:spPr>
          <a:xfrm>
            <a:off x="8604250" y="5176838"/>
            <a:ext cx="1958975" cy="228600"/>
          </a:xfrm>
        </p:spPr>
        <p:txBody>
          <a:bodyPr/>
          <a:lstStyle>
            <a:lvl1pPr>
              <a:defRPr smtClean="0">
                <a:solidFill>
                  <a:srgbClr val="262626"/>
                </a:solidFill>
              </a:defRPr>
            </a:lvl1pPr>
          </a:lstStyle>
          <a:p>
            <a:pPr>
              <a:defRPr/>
            </a:pPr>
            <a:fld id="{5AE1B176-1E20-40F5-8B66-B629D4C796E1}" type="slidenum">
              <a:rPr/>
              <a:pPr>
                <a:defRPr/>
              </a:pPr>
              <a:t>‹#›</a:t>
            </a:fld>
            <a:endParaRPr/>
          </a:p>
        </p:txBody>
      </p:sp>
    </p:spTree>
    <p:extLst>
      <p:ext uri="{BB962C8B-B14F-4D97-AF65-F5344CB8AC3E}">
        <p14:creationId xmlns:p14="http://schemas.microsoft.com/office/powerpoint/2010/main" val="175380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1066803" y="2103120"/>
            <a:ext cx="4663440" cy="3749039"/>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6461763" y="2103120"/>
            <a:ext cx="4663440" cy="3749039"/>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CFFE2472-72A0-39BE-3715-735D0859F0E9}"/>
              </a:ext>
            </a:extLst>
          </p:cNvPr>
          <p:cNvSpPr txBox="1">
            <a:spLocks noGrp="1"/>
          </p:cNvSpPr>
          <p:nvPr>
            <p:ph type="dt" sz="half" idx="10"/>
          </p:nvPr>
        </p:nvSpPr>
        <p:spPr>
          <a:ln/>
        </p:spPr>
        <p:txBody>
          <a:bodyPr/>
          <a:lstStyle>
            <a:lvl1pPr>
              <a:defRPr/>
            </a:lvl1pPr>
          </a:lstStyle>
          <a:p>
            <a:pPr>
              <a:defRPr/>
            </a:pPr>
            <a:fld id="{6131F153-974B-4ABF-A1F2-66914A9BD36F}" type="datetime1">
              <a:rPr/>
              <a:pPr>
                <a:defRPr/>
              </a:pPr>
              <a:t>11/30/2022</a:t>
            </a:fld>
            <a:endParaRPr/>
          </a:p>
        </p:txBody>
      </p:sp>
      <p:sp>
        <p:nvSpPr>
          <p:cNvPr id="6" name="Footer Placeholder 4">
            <a:extLst>
              <a:ext uri="{FF2B5EF4-FFF2-40B4-BE49-F238E27FC236}">
                <a16:creationId xmlns:a16="http://schemas.microsoft.com/office/drawing/2014/main" id="{887C18B5-EF60-AA57-9B13-3F840D56B3F3}"/>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2DA5DD39-62A3-8A00-9BEE-55110EB9752C}"/>
              </a:ext>
            </a:extLst>
          </p:cNvPr>
          <p:cNvSpPr txBox="1">
            <a:spLocks noGrp="1"/>
          </p:cNvSpPr>
          <p:nvPr>
            <p:ph type="sldNum" sz="quarter" idx="12"/>
          </p:nvPr>
        </p:nvSpPr>
        <p:spPr>
          <a:ln/>
        </p:spPr>
        <p:txBody>
          <a:bodyPr/>
          <a:lstStyle>
            <a:lvl1pPr>
              <a:defRPr/>
            </a:lvl1pPr>
          </a:lstStyle>
          <a:p>
            <a:pPr>
              <a:defRPr/>
            </a:pPr>
            <a:fld id="{F17E5DD3-9844-43F8-A609-0254989E2EBA}" type="slidenum">
              <a:rPr/>
              <a:pPr>
                <a:defRPr/>
              </a:pPr>
              <a:t>‹#›</a:t>
            </a:fld>
            <a:endParaRPr/>
          </a:p>
        </p:txBody>
      </p:sp>
    </p:spTree>
    <p:extLst>
      <p:ext uri="{BB962C8B-B14F-4D97-AF65-F5344CB8AC3E}">
        <p14:creationId xmlns:p14="http://schemas.microsoft.com/office/powerpoint/2010/main" val="2497187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1069848" y="2074334"/>
            <a:ext cx="4663440" cy="640080"/>
          </a:xfrm>
        </p:spPr>
        <p:txBody>
          <a:bodyPr anchor="ctr"/>
          <a:lstStyle>
            <a:lvl1pPr marL="0" indent="0">
              <a:spcBef>
                <a:spcPts val="0"/>
              </a:spcBef>
              <a:buNone/>
              <a:defRPr sz="1900" b="1"/>
            </a:lvl1pPr>
          </a:lstStyle>
          <a:p>
            <a:pPr lvl="0"/>
            <a:r>
              <a:rPr lang="en-US"/>
              <a:t>Click to edit Master text styles</a:t>
            </a:r>
          </a:p>
        </p:txBody>
      </p:sp>
      <p:sp>
        <p:nvSpPr>
          <p:cNvPr id="4" name="Content Placeholder 3"/>
          <p:cNvSpPr txBox="1">
            <a:spLocks noGrp="1"/>
          </p:cNvSpPr>
          <p:nvPr>
            <p:ph idx="2"/>
          </p:nvPr>
        </p:nvSpPr>
        <p:spPr>
          <a:xfrm>
            <a:off x="1069848" y="2792467"/>
            <a:ext cx="4663440" cy="3163824"/>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6458708" y="2074334"/>
            <a:ext cx="4663440" cy="640080"/>
          </a:xfrm>
        </p:spPr>
        <p:txBody>
          <a:bodyPr anchor="ctr"/>
          <a:lstStyle>
            <a:lvl1pPr marL="0" indent="0">
              <a:spcBef>
                <a:spcPts val="0"/>
              </a:spcBef>
              <a:buNone/>
              <a:defRPr sz="1900" b="1"/>
            </a:lvl1pPr>
          </a:lstStyle>
          <a:p>
            <a:pPr lvl="0"/>
            <a:r>
              <a:rPr lang="en-US"/>
              <a:t>Click to edit Master text styles</a:t>
            </a:r>
          </a:p>
        </p:txBody>
      </p:sp>
      <p:sp>
        <p:nvSpPr>
          <p:cNvPr id="6" name="Content Placeholder 5"/>
          <p:cNvSpPr txBox="1">
            <a:spLocks noGrp="1"/>
          </p:cNvSpPr>
          <p:nvPr>
            <p:ph idx="4"/>
          </p:nvPr>
        </p:nvSpPr>
        <p:spPr>
          <a:xfrm>
            <a:off x="6458708" y="2792467"/>
            <a:ext cx="4663440" cy="3164509"/>
          </a:xfrm>
        </p:spPr>
        <p:txBody>
          <a:bodyPr/>
          <a:lstStyle>
            <a:lvl1pPr>
              <a:defRPr sz="18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0EB93E74-1C7E-DB42-1797-A02688079105}"/>
              </a:ext>
            </a:extLst>
          </p:cNvPr>
          <p:cNvSpPr txBox="1">
            <a:spLocks noGrp="1"/>
          </p:cNvSpPr>
          <p:nvPr>
            <p:ph type="dt" sz="half" idx="10"/>
          </p:nvPr>
        </p:nvSpPr>
        <p:spPr>
          <a:ln/>
        </p:spPr>
        <p:txBody>
          <a:bodyPr/>
          <a:lstStyle>
            <a:lvl1pPr>
              <a:defRPr/>
            </a:lvl1pPr>
          </a:lstStyle>
          <a:p>
            <a:pPr>
              <a:defRPr/>
            </a:pPr>
            <a:fld id="{096EB92B-950F-4652-AC17-5EFCFF23306E}" type="datetime1">
              <a:rPr/>
              <a:pPr>
                <a:defRPr/>
              </a:pPr>
              <a:t>11/30/2022</a:t>
            </a:fld>
            <a:endParaRPr/>
          </a:p>
        </p:txBody>
      </p:sp>
      <p:sp>
        <p:nvSpPr>
          <p:cNvPr id="8" name="Footer Placeholder 4">
            <a:extLst>
              <a:ext uri="{FF2B5EF4-FFF2-40B4-BE49-F238E27FC236}">
                <a16:creationId xmlns:a16="http://schemas.microsoft.com/office/drawing/2014/main" id="{FE8BF6B6-1B93-9C99-322F-85E3818E848B}"/>
              </a:ext>
            </a:extLst>
          </p:cNvPr>
          <p:cNvSpPr txBox="1">
            <a:spLocks noGrp="1"/>
          </p:cNvSpPr>
          <p:nvPr>
            <p:ph type="ftr" sz="quarter" idx="11"/>
          </p:nvPr>
        </p:nvSpPr>
        <p:spPr>
          <a:ln/>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B3CC2BCC-7646-86A3-7018-4BCE74137D60}"/>
              </a:ext>
            </a:extLst>
          </p:cNvPr>
          <p:cNvSpPr txBox="1">
            <a:spLocks noGrp="1"/>
          </p:cNvSpPr>
          <p:nvPr>
            <p:ph type="sldNum" sz="quarter" idx="12"/>
          </p:nvPr>
        </p:nvSpPr>
        <p:spPr>
          <a:ln/>
        </p:spPr>
        <p:txBody>
          <a:bodyPr/>
          <a:lstStyle>
            <a:lvl1pPr>
              <a:defRPr/>
            </a:lvl1pPr>
          </a:lstStyle>
          <a:p>
            <a:pPr>
              <a:defRPr/>
            </a:pPr>
            <a:fld id="{3AB252FE-65D6-4D29-AF60-41D4ADD63835}" type="slidenum">
              <a:rPr/>
              <a:pPr>
                <a:defRPr/>
              </a:pPr>
              <a:t>‹#›</a:t>
            </a:fld>
            <a:endParaRPr/>
          </a:p>
        </p:txBody>
      </p:sp>
    </p:spTree>
    <p:extLst>
      <p:ext uri="{BB962C8B-B14F-4D97-AF65-F5344CB8AC3E}">
        <p14:creationId xmlns:p14="http://schemas.microsoft.com/office/powerpoint/2010/main" val="139982787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3">
            <a:extLst>
              <a:ext uri="{FF2B5EF4-FFF2-40B4-BE49-F238E27FC236}">
                <a16:creationId xmlns:a16="http://schemas.microsoft.com/office/drawing/2014/main" id="{B1599E60-6C07-0FCC-E42F-ED04AC615D80}"/>
              </a:ext>
            </a:extLst>
          </p:cNvPr>
          <p:cNvSpPr txBox="1">
            <a:spLocks noGrp="1"/>
          </p:cNvSpPr>
          <p:nvPr>
            <p:ph type="dt" sz="half" idx="10"/>
          </p:nvPr>
        </p:nvSpPr>
        <p:spPr>
          <a:ln/>
        </p:spPr>
        <p:txBody>
          <a:bodyPr/>
          <a:lstStyle>
            <a:lvl1pPr>
              <a:defRPr/>
            </a:lvl1pPr>
          </a:lstStyle>
          <a:p>
            <a:pPr>
              <a:defRPr/>
            </a:pPr>
            <a:fld id="{2FC60226-67D4-41C8-B2B4-F56A52D07AEE}" type="datetime1">
              <a:rPr/>
              <a:pPr>
                <a:defRPr/>
              </a:pPr>
              <a:t>11/30/2022</a:t>
            </a:fld>
            <a:endParaRPr/>
          </a:p>
        </p:txBody>
      </p:sp>
      <p:sp>
        <p:nvSpPr>
          <p:cNvPr id="4" name="Footer Placeholder 4">
            <a:extLst>
              <a:ext uri="{FF2B5EF4-FFF2-40B4-BE49-F238E27FC236}">
                <a16:creationId xmlns:a16="http://schemas.microsoft.com/office/drawing/2014/main" id="{2EBA4F8E-620E-47DA-6C28-8149B1FCA754}"/>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AA8B1780-6F43-46BA-B479-17E4582597CE}"/>
              </a:ext>
            </a:extLst>
          </p:cNvPr>
          <p:cNvSpPr txBox="1">
            <a:spLocks noGrp="1"/>
          </p:cNvSpPr>
          <p:nvPr>
            <p:ph type="sldNum" sz="quarter" idx="12"/>
          </p:nvPr>
        </p:nvSpPr>
        <p:spPr>
          <a:ln/>
        </p:spPr>
        <p:txBody>
          <a:bodyPr/>
          <a:lstStyle>
            <a:lvl1pPr>
              <a:defRPr/>
            </a:lvl1pPr>
          </a:lstStyle>
          <a:p>
            <a:pPr>
              <a:defRPr/>
            </a:pPr>
            <a:fld id="{C5B69BFF-07C3-4A75-ACE2-24C01AD8B02E}" type="slidenum">
              <a:rPr/>
              <a:pPr>
                <a:defRPr/>
              </a:pPr>
              <a:t>‹#›</a:t>
            </a:fld>
            <a:endParaRPr/>
          </a:p>
        </p:txBody>
      </p:sp>
    </p:spTree>
    <p:extLst>
      <p:ext uri="{BB962C8B-B14F-4D97-AF65-F5344CB8AC3E}">
        <p14:creationId xmlns:p14="http://schemas.microsoft.com/office/powerpoint/2010/main" val="2447320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D4B450E-9B2C-69E0-55CF-ACEF7264061A}"/>
              </a:ext>
            </a:extLst>
          </p:cNvPr>
          <p:cNvSpPr txBox="1">
            <a:spLocks noGrp="1"/>
          </p:cNvSpPr>
          <p:nvPr>
            <p:ph type="dt" sz="half" idx="10"/>
          </p:nvPr>
        </p:nvSpPr>
        <p:spPr>
          <a:ln/>
        </p:spPr>
        <p:txBody>
          <a:bodyPr/>
          <a:lstStyle>
            <a:lvl1pPr>
              <a:defRPr/>
            </a:lvl1pPr>
          </a:lstStyle>
          <a:p>
            <a:pPr>
              <a:defRPr/>
            </a:pPr>
            <a:fld id="{B95E5B22-9A23-4A2C-A172-E35783443052}" type="datetime1">
              <a:rPr/>
              <a:pPr>
                <a:defRPr/>
              </a:pPr>
              <a:t>11/30/2022</a:t>
            </a:fld>
            <a:endParaRPr/>
          </a:p>
        </p:txBody>
      </p:sp>
      <p:sp>
        <p:nvSpPr>
          <p:cNvPr id="3" name="Footer Placeholder 4">
            <a:extLst>
              <a:ext uri="{FF2B5EF4-FFF2-40B4-BE49-F238E27FC236}">
                <a16:creationId xmlns:a16="http://schemas.microsoft.com/office/drawing/2014/main" id="{FBF4FCE4-7503-A74A-E3C3-B523ED2B322A}"/>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BAA10290-AF89-CD7E-931E-538AD24B7B80}"/>
              </a:ext>
            </a:extLst>
          </p:cNvPr>
          <p:cNvSpPr txBox="1">
            <a:spLocks noGrp="1"/>
          </p:cNvSpPr>
          <p:nvPr>
            <p:ph type="sldNum" sz="quarter" idx="12"/>
          </p:nvPr>
        </p:nvSpPr>
        <p:spPr>
          <a:ln/>
        </p:spPr>
        <p:txBody>
          <a:bodyPr/>
          <a:lstStyle>
            <a:lvl1pPr>
              <a:defRPr/>
            </a:lvl1pPr>
          </a:lstStyle>
          <a:p>
            <a:pPr>
              <a:defRPr/>
            </a:pPr>
            <a:fld id="{CCE04D3E-307A-4CB9-94FF-DE58F019D998}" type="slidenum">
              <a:rPr/>
              <a:pPr>
                <a:defRPr/>
              </a:pPr>
              <a:t>‹#›</a:t>
            </a:fld>
            <a:endParaRPr/>
          </a:p>
        </p:txBody>
      </p:sp>
    </p:spTree>
    <p:extLst>
      <p:ext uri="{BB962C8B-B14F-4D97-AF65-F5344CB8AC3E}">
        <p14:creationId xmlns:p14="http://schemas.microsoft.com/office/powerpoint/2010/main" val="1330631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3B2B7B5B-F227-B957-A06D-41116D1AE686}"/>
              </a:ext>
            </a:extLst>
          </p:cNvPr>
          <p:cNvSpPr>
            <a:spLocks noChangeArrowheads="1"/>
          </p:cNvSpPr>
          <p:nvPr/>
        </p:nvSpPr>
        <p:spPr bwMode="auto">
          <a:xfrm>
            <a:off x="8120063" y="238125"/>
            <a:ext cx="3825875" cy="6381750"/>
          </a:xfrm>
          <a:prstGeom prst="rect">
            <a:avLst/>
          </a:prstGeom>
          <a:solidFill>
            <a:srgbClr val="D9D9D9">
              <a:alpha val="59999"/>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3" name="Rectangle 12">
            <a:extLst>
              <a:ext uri="{FF2B5EF4-FFF2-40B4-BE49-F238E27FC236}">
                <a16:creationId xmlns:a16="http://schemas.microsoft.com/office/drawing/2014/main" id="{812B2037-829D-E6B7-7E60-533D092DA9A5}"/>
              </a:ext>
            </a:extLst>
          </p:cNvPr>
          <p:cNvSpPr>
            <a:spLocks noChangeArrowheads="1"/>
          </p:cNvSpPr>
          <p:nvPr/>
        </p:nvSpPr>
        <p:spPr bwMode="auto">
          <a:xfrm>
            <a:off x="8255000" y="374650"/>
            <a:ext cx="3556000" cy="6108700"/>
          </a:xfrm>
          <a:prstGeom prst="rect">
            <a:avLst/>
          </a:prstGeom>
          <a:noFill/>
          <a:ln w="6345" cap="sq">
            <a:solidFill>
              <a:srgbClr val="404040"/>
            </a:solidFill>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4" name="Title 1"/>
          <p:cNvSpPr txBox="1">
            <a:spLocks noGrp="1"/>
          </p:cNvSpPr>
          <p:nvPr>
            <p:ph type="title"/>
          </p:nvPr>
        </p:nvSpPr>
        <p:spPr>
          <a:xfrm>
            <a:off x="8458200" y="607390"/>
            <a:ext cx="3161958" cy="1645920"/>
          </a:xfrm>
        </p:spPr>
        <p:txBody>
          <a:bodyPr anchor="b"/>
          <a:lstStyle>
            <a:lvl1pPr>
              <a:lnSpc>
                <a:spcPct val="100000"/>
              </a:lnSpc>
              <a:defRPr sz="3200">
                <a:solidFill>
                  <a:srgbClr val="000000"/>
                </a:solidFill>
              </a:defRPr>
            </a:lvl1pPr>
          </a:lstStyle>
          <a:p>
            <a:pPr lvl="0"/>
            <a:r>
              <a:rPr lang="en-US"/>
              <a:t>Click to edit Master title style</a:t>
            </a:r>
          </a:p>
        </p:txBody>
      </p:sp>
      <p:sp>
        <p:nvSpPr>
          <p:cNvPr id="5" name="Content Placeholder 2"/>
          <p:cNvSpPr txBox="1">
            <a:spLocks noGrp="1"/>
          </p:cNvSpPr>
          <p:nvPr>
            <p:ph idx="1"/>
          </p:nvPr>
        </p:nvSpPr>
        <p:spPr>
          <a:xfrm>
            <a:off x="685800" y="609603"/>
            <a:ext cx="6858000" cy="5333996"/>
          </a:xfrm>
        </p:spPr>
        <p:txBody>
          <a:bodyPr/>
          <a:lstStyle>
            <a:lvl1pPr>
              <a:defRPr sz="1900"/>
            </a:lvl1pPr>
            <a:lvl2pPr>
              <a:defRPr sz="16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p:cNvSpPr txBox="1">
            <a:spLocks noGrp="1"/>
          </p:cNvSpPr>
          <p:nvPr>
            <p:ph type="body" idx="2"/>
          </p:nvPr>
        </p:nvSpPr>
        <p:spPr>
          <a:xfrm>
            <a:off x="8458200" y="2336804"/>
            <a:ext cx="3161958" cy="3606795"/>
          </a:xfrm>
        </p:spPr>
        <p:txBody>
          <a:bodyPr/>
          <a:lstStyle>
            <a:lvl1pPr marL="0" indent="0">
              <a:spcBef>
                <a:spcPts val="800"/>
              </a:spcBef>
              <a:buNone/>
              <a:defRPr sz="1800"/>
            </a:lvl1pPr>
          </a:lstStyle>
          <a:p>
            <a:pPr lvl="0"/>
            <a:r>
              <a:rPr lang="en-US"/>
              <a:t>Click to edit Master text styles</a:t>
            </a:r>
          </a:p>
        </p:txBody>
      </p:sp>
      <p:sp>
        <p:nvSpPr>
          <p:cNvPr id="7" name="Date Placeholder 7">
            <a:extLst>
              <a:ext uri="{FF2B5EF4-FFF2-40B4-BE49-F238E27FC236}">
                <a16:creationId xmlns:a16="http://schemas.microsoft.com/office/drawing/2014/main" id="{0E8F0114-170F-39D1-0A75-641F990955A1}"/>
              </a:ext>
            </a:extLst>
          </p:cNvPr>
          <p:cNvSpPr txBox="1">
            <a:spLocks noGrp="1"/>
          </p:cNvSpPr>
          <p:nvPr>
            <p:ph type="dt" sz="half" idx="10"/>
          </p:nvPr>
        </p:nvSpPr>
        <p:spPr>
          <a:xfrm>
            <a:off x="5588000" y="6035675"/>
            <a:ext cx="1955800" cy="365125"/>
          </a:xfrm>
        </p:spPr>
        <p:txBody>
          <a:bodyPr/>
          <a:lstStyle>
            <a:lvl1pPr>
              <a:defRPr smtClean="0">
                <a:solidFill>
                  <a:srgbClr val="262626"/>
                </a:solidFill>
              </a:defRPr>
            </a:lvl1pPr>
          </a:lstStyle>
          <a:p>
            <a:pPr>
              <a:defRPr/>
            </a:pPr>
            <a:fld id="{EC76E698-654C-4D9A-B551-76EF63CFEBCF}" type="datetime1">
              <a:rPr/>
              <a:pPr>
                <a:defRPr/>
              </a:pPr>
              <a:t>11/30/2022</a:t>
            </a:fld>
            <a:endParaRPr/>
          </a:p>
        </p:txBody>
      </p:sp>
      <p:sp>
        <p:nvSpPr>
          <p:cNvPr id="8" name="Footer Placeholder 8">
            <a:extLst>
              <a:ext uri="{FF2B5EF4-FFF2-40B4-BE49-F238E27FC236}">
                <a16:creationId xmlns:a16="http://schemas.microsoft.com/office/drawing/2014/main" id="{CF757ECB-763B-42AF-ED04-FDACF0561D3B}"/>
              </a:ext>
            </a:extLst>
          </p:cNvPr>
          <p:cNvSpPr txBox="1">
            <a:spLocks noGrp="1"/>
          </p:cNvSpPr>
          <p:nvPr>
            <p:ph type="ftr" sz="quarter" idx="11"/>
          </p:nvPr>
        </p:nvSpPr>
        <p:spPr>
          <a:xfrm>
            <a:off x="685800" y="6035675"/>
            <a:ext cx="4584700" cy="365125"/>
          </a:xfrm>
        </p:spPr>
        <p:txBody>
          <a:bodyPr/>
          <a:lstStyle>
            <a:lvl1pPr>
              <a:defRPr/>
            </a:lvl1pPr>
          </a:lstStyle>
          <a:p>
            <a:pPr>
              <a:defRPr/>
            </a:pPr>
            <a:endParaRPr/>
          </a:p>
        </p:txBody>
      </p:sp>
      <p:sp>
        <p:nvSpPr>
          <p:cNvPr id="9" name="Slide Number Placeholder 10">
            <a:extLst>
              <a:ext uri="{FF2B5EF4-FFF2-40B4-BE49-F238E27FC236}">
                <a16:creationId xmlns:a16="http://schemas.microsoft.com/office/drawing/2014/main" id="{97BAAAAC-2972-07F1-D36D-AAB2FE4A9F76}"/>
              </a:ext>
            </a:extLst>
          </p:cNvPr>
          <p:cNvSpPr txBox="1">
            <a:spLocks noGrp="1"/>
          </p:cNvSpPr>
          <p:nvPr>
            <p:ph type="sldNum" sz="quarter" idx="12"/>
          </p:nvPr>
        </p:nvSpPr>
        <p:spPr>
          <a:xfrm>
            <a:off x="10396538" y="6035675"/>
            <a:ext cx="1223962" cy="365125"/>
          </a:xfrm>
        </p:spPr>
        <p:txBody>
          <a:bodyPr/>
          <a:lstStyle>
            <a:lvl1pPr>
              <a:defRPr smtClean="0">
                <a:solidFill>
                  <a:srgbClr val="262626"/>
                </a:solidFill>
              </a:defRPr>
            </a:lvl1pPr>
          </a:lstStyle>
          <a:p>
            <a:pPr>
              <a:defRPr/>
            </a:pPr>
            <a:fld id="{450BC3A9-BFFE-4559-BAA1-76ACC037847A}" type="slidenum">
              <a:rPr/>
              <a:pPr>
                <a:defRPr/>
              </a:pPr>
              <a:t>‹#›</a:t>
            </a:fld>
            <a:endParaRPr/>
          </a:p>
        </p:txBody>
      </p:sp>
    </p:spTree>
    <p:extLst>
      <p:ext uri="{BB962C8B-B14F-4D97-AF65-F5344CB8AC3E}">
        <p14:creationId xmlns:p14="http://schemas.microsoft.com/office/powerpoint/2010/main" val="377890240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F69C91E9-6008-2739-C5B9-E5FAF43ACA3E}"/>
              </a:ext>
            </a:extLst>
          </p:cNvPr>
          <p:cNvSpPr>
            <a:spLocks noChangeArrowheads="1"/>
          </p:cNvSpPr>
          <p:nvPr/>
        </p:nvSpPr>
        <p:spPr bwMode="auto">
          <a:xfrm>
            <a:off x="8120063" y="238125"/>
            <a:ext cx="3825875" cy="6381750"/>
          </a:xfrm>
          <a:prstGeom prst="rect">
            <a:avLst/>
          </a:prstGeom>
          <a:solidFill>
            <a:srgbClr val="D9D9D9">
              <a:alpha val="59999"/>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4" name="Rectangle 11">
            <a:extLst>
              <a:ext uri="{FF2B5EF4-FFF2-40B4-BE49-F238E27FC236}">
                <a16:creationId xmlns:a16="http://schemas.microsoft.com/office/drawing/2014/main" id="{D3C8C186-DE37-3198-7348-09A64D6DA962}"/>
              </a:ext>
            </a:extLst>
          </p:cNvPr>
          <p:cNvSpPr>
            <a:spLocks noChangeArrowheads="1"/>
          </p:cNvSpPr>
          <p:nvPr/>
        </p:nvSpPr>
        <p:spPr bwMode="auto">
          <a:xfrm>
            <a:off x="8255000" y="374650"/>
            <a:ext cx="3556000" cy="6108700"/>
          </a:xfrm>
          <a:prstGeom prst="rect">
            <a:avLst/>
          </a:prstGeom>
          <a:noFill/>
          <a:ln w="6345" cap="sq">
            <a:solidFill>
              <a:srgbClr val="404040"/>
            </a:solidFill>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3" name="Picture Placeholder 2"/>
          <p:cNvSpPr txBox="1">
            <a:spLocks noGrp="1"/>
          </p:cNvSpPr>
          <p:nvPr>
            <p:ph type="pic" idx="1"/>
          </p:nvPr>
        </p:nvSpPr>
        <p:spPr>
          <a:xfrm>
            <a:off x="228600" y="237744"/>
            <a:ext cx="7696203" cy="6382512"/>
          </a:xfrm>
          <a:solidFill>
            <a:srgbClr val="F59081"/>
          </a:solidFill>
        </p:spPr>
        <p:txBody>
          <a:bodyPr>
            <a:normAutofit/>
          </a:bodyPr>
          <a:lstStyle>
            <a:lvl1pPr marL="0" indent="0">
              <a:buNone/>
              <a:defRPr sz="3200"/>
            </a:lvl1pPr>
          </a:lstStyle>
          <a:p>
            <a:pPr lvl="0"/>
            <a:r>
              <a:rPr lang="en-US" noProof="0"/>
              <a:t>Click icon to add picture</a:t>
            </a:r>
          </a:p>
        </p:txBody>
      </p:sp>
      <p:sp>
        <p:nvSpPr>
          <p:cNvPr id="8" name="Title 1"/>
          <p:cNvSpPr txBox="1">
            <a:spLocks noGrp="1"/>
          </p:cNvSpPr>
          <p:nvPr>
            <p:ph type="title"/>
          </p:nvPr>
        </p:nvSpPr>
        <p:spPr>
          <a:xfrm>
            <a:off x="8477246" y="603504"/>
            <a:ext cx="3144777" cy="1645920"/>
          </a:xfrm>
        </p:spPr>
        <p:txBody>
          <a:bodyPr anchor="b">
            <a:noAutofit/>
          </a:bodyPr>
          <a:lstStyle>
            <a:lvl1pPr>
              <a:lnSpc>
                <a:spcPct val="100000"/>
              </a:lnSpc>
              <a:defRPr sz="3200">
                <a:solidFill>
                  <a:srgbClr val="000000"/>
                </a:solidFill>
              </a:defRPr>
            </a:lvl1pPr>
          </a:lstStyle>
          <a:p>
            <a:pPr lvl="0"/>
            <a:r>
              <a:rPr lang="en-US"/>
              <a:t>Click to edit Master title style</a:t>
            </a:r>
          </a:p>
        </p:txBody>
      </p:sp>
      <p:sp>
        <p:nvSpPr>
          <p:cNvPr id="9" name="Text Placeholder 3"/>
          <p:cNvSpPr txBox="1">
            <a:spLocks noGrp="1"/>
          </p:cNvSpPr>
          <p:nvPr>
            <p:ph type="body" idx="2"/>
          </p:nvPr>
        </p:nvSpPr>
        <p:spPr>
          <a:xfrm>
            <a:off x="8477246" y="2386584"/>
            <a:ext cx="3144777" cy="3511296"/>
          </a:xfrm>
        </p:spPr>
        <p:txBody>
          <a:bodyPr/>
          <a:lstStyle>
            <a:lvl1pPr marL="0" indent="0">
              <a:spcBef>
                <a:spcPts val="80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ECD16CBD-4433-4D5C-E82F-5689DBCAF05C}"/>
              </a:ext>
            </a:extLst>
          </p:cNvPr>
          <p:cNvSpPr txBox="1">
            <a:spLocks noGrp="1"/>
          </p:cNvSpPr>
          <p:nvPr>
            <p:ph type="dt" sz="half" idx="10"/>
          </p:nvPr>
        </p:nvSpPr>
        <p:spPr>
          <a:xfrm>
            <a:off x="5662613" y="6035675"/>
            <a:ext cx="2071687" cy="365125"/>
          </a:xfrm>
        </p:spPr>
        <p:txBody>
          <a:bodyPr/>
          <a:lstStyle>
            <a:lvl1pPr>
              <a:defRPr b="1" smtClean="0">
                <a:solidFill>
                  <a:srgbClr val="FFFFFF"/>
                </a:solidFill>
                <a:effectLst>
                  <a:outerShdw dist="6348" dir="2700000">
                    <a:srgbClr val="000000"/>
                  </a:outerShdw>
                </a:effectLst>
              </a:defRPr>
            </a:lvl1pPr>
          </a:lstStyle>
          <a:p>
            <a:pPr>
              <a:defRPr/>
            </a:pPr>
            <a:fld id="{75ECC723-8196-41A2-80F6-95C426798BBB}" type="datetime1">
              <a:rPr/>
              <a:pPr>
                <a:defRPr/>
              </a:pPr>
              <a:t>11/30/2022</a:t>
            </a:fld>
            <a:endParaRPr/>
          </a:p>
        </p:txBody>
      </p:sp>
      <p:sp>
        <p:nvSpPr>
          <p:cNvPr id="6" name="Footer Placeholder 5">
            <a:extLst>
              <a:ext uri="{FF2B5EF4-FFF2-40B4-BE49-F238E27FC236}">
                <a16:creationId xmlns:a16="http://schemas.microsoft.com/office/drawing/2014/main" id="{8BC7D7B1-F6C1-84EC-79FD-C8DFF4C9F73E}"/>
              </a:ext>
            </a:extLst>
          </p:cNvPr>
          <p:cNvSpPr txBox="1">
            <a:spLocks noGrp="1"/>
          </p:cNvSpPr>
          <p:nvPr>
            <p:ph type="ftr" sz="quarter" idx="11"/>
          </p:nvPr>
        </p:nvSpPr>
        <p:spPr>
          <a:xfrm>
            <a:off x="612775" y="6035675"/>
            <a:ext cx="4587875" cy="365125"/>
          </a:xfrm>
        </p:spPr>
        <p:txBody>
          <a:bodyPr/>
          <a:lstStyle>
            <a:lvl1pPr>
              <a:defRPr sz="1000" b="1">
                <a:solidFill>
                  <a:srgbClr val="FFFFFF"/>
                </a:solidFill>
                <a:effectLst>
                  <a:outerShdw dist="6348" dir="2700000">
                    <a:srgbClr val="000000"/>
                  </a:outerShdw>
                </a:effectLst>
              </a:defRPr>
            </a:lvl1pPr>
          </a:lstStyle>
          <a:p>
            <a:pPr>
              <a:defRPr/>
            </a:pPr>
            <a:endParaRPr/>
          </a:p>
        </p:txBody>
      </p:sp>
      <p:sp>
        <p:nvSpPr>
          <p:cNvPr id="7" name="Slide Number Placeholder 6">
            <a:extLst>
              <a:ext uri="{FF2B5EF4-FFF2-40B4-BE49-F238E27FC236}">
                <a16:creationId xmlns:a16="http://schemas.microsoft.com/office/drawing/2014/main" id="{1ED9DE9C-D494-13C9-2C16-564DCEFD33B7}"/>
              </a:ext>
            </a:extLst>
          </p:cNvPr>
          <p:cNvSpPr txBox="1">
            <a:spLocks noGrp="1"/>
          </p:cNvSpPr>
          <p:nvPr>
            <p:ph type="sldNum" sz="quarter" idx="12"/>
          </p:nvPr>
        </p:nvSpPr>
        <p:spPr>
          <a:xfrm>
            <a:off x="10396538" y="6035675"/>
            <a:ext cx="1225550" cy="365125"/>
          </a:xfrm>
        </p:spPr>
        <p:txBody>
          <a:bodyPr/>
          <a:lstStyle>
            <a:lvl1pPr>
              <a:defRPr smtClean="0"/>
            </a:lvl1pPr>
          </a:lstStyle>
          <a:p>
            <a:pPr>
              <a:defRPr/>
            </a:pPr>
            <a:fld id="{54613098-93E9-47FB-9F06-4DC4E8A36136}" type="slidenum">
              <a:rPr/>
              <a:pPr>
                <a:defRPr/>
              </a:pPr>
              <a:t>‹#›</a:t>
            </a:fld>
            <a:endParaRPr/>
          </a:p>
        </p:txBody>
      </p:sp>
    </p:spTree>
    <p:extLst>
      <p:ext uri="{BB962C8B-B14F-4D97-AF65-F5344CB8AC3E}">
        <p14:creationId xmlns:p14="http://schemas.microsoft.com/office/powerpoint/2010/main" val="400758497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74173D-180B-1B54-22A7-A6B6A024C290}"/>
              </a:ext>
            </a:extLst>
          </p:cNvPr>
          <p:cNvSpPr txBox="1">
            <a:spLocks noGrp="1"/>
          </p:cNvSpPr>
          <p:nvPr>
            <p:ph type="dt" sz="half" idx="10"/>
          </p:nvPr>
        </p:nvSpPr>
        <p:spPr>
          <a:ln/>
        </p:spPr>
        <p:txBody>
          <a:bodyPr/>
          <a:lstStyle>
            <a:lvl1pPr>
              <a:defRPr/>
            </a:lvl1pPr>
          </a:lstStyle>
          <a:p>
            <a:pPr>
              <a:defRPr/>
            </a:pPr>
            <a:fld id="{5E18160B-4361-4CBA-A99B-6E44AAD2D551}" type="datetime1">
              <a:rPr/>
              <a:pPr>
                <a:defRPr/>
              </a:pPr>
              <a:t>11/30/2022</a:t>
            </a:fld>
            <a:endParaRPr/>
          </a:p>
        </p:txBody>
      </p:sp>
      <p:sp>
        <p:nvSpPr>
          <p:cNvPr id="5" name="Footer Placeholder 4">
            <a:extLst>
              <a:ext uri="{FF2B5EF4-FFF2-40B4-BE49-F238E27FC236}">
                <a16:creationId xmlns:a16="http://schemas.microsoft.com/office/drawing/2014/main" id="{3FB1F437-8A27-7A31-DD29-0F5EFDE67156}"/>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54EE77AF-35B9-79FF-2C60-32F400F4CE45}"/>
              </a:ext>
            </a:extLst>
          </p:cNvPr>
          <p:cNvSpPr txBox="1">
            <a:spLocks noGrp="1"/>
          </p:cNvSpPr>
          <p:nvPr>
            <p:ph type="sldNum" sz="quarter" idx="12"/>
          </p:nvPr>
        </p:nvSpPr>
        <p:spPr>
          <a:ln/>
        </p:spPr>
        <p:txBody>
          <a:bodyPr/>
          <a:lstStyle>
            <a:lvl1pPr>
              <a:defRPr/>
            </a:lvl1pPr>
          </a:lstStyle>
          <a:p>
            <a:pPr>
              <a:defRPr/>
            </a:pPr>
            <a:fld id="{BD1CF4BD-0F4F-4BF7-875A-4BF939F55A83}" type="slidenum">
              <a:rPr/>
              <a:pPr>
                <a:defRPr/>
              </a:pPr>
              <a:t>‹#›</a:t>
            </a:fld>
            <a:endParaRPr/>
          </a:p>
        </p:txBody>
      </p:sp>
    </p:spTree>
    <p:extLst>
      <p:ext uri="{BB962C8B-B14F-4D97-AF65-F5344CB8AC3E}">
        <p14:creationId xmlns:p14="http://schemas.microsoft.com/office/powerpoint/2010/main" val="2228913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991596" y="761996"/>
            <a:ext cx="2362196" cy="5257800"/>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838203" y="761996"/>
            <a:ext cx="8077196" cy="525780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03A5C2C-8606-B10D-8AAF-8E617B2179D9}"/>
              </a:ext>
            </a:extLst>
          </p:cNvPr>
          <p:cNvSpPr txBox="1">
            <a:spLocks noGrp="1"/>
          </p:cNvSpPr>
          <p:nvPr>
            <p:ph type="dt" sz="half" idx="10"/>
          </p:nvPr>
        </p:nvSpPr>
        <p:spPr>
          <a:ln/>
        </p:spPr>
        <p:txBody>
          <a:bodyPr/>
          <a:lstStyle>
            <a:lvl1pPr>
              <a:defRPr/>
            </a:lvl1pPr>
          </a:lstStyle>
          <a:p>
            <a:pPr>
              <a:defRPr/>
            </a:pPr>
            <a:fld id="{19E595D7-D65F-4496-9A84-F286194D6473}" type="datetime1">
              <a:rPr/>
              <a:pPr>
                <a:defRPr/>
              </a:pPr>
              <a:t>11/30/2022</a:t>
            </a:fld>
            <a:endParaRPr/>
          </a:p>
        </p:txBody>
      </p:sp>
      <p:sp>
        <p:nvSpPr>
          <p:cNvPr id="5" name="Footer Placeholder 4">
            <a:extLst>
              <a:ext uri="{FF2B5EF4-FFF2-40B4-BE49-F238E27FC236}">
                <a16:creationId xmlns:a16="http://schemas.microsoft.com/office/drawing/2014/main" id="{6BC6174C-27E9-532A-F145-0AF022335C8D}"/>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EB5EA40E-B02E-AA7D-6F3D-D7BAAEDF697F}"/>
              </a:ext>
            </a:extLst>
          </p:cNvPr>
          <p:cNvSpPr txBox="1">
            <a:spLocks noGrp="1"/>
          </p:cNvSpPr>
          <p:nvPr>
            <p:ph type="sldNum" sz="quarter" idx="12"/>
          </p:nvPr>
        </p:nvSpPr>
        <p:spPr>
          <a:ln/>
        </p:spPr>
        <p:txBody>
          <a:bodyPr/>
          <a:lstStyle>
            <a:lvl1pPr>
              <a:defRPr/>
            </a:lvl1pPr>
          </a:lstStyle>
          <a:p>
            <a:pPr>
              <a:defRPr/>
            </a:pPr>
            <a:fld id="{B0BE94D6-8D10-4233-8254-4B206B11ACFC}" type="slidenum">
              <a:rPr/>
              <a:pPr>
                <a:defRPr/>
              </a:pPr>
              <a:t>‹#›</a:t>
            </a:fld>
            <a:endParaRPr/>
          </a:p>
        </p:txBody>
      </p:sp>
    </p:spTree>
    <p:extLst>
      <p:ext uri="{BB962C8B-B14F-4D97-AF65-F5344CB8AC3E}">
        <p14:creationId xmlns:p14="http://schemas.microsoft.com/office/powerpoint/2010/main" val="3867701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Rectangle 8">
            <a:extLst>
              <a:ext uri="{FF2B5EF4-FFF2-40B4-BE49-F238E27FC236}">
                <a16:creationId xmlns:a16="http://schemas.microsoft.com/office/drawing/2014/main" id="{20E5D9FC-2726-ACB1-A66B-2AAA4061DD33}"/>
              </a:ext>
            </a:extLst>
          </p:cNvPr>
          <p:cNvSpPr>
            <a:spLocks noChangeArrowheads="1"/>
          </p:cNvSpPr>
          <p:nvPr/>
        </p:nvSpPr>
        <p:spPr bwMode="auto">
          <a:xfrm>
            <a:off x="0" y="0"/>
            <a:ext cx="12192000" cy="68580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latin typeface="Avenir Next LT Pro" panose="020B0504020202020204" pitchFamily="34" charset="0"/>
            </a:endParaRPr>
          </a:p>
        </p:txBody>
      </p:sp>
      <p:sp>
        <p:nvSpPr>
          <p:cNvPr id="1027" name="Rectangle 6">
            <a:extLst>
              <a:ext uri="{FF2B5EF4-FFF2-40B4-BE49-F238E27FC236}">
                <a16:creationId xmlns:a16="http://schemas.microsoft.com/office/drawing/2014/main" id="{697D09BE-124C-CB8A-C8E6-34B8152C4E1F}"/>
              </a:ext>
            </a:extLst>
          </p:cNvPr>
          <p:cNvSpPr>
            <a:spLocks noChangeArrowheads="1"/>
          </p:cNvSpPr>
          <p:nvPr/>
        </p:nvSpPr>
        <p:spPr bwMode="auto">
          <a:xfrm>
            <a:off x="234950" y="238125"/>
            <a:ext cx="11722100" cy="6381750"/>
          </a:xfrm>
          <a:prstGeom prst="rect">
            <a:avLst/>
          </a:prstGeom>
          <a:solidFill>
            <a:srgbClr val="BFBFBF">
              <a:alpha val="59999"/>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1028" name="Rectangle 7">
            <a:extLst>
              <a:ext uri="{FF2B5EF4-FFF2-40B4-BE49-F238E27FC236}">
                <a16:creationId xmlns:a16="http://schemas.microsoft.com/office/drawing/2014/main" id="{1BE5EA1F-84D8-E621-CE4C-42C64F882477}"/>
              </a:ext>
            </a:extLst>
          </p:cNvPr>
          <p:cNvSpPr>
            <a:spLocks noChangeArrowheads="1"/>
          </p:cNvSpPr>
          <p:nvPr/>
        </p:nvSpPr>
        <p:spPr bwMode="auto">
          <a:xfrm>
            <a:off x="371475" y="374650"/>
            <a:ext cx="11449050" cy="6108700"/>
          </a:xfrm>
          <a:prstGeom prst="rect">
            <a:avLst/>
          </a:prstGeom>
          <a:noFill/>
          <a:ln w="6345" cap="sq">
            <a:solidFill>
              <a:srgbClr val="262626"/>
            </a:solidFill>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1029" name="Title Placeholder 1">
            <a:extLst>
              <a:ext uri="{FF2B5EF4-FFF2-40B4-BE49-F238E27FC236}">
                <a16:creationId xmlns:a16="http://schemas.microsoft.com/office/drawing/2014/main" id="{C39A9D9B-E7FB-FB97-1629-427596B56E02}"/>
              </a:ext>
            </a:extLst>
          </p:cNvPr>
          <p:cNvSpPr txBox="1">
            <a:spLocks noGrp="1" noChangeArrowheads="1"/>
          </p:cNvSpPr>
          <p:nvPr>
            <p:ph type="title"/>
          </p:nvPr>
        </p:nvSpPr>
        <p:spPr bwMode="auto">
          <a:xfrm>
            <a:off x="1066800" y="642938"/>
            <a:ext cx="100584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30" name="Text Placeholder 2">
            <a:extLst>
              <a:ext uri="{FF2B5EF4-FFF2-40B4-BE49-F238E27FC236}">
                <a16:creationId xmlns:a16="http://schemas.microsoft.com/office/drawing/2014/main" id="{8A707A17-D17E-2265-71A3-5E546134A0D3}"/>
              </a:ext>
            </a:extLst>
          </p:cNvPr>
          <p:cNvSpPr txBox="1">
            <a:spLocks noGrp="1" noChangeArrowheads="1"/>
          </p:cNvSpPr>
          <p:nvPr>
            <p:ph type="body" idx="1"/>
          </p:nvPr>
        </p:nvSpPr>
        <p:spPr bwMode="auto">
          <a:xfrm>
            <a:off x="1066800" y="2103438"/>
            <a:ext cx="10058400" cy="3849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7" name="Date Placeholder 3">
            <a:extLst>
              <a:ext uri="{FF2B5EF4-FFF2-40B4-BE49-F238E27FC236}">
                <a16:creationId xmlns:a16="http://schemas.microsoft.com/office/drawing/2014/main" id="{39604855-B326-FF2E-D081-6A36AD9053CB}"/>
              </a:ext>
            </a:extLst>
          </p:cNvPr>
          <p:cNvSpPr txBox="1">
            <a:spLocks noGrp="1"/>
          </p:cNvSpPr>
          <p:nvPr>
            <p:ph type="dt" sz="half" idx="2"/>
          </p:nvPr>
        </p:nvSpPr>
        <p:spPr>
          <a:xfrm>
            <a:off x="7256463" y="6035675"/>
            <a:ext cx="2894012" cy="365125"/>
          </a:xfrm>
          <a:prstGeom prst="rect">
            <a:avLst/>
          </a:prstGeom>
          <a:noFill/>
          <a:ln>
            <a:noFill/>
          </a:ln>
        </p:spPr>
        <p:txBody>
          <a:bodyPr vert="horz" wrap="square" lIns="91440" tIns="45720" rIns="91440" bIns="45720" anchor="b" anchorCtr="0" compatLnSpc="1">
            <a:noAutofit/>
          </a:bodyPr>
          <a:lstStyle>
            <a:lvl1pPr marL="0" marR="0" lvl="0" indent="0" algn="r" defTabSz="914400" rtl="0" eaLnBrk="1" fontAlgn="auto" hangingPunct="1">
              <a:lnSpc>
                <a:spcPct val="100000"/>
              </a:lnSpc>
              <a:spcBef>
                <a:spcPts val="0"/>
              </a:spcBef>
              <a:spcAft>
                <a:spcPts val="0"/>
              </a:spcAft>
              <a:buNone/>
              <a:tabLst/>
              <a:defRPr lang="en-US" sz="800" b="0" i="0" u="none" strike="noStrike" kern="1200" cap="none" spc="0" baseline="0" smtClean="0">
                <a:solidFill>
                  <a:srgbClr val="404040"/>
                </a:solidFill>
                <a:uFillTx/>
                <a:latin typeface="Avenir Next LT Pro"/>
              </a:defRPr>
            </a:lvl1pPr>
          </a:lstStyle>
          <a:p>
            <a:pPr>
              <a:defRPr/>
            </a:pPr>
            <a:fld id="{2ABFE73F-C95D-4595-B073-D08CC4BC0B31}" type="datetime1">
              <a:rPr/>
              <a:pPr>
                <a:defRPr/>
              </a:pPr>
              <a:t>11/30/2022</a:t>
            </a:fld>
            <a:endParaRPr/>
          </a:p>
        </p:txBody>
      </p:sp>
      <p:sp>
        <p:nvSpPr>
          <p:cNvPr id="8" name="Footer Placeholder 4">
            <a:extLst>
              <a:ext uri="{FF2B5EF4-FFF2-40B4-BE49-F238E27FC236}">
                <a16:creationId xmlns:a16="http://schemas.microsoft.com/office/drawing/2014/main" id="{CDD5319F-7536-BD0E-607E-E1CB31262C65}"/>
              </a:ext>
            </a:extLst>
          </p:cNvPr>
          <p:cNvSpPr txBox="1">
            <a:spLocks noGrp="1"/>
          </p:cNvSpPr>
          <p:nvPr>
            <p:ph type="ftr" sz="quarter" idx="3"/>
          </p:nvPr>
        </p:nvSpPr>
        <p:spPr>
          <a:xfrm>
            <a:off x="1066800" y="6035675"/>
            <a:ext cx="5816600" cy="365125"/>
          </a:xfrm>
          <a:prstGeom prst="rect">
            <a:avLst/>
          </a:prstGeom>
          <a:noFill/>
          <a:ln>
            <a:noFill/>
          </a:ln>
        </p:spPr>
        <p:txBody>
          <a:bodyPr vert="horz" wrap="square" lIns="91440" tIns="45720" rIns="91440" bIns="45720" anchor="b" anchorCtr="0" compatLnSpc="1">
            <a:noAutofit/>
          </a:bodyPr>
          <a:lstStyle>
            <a:lvl1pPr marL="0" marR="0" lvl="0" indent="0" algn="l" defTabSz="914400" rtl="0" eaLnBrk="1" fontAlgn="auto" hangingPunct="1">
              <a:lnSpc>
                <a:spcPct val="100000"/>
              </a:lnSpc>
              <a:spcBef>
                <a:spcPts val="0"/>
              </a:spcBef>
              <a:spcAft>
                <a:spcPts val="0"/>
              </a:spcAft>
              <a:buNone/>
              <a:tabLst/>
              <a:defRPr lang="en-US" sz="800" b="0" i="0" u="none" strike="noStrike" kern="1200" cap="none" spc="0" baseline="0">
                <a:solidFill>
                  <a:srgbClr val="262626"/>
                </a:solidFill>
                <a:uFillTx/>
                <a:latin typeface="Avenir Next LT Pro"/>
              </a:defRPr>
            </a:lvl1pPr>
          </a:lstStyle>
          <a:p>
            <a:pPr>
              <a:defRPr/>
            </a:pPr>
            <a:endParaRPr/>
          </a:p>
        </p:txBody>
      </p:sp>
      <p:sp>
        <p:nvSpPr>
          <p:cNvPr id="9" name="Slide Number Placeholder 5">
            <a:extLst>
              <a:ext uri="{FF2B5EF4-FFF2-40B4-BE49-F238E27FC236}">
                <a16:creationId xmlns:a16="http://schemas.microsoft.com/office/drawing/2014/main" id="{49BD395B-91A3-042C-469F-16748C0209A7}"/>
              </a:ext>
            </a:extLst>
          </p:cNvPr>
          <p:cNvSpPr txBox="1">
            <a:spLocks noGrp="1"/>
          </p:cNvSpPr>
          <p:nvPr>
            <p:ph type="sldNum" sz="quarter" idx="4"/>
          </p:nvPr>
        </p:nvSpPr>
        <p:spPr>
          <a:xfrm>
            <a:off x="10287000" y="6035675"/>
            <a:ext cx="838200" cy="365125"/>
          </a:xfrm>
          <a:prstGeom prst="rect">
            <a:avLst/>
          </a:prstGeom>
          <a:noFill/>
          <a:ln>
            <a:noFill/>
          </a:ln>
        </p:spPr>
        <p:txBody>
          <a:bodyPr vert="horz" wrap="square" lIns="91440" tIns="45720" rIns="91440" bIns="45720" anchor="b" anchorCtr="0" compatLnSpc="1">
            <a:noAutofit/>
          </a:bodyPr>
          <a:lstStyle>
            <a:lvl1pPr marL="0" marR="0" lvl="0" indent="0" algn="r" defTabSz="914400" rtl="0" eaLnBrk="1" fontAlgn="auto" hangingPunct="1">
              <a:lnSpc>
                <a:spcPct val="100000"/>
              </a:lnSpc>
              <a:spcBef>
                <a:spcPts val="0"/>
              </a:spcBef>
              <a:spcAft>
                <a:spcPts val="0"/>
              </a:spcAft>
              <a:buNone/>
              <a:tabLst/>
              <a:defRPr lang="en-US" sz="800" b="0" i="0" u="none" strike="noStrike" kern="1200" cap="none" spc="0" baseline="0" smtClean="0">
                <a:solidFill>
                  <a:srgbClr val="404040"/>
                </a:solidFill>
                <a:uFillTx/>
                <a:latin typeface="Avenir Next LT Pro"/>
              </a:defRPr>
            </a:lvl1pPr>
          </a:lstStyle>
          <a:p>
            <a:pPr>
              <a:defRPr/>
            </a:pPr>
            <a:fld id="{BE9E1823-ECCD-4514-9156-6AAB423AA37E}"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671" r:id="rId1"/>
    <p:sldLayoutId id="2147483664" r:id="rId2"/>
    <p:sldLayoutId id="2147483672" r:id="rId3"/>
    <p:sldLayoutId id="2147483665" r:id="rId4"/>
    <p:sldLayoutId id="2147483666" r:id="rId5"/>
    <p:sldLayoutId id="2147483667" r:id="rId6"/>
    <p:sldLayoutId id="2147483668" r:id="rId7"/>
    <p:sldLayoutId id="2147483673" r:id="rId8"/>
    <p:sldLayoutId id="2147483674" r:id="rId9"/>
    <p:sldLayoutId id="2147483669" r:id="rId10"/>
    <p:sldLayoutId id="2147483670" r:id="rId11"/>
  </p:sldLayoutIdLst>
  <p:transition spd="slow"/>
  <p:txStyles>
    <p:titleStyle>
      <a:lvl1pPr algn="l" rtl="0" eaLnBrk="0" fontAlgn="base">
        <a:lnSpc>
          <a:spcPct val="90000"/>
        </a:lnSpc>
        <a:spcBef>
          <a:spcPct val="0"/>
        </a:spcBef>
        <a:spcAft>
          <a:spcPct val="0"/>
        </a:spcAft>
        <a:defRPr lang="en-US" sz="4000" kern="1200">
          <a:solidFill>
            <a:srgbClr val="262626"/>
          </a:solidFill>
          <a:latin typeface="Avenir Next LT Pro Light"/>
        </a:defRPr>
      </a:lvl1pPr>
      <a:lvl2pPr algn="l" rtl="0" eaLnBrk="0" fontAlgn="base">
        <a:lnSpc>
          <a:spcPct val="90000"/>
        </a:lnSpc>
        <a:spcBef>
          <a:spcPct val="0"/>
        </a:spcBef>
        <a:spcAft>
          <a:spcPct val="0"/>
        </a:spcAft>
        <a:defRPr sz="4000">
          <a:solidFill>
            <a:srgbClr val="262626"/>
          </a:solidFill>
          <a:latin typeface="Avenir Next LT Pro Light" panose="020B0304020202020204" pitchFamily="34" charset="0"/>
        </a:defRPr>
      </a:lvl2pPr>
      <a:lvl3pPr algn="l" rtl="0" eaLnBrk="0" fontAlgn="base">
        <a:lnSpc>
          <a:spcPct val="90000"/>
        </a:lnSpc>
        <a:spcBef>
          <a:spcPct val="0"/>
        </a:spcBef>
        <a:spcAft>
          <a:spcPct val="0"/>
        </a:spcAft>
        <a:defRPr sz="4000">
          <a:solidFill>
            <a:srgbClr val="262626"/>
          </a:solidFill>
          <a:latin typeface="Avenir Next LT Pro Light" panose="020B0304020202020204" pitchFamily="34" charset="0"/>
        </a:defRPr>
      </a:lvl3pPr>
      <a:lvl4pPr algn="l" rtl="0" eaLnBrk="0" fontAlgn="base">
        <a:lnSpc>
          <a:spcPct val="90000"/>
        </a:lnSpc>
        <a:spcBef>
          <a:spcPct val="0"/>
        </a:spcBef>
        <a:spcAft>
          <a:spcPct val="0"/>
        </a:spcAft>
        <a:defRPr sz="4000">
          <a:solidFill>
            <a:srgbClr val="262626"/>
          </a:solidFill>
          <a:latin typeface="Avenir Next LT Pro Light" panose="020B0304020202020204" pitchFamily="34" charset="0"/>
        </a:defRPr>
      </a:lvl4pPr>
      <a:lvl5pPr algn="l" rtl="0" eaLnBrk="0" fontAlgn="base">
        <a:lnSpc>
          <a:spcPct val="90000"/>
        </a:lnSpc>
        <a:spcBef>
          <a:spcPct val="0"/>
        </a:spcBef>
        <a:spcAft>
          <a:spcPct val="0"/>
        </a:spcAft>
        <a:defRPr sz="4000">
          <a:solidFill>
            <a:srgbClr val="262626"/>
          </a:solidFill>
          <a:latin typeface="Avenir Next LT Pro Light" panose="020B0304020202020204" pitchFamily="34" charset="0"/>
        </a:defRPr>
      </a:lvl5pPr>
      <a:lvl6pPr marL="457200" algn="l" rtl="0" eaLnBrk="0" fontAlgn="base">
        <a:lnSpc>
          <a:spcPct val="90000"/>
        </a:lnSpc>
        <a:spcBef>
          <a:spcPct val="0"/>
        </a:spcBef>
        <a:spcAft>
          <a:spcPct val="0"/>
        </a:spcAft>
        <a:defRPr sz="4000">
          <a:solidFill>
            <a:srgbClr val="262626"/>
          </a:solidFill>
          <a:latin typeface="Avenir Next LT Pro Light" panose="020B0304020202020204" pitchFamily="34" charset="0"/>
        </a:defRPr>
      </a:lvl6pPr>
      <a:lvl7pPr marL="914400" algn="l" rtl="0" eaLnBrk="0" fontAlgn="base">
        <a:lnSpc>
          <a:spcPct val="90000"/>
        </a:lnSpc>
        <a:spcBef>
          <a:spcPct val="0"/>
        </a:spcBef>
        <a:spcAft>
          <a:spcPct val="0"/>
        </a:spcAft>
        <a:defRPr sz="4000">
          <a:solidFill>
            <a:srgbClr val="262626"/>
          </a:solidFill>
          <a:latin typeface="Avenir Next LT Pro Light" panose="020B0304020202020204" pitchFamily="34" charset="0"/>
        </a:defRPr>
      </a:lvl7pPr>
      <a:lvl8pPr marL="1371600" algn="l" rtl="0" eaLnBrk="0" fontAlgn="base">
        <a:lnSpc>
          <a:spcPct val="90000"/>
        </a:lnSpc>
        <a:spcBef>
          <a:spcPct val="0"/>
        </a:spcBef>
        <a:spcAft>
          <a:spcPct val="0"/>
        </a:spcAft>
        <a:defRPr sz="4000">
          <a:solidFill>
            <a:srgbClr val="262626"/>
          </a:solidFill>
          <a:latin typeface="Avenir Next LT Pro Light" panose="020B0304020202020204" pitchFamily="34" charset="0"/>
        </a:defRPr>
      </a:lvl8pPr>
      <a:lvl9pPr marL="1828800" algn="l" rtl="0" eaLnBrk="0" fontAlgn="base">
        <a:lnSpc>
          <a:spcPct val="90000"/>
        </a:lnSpc>
        <a:spcBef>
          <a:spcPct val="0"/>
        </a:spcBef>
        <a:spcAft>
          <a:spcPct val="0"/>
        </a:spcAft>
        <a:defRPr sz="4000">
          <a:solidFill>
            <a:srgbClr val="262626"/>
          </a:solidFill>
          <a:latin typeface="Avenir Next LT Pro Light" panose="020B0304020202020204" pitchFamily="34" charset="0"/>
        </a:defRPr>
      </a:lvl9pPr>
    </p:titleStyle>
    <p:bodyStyle>
      <a:lvl1pPr marL="182563" indent="-182563" algn="l" rtl="0" eaLnBrk="0" fontAlgn="base">
        <a:lnSpc>
          <a:spcPct val="110000"/>
        </a:lnSpc>
        <a:spcBef>
          <a:spcPts val="900"/>
        </a:spcBef>
        <a:spcAft>
          <a:spcPct val="0"/>
        </a:spcAft>
        <a:buClr>
          <a:srgbClr val="262626"/>
        </a:buClr>
        <a:buSzPct val="100000"/>
        <a:buFont typeface="Garamond" panose="02020404030301010803" pitchFamily="18" charset="0"/>
        <a:buChar char="◦"/>
        <a:defRPr lang="en-US" sz="1500" kern="1200">
          <a:solidFill>
            <a:srgbClr val="000000"/>
          </a:solidFill>
          <a:latin typeface="Avenir Next LT Pro"/>
        </a:defRPr>
      </a:lvl1pPr>
      <a:lvl2pPr marL="457200" lvl="1" indent="-182563" algn="l" rtl="0" eaLnBrk="0" fontAlgn="base">
        <a:spcBef>
          <a:spcPts val="500"/>
        </a:spcBef>
        <a:spcAft>
          <a:spcPct val="0"/>
        </a:spcAft>
        <a:buClr>
          <a:srgbClr val="262626"/>
        </a:buClr>
        <a:buSzPct val="100000"/>
        <a:buFont typeface="Garamond" panose="02020404030301010803" pitchFamily="18" charset="0"/>
        <a:buChar char="◦"/>
        <a:defRPr lang="en-US" sz="1300" kern="1200">
          <a:solidFill>
            <a:srgbClr val="000000"/>
          </a:solidFill>
          <a:latin typeface="Avenir Next LT Pro"/>
        </a:defRPr>
      </a:lvl2pPr>
      <a:lvl3pPr marL="730250" lvl="2" indent="-182563" algn="l" rtl="0" eaLnBrk="0" fontAlgn="base">
        <a:spcBef>
          <a:spcPts val="500"/>
        </a:spcBef>
        <a:spcAft>
          <a:spcPct val="0"/>
        </a:spcAft>
        <a:buClr>
          <a:srgbClr val="262626"/>
        </a:buClr>
        <a:buSzPct val="100000"/>
        <a:buFont typeface="Garamond" panose="02020404030301010803" pitchFamily="18" charset="0"/>
        <a:buChar char="◦"/>
        <a:defRPr lang="en-US" sz="1200" kern="1200">
          <a:solidFill>
            <a:srgbClr val="000000"/>
          </a:solidFill>
          <a:latin typeface="Avenir Next LT Pro"/>
        </a:defRPr>
      </a:lvl3pPr>
      <a:lvl4pPr marL="1004888" lvl="3" indent="-182563" algn="l" rtl="0" eaLnBrk="0" fontAlgn="base">
        <a:spcBef>
          <a:spcPts val="500"/>
        </a:spcBef>
        <a:spcAft>
          <a:spcPct val="0"/>
        </a:spcAft>
        <a:buClr>
          <a:srgbClr val="262626"/>
        </a:buClr>
        <a:buSzPct val="100000"/>
        <a:buFont typeface="Garamond" panose="02020404030301010803" pitchFamily="18" charset="0"/>
        <a:buChar char="◦"/>
        <a:defRPr lang="en-US" sz="1200" kern="1200">
          <a:solidFill>
            <a:srgbClr val="000000"/>
          </a:solidFill>
          <a:latin typeface="Avenir Next LT Pro"/>
        </a:defRPr>
      </a:lvl4pPr>
      <a:lvl5pPr marL="1279525" lvl="4" indent="-182563" algn="l" rtl="0" eaLnBrk="0" fontAlgn="base">
        <a:spcBef>
          <a:spcPts val="500"/>
        </a:spcBef>
        <a:spcAft>
          <a:spcPct val="0"/>
        </a:spcAft>
        <a:buClr>
          <a:srgbClr val="262626"/>
        </a:buClr>
        <a:buSzPct val="100000"/>
        <a:buFont typeface="Garamond" panose="02020404030301010803" pitchFamily="18" charset="0"/>
        <a:buChar char="◦"/>
        <a:defRPr lang="en-US" sz="1200" kern="1200">
          <a:solidFill>
            <a:srgbClr val="000000"/>
          </a:solidFill>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pic>
        <p:nvPicPr>
          <p:cNvPr id="7170" name="Picture 4" descr="A picture containing fabric, table, red, covered&#10;&#10;Description automatically generated">
            <a:extLst>
              <a:ext uri="{FF2B5EF4-FFF2-40B4-BE49-F238E27FC236}">
                <a16:creationId xmlns:a16="http://schemas.microsoft.com/office/drawing/2014/main" id="{E0FFECB6-5518-BCC6-9FC6-08A929B898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Rectangle 59">
            <a:extLst>
              <a:ext uri="{FF2B5EF4-FFF2-40B4-BE49-F238E27FC236}">
                <a16:creationId xmlns:a16="http://schemas.microsoft.com/office/drawing/2014/main" id="{135289AA-F701-D168-4DB4-C91BE0D40AB1}"/>
              </a:ext>
            </a:extLst>
          </p:cNvPr>
          <p:cNvSpPr>
            <a:spLocks noMove="1" noResize="1" noChangeArrowheads="1"/>
          </p:cNvSpPr>
          <p:nvPr/>
        </p:nvSpPr>
        <p:spPr bwMode="auto">
          <a:xfrm>
            <a:off x="936625" y="1808163"/>
            <a:ext cx="5453063" cy="32416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7172" name="Rectangle 61">
            <a:extLst>
              <a:ext uri="{FF2B5EF4-FFF2-40B4-BE49-F238E27FC236}">
                <a16:creationId xmlns:a16="http://schemas.microsoft.com/office/drawing/2014/main" id="{061FF66A-F915-4CEC-B3F9-29044A35F446}"/>
              </a:ext>
            </a:extLst>
          </p:cNvPr>
          <p:cNvSpPr>
            <a:spLocks noMove="1" noResize="1"/>
          </p:cNvSpPr>
          <p:nvPr/>
        </p:nvSpPr>
        <p:spPr bwMode="auto">
          <a:xfrm>
            <a:off x="1103313" y="1974850"/>
            <a:ext cx="5121275" cy="2908300"/>
          </a:xfrm>
          <a:prstGeom prst="rect">
            <a:avLst/>
          </a:prstGeom>
          <a:noFill/>
          <a:ln w="6345" cap="sq">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5" name="Title 1">
            <a:extLst>
              <a:ext uri="{FF2B5EF4-FFF2-40B4-BE49-F238E27FC236}">
                <a16:creationId xmlns:a16="http://schemas.microsoft.com/office/drawing/2014/main" id="{A6DA9DCB-599E-5043-197D-1BF99555DF92}"/>
              </a:ext>
            </a:extLst>
          </p:cNvPr>
          <p:cNvSpPr txBox="1">
            <a:spLocks noGrp="1"/>
          </p:cNvSpPr>
          <p:nvPr>
            <p:ph type="ctrTitle"/>
          </p:nvPr>
        </p:nvSpPr>
        <p:spPr>
          <a:xfrm>
            <a:off x="1276350" y="2349500"/>
            <a:ext cx="4775200" cy="1631950"/>
          </a:xfrm>
        </p:spPr>
        <p:txBody>
          <a:bodyPr>
            <a:normAutofit/>
          </a:bodyPr>
          <a:lstStyle/>
          <a:p>
            <a:pPr eaLnBrk="1" fontAlgn="auto">
              <a:spcBef>
                <a:spcPts val="0"/>
              </a:spcBef>
              <a:spcAft>
                <a:spcPts val="0"/>
              </a:spcAft>
              <a:defRPr/>
            </a:pPr>
            <a:r>
              <a:rPr sz="4400" dirty="0">
                <a:solidFill>
                  <a:srgbClr val="000000"/>
                </a:solidFill>
              </a:rPr>
              <a:t>Operations management</a:t>
            </a:r>
          </a:p>
        </p:txBody>
      </p:sp>
      <p:sp>
        <p:nvSpPr>
          <p:cNvPr id="6" name="Subtitle 2">
            <a:extLst>
              <a:ext uri="{FF2B5EF4-FFF2-40B4-BE49-F238E27FC236}">
                <a16:creationId xmlns:a16="http://schemas.microsoft.com/office/drawing/2014/main" id="{90C3041D-B7BE-1A5B-427E-3A34A5F9D6F2}"/>
              </a:ext>
            </a:extLst>
          </p:cNvPr>
          <p:cNvSpPr txBox="1">
            <a:spLocks noGrp="1"/>
          </p:cNvSpPr>
          <p:nvPr>
            <p:ph type="subTitle" idx="1"/>
          </p:nvPr>
        </p:nvSpPr>
        <p:spPr>
          <a:xfrm>
            <a:off x="1276350" y="3990975"/>
            <a:ext cx="4775200" cy="558800"/>
          </a:xfrm>
        </p:spPr>
        <p:txBody>
          <a:bodyPr>
            <a:normAutofit/>
          </a:bodyPr>
          <a:lstStyle/>
          <a:p>
            <a:pPr eaLnBrk="1" fontAlgn="auto">
              <a:lnSpc>
                <a:spcPct val="90000"/>
              </a:lnSpc>
              <a:spcAft>
                <a:spcPts val="0"/>
              </a:spcAft>
              <a:buFont typeface="Garamond" pitchFamily="18"/>
              <a:buNone/>
              <a:defRPr/>
            </a:pPr>
            <a:r>
              <a:rPr sz="1700">
                <a:solidFill>
                  <a:srgbClr val="000000"/>
                </a:solidFill>
              </a:rPr>
              <a:t>Sources of Finance and Yield Management</a:t>
            </a: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pic>
        <p:nvPicPr>
          <p:cNvPr id="8194" name="Picture 3" descr="A picture containing fabric, table, red, covered&#10;&#10;Description automatically generated">
            <a:extLst>
              <a:ext uri="{FF2B5EF4-FFF2-40B4-BE49-F238E27FC236}">
                <a16:creationId xmlns:a16="http://schemas.microsoft.com/office/drawing/2014/main" id="{51B99BDA-B9CC-23D3-8676-C0103FD9CB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Rectangle 22">
            <a:extLst>
              <a:ext uri="{FF2B5EF4-FFF2-40B4-BE49-F238E27FC236}">
                <a16:creationId xmlns:a16="http://schemas.microsoft.com/office/drawing/2014/main" id="{D51A04E5-8369-0769-8279-7BB07F8AEA54}"/>
              </a:ext>
            </a:extLst>
          </p:cNvPr>
          <p:cNvSpPr>
            <a:spLocks noMove="1" noResize="1" noChangeArrowheads="1"/>
          </p:cNvSpPr>
          <p:nvPr/>
        </p:nvSpPr>
        <p:spPr bwMode="auto">
          <a:xfrm>
            <a:off x="4279900" y="238125"/>
            <a:ext cx="7653338" cy="6381750"/>
          </a:xfrm>
          <a:prstGeom prst="rect">
            <a:avLst/>
          </a:prstGeom>
          <a:solidFill>
            <a:srgbClr val="FFFFFF">
              <a:alpha val="94116"/>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8196" name="Rectangle 24">
            <a:extLst>
              <a:ext uri="{FF2B5EF4-FFF2-40B4-BE49-F238E27FC236}">
                <a16:creationId xmlns:a16="http://schemas.microsoft.com/office/drawing/2014/main" id="{663A45F4-BC10-634A-B4C1-9D0FCF718B0A}"/>
              </a:ext>
            </a:extLst>
          </p:cNvPr>
          <p:cNvSpPr>
            <a:spLocks noMove="1" noResize="1"/>
          </p:cNvSpPr>
          <p:nvPr/>
        </p:nvSpPr>
        <p:spPr bwMode="auto">
          <a:xfrm>
            <a:off x="4416425" y="374650"/>
            <a:ext cx="7340600" cy="6108700"/>
          </a:xfrm>
          <a:prstGeom prst="rect">
            <a:avLst/>
          </a:prstGeom>
          <a:noFill/>
          <a:ln w="6345" cap="sq">
            <a:solidFill>
              <a:srgbClr val="595959"/>
            </a:solidFill>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8197" name="Title 1">
            <a:extLst>
              <a:ext uri="{FF2B5EF4-FFF2-40B4-BE49-F238E27FC236}">
                <a16:creationId xmlns:a16="http://schemas.microsoft.com/office/drawing/2014/main" id="{557995AF-F047-D507-91AB-1E29B2361090}"/>
              </a:ext>
            </a:extLst>
          </p:cNvPr>
          <p:cNvSpPr txBox="1">
            <a:spLocks noGrp="1" noChangeArrowheads="1"/>
          </p:cNvSpPr>
          <p:nvPr>
            <p:ph type="title"/>
          </p:nvPr>
        </p:nvSpPr>
        <p:spPr>
          <a:xfrm>
            <a:off x="4740275" y="642938"/>
            <a:ext cx="6718300" cy="1746250"/>
          </a:xfrm>
        </p:spPr>
        <p:txBody>
          <a:bodyPr/>
          <a:lstStyle/>
          <a:p>
            <a:pPr eaLnBrk="1"/>
            <a:r>
              <a:rPr altLang="en-US" b="1">
                <a:solidFill>
                  <a:srgbClr val="404040"/>
                </a:solidFill>
                <a:latin typeface="Avenir Next LT Pro Light" panose="020B0304020202020204" pitchFamily="34" charset="0"/>
              </a:rPr>
              <a:t>SOURCES OF FINANCE</a:t>
            </a:r>
          </a:p>
        </p:txBody>
      </p:sp>
      <p:grpSp>
        <p:nvGrpSpPr>
          <p:cNvPr id="8198" name="Content Placeholder 2">
            <a:extLst>
              <a:ext uri="{FF2B5EF4-FFF2-40B4-BE49-F238E27FC236}">
                <a16:creationId xmlns:a16="http://schemas.microsoft.com/office/drawing/2014/main" id="{A8F7D9C3-F3E0-6855-2494-1F7CBAABCA7B}"/>
              </a:ext>
            </a:extLst>
          </p:cNvPr>
          <p:cNvGrpSpPr>
            <a:grpSpLocks/>
          </p:cNvGrpSpPr>
          <p:nvPr/>
        </p:nvGrpSpPr>
        <p:grpSpPr bwMode="auto">
          <a:xfrm>
            <a:off x="4743450" y="2389188"/>
            <a:ext cx="6711950" cy="3646487"/>
            <a:chOff x="4744035" y="2389098"/>
            <a:chExt cx="6711869" cy="3645941"/>
          </a:xfrm>
        </p:grpSpPr>
        <p:sp>
          <p:nvSpPr>
            <p:cNvPr id="8199" name="Freeform: Shape 6">
              <a:extLst>
                <a:ext uri="{FF2B5EF4-FFF2-40B4-BE49-F238E27FC236}">
                  <a16:creationId xmlns:a16="http://schemas.microsoft.com/office/drawing/2014/main" id="{C8179F8F-21D9-7B63-85FA-4A4B4423A1FC}"/>
                </a:ext>
              </a:extLst>
            </p:cNvPr>
            <p:cNvSpPr>
              <a:spLocks/>
            </p:cNvSpPr>
            <p:nvPr/>
          </p:nvSpPr>
          <p:spPr bwMode="auto">
            <a:xfrm>
              <a:off x="5057253" y="3993312"/>
              <a:ext cx="1610852" cy="437512"/>
            </a:xfrm>
            <a:custGeom>
              <a:avLst/>
              <a:gdLst>
                <a:gd name="T0" fmla="*/ 805426 w 1610849"/>
                <a:gd name="T1" fmla="*/ 0 h 437513"/>
                <a:gd name="T2" fmla="*/ 1610852 w 1610849"/>
                <a:gd name="T3" fmla="*/ 218756 h 437513"/>
                <a:gd name="T4" fmla="*/ 805426 w 1610849"/>
                <a:gd name="T5" fmla="*/ 437512 h 437513"/>
                <a:gd name="T6" fmla="*/ 0 w 1610849"/>
                <a:gd name="T7" fmla="*/ 218756 h 437513"/>
                <a:gd name="T8" fmla="*/ 0 w 1610849"/>
                <a:gd name="T9" fmla="*/ 0 h 437513"/>
                <a:gd name="T10" fmla="*/ 1435847 w 1610849"/>
                <a:gd name="T11" fmla="*/ 0 h 437513"/>
                <a:gd name="T12" fmla="*/ 1610852 w 1610849"/>
                <a:gd name="T13" fmla="*/ 218756 h 437513"/>
                <a:gd name="T14" fmla="*/ 1435847 w 1610849"/>
                <a:gd name="T15" fmla="*/ 437512 h 437513"/>
                <a:gd name="T16" fmla="*/ 0 w 1610849"/>
                <a:gd name="T17" fmla="*/ 437512 h 437513"/>
                <a:gd name="T18" fmla="*/ 0 w 1610849"/>
                <a:gd name="T19" fmla="*/ 0 h 437513"/>
                <a:gd name="T20" fmla="*/ 17694720 60000 65536"/>
                <a:gd name="T21" fmla="*/ 0 60000 65536"/>
                <a:gd name="T22" fmla="*/ 5898240 60000 65536"/>
                <a:gd name="T23" fmla="*/ 11796480 60000 65536"/>
                <a:gd name="T24" fmla="*/ 0 60000 65536"/>
                <a:gd name="T25" fmla="*/ 0 60000 65536"/>
                <a:gd name="T26" fmla="*/ 0 60000 65536"/>
                <a:gd name="T27" fmla="*/ 0 60000 65536"/>
                <a:gd name="T28" fmla="*/ 0 60000 65536"/>
                <a:gd name="T29" fmla="*/ 0 60000 65536"/>
                <a:gd name="T30" fmla="*/ 0 w 1610849"/>
                <a:gd name="T31" fmla="*/ 0 h 437513"/>
                <a:gd name="T32" fmla="*/ 1610849 w 1610849"/>
                <a:gd name="T33" fmla="*/ 437513 h 43751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10849" h="437513">
                  <a:moveTo>
                    <a:pt x="0" y="0"/>
                  </a:moveTo>
                  <a:lnTo>
                    <a:pt x="1435844" y="0"/>
                  </a:lnTo>
                  <a:lnTo>
                    <a:pt x="1610849" y="218757"/>
                  </a:lnTo>
                  <a:lnTo>
                    <a:pt x="1435844" y="437513"/>
                  </a:lnTo>
                  <a:lnTo>
                    <a:pt x="0" y="437513"/>
                  </a:lnTo>
                  <a:lnTo>
                    <a:pt x="0" y="0"/>
                  </a:lnTo>
                  <a:close/>
                </a:path>
              </a:pathLst>
            </a:custGeom>
            <a:solidFill>
              <a:srgbClr val="EE462D"/>
            </a:solidFill>
            <a:ln w="12701">
              <a:solidFill>
                <a:srgbClr val="EE462D"/>
              </a:solidFill>
              <a:miter lim="800000"/>
              <a:headEnd/>
              <a:tailEnd/>
            </a:ln>
          </p:spPr>
          <p:txBody>
            <a:bodyPr lIns="83823" tIns="83823" rIns="171321" bIns="83823" anchor="ctr" anchorCtr="1"/>
            <a:lstStyle>
              <a:lvl1pPr defTabSz="487363">
                <a:defRPr>
                  <a:solidFill>
                    <a:schemeClr val="tx1"/>
                  </a:solidFill>
                  <a:latin typeface="Calibri" panose="020F0502020204030204" pitchFamily="34" charset="0"/>
                </a:defRPr>
              </a:lvl1pPr>
              <a:lvl2pPr marL="742950" indent="-285750" defTabSz="487363">
                <a:defRPr>
                  <a:solidFill>
                    <a:schemeClr val="tx1"/>
                  </a:solidFill>
                  <a:latin typeface="Calibri" panose="020F0502020204030204" pitchFamily="34" charset="0"/>
                </a:defRPr>
              </a:lvl2pPr>
              <a:lvl3pPr marL="1143000" indent="-228600" defTabSz="487363">
                <a:defRPr>
                  <a:solidFill>
                    <a:schemeClr val="tx1"/>
                  </a:solidFill>
                  <a:latin typeface="Calibri" panose="020F0502020204030204" pitchFamily="34" charset="0"/>
                </a:defRPr>
              </a:lvl3pPr>
              <a:lvl4pPr marL="1600200" indent="-228600" defTabSz="487363">
                <a:defRPr>
                  <a:solidFill>
                    <a:schemeClr val="tx1"/>
                  </a:solidFill>
                  <a:latin typeface="Calibri" panose="020F0502020204030204" pitchFamily="34" charset="0"/>
                </a:defRPr>
              </a:lvl4pPr>
              <a:lvl5pPr marL="2057400" indent="-228600" defTabSz="487363">
                <a:defRPr>
                  <a:solidFill>
                    <a:schemeClr val="tx1"/>
                  </a:solidFill>
                  <a:latin typeface="Calibri" panose="020F0502020204030204" pitchFamily="34" charset="0"/>
                </a:defRPr>
              </a:lvl5pPr>
              <a:lvl6pPr marL="2514600" indent="-228600" defTabSz="487363" fontAlgn="base">
                <a:spcBef>
                  <a:spcPct val="0"/>
                </a:spcBef>
                <a:spcAft>
                  <a:spcPct val="0"/>
                </a:spcAft>
                <a:defRPr>
                  <a:solidFill>
                    <a:schemeClr val="tx1"/>
                  </a:solidFill>
                  <a:latin typeface="Calibri" panose="020F0502020204030204" pitchFamily="34" charset="0"/>
                </a:defRPr>
              </a:lvl6pPr>
              <a:lvl7pPr marL="2971800" indent="-228600" defTabSz="487363" fontAlgn="base">
                <a:spcBef>
                  <a:spcPct val="0"/>
                </a:spcBef>
                <a:spcAft>
                  <a:spcPct val="0"/>
                </a:spcAft>
                <a:defRPr>
                  <a:solidFill>
                    <a:schemeClr val="tx1"/>
                  </a:solidFill>
                  <a:latin typeface="Calibri" panose="020F0502020204030204" pitchFamily="34" charset="0"/>
                </a:defRPr>
              </a:lvl7pPr>
              <a:lvl8pPr marL="3429000" indent="-228600" defTabSz="487363" fontAlgn="base">
                <a:spcBef>
                  <a:spcPct val="0"/>
                </a:spcBef>
                <a:spcAft>
                  <a:spcPct val="0"/>
                </a:spcAft>
                <a:defRPr>
                  <a:solidFill>
                    <a:schemeClr val="tx1"/>
                  </a:solidFill>
                  <a:latin typeface="Calibri" panose="020F0502020204030204" pitchFamily="34" charset="0"/>
                </a:defRPr>
              </a:lvl8pPr>
              <a:lvl9pPr marL="3886200" indent="-228600" defTabSz="487363" fontAlgn="base">
                <a:spcBef>
                  <a:spcPct val="0"/>
                </a:spcBef>
                <a:spcAft>
                  <a:spcPct val="0"/>
                </a:spcAft>
                <a:defRPr>
                  <a:solidFill>
                    <a:schemeClr val="tx1"/>
                  </a:solidFill>
                  <a:latin typeface="Calibri" panose="020F0502020204030204" pitchFamily="34" charset="0"/>
                </a:defRPr>
              </a:lvl9pPr>
            </a:lstStyle>
            <a:p>
              <a:pPr algn="ctr" eaLnBrk="1" hangingPunct="1">
                <a:lnSpc>
                  <a:spcPct val="90000"/>
                </a:lnSpc>
                <a:spcAft>
                  <a:spcPts val="500"/>
                </a:spcAft>
              </a:pPr>
              <a:r>
                <a:rPr lang="en-US" altLang="en-US" sz="1100">
                  <a:solidFill>
                    <a:srgbClr val="FFFFFF"/>
                  </a:solidFill>
                  <a:latin typeface="Avenir Next LT Pro" panose="020B0504020202020204" pitchFamily="34" charset="0"/>
                </a:rPr>
                <a:t>INTERNAL</a:t>
              </a:r>
            </a:p>
          </p:txBody>
        </p:sp>
        <p:sp>
          <p:nvSpPr>
            <p:cNvPr id="8200" name="Freeform: Shape 7">
              <a:extLst>
                <a:ext uri="{FF2B5EF4-FFF2-40B4-BE49-F238E27FC236}">
                  <a16:creationId xmlns:a16="http://schemas.microsoft.com/office/drawing/2014/main" id="{672C3CC3-6A45-C0E6-3947-5A72048F8AB1}"/>
                </a:ext>
              </a:extLst>
            </p:cNvPr>
            <p:cNvSpPr>
              <a:spLocks/>
            </p:cNvSpPr>
            <p:nvPr/>
          </p:nvSpPr>
          <p:spPr bwMode="auto">
            <a:xfrm>
              <a:off x="4744035" y="2389098"/>
              <a:ext cx="2237289" cy="1166701"/>
            </a:xfrm>
            <a:custGeom>
              <a:avLst/>
              <a:gdLst>
                <a:gd name="T0" fmla="*/ 1118645 w 2237291"/>
                <a:gd name="T1" fmla="*/ 0 h 1166701"/>
                <a:gd name="T2" fmla="*/ 2237289 w 2237291"/>
                <a:gd name="T3" fmla="*/ 583351 h 1166701"/>
                <a:gd name="T4" fmla="*/ 1118645 w 2237291"/>
                <a:gd name="T5" fmla="*/ 1166701 h 1166701"/>
                <a:gd name="T6" fmla="*/ 0 w 2237291"/>
                <a:gd name="T7" fmla="*/ 583351 h 1166701"/>
                <a:gd name="T8" fmla="*/ 0 w 2237291"/>
                <a:gd name="T9" fmla="*/ 0 h 1166701"/>
                <a:gd name="T10" fmla="*/ 2237289 w 2237291"/>
                <a:gd name="T11" fmla="*/ 0 h 1166701"/>
                <a:gd name="T12" fmla="*/ 2237289 w 2237291"/>
                <a:gd name="T13" fmla="*/ 1166701 h 1166701"/>
                <a:gd name="T14" fmla="*/ 0 w 2237291"/>
                <a:gd name="T15" fmla="*/ 1166701 h 1166701"/>
                <a:gd name="T16" fmla="*/ 0 w 2237291"/>
                <a:gd name="T17" fmla="*/ 0 h 1166701"/>
                <a:gd name="T18" fmla="*/ 17694720 60000 65536"/>
                <a:gd name="T19" fmla="*/ 0 60000 65536"/>
                <a:gd name="T20" fmla="*/ 5898240 60000 65536"/>
                <a:gd name="T21" fmla="*/ 11796480 60000 65536"/>
                <a:gd name="T22" fmla="*/ 0 60000 65536"/>
                <a:gd name="T23" fmla="*/ 0 60000 65536"/>
                <a:gd name="T24" fmla="*/ 0 60000 65536"/>
                <a:gd name="T25" fmla="*/ 0 60000 65536"/>
                <a:gd name="T26" fmla="*/ 0 60000 65536"/>
                <a:gd name="T27" fmla="*/ 0 w 2237291"/>
                <a:gd name="T28" fmla="*/ 0 h 1166701"/>
                <a:gd name="T29" fmla="*/ 2237291 w 2237291"/>
                <a:gd name="T30" fmla="*/ 1166701 h 116670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37291" h="1166701">
                  <a:moveTo>
                    <a:pt x="0" y="0"/>
                  </a:moveTo>
                  <a:lnTo>
                    <a:pt x="2237291" y="0"/>
                  </a:lnTo>
                  <a:lnTo>
                    <a:pt x="2237291" y="1166701"/>
                  </a:lnTo>
                  <a:lnTo>
                    <a:pt x="0" y="1166701"/>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97785" rIns="0" bIns="97785" anchor="b" anchorCtr="1"/>
            <a:lstStyle>
              <a:lvl1pPr defTabSz="487363">
                <a:defRPr>
                  <a:solidFill>
                    <a:schemeClr val="tx1"/>
                  </a:solidFill>
                  <a:latin typeface="Calibri" panose="020F0502020204030204" pitchFamily="34" charset="0"/>
                </a:defRPr>
              </a:lvl1pPr>
              <a:lvl2pPr marL="742950" indent="-285750" defTabSz="487363">
                <a:defRPr>
                  <a:solidFill>
                    <a:schemeClr val="tx1"/>
                  </a:solidFill>
                  <a:latin typeface="Calibri" panose="020F0502020204030204" pitchFamily="34" charset="0"/>
                </a:defRPr>
              </a:lvl2pPr>
              <a:lvl3pPr marL="1143000" indent="-228600" defTabSz="487363">
                <a:defRPr>
                  <a:solidFill>
                    <a:schemeClr val="tx1"/>
                  </a:solidFill>
                  <a:latin typeface="Calibri" panose="020F0502020204030204" pitchFamily="34" charset="0"/>
                </a:defRPr>
              </a:lvl3pPr>
              <a:lvl4pPr marL="1600200" indent="-228600" defTabSz="487363">
                <a:defRPr>
                  <a:solidFill>
                    <a:schemeClr val="tx1"/>
                  </a:solidFill>
                  <a:latin typeface="Calibri" panose="020F0502020204030204" pitchFamily="34" charset="0"/>
                </a:defRPr>
              </a:lvl4pPr>
              <a:lvl5pPr marL="2057400" indent="-228600" defTabSz="487363">
                <a:defRPr>
                  <a:solidFill>
                    <a:schemeClr val="tx1"/>
                  </a:solidFill>
                  <a:latin typeface="Calibri" panose="020F0502020204030204" pitchFamily="34" charset="0"/>
                </a:defRPr>
              </a:lvl5pPr>
              <a:lvl6pPr marL="2514600" indent="-228600" defTabSz="487363" fontAlgn="base">
                <a:spcBef>
                  <a:spcPct val="0"/>
                </a:spcBef>
                <a:spcAft>
                  <a:spcPct val="0"/>
                </a:spcAft>
                <a:defRPr>
                  <a:solidFill>
                    <a:schemeClr val="tx1"/>
                  </a:solidFill>
                  <a:latin typeface="Calibri" panose="020F0502020204030204" pitchFamily="34" charset="0"/>
                </a:defRPr>
              </a:lvl6pPr>
              <a:lvl7pPr marL="2971800" indent="-228600" defTabSz="487363" fontAlgn="base">
                <a:spcBef>
                  <a:spcPct val="0"/>
                </a:spcBef>
                <a:spcAft>
                  <a:spcPct val="0"/>
                </a:spcAft>
                <a:defRPr>
                  <a:solidFill>
                    <a:schemeClr val="tx1"/>
                  </a:solidFill>
                  <a:latin typeface="Calibri" panose="020F0502020204030204" pitchFamily="34" charset="0"/>
                </a:defRPr>
              </a:lvl7pPr>
              <a:lvl8pPr marL="3429000" indent="-228600" defTabSz="487363" fontAlgn="base">
                <a:spcBef>
                  <a:spcPct val="0"/>
                </a:spcBef>
                <a:spcAft>
                  <a:spcPct val="0"/>
                </a:spcAft>
                <a:defRPr>
                  <a:solidFill>
                    <a:schemeClr val="tx1"/>
                  </a:solidFill>
                  <a:latin typeface="Calibri" panose="020F0502020204030204" pitchFamily="34" charset="0"/>
                </a:defRPr>
              </a:lvl8pPr>
              <a:lvl9pPr marL="3886200" indent="-228600" defTabSz="487363" fontAlgn="base">
                <a:spcBef>
                  <a:spcPct val="0"/>
                </a:spcBef>
                <a:spcAft>
                  <a:spcPct val="0"/>
                </a:spcAft>
                <a:defRPr>
                  <a:solidFill>
                    <a:schemeClr val="tx1"/>
                  </a:solidFill>
                  <a:latin typeface="Calibri" panose="020F0502020204030204" pitchFamily="34" charset="0"/>
                </a:defRPr>
              </a:lvl9pPr>
            </a:lstStyle>
            <a:p>
              <a:pPr algn="ctr" eaLnBrk="1" hangingPunct="1">
                <a:lnSpc>
                  <a:spcPct val="90000"/>
                </a:lnSpc>
                <a:spcAft>
                  <a:spcPts val="500"/>
                </a:spcAft>
              </a:pPr>
              <a:r>
                <a:rPr lang="en-US" altLang="en-US">
                  <a:solidFill>
                    <a:srgbClr val="000000"/>
                  </a:solidFill>
                  <a:latin typeface="Avenir Next LT Pro" panose="020B0504020202020204" pitchFamily="34" charset="0"/>
                </a:rPr>
                <a:t>Money that is already in the firm or can be earned</a:t>
              </a:r>
            </a:p>
          </p:txBody>
        </p:sp>
        <p:sp>
          <p:nvSpPr>
            <p:cNvPr id="8201" name="Freeform: Shape 8">
              <a:extLst>
                <a:ext uri="{FF2B5EF4-FFF2-40B4-BE49-F238E27FC236}">
                  <a16:creationId xmlns:a16="http://schemas.microsoft.com/office/drawing/2014/main" id="{6AF66F95-24A4-AA13-607E-0382A512FD75}"/>
                </a:ext>
              </a:extLst>
            </p:cNvPr>
            <p:cNvSpPr>
              <a:spLocks/>
            </p:cNvSpPr>
            <p:nvPr/>
          </p:nvSpPr>
          <p:spPr bwMode="auto">
            <a:xfrm>
              <a:off x="6668106" y="4212064"/>
              <a:ext cx="626437" cy="0"/>
            </a:xfrm>
            <a:custGeom>
              <a:avLst/>
              <a:gdLst>
                <a:gd name="T0" fmla="*/ 313219 w 626441"/>
                <a:gd name="T1" fmla="*/ 626437 w 626441"/>
                <a:gd name="T2" fmla="*/ 313219 w 626441"/>
                <a:gd name="T3" fmla="*/ 0 w 626441"/>
                <a:gd name="T4" fmla="*/ 17694720 60000 65536"/>
                <a:gd name="T5" fmla="*/ 0 60000 65536"/>
                <a:gd name="T6" fmla="*/ 5898240 60000 65536"/>
                <a:gd name="T7" fmla="*/ 11796480 60000 65536"/>
                <a:gd name="T8" fmla="*/ 0 w 626441"/>
                <a:gd name="T9" fmla="*/ 626441 w 626441"/>
              </a:gdLst>
              <a:ahLst/>
              <a:cxnLst>
                <a:cxn ang="T4">
                  <a:pos x="T0" y="0"/>
                </a:cxn>
                <a:cxn ang="T5">
                  <a:pos x="T1" y="0"/>
                </a:cxn>
                <a:cxn ang="T6">
                  <a:pos x="T2" y="0"/>
                </a:cxn>
                <a:cxn ang="T7">
                  <a:pos x="T3" y="0"/>
                </a:cxn>
              </a:cxnLst>
              <a:rect l="T8" t="0" r="T9" b="0"/>
              <a:pathLst>
                <a:path w="626441">
                  <a:moveTo>
                    <a:pt x="0" y="0"/>
                  </a:moveTo>
                  <a:lnTo>
                    <a:pt x="626441" y="0"/>
                  </a:lnTo>
                </a:path>
              </a:pathLst>
            </a:custGeom>
            <a:noFill/>
            <a:ln w="12701" cap="flat">
              <a:solidFill>
                <a:srgbClr val="EE462D"/>
              </a:solidFill>
              <a:prstDash val="solid"/>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8202" name="Freeform: Shape 9">
              <a:extLst>
                <a:ext uri="{FF2B5EF4-FFF2-40B4-BE49-F238E27FC236}">
                  <a16:creationId xmlns:a16="http://schemas.microsoft.com/office/drawing/2014/main" id="{95194138-F3C3-0B3F-FCF8-26DB3352774E}"/>
                </a:ext>
              </a:extLst>
            </p:cNvPr>
            <p:cNvSpPr>
              <a:spLocks/>
            </p:cNvSpPr>
            <p:nvPr/>
          </p:nvSpPr>
          <p:spPr bwMode="auto">
            <a:xfrm>
              <a:off x="5862675" y="3628714"/>
              <a:ext cx="0" cy="364589"/>
            </a:xfrm>
            <a:custGeom>
              <a:avLst/>
              <a:gdLst>
                <a:gd name="T0" fmla="*/ 0 h 364589"/>
                <a:gd name="T1" fmla="*/ 182295 h 364589"/>
                <a:gd name="T2" fmla="*/ 364589 h 364589"/>
                <a:gd name="T3" fmla="*/ 182295 h 364589"/>
                <a:gd name="T4" fmla="*/ 0 h 364589"/>
                <a:gd name="T5" fmla="*/ 364589 h 364589"/>
                <a:gd name="T6" fmla="*/ 17694720 60000 65536"/>
                <a:gd name="T7" fmla="*/ 0 60000 65536"/>
                <a:gd name="T8" fmla="*/ 5898240 60000 65536"/>
                <a:gd name="T9" fmla="*/ 11796480 60000 65536"/>
                <a:gd name="T10" fmla="*/ 5898240 60000 65536"/>
                <a:gd name="T11" fmla="*/ 17694720 60000 65536"/>
                <a:gd name="T12" fmla="*/ 0 h 364589"/>
                <a:gd name="T13" fmla="*/ 364589 h 364589"/>
              </a:gdLst>
              <a:ahLst/>
              <a:cxnLst>
                <a:cxn ang="T6">
                  <a:pos x="0" y="T0"/>
                </a:cxn>
                <a:cxn ang="T7">
                  <a:pos x="0" y="T1"/>
                </a:cxn>
                <a:cxn ang="T8">
                  <a:pos x="0" y="T2"/>
                </a:cxn>
                <a:cxn ang="T9">
                  <a:pos x="0" y="T3"/>
                </a:cxn>
                <a:cxn ang="T10">
                  <a:pos x="0" y="T4"/>
                </a:cxn>
                <a:cxn ang="T11">
                  <a:pos x="0" y="T5"/>
                </a:cxn>
              </a:cxnLst>
              <a:rect l="0" t="T12" r="0" b="T13"/>
              <a:pathLst>
                <a:path h="364589">
                  <a:moveTo>
                    <a:pt x="0" y="0"/>
                  </a:moveTo>
                  <a:lnTo>
                    <a:pt x="1" y="364589"/>
                  </a:lnTo>
                </a:path>
              </a:pathLst>
            </a:custGeom>
            <a:noFill/>
            <a:ln w="12701" cap="flat">
              <a:solidFill>
                <a:srgbClr val="EE462D"/>
              </a:solidFill>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8203" name="Rectangle 10">
              <a:extLst>
                <a:ext uri="{FF2B5EF4-FFF2-40B4-BE49-F238E27FC236}">
                  <a16:creationId xmlns:a16="http://schemas.microsoft.com/office/drawing/2014/main" id="{44951C5F-262C-7060-0826-9C8FAFD42F35}"/>
                </a:ext>
              </a:extLst>
            </p:cNvPr>
            <p:cNvSpPr>
              <a:spLocks noChangeArrowheads="1"/>
            </p:cNvSpPr>
            <p:nvPr/>
          </p:nvSpPr>
          <p:spPr bwMode="auto">
            <a:xfrm>
              <a:off x="5826218" y="3555799"/>
              <a:ext cx="72914" cy="72914"/>
            </a:xfrm>
            <a:prstGeom prst="rect">
              <a:avLst/>
            </a:prstGeom>
            <a:solidFill>
              <a:srgbClr val="EE462D"/>
            </a:solidFill>
            <a:ln w="12701">
              <a:solidFill>
                <a:srgbClr val="FFFFFF"/>
              </a:solidFill>
              <a:miter lim="800000"/>
              <a:headEnd/>
              <a:tailEnd/>
            </a:ln>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8204" name="Freeform: Shape 11">
              <a:extLst>
                <a:ext uri="{FF2B5EF4-FFF2-40B4-BE49-F238E27FC236}">
                  <a16:creationId xmlns:a16="http://schemas.microsoft.com/office/drawing/2014/main" id="{E9D08B10-59C7-16B5-6AF6-2CAD712C0C47}"/>
                </a:ext>
              </a:extLst>
            </p:cNvPr>
            <p:cNvSpPr>
              <a:spLocks/>
            </p:cNvSpPr>
            <p:nvPr/>
          </p:nvSpPr>
          <p:spPr bwMode="auto">
            <a:xfrm>
              <a:off x="7294543" y="3993312"/>
              <a:ext cx="1610852" cy="437512"/>
            </a:xfrm>
            <a:custGeom>
              <a:avLst/>
              <a:gdLst>
                <a:gd name="T0" fmla="*/ 805426 w 1610849"/>
                <a:gd name="T1" fmla="*/ 0 h 437513"/>
                <a:gd name="T2" fmla="*/ 1610852 w 1610849"/>
                <a:gd name="T3" fmla="*/ 218756 h 437513"/>
                <a:gd name="T4" fmla="*/ 805426 w 1610849"/>
                <a:gd name="T5" fmla="*/ 437512 h 437513"/>
                <a:gd name="T6" fmla="*/ 0 w 1610849"/>
                <a:gd name="T7" fmla="*/ 218756 h 437513"/>
                <a:gd name="T8" fmla="*/ 0 w 1610849"/>
                <a:gd name="T9" fmla="*/ 218756 h 437513"/>
                <a:gd name="T10" fmla="*/ 175005 w 1610849"/>
                <a:gd name="T11" fmla="*/ 0 h 437513"/>
                <a:gd name="T12" fmla="*/ 1435847 w 1610849"/>
                <a:gd name="T13" fmla="*/ 0 h 437513"/>
                <a:gd name="T14" fmla="*/ 1610852 w 1610849"/>
                <a:gd name="T15" fmla="*/ 218756 h 437513"/>
                <a:gd name="T16" fmla="*/ 1435847 w 1610849"/>
                <a:gd name="T17" fmla="*/ 437512 h 437513"/>
                <a:gd name="T18" fmla="*/ 175005 w 1610849"/>
                <a:gd name="T19" fmla="*/ 437512 h 437513"/>
                <a:gd name="T20" fmla="*/ 0 w 1610849"/>
                <a:gd name="T21" fmla="*/ 218756 h 437513"/>
                <a:gd name="T22" fmla="*/ 17694720 60000 65536"/>
                <a:gd name="T23" fmla="*/ 0 60000 65536"/>
                <a:gd name="T24" fmla="*/ 5898240 60000 65536"/>
                <a:gd name="T25" fmla="*/ 11796480 60000 65536"/>
                <a:gd name="T26" fmla="*/ 0 60000 65536"/>
                <a:gd name="T27" fmla="*/ 0 60000 65536"/>
                <a:gd name="T28" fmla="*/ 0 60000 65536"/>
                <a:gd name="T29" fmla="*/ 0 60000 65536"/>
                <a:gd name="T30" fmla="*/ 0 60000 65536"/>
                <a:gd name="T31" fmla="*/ 0 60000 65536"/>
                <a:gd name="T32" fmla="*/ 0 60000 65536"/>
                <a:gd name="T33" fmla="*/ 0 w 1610849"/>
                <a:gd name="T34" fmla="*/ 0 h 437513"/>
                <a:gd name="T35" fmla="*/ 1610849 w 1610849"/>
                <a:gd name="T36" fmla="*/ 437513 h 4375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610849" h="437513">
                  <a:moveTo>
                    <a:pt x="0" y="218757"/>
                  </a:moveTo>
                  <a:lnTo>
                    <a:pt x="175005" y="0"/>
                  </a:lnTo>
                  <a:lnTo>
                    <a:pt x="1435844" y="0"/>
                  </a:lnTo>
                  <a:lnTo>
                    <a:pt x="1610849" y="218757"/>
                  </a:lnTo>
                  <a:lnTo>
                    <a:pt x="1435844" y="437513"/>
                  </a:lnTo>
                  <a:lnTo>
                    <a:pt x="175005" y="437513"/>
                  </a:lnTo>
                  <a:lnTo>
                    <a:pt x="0" y="218757"/>
                  </a:lnTo>
                  <a:close/>
                </a:path>
              </a:pathLst>
            </a:custGeom>
            <a:solidFill>
              <a:srgbClr val="EE462D"/>
            </a:solidFill>
            <a:ln w="12701">
              <a:solidFill>
                <a:srgbClr val="EE462D"/>
              </a:solidFill>
              <a:miter lim="800000"/>
              <a:headEnd/>
              <a:tailEnd/>
            </a:ln>
          </p:spPr>
          <p:txBody>
            <a:bodyPr lIns="276395" tIns="136126" rIns="276395" bIns="136126" anchor="ctr" anchorCtr="1"/>
            <a:lstStyle>
              <a:lvl1pPr defTabSz="487363">
                <a:defRPr>
                  <a:solidFill>
                    <a:schemeClr val="tx1"/>
                  </a:solidFill>
                  <a:latin typeface="Calibri" panose="020F0502020204030204" pitchFamily="34" charset="0"/>
                </a:defRPr>
              </a:lvl1pPr>
              <a:lvl2pPr marL="742950" indent="-285750" defTabSz="487363">
                <a:defRPr>
                  <a:solidFill>
                    <a:schemeClr val="tx1"/>
                  </a:solidFill>
                  <a:latin typeface="Calibri" panose="020F0502020204030204" pitchFamily="34" charset="0"/>
                </a:defRPr>
              </a:lvl2pPr>
              <a:lvl3pPr marL="1143000" indent="-228600" defTabSz="487363">
                <a:defRPr>
                  <a:solidFill>
                    <a:schemeClr val="tx1"/>
                  </a:solidFill>
                  <a:latin typeface="Calibri" panose="020F0502020204030204" pitchFamily="34" charset="0"/>
                </a:defRPr>
              </a:lvl3pPr>
              <a:lvl4pPr marL="1600200" indent="-228600" defTabSz="487363">
                <a:defRPr>
                  <a:solidFill>
                    <a:schemeClr val="tx1"/>
                  </a:solidFill>
                  <a:latin typeface="Calibri" panose="020F0502020204030204" pitchFamily="34" charset="0"/>
                </a:defRPr>
              </a:lvl4pPr>
              <a:lvl5pPr marL="2057400" indent="-228600" defTabSz="487363">
                <a:defRPr>
                  <a:solidFill>
                    <a:schemeClr val="tx1"/>
                  </a:solidFill>
                  <a:latin typeface="Calibri" panose="020F0502020204030204" pitchFamily="34" charset="0"/>
                </a:defRPr>
              </a:lvl5pPr>
              <a:lvl6pPr marL="2514600" indent="-228600" defTabSz="487363" fontAlgn="base">
                <a:spcBef>
                  <a:spcPct val="0"/>
                </a:spcBef>
                <a:spcAft>
                  <a:spcPct val="0"/>
                </a:spcAft>
                <a:defRPr>
                  <a:solidFill>
                    <a:schemeClr val="tx1"/>
                  </a:solidFill>
                  <a:latin typeface="Calibri" panose="020F0502020204030204" pitchFamily="34" charset="0"/>
                </a:defRPr>
              </a:lvl6pPr>
              <a:lvl7pPr marL="2971800" indent="-228600" defTabSz="487363" fontAlgn="base">
                <a:spcBef>
                  <a:spcPct val="0"/>
                </a:spcBef>
                <a:spcAft>
                  <a:spcPct val="0"/>
                </a:spcAft>
                <a:defRPr>
                  <a:solidFill>
                    <a:schemeClr val="tx1"/>
                  </a:solidFill>
                  <a:latin typeface="Calibri" panose="020F0502020204030204" pitchFamily="34" charset="0"/>
                </a:defRPr>
              </a:lvl7pPr>
              <a:lvl8pPr marL="3429000" indent="-228600" defTabSz="487363" fontAlgn="base">
                <a:spcBef>
                  <a:spcPct val="0"/>
                </a:spcBef>
                <a:spcAft>
                  <a:spcPct val="0"/>
                </a:spcAft>
                <a:defRPr>
                  <a:solidFill>
                    <a:schemeClr val="tx1"/>
                  </a:solidFill>
                  <a:latin typeface="Calibri" panose="020F0502020204030204" pitchFamily="34" charset="0"/>
                </a:defRPr>
              </a:lvl8pPr>
              <a:lvl9pPr marL="3886200" indent="-228600" defTabSz="487363" fontAlgn="base">
                <a:spcBef>
                  <a:spcPct val="0"/>
                </a:spcBef>
                <a:spcAft>
                  <a:spcPct val="0"/>
                </a:spcAft>
                <a:defRPr>
                  <a:solidFill>
                    <a:schemeClr val="tx1"/>
                  </a:solidFill>
                  <a:latin typeface="Calibri" panose="020F0502020204030204" pitchFamily="34" charset="0"/>
                </a:defRPr>
              </a:lvl9pPr>
            </a:lstStyle>
            <a:p>
              <a:pPr algn="ctr" eaLnBrk="1" hangingPunct="1">
                <a:lnSpc>
                  <a:spcPct val="90000"/>
                </a:lnSpc>
                <a:spcAft>
                  <a:spcPts val="500"/>
                </a:spcAft>
              </a:pPr>
              <a:r>
                <a:rPr lang="en-US" altLang="en-US" sz="1100">
                  <a:solidFill>
                    <a:srgbClr val="FFFFFF"/>
                  </a:solidFill>
                  <a:latin typeface="Avenir Next LT Pro" panose="020B0504020202020204" pitchFamily="34" charset="0"/>
                </a:rPr>
                <a:t>EXTERNAL</a:t>
              </a:r>
            </a:p>
          </p:txBody>
        </p:sp>
        <p:sp>
          <p:nvSpPr>
            <p:cNvPr id="8205" name="Freeform: Shape 12">
              <a:extLst>
                <a:ext uri="{FF2B5EF4-FFF2-40B4-BE49-F238E27FC236}">
                  <a16:creationId xmlns:a16="http://schemas.microsoft.com/office/drawing/2014/main" id="{7D8F2FCB-7234-4A39-6D28-4E7419D1361A}"/>
                </a:ext>
              </a:extLst>
            </p:cNvPr>
            <p:cNvSpPr>
              <a:spLocks/>
            </p:cNvSpPr>
            <p:nvPr/>
          </p:nvSpPr>
          <p:spPr bwMode="auto">
            <a:xfrm>
              <a:off x="6981325" y="4868338"/>
              <a:ext cx="2237289" cy="1166701"/>
            </a:xfrm>
            <a:custGeom>
              <a:avLst/>
              <a:gdLst>
                <a:gd name="T0" fmla="*/ 1118645 w 2237291"/>
                <a:gd name="T1" fmla="*/ 0 h 1166701"/>
                <a:gd name="T2" fmla="*/ 2237289 w 2237291"/>
                <a:gd name="T3" fmla="*/ 583351 h 1166701"/>
                <a:gd name="T4" fmla="*/ 1118645 w 2237291"/>
                <a:gd name="T5" fmla="*/ 1166701 h 1166701"/>
                <a:gd name="T6" fmla="*/ 0 w 2237291"/>
                <a:gd name="T7" fmla="*/ 583351 h 1166701"/>
                <a:gd name="T8" fmla="*/ 0 w 2237291"/>
                <a:gd name="T9" fmla="*/ 0 h 1166701"/>
                <a:gd name="T10" fmla="*/ 2237289 w 2237291"/>
                <a:gd name="T11" fmla="*/ 0 h 1166701"/>
                <a:gd name="T12" fmla="*/ 2237289 w 2237291"/>
                <a:gd name="T13" fmla="*/ 1166701 h 1166701"/>
                <a:gd name="T14" fmla="*/ 0 w 2237291"/>
                <a:gd name="T15" fmla="*/ 1166701 h 1166701"/>
                <a:gd name="T16" fmla="*/ 0 w 2237291"/>
                <a:gd name="T17" fmla="*/ 0 h 1166701"/>
                <a:gd name="T18" fmla="*/ 17694720 60000 65536"/>
                <a:gd name="T19" fmla="*/ 0 60000 65536"/>
                <a:gd name="T20" fmla="*/ 5898240 60000 65536"/>
                <a:gd name="T21" fmla="*/ 11796480 60000 65536"/>
                <a:gd name="T22" fmla="*/ 0 60000 65536"/>
                <a:gd name="T23" fmla="*/ 0 60000 65536"/>
                <a:gd name="T24" fmla="*/ 0 60000 65536"/>
                <a:gd name="T25" fmla="*/ 0 60000 65536"/>
                <a:gd name="T26" fmla="*/ 0 60000 65536"/>
                <a:gd name="T27" fmla="*/ 0 w 2237291"/>
                <a:gd name="T28" fmla="*/ 0 h 1166701"/>
                <a:gd name="T29" fmla="*/ 2237291 w 2237291"/>
                <a:gd name="T30" fmla="*/ 1166701 h 116670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37291" h="1166701">
                  <a:moveTo>
                    <a:pt x="0" y="0"/>
                  </a:moveTo>
                  <a:lnTo>
                    <a:pt x="2237291" y="0"/>
                  </a:lnTo>
                  <a:lnTo>
                    <a:pt x="2237291" y="1166701"/>
                  </a:lnTo>
                  <a:lnTo>
                    <a:pt x="0" y="1166701"/>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97785" rIns="0" bIns="97785" anchorCtr="1"/>
            <a:lstStyle>
              <a:lvl1pPr defTabSz="487363">
                <a:defRPr>
                  <a:solidFill>
                    <a:schemeClr val="tx1"/>
                  </a:solidFill>
                  <a:latin typeface="Calibri" panose="020F0502020204030204" pitchFamily="34" charset="0"/>
                </a:defRPr>
              </a:lvl1pPr>
              <a:lvl2pPr marL="742950" indent="-285750" defTabSz="487363">
                <a:defRPr>
                  <a:solidFill>
                    <a:schemeClr val="tx1"/>
                  </a:solidFill>
                  <a:latin typeface="Calibri" panose="020F0502020204030204" pitchFamily="34" charset="0"/>
                </a:defRPr>
              </a:lvl2pPr>
              <a:lvl3pPr marL="1143000" indent="-228600" defTabSz="487363">
                <a:defRPr>
                  <a:solidFill>
                    <a:schemeClr val="tx1"/>
                  </a:solidFill>
                  <a:latin typeface="Calibri" panose="020F0502020204030204" pitchFamily="34" charset="0"/>
                </a:defRPr>
              </a:lvl3pPr>
              <a:lvl4pPr marL="1600200" indent="-228600" defTabSz="487363">
                <a:defRPr>
                  <a:solidFill>
                    <a:schemeClr val="tx1"/>
                  </a:solidFill>
                  <a:latin typeface="Calibri" panose="020F0502020204030204" pitchFamily="34" charset="0"/>
                </a:defRPr>
              </a:lvl4pPr>
              <a:lvl5pPr marL="2057400" indent="-228600" defTabSz="487363">
                <a:defRPr>
                  <a:solidFill>
                    <a:schemeClr val="tx1"/>
                  </a:solidFill>
                  <a:latin typeface="Calibri" panose="020F0502020204030204" pitchFamily="34" charset="0"/>
                </a:defRPr>
              </a:lvl5pPr>
              <a:lvl6pPr marL="2514600" indent="-228600" defTabSz="487363" fontAlgn="base">
                <a:spcBef>
                  <a:spcPct val="0"/>
                </a:spcBef>
                <a:spcAft>
                  <a:spcPct val="0"/>
                </a:spcAft>
                <a:defRPr>
                  <a:solidFill>
                    <a:schemeClr val="tx1"/>
                  </a:solidFill>
                  <a:latin typeface="Calibri" panose="020F0502020204030204" pitchFamily="34" charset="0"/>
                </a:defRPr>
              </a:lvl6pPr>
              <a:lvl7pPr marL="2971800" indent="-228600" defTabSz="487363" fontAlgn="base">
                <a:spcBef>
                  <a:spcPct val="0"/>
                </a:spcBef>
                <a:spcAft>
                  <a:spcPct val="0"/>
                </a:spcAft>
                <a:defRPr>
                  <a:solidFill>
                    <a:schemeClr val="tx1"/>
                  </a:solidFill>
                  <a:latin typeface="Calibri" panose="020F0502020204030204" pitchFamily="34" charset="0"/>
                </a:defRPr>
              </a:lvl7pPr>
              <a:lvl8pPr marL="3429000" indent="-228600" defTabSz="487363" fontAlgn="base">
                <a:spcBef>
                  <a:spcPct val="0"/>
                </a:spcBef>
                <a:spcAft>
                  <a:spcPct val="0"/>
                </a:spcAft>
                <a:defRPr>
                  <a:solidFill>
                    <a:schemeClr val="tx1"/>
                  </a:solidFill>
                  <a:latin typeface="Calibri" panose="020F0502020204030204" pitchFamily="34" charset="0"/>
                </a:defRPr>
              </a:lvl8pPr>
              <a:lvl9pPr marL="3886200" indent="-228600" defTabSz="487363" fontAlgn="base">
                <a:spcBef>
                  <a:spcPct val="0"/>
                </a:spcBef>
                <a:spcAft>
                  <a:spcPct val="0"/>
                </a:spcAft>
                <a:defRPr>
                  <a:solidFill>
                    <a:schemeClr val="tx1"/>
                  </a:solidFill>
                  <a:latin typeface="Calibri" panose="020F0502020204030204" pitchFamily="34" charset="0"/>
                </a:defRPr>
              </a:lvl9pPr>
            </a:lstStyle>
            <a:p>
              <a:pPr algn="ctr" eaLnBrk="1" hangingPunct="1">
                <a:lnSpc>
                  <a:spcPct val="90000"/>
                </a:lnSpc>
                <a:spcAft>
                  <a:spcPts val="500"/>
                </a:spcAft>
              </a:pPr>
              <a:r>
                <a:rPr lang="en-US" altLang="en-US" sz="2000">
                  <a:solidFill>
                    <a:srgbClr val="000000"/>
                  </a:solidFill>
                  <a:latin typeface="Avenir Next LT Pro" panose="020B0504020202020204" pitchFamily="34" charset="0"/>
                </a:rPr>
                <a:t>Finance that must be raised from external sources - borrowed</a:t>
              </a:r>
            </a:p>
          </p:txBody>
        </p:sp>
        <p:sp>
          <p:nvSpPr>
            <p:cNvPr id="8206" name="Freeform: Shape 13">
              <a:extLst>
                <a:ext uri="{FF2B5EF4-FFF2-40B4-BE49-F238E27FC236}">
                  <a16:creationId xmlns:a16="http://schemas.microsoft.com/office/drawing/2014/main" id="{D83BD3AA-4EC7-4F82-3999-1BE513440B03}"/>
                </a:ext>
              </a:extLst>
            </p:cNvPr>
            <p:cNvSpPr>
              <a:spLocks/>
            </p:cNvSpPr>
            <p:nvPr/>
          </p:nvSpPr>
          <p:spPr bwMode="auto">
            <a:xfrm>
              <a:off x="8905396" y="4212064"/>
              <a:ext cx="626437" cy="0"/>
            </a:xfrm>
            <a:custGeom>
              <a:avLst/>
              <a:gdLst>
                <a:gd name="T0" fmla="*/ 313219 w 626441"/>
                <a:gd name="T1" fmla="*/ 626437 w 626441"/>
                <a:gd name="T2" fmla="*/ 313219 w 626441"/>
                <a:gd name="T3" fmla="*/ 0 w 626441"/>
                <a:gd name="T4" fmla="*/ 17694720 60000 65536"/>
                <a:gd name="T5" fmla="*/ 0 60000 65536"/>
                <a:gd name="T6" fmla="*/ 5898240 60000 65536"/>
                <a:gd name="T7" fmla="*/ 11796480 60000 65536"/>
                <a:gd name="T8" fmla="*/ 0 w 626441"/>
                <a:gd name="T9" fmla="*/ 626441 w 626441"/>
              </a:gdLst>
              <a:ahLst/>
              <a:cxnLst>
                <a:cxn ang="T4">
                  <a:pos x="T0" y="0"/>
                </a:cxn>
                <a:cxn ang="T5">
                  <a:pos x="T1" y="0"/>
                </a:cxn>
                <a:cxn ang="T6">
                  <a:pos x="T2" y="0"/>
                </a:cxn>
                <a:cxn ang="T7">
                  <a:pos x="T3" y="0"/>
                </a:cxn>
              </a:cxnLst>
              <a:rect l="T8" t="0" r="T9" b="0"/>
              <a:pathLst>
                <a:path w="626441">
                  <a:moveTo>
                    <a:pt x="0" y="0"/>
                  </a:moveTo>
                  <a:lnTo>
                    <a:pt x="626441" y="0"/>
                  </a:lnTo>
                </a:path>
              </a:pathLst>
            </a:custGeom>
            <a:noFill/>
            <a:ln w="12701" cap="flat">
              <a:solidFill>
                <a:srgbClr val="EE462D"/>
              </a:solidFill>
              <a:prstDash val="solid"/>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8207" name="Freeform: Shape 14">
              <a:extLst>
                <a:ext uri="{FF2B5EF4-FFF2-40B4-BE49-F238E27FC236}">
                  <a16:creationId xmlns:a16="http://schemas.microsoft.com/office/drawing/2014/main" id="{BB45126C-8767-C236-F8B5-F24D7D7BA4A5}"/>
                </a:ext>
              </a:extLst>
            </p:cNvPr>
            <p:cNvSpPr>
              <a:spLocks/>
            </p:cNvSpPr>
            <p:nvPr/>
          </p:nvSpPr>
          <p:spPr bwMode="auto">
            <a:xfrm>
              <a:off x="8099965" y="4430825"/>
              <a:ext cx="0" cy="364589"/>
            </a:xfrm>
            <a:custGeom>
              <a:avLst/>
              <a:gdLst>
                <a:gd name="T0" fmla="*/ 0 h 364589"/>
                <a:gd name="T1" fmla="*/ 182295 h 364589"/>
                <a:gd name="T2" fmla="*/ 364589 h 364589"/>
                <a:gd name="T3" fmla="*/ 182295 h 364589"/>
                <a:gd name="T4" fmla="*/ 0 h 364589"/>
                <a:gd name="T5" fmla="*/ 364589 h 364589"/>
                <a:gd name="T6" fmla="*/ 17694720 60000 65536"/>
                <a:gd name="T7" fmla="*/ 0 60000 65536"/>
                <a:gd name="T8" fmla="*/ 5898240 60000 65536"/>
                <a:gd name="T9" fmla="*/ 11796480 60000 65536"/>
                <a:gd name="T10" fmla="*/ 5898240 60000 65536"/>
                <a:gd name="T11" fmla="*/ 17694720 60000 65536"/>
                <a:gd name="T12" fmla="*/ 0 h 364589"/>
                <a:gd name="T13" fmla="*/ 364589 h 364589"/>
              </a:gdLst>
              <a:ahLst/>
              <a:cxnLst>
                <a:cxn ang="T6">
                  <a:pos x="0" y="T0"/>
                </a:cxn>
                <a:cxn ang="T7">
                  <a:pos x="0" y="T1"/>
                </a:cxn>
                <a:cxn ang="T8">
                  <a:pos x="0" y="T2"/>
                </a:cxn>
                <a:cxn ang="T9">
                  <a:pos x="0" y="T3"/>
                </a:cxn>
                <a:cxn ang="T10">
                  <a:pos x="0" y="T4"/>
                </a:cxn>
                <a:cxn ang="T11">
                  <a:pos x="0" y="T5"/>
                </a:cxn>
              </a:cxnLst>
              <a:rect l="0" t="T12" r="0" b="T13"/>
              <a:pathLst>
                <a:path h="364589">
                  <a:moveTo>
                    <a:pt x="0" y="0"/>
                  </a:moveTo>
                  <a:lnTo>
                    <a:pt x="1" y="364589"/>
                  </a:lnTo>
                </a:path>
              </a:pathLst>
            </a:custGeom>
            <a:noFill/>
            <a:ln w="12701" cap="flat">
              <a:solidFill>
                <a:srgbClr val="EE462D"/>
              </a:solidFill>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8208" name="Rectangle 15">
              <a:extLst>
                <a:ext uri="{FF2B5EF4-FFF2-40B4-BE49-F238E27FC236}">
                  <a16:creationId xmlns:a16="http://schemas.microsoft.com/office/drawing/2014/main" id="{BC053268-F6EB-B71E-0CB3-0C047D3E0027}"/>
                </a:ext>
              </a:extLst>
            </p:cNvPr>
            <p:cNvSpPr>
              <a:spLocks noChangeArrowheads="1"/>
            </p:cNvSpPr>
            <p:nvPr/>
          </p:nvSpPr>
          <p:spPr bwMode="auto">
            <a:xfrm>
              <a:off x="8063508" y="4795415"/>
              <a:ext cx="72914" cy="72914"/>
            </a:xfrm>
            <a:prstGeom prst="rect">
              <a:avLst/>
            </a:prstGeom>
            <a:solidFill>
              <a:srgbClr val="EE462D"/>
            </a:solidFill>
            <a:ln w="12701">
              <a:solidFill>
                <a:srgbClr val="FFFFFF"/>
              </a:solidFill>
              <a:miter lim="800000"/>
              <a:headEnd/>
              <a:tailEnd/>
            </a:ln>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8209" name="Freeform: Shape 16">
              <a:extLst>
                <a:ext uri="{FF2B5EF4-FFF2-40B4-BE49-F238E27FC236}">
                  <a16:creationId xmlns:a16="http://schemas.microsoft.com/office/drawing/2014/main" id="{F80AD7FA-4132-F835-11B1-3B47D983D0A8}"/>
                </a:ext>
              </a:extLst>
            </p:cNvPr>
            <p:cNvSpPr>
              <a:spLocks/>
            </p:cNvSpPr>
            <p:nvPr/>
          </p:nvSpPr>
          <p:spPr bwMode="auto">
            <a:xfrm>
              <a:off x="9531833" y="3993312"/>
              <a:ext cx="1610852" cy="437512"/>
            </a:xfrm>
            <a:custGeom>
              <a:avLst/>
              <a:gdLst>
                <a:gd name="T0" fmla="*/ 805426 w 1610849"/>
                <a:gd name="T1" fmla="*/ 0 h 437513"/>
                <a:gd name="T2" fmla="*/ 1610852 w 1610849"/>
                <a:gd name="T3" fmla="*/ 218756 h 437513"/>
                <a:gd name="T4" fmla="*/ 805426 w 1610849"/>
                <a:gd name="T5" fmla="*/ 437512 h 437513"/>
                <a:gd name="T6" fmla="*/ 0 w 1610849"/>
                <a:gd name="T7" fmla="*/ 218756 h 437513"/>
                <a:gd name="T8" fmla="*/ 0 w 1610849"/>
                <a:gd name="T9" fmla="*/ 0 h 437513"/>
                <a:gd name="T10" fmla="*/ 1435847 w 1610849"/>
                <a:gd name="T11" fmla="*/ 0 h 437513"/>
                <a:gd name="T12" fmla="*/ 1610852 w 1610849"/>
                <a:gd name="T13" fmla="*/ 218756 h 437513"/>
                <a:gd name="T14" fmla="*/ 1435847 w 1610849"/>
                <a:gd name="T15" fmla="*/ 437512 h 437513"/>
                <a:gd name="T16" fmla="*/ 0 w 1610849"/>
                <a:gd name="T17" fmla="*/ 437512 h 437513"/>
                <a:gd name="T18" fmla="*/ 0 w 1610849"/>
                <a:gd name="T19" fmla="*/ 0 h 437513"/>
                <a:gd name="T20" fmla="*/ 17694720 60000 65536"/>
                <a:gd name="T21" fmla="*/ 0 60000 65536"/>
                <a:gd name="T22" fmla="*/ 5898240 60000 65536"/>
                <a:gd name="T23" fmla="*/ 11796480 60000 65536"/>
                <a:gd name="T24" fmla="*/ 0 60000 65536"/>
                <a:gd name="T25" fmla="*/ 0 60000 65536"/>
                <a:gd name="T26" fmla="*/ 0 60000 65536"/>
                <a:gd name="T27" fmla="*/ 0 60000 65536"/>
                <a:gd name="T28" fmla="*/ 0 60000 65536"/>
                <a:gd name="T29" fmla="*/ 0 60000 65536"/>
                <a:gd name="T30" fmla="*/ 0 w 1610849"/>
                <a:gd name="T31" fmla="*/ 0 h 437513"/>
                <a:gd name="T32" fmla="*/ 1610849 w 1610849"/>
                <a:gd name="T33" fmla="*/ 437513 h 43751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10849" h="437513">
                  <a:moveTo>
                    <a:pt x="1610849" y="437512"/>
                  </a:moveTo>
                  <a:lnTo>
                    <a:pt x="175005" y="437512"/>
                  </a:lnTo>
                  <a:lnTo>
                    <a:pt x="0" y="218756"/>
                  </a:lnTo>
                  <a:lnTo>
                    <a:pt x="175005" y="1"/>
                  </a:lnTo>
                  <a:lnTo>
                    <a:pt x="1610849" y="1"/>
                  </a:lnTo>
                  <a:lnTo>
                    <a:pt x="1610849" y="437512"/>
                  </a:lnTo>
                  <a:close/>
                </a:path>
              </a:pathLst>
            </a:custGeom>
            <a:solidFill>
              <a:srgbClr val="EE462D"/>
            </a:solidFill>
            <a:ln w="12701">
              <a:solidFill>
                <a:srgbClr val="EE462D"/>
              </a:solidFill>
              <a:miter lim="800000"/>
              <a:headEnd/>
              <a:tailEnd/>
            </a:ln>
          </p:spPr>
          <p:txBody>
            <a:bodyPr lIns="171321" tIns="83823" rIns="83823" bIns="83823" anchor="ctr" anchorCtr="1"/>
            <a:lstStyle>
              <a:lvl1pPr defTabSz="487363">
                <a:defRPr>
                  <a:solidFill>
                    <a:schemeClr val="tx1"/>
                  </a:solidFill>
                  <a:latin typeface="Calibri" panose="020F0502020204030204" pitchFamily="34" charset="0"/>
                </a:defRPr>
              </a:lvl1pPr>
              <a:lvl2pPr marL="742950" indent="-285750" defTabSz="487363">
                <a:defRPr>
                  <a:solidFill>
                    <a:schemeClr val="tx1"/>
                  </a:solidFill>
                  <a:latin typeface="Calibri" panose="020F0502020204030204" pitchFamily="34" charset="0"/>
                </a:defRPr>
              </a:lvl2pPr>
              <a:lvl3pPr marL="1143000" indent="-228600" defTabSz="487363">
                <a:defRPr>
                  <a:solidFill>
                    <a:schemeClr val="tx1"/>
                  </a:solidFill>
                  <a:latin typeface="Calibri" panose="020F0502020204030204" pitchFamily="34" charset="0"/>
                </a:defRPr>
              </a:lvl3pPr>
              <a:lvl4pPr marL="1600200" indent="-228600" defTabSz="487363">
                <a:defRPr>
                  <a:solidFill>
                    <a:schemeClr val="tx1"/>
                  </a:solidFill>
                  <a:latin typeface="Calibri" panose="020F0502020204030204" pitchFamily="34" charset="0"/>
                </a:defRPr>
              </a:lvl4pPr>
              <a:lvl5pPr marL="2057400" indent="-228600" defTabSz="487363">
                <a:defRPr>
                  <a:solidFill>
                    <a:schemeClr val="tx1"/>
                  </a:solidFill>
                  <a:latin typeface="Calibri" panose="020F0502020204030204" pitchFamily="34" charset="0"/>
                </a:defRPr>
              </a:lvl5pPr>
              <a:lvl6pPr marL="2514600" indent="-228600" defTabSz="487363" fontAlgn="base">
                <a:spcBef>
                  <a:spcPct val="0"/>
                </a:spcBef>
                <a:spcAft>
                  <a:spcPct val="0"/>
                </a:spcAft>
                <a:defRPr>
                  <a:solidFill>
                    <a:schemeClr val="tx1"/>
                  </a:solidFill>
                  <a:latin typeface="Calibri" panose="020F0502020204030204" pitchFamily="34" charset="0"/>
                </a:defRPr>
              </a:lvl6pPr>
              <a:lvl7pPr marL="2971800" indent="-228600" defTabSz="487363" fontAlgn="base">
                <a:spcBef>
                  <a:spcPct val="0"/>
                </a:spcBef>
                <a:spcAft>
                  <a:spcPct val="0"/>
                </a:spcAft>
                <a:defRPr>
                  <a:solidFill>
                    <a:schemeClr val="tx1"/>
                  </a:solidFill>
                  <a:latin typeface="Calibri" panose="020F0502020204030204" pitchFamily="34" charset="0"/>
                </a:defRPr>
              </a:lvl7pPr>
              <a:lvl8pPr marL="3429000" indent="-228600" defTabSz="487363" fontAlgn="base">
                <a:spcBef>
                  <a:spcPct val="0"/>
                </a:spcBef>
                <a:spcAft>
                  <a:spcPct val="0"/>
                </a:spcAft>
                <a:defRPr>
                  <a:solidFill>
                    <a:schemeClr val="tx1"/>
                  </a:solidFill>
                  <a:latin typeface="Calibri" panose="020F0502020204030204" pitchFamily="34" charset="0"/>
                </a:defRPr>
              </a:lvl8pPr>
              <a:lvl9pPr marL="3886200" indent="-228600" defTabSz="487363" fontAlgn="base">
                <a:spcBef>
                  <a:spcPct val="0"/>
                </a:spcBef>
                <a:spcAft>
                  <a:spcPct val="0"/>
                </a:spcAft>
                <a:defRPr>
                  <a:solidFill>
                    <a:schemeClr val="tx1"/>
                  </a:solidFill>
                  <a:latin typeface="Calibri" panose="020F0502020204030204" pitchFamily="34" charset="0"/>
                </a:defRPr>
              </a:lvl9pPr>
            </a:lstStyle>
            <a:p>
              <a:pPr algn="ctr" eaLnBrk="1" hangingPunct="1">
                <a:lnSpc>
                  <a:spcPct val="90000"/>
                </a:lnSpc>
                <a:spcAft>
                  <a:spcPts val="500"/>
                </a:spcAft>
              </a:pPr>
              <a:r>
                <a:rPr lang="en-US" altLang="en-US" sz="1100">
                  <a:solidFill>
                    <a:srgbClr val="FFFFFF"/>
                  </a:solidFill>
                  <a:latin typeface="Avenir Next LT Pro" panose="020B0504020202020204" pitchFamily="34" charset="0"/>
                </a:rPr>
                <a:t>GRANTS</a:t>
              </a:r>
            </a:p>
          </p:txBody>
        </p:sp>
        <p:sp>
          <p:nvSpPr>
            <p:cNvPr id="8210" name="Freeform: Shape 17">
              <a:extLst>
                <a:ext uri="{FF2B5EF4-FFF2-40B4-BE49-F238E27FC236}">
                  <a16:creationId xmlns:a16="http://schemas.microsoft.com/office/drawing/2014/main" id="{3309514A-001C-B5AE-F7AA-FD752D80A061}"/>
                </a:ext>
              </a:extLst>
            </p:cNvPr>
            <p:cNvSpPr>
              <a:spLocks/>
            </p:cNvSpPr>
            <p:nvPr/>
          </p:nvSpPr>
          <p:spPr bwMode="auto">
            <a:xfrm>
              <a:off x="9218615" y="2389098"/>
              <a:ext cx="2237289" cy="1166701"/>
            </a:xfrm>
            <a:custGeom>
              <a:avLst/>
              <a:gdLst>
                <a:gd name="T0" fmla="*/ 1118645 w 2237291"/>
                <a:gd name="T1" fmla="*/ 0 h 1166701"/>
                <a:gd name="T2" fmla="*/ 2237289 w 2237291"/>
                <a:gd name="T3" fmla="*/ 583351 h 1166701"/>
                <a:gd name="T4" fmla="*/ 1118645 w 2237291"/>
                <a:gd name="T5" fmla="*/ 1166701 h 1166701"/>
                <a:gd name="T6" fmla="*/ 0 w 2237291"/>
                <a:gd name="T7" fmla="*/ 583351 h 1166701"/>
                <a:gd name="T8" fmla="*/ 0 w 2237291"/>
                <a:gd name="T9" fmla="*/ 0 h 1166701"/>
                <a:gd name="T10" fmla="*/ 2237289 w 2237291"/>
                <a:gd name="T11" fmla="*/ 0 h 1166701"/>
                <a:gd name="T12" fmla="*/ 2237289 w 2237291"/>
                <a:gd name="T13" fmla="*/ 1166701 h 1166701"/>
                <a:gd name="T14" fmla="*/ 0 w 2237291"/>
                <a:gd name="T15" fmla="*/ 1166701 h 1166701"/>
                <a:gd name="T16" fmla="*/ 0 w 2237291"/>
                <a:gd name="T17" fmla="*/ 0 h 1166701"/>
                <a:gd name="T18" fmla="*/ 17694720 60000 65536"/>
                <a:gd name="T19" fmla="*/ 0 60000 65536"/>
                <a:gd name="T20" fmla="*/ 5898240 60000 65536"/>
                <a:gd name="T21" fmla="*/ 11796480 60000 65536"/>
                <a:gd name="T22" fmla="*/ 0 60000 65536"/>
                <a:gd name="T23" fmla="*/ 0 60000 65536"/>
                <a:gd name="T24" fmla="*/ 0 60000 65536"/>
                <a:gd name="T25" fmla="*/ 0 60000 65536"/>
                <a:gd name="T26" fmla="*/ 0 60000 65536"/>
                <a:gd name="T27" fmla="*/ 0 w 2237291"/>
                <a:gd name="T28" fmla="*/ 0 h 1166701"/>
                <a:gd name="T29" fmla="*/ 2237291 w 2237291"/>
                <a:gd name="T30" fmla="*/ 1166701 h 116670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37291" h="1166701">
                  <a:moveTo>
                    <a:pt x="0" y="0"/>
                  </a:moveTo>
                  <a:lnTo>
                    <a:pt x="2237291" y="0"/>
                  </a:lnTo>
                  <a:lnTo>
                    <a:pt x="2237291" y="1166701"/>
                  </a:lnTo>
                  <a:lnTo>
                    <a:pt x="0" y="1166701"/>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97785" rIns="0" bIns="97785" anchor="b" anchorCtr="1"/>
            <a:lstStyle>
              <a:lvl1pPr defTabSz="487363">
                <a:defRPr>
                  <a:solidFill>
                    <a:schemeClr val="tx1"/>
                  </a:solidFill>
                  <a:latin typeface="Calibri" panose="020F0502020204030204" pitchFamily="34" charset="0"/>
                </a:defRPr>
              </a:lvl1pPr>
              <a:lvl2pPr marL="742950" indent="-285750" defTabSz="487363">
                <a:defRPr>
                  <a:solidFill>
                    <a:schemeClr val="tx1"/>
                  </a:solidFill>
                  <a:latin typeface="Calibri" panose="020F0502020204030204" pitchFamily="34" charset="0"/>
                </a:defRPr>
              </a:lvl2pPr>
              <a:lvl3pPr marL="1143000" indent="-228600" defTabSz="487363">
                <a:defRPr>
                  <a:solidFill>
                    <a:schemeClr val="tx1"/>
                  </a:solidFill>
                  <a:latin typeface="Calibri" panose="020F0502020204030204" pitchFamily="34" charset="0"/>
                </a:defRPr>
              </a:lvl3pPr>
              <a:lvl4pPr marL="1600200" indent="-228600" defTabSz="487363">
                <a:defRPr>
                  <a:solidFill>
                    <a:schemeClr val="tx1"/>
                  </a:solidFill>
                  <a:latin typeface="Calibri" panose="020F0502020204030204" pitchFamily="34" charset="0"/>
                </a:defRPr>
              </a:lvl4pPr>
              <a:lvl5pPr marL="2057400" indent="-228600" defTabSz="487363">
                <a:defRPr>
                  <a:solidFill>
                    <a:schemeClr val="tx1"/>
                  </a:solidFill>
                  <a:latin typeface="Calibri" panose="020F0502020204030204" pitchFamily="34" charset="0"/>
                </a:defRPr>
              </a:lvl5pPr>
              <a:lvl6pPr marL="2514600" indent="-228600" defTabSz="487363" fontAlgn="base">
                <a:spcBef>
                  <a:spcPct val="0"/>
                </a:spcBef>
                <a:spcAft>
                  <a:spcPct val="0"/>
                </a:spcAft>
                <a:defRPr>
                  <a:solidFill>
                    <a:schemeClr val="tx1"/>
                  </a:solidFill>
                  <a:latin typeface="Calibri" panose="020F0502020204030204" pitchFamily="34" charset="0"/>
                </a:defRPr>
              </a:lvl6pPr>
              <a:lvl7pPr marL="2971800" indent="-228600" defTabSz="487363" fontAlgn="base">
                <a:spcBef>
                  <a:spcPct val="0"/>
                </a:spcBef>
                <a:spcAft>
                  <a:spcPct val="0"/>
                </a:spcAft>
                <a:defRPr>
                  <a:solidFill>
                    <a:schemeClr val="tx1"/>
                  </a:solidFill>
                  <a:latin typeface="Calibri" panose="020F0502020204030204" pitchFamily="34" charset="0"/>
                </a:defRPr>
              </a:lvl7pPr>
              <a:lvl8pPr marL="3429000" indent="-228600" defTabSz="487363" fontAlgn="base">
                <a:spcBef>
                  <a:spcPct val="0"/>
                </a:spcBef>
                <a:spcAft>
                  <a:spcPct val="0"/>
                </a:spcAft>
                <a:defRPr>
                  <a:solidFill>
                    <a:schemeClr val="tx1"/>
                  </a:solidFill>
                  <a:latin typeface="Calibri" panose="020F0502020204030204" pitchFamily="34" charset="0"/>
                </a:defRPr>
              </a:lvl8pPr>
              <a:lvl9pPr marL="3886200" indent="-228600" defTabSz="487363" fontAlgn="base">
                <a:spcBef>
                  <a:spcPct val="0"/>
                </a:spcBef>
                <a:spcAft>
                  <a:spcPct val="0"/>
                </a:spcAft>
                <a:defRPr>
                  <a:solidFill>
                    <a:schemeClr val="tx1"/>
                  </a:solidFill>
                  <a:latin typeface="Calibri" panose="020F0502020204030204" pitchFamily="34" charset="0"/>
                </a:defRPr>
              </a:lvl9pPr>
            </a:lstStyle>
            <a:p>
              <a:pPr algn="ctr" eaLnBrk="1" hangingPunct="1">
                <a:lnSpc>
                  <a:spcPct val="90000"/>
                </a:lnSpc>
                <a:spcAft>
                  <a:spcPts val="500"/>
                </a:spcAft>
              </a:pPr>
              <a:r>
                <a:rPr lang="en-US" altLang="en-US">
                  <a:solidFill>
                    <a:srgbClr val="000000"/>
                  </a:solidFill>
                  <a:latin typeface="Avenir Next LT Pro" panose="020B0504020202020204" pitchFamily="34" charset="0"/>
                </a:rPr>
                <a:t>Grants from Government for example</a:t>
              </a:r>
            </a:p>
          </p:txBody>
        </p:sp>
        <p:sp>
          <p:nvSpPr>
            <p:cNvPr id="8211" name="Freeform: Shape 18">
              <a:extLst>
                <a:ext uri="{FF2B5EF4-FFF2-40B4-BE49-F238E27FC236}">
                  <a16:creationId xmlns:a16="http://schemas.microsoft.com/office/drawing/2014/main" id="{A338682C-43FE-226A-AE11-CF0D3FE3EE81}"/>
                </a:ext>
              </a:extLst>
            </p:cNvPr>
            <p:cNvSpPr>
              <a:spLocks/>
            </p:cNvSpPr>
            <p:nvPr/>
          </p:nvSpPr>
          <p:spPr bwMode="auto">
            <a:xfrm>
              <a:off x="10337264" y="3628714"/>
              <a:ext cx="0" cy="364589"/>
            </a:xfrm>
            <a:custGeom>
              <a:avLst/>
              <a:gdLst>
                <a:gd name="T0" fmla="*/ 0 h 364589"/>
                <a:gd name="T1" fmla="*/ 182295 h 364589"/>
                <a:gd name="T2" fmla="*/ 364589 h 364589"/>
                <a:gd name="T3" fmla="*/ 182295 h 364589"/>
                <a:gd name="T4" fmla="*/ 0 h 364589"/>
                <a:gd name="T5" fmla="*/ 364589 h 364589"/>
                <a:gd name="T6" fmla="*/ 17694720 60000 65536"/>
                <a:gd name="T7" fmla="*/ 0 60000 65536"/>
                <a:gd name="T8" fmla="*/ 5898240 60000 65536"/>
                <a:gd name="T9" fmla="*/ 11796480 60000 65536"/>
                <a:gd name="T10" fmla="*/ 5898240 60000 65536"/>
                <a:gd name="T11" fmla="*/ 17694720 60000 65536"/>
                <a:gd name="T12" fmla="*/ 0 h 364589"/>
                <a:gd name="T13" fmla="*/ 364589 h 364589"/>
              </a:gdLst>
              <a:ahLst/>
              <a:cxnLst>
                <a:cxn ang="T6">
                  <a:pos x="0" y="T0"/>
                </a:cxn>
                <a:cxn ang="T7">
                  <a:pos x="0" y="T1"/>
                </a:cxn>
                <a:cxn ang="T8">
                  <a:pos x="0" y="T2"/>
                </a:cxn>
                <a:cxn ang="T9">
                  <a:pos x="0" y="T3"/>
                </a:cxn>
                <a:cxn ang="T10">
                  <a:pos x="0" y="T4"/>
                </a:cxn>
                <a:cxn ang="T11">
                  <a:pos x="0" y="T5"/>
                </a:cxn>
              </a:cxnLst>
              <a:rect l="0" t="T12" r="0" b="T13"/>
              <a:pathLst>
                <a:path h="364589">
                  <a:moveTo>
                    <a:pt x="0" y="0"/>
                  </a:moveTo>
                  <a:lnTo>
                    <a:pt x="1" y="364589"/>
                  </a:lnTo>
                </a:path>
              </a:pathLst>
            </a:custGeom>
            <a:noFill/>
            <a:ln w="12701" cap="flat">
              <a:solidFill>
                <a:srgbClr val="EE462D"/>
              </a:solidFill>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8212" name="Rectangle 19">
              <a:extLst>
                <a:ext uri="{FF2B5EF4-FFF2-40B4-BE49-F238E27FC236}">
                  <a16:creationId xmlns:a16="http://schemas.microsoft.com/office/drawing/2014/main" id="{A3F1CCAF-1F2F-AEF5-4C45-9B7675694790}"/>
                </a:ext>
              </a:extLst>
            </p:cNvPr>
            <p:cNvSpPr>
              <a:spLocks noChangeArrowheads="1"/>
            </p:cNvSpPr>
            <p:nvPr/>
          </p:nvSpPr>
          <p:spPr bwMode="auto">
            <a:xfrm>
              <a:off x="10300798" y="3555799"/>
              <a:ext cx="72914" cy="72914"/>
            </a:xfrm>
            <a:prstGeom prst="rect">
              <a:avLst/>
            </a:prstGeom>
            <a:solidFill>
              <a:srgbClr val="EE462D"/>
            </a:solidFill>
            <a:ln w="12701">
              <a:solidFill>
                <a:srgbClr val="FFFFFF"/>
              </a:solidFill>
              <a:miter lim="800000"/>
              <a:headEnd/>
              <a:tailEnd/>
            </a:ln>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gr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pic>
        <p:nvPicPr>
          <p:cNvPr id="9218" name="Picture 5" descr="A close up of text on the side of a building&#10;&#10;Description automatically generated">
            <a:extLst>
              <a:ext uri="{FF2B5EF4-FFF2-40B4-BE49-F238E27FC236}">
                <a16:creationId xmlns:a16="http://schemas.microsoft.com/office/drawing/2014/main" id="{32035387-466C-D2BB-404D-995741992B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887" r="10628" b="2"/>
          <a:stretch>
            <a:fillRect/>
          </a:stretch>
        </p:blipFill>
        <p:spPr bwMode="auto">
          <a:xfrm>
            <a:off x="228600" y="238125"/>
            <a:ext cx="7696200" cy="638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Title 2">
            <a:extLst>
              <a:ext uri="{FF2B5EF4-FFF2-40B4-BE49-F238E27FC236}">
                <a16:creationId xmlns:a16="http://schemas.microsoft.com/office/drawing/2014/main" id="{F6C1AEFB-1CFD-7546-4153-15CDE0991011}"/>
              </a:ext>
            </a:extLst>
          </p:cNvPr>
          <p:cNvSpPr txBox="1">
            <a:spLocks noGrp="1" noChangeArrowheads="1"/>
          </p:cNvSpPr>
          <p:nvPr>
            <p:ph type="title"/>
          </p:nvPr>
        </p:nvSpPr>
        <p:spPr>
          <a:xfrm>
            <a:off x="8477250" y="603250"/>
            <a:ext cx="3144838" cy="1646238"/>
          </a:xfrm>
        </p:spPr>
        <p:txBody>
          <a:bodyPr/>
          <a:lstStyle/>
          <a:p>
            <a:pPr eaLnBrk="1"/>
            <a:r>
              <a:rPr lang="en-GB" altLang="en-US" b="1">
                <a:latin typeface="Avenir Next LT Pro Light" panose="020B0304020202020204" pitchFamily="34" charset="0"/>
              </a:rPr>
              <a:t>Internal Sources</a:t>
            </a:r>
          </a:p>
        </p:txBody>
      </p:sp>
      <p:sp>
        <p:nvSpPr>
          <p:cNvPr id="4" name="Text Placeholder 3">
            <a:extLst>
              <a:ext uri="{FF2B5EF4-FFF2-40B4-BE49-F238E27FC236}">
                <a16:creationId xmlns:a16="http://schemas.microsoft.com/office/drawing/2014/main" id="{D93F5DEB-AF01-8C87-6C01-79C9A09DE560}"/>
              </a:ext>
            </a:extLst>
          </p:cNvPr>
          <p:cNvSpPr txBox="1">
            <a:spLocks noGrp="1" noChangeArrowheads="1"/>
          </p:cNvSpPr>
          <p:nvPr>
            <p:ph type="body" idx="2"/>
          </p:nvPr>
        </p:nvSpPr>
        <p:spPr>
          <a:xfrm>
            <a:off x="8477250" y="2386013"/>
            <a:ext cx="3144838" cy="3511550"/>
          </a:xfrm>
        </p:spPr>
        <p:txBody>
          <a:bodyPr/>
          <a:lstStyle/>
          <a:p>
            <a:pPr eaLnBrk="1">
              <a:lnSpc>
                <a:spcPct val="100000"/>
              </a:lnSpc>
            </a:pPr>
            <a:r>
              <a:rPr lang="en-GB" altLang="en-US" sz="2000">
                <a:latin typeface="Avenir Next LT Pro" panose="020B0504020202020204" pitchFamily="34" charset="0"/>
              </a:rPr>
              <a:t>Normally it is wisest for a firm to use money it already has.   But why?</a:t>
            </a:r>
          </a:p>
          <a:p>
            <a:pPr eaLnBrk="1">
              <a:lnSpc>
                <a:spcPct val="100000"/>
              </a:lnSpc>
            </a:pPr>
            <a:r>
              <a:rPr lang="en-GB" altLang="en-US" sz="2000">
                <a:latin typeface="Avenir Next LT Pro" panose="020B0504020202020204" pitchFamily="34" charset="0"/>
              </a:rPr>
              <a:t>This is possibly the cheapest source of finance available</a:t>
            </a:r>
          </a:p>
          <a:p>
            <a:pPr eaLnBrk="1">
              <a:lnSpc>
                <a:spcPct val="100000"/>
              </a:lnSpc>
            </a:pPr>
            <a:r>
              <a:rPr lang="en-GB" altLang="en-US" sz="2000">
                <a:latin typeface="Avenir Next LT Pro" panose="020B0504020202020204" pitchFamily="34" charset="0"/>
              </a:rPr>
              <a:t>Unfortunately, there are not too many sources of internally generated finance</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pic>
        <p:nvPicPr>
          <p:cNvPr id="10242" name="Picture 5">
            <a:extLst>
              <a:ext uri="{FF2B5EF4-FFF2-40B4-BE49-F238E27FC236}">
                <a16:creationId xmlns:a16="http://schemas.microsoft.com/office/drawing/2014/main" id="{EC4C49F0-3949-ED5D-DBE3-FC07A99CD5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9513" b="2"/>
          <a:stretch>
            <a:fillRect/>
          </a:stretch>
        </p:blipFill>
        <p:spPr bwMode="auto">
          <a:xfrm>
            <a:off x="228600" y="238125"/>
            <a:ext cx="7696200" cy="638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itle 1">
            <a:extLst>
              <a:ext uri="{FF2B5EF4-FFF2-40B4-BE49-F238E27FC236}">
                <a16:creationId xmlns:a16="http://schemas.microsoft.com/office/drawing/2014/main" id="{75A369FA-D468-A7AF-F1CF-80263BDD874C}"/>
              </a:ext>
            </a:extLst>
          </p:cNvPr>
          <p:cNvSpPr txBox="1">
            <a:spLocks noGrp="1" noChangeArrowheads="1"/>
          </p:cNvSpPr>
          <p:nvPr>
            <p:ph type="title"/>
          </p:nvPr>
        </p:nvSpPr>
        <p:spPr>
          <a:xfrm>
            <a:off x="8477250" y="603250"/>
            <a:ext cx="3144838" cy="1646238"/>
          </a:xfrm>
        </p:spPr>
        <p:txBody>
          <a:bodyPr/>
          <a:lstStyle/>
          <a:p>
            <a:pPr eaLnBrk="1"/>
            <a:r>
              <a:rPr lang="en-GB" altLang="en-US">
                <a:latin typeface="Avenir Next LT Pro Light" panose="020B0304020202020204" pitchFamily="34" charset="0"/>
              </a:rPr>
              <a:t>Internal Sources</a:t>
            </a:r>
          </a:p>
        </p:txBody>
      </p:sp>
      <p:sp>
        <p:nvSpPr>
          <p:cNvPr id="4" name="Text Placeholder 3">
            <a:extLst>
              <a:ext uri="{FF2B5EF4-FFF2-40B4-BE49-F238E27FC236}">
                <a16:creationId xmlns:a16="http://schemas.microsoft.com/office/drawing/2014/main" id="{365C4FC5-9130-4EF8-8BF4-A3ABEAB1E10F}"/>
              </a:ext>
            </a:extLst>
          </p:cNvPr>
          <p:cNvSpPr txBox="1">
            <a:spLocks noGrp="1" noChangeArrowheads="1"/>
          </p:cNvSpPr>
          <p:nvPr>
            <p:ph type="body" idx="2"/>
          </p:nvPr>
        </p:nvSpPr>
        <p:spPr>
          <a:xfrm>
            <a:off x="8477250" y="2386013"/>
            <a:ext cx="3144838" cy="3511550"/>
          </a:xfrm>
        </p:spPr>
        <p:txBody>
          <a:bodyPr/>
          <a:lstStyle/>
          <a:p>
            <a:pPr eaLnBrk="1"/>
            <a:r>
              <a:rPr lang="en-GB" altLang="en-US" sz="2800">
                <a:latin typeface="Avenir Next LT Pro" panose="020B0504020202020204" pitchFamily="34" charset="0"/>
              </a:rPr>
              <a:t>Retained Profits</a:t>
            </a:r>
          </a:p>
          <a:p>
            <a:pPr eaLnBrk="1"/>
            <a:r>
              <a:rPr lang="en-GB" altLang="en-US" sz="2800">
                <a:latin typeface="Avenir Next LT Pro" panose="020B0504020202020204" pitchFamily="34" charset="0"/>
              </a:rPr>
              <a:t>Goods and Services</a:t>
            </a:r>
          </a:p>
          <a:p>
            <a:pPr eaLnBrk="1"/>
            <a:r>
              <a:rPr lang="en-GB" altLang="en-US" sz="2800">
                <a:latin typeface="Avenir Next LT Pro" panose="020B0504020202020204" pitchFamily="34" charset="0"/>
              </a:rPr>
              <a:t>Debtor Control</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11266" name="Title 2">
            <a:extLst>
              <a:ext uri="{FF2B5EF4-FFF2-40B4-BE49-F238E27FC236}">
                <a16:creationId xmlns:a16="http://schemas.microsoft.com/office/drawing/2014/main" id="{8CA7EC9F-7F63-77CD-97CB-F69C91CB5EA5}"/>
              </a:ext>
            </a:extLst>
          </p:cNvPr>
          <p:cNvSpPr txBox="1">
            <a:spLocks noGrp="1" noChangeArrowheads="1"/>
          </p:cNvSpPr>
          <p:nvPr>
            <p:ph type="title"/>
          </p:nvPr>
        </p:nvSpPr>
        <p:spPr/>
        <p:txBody>
          <a:bodyPr/>
          <a:lstStyle/>
          <a:p>
            <a:pPr eaLnBrk="1"/>
            <a:r>
              <a:rPr lang="en-GB" altLang="en-US" b="1">
                <a:latin typeface="Avenir Next LT Pro Light" panose="020B0304020202020204" pitchFamily="34" charset="0"/>
              </a:rPr>
              <a:t>External Sources</a:t>
            </a:r>
          </a:p>
        </p:txBody>
      </p:sp>
      <p:grpSp>
        <p:nvGrpSpPr>
          <p:cNvPr id="11267" name="Text Placeholder 3">
            <a:extLst>
              <a:ext uri="{FF2B5EF4-FFF2-40B4-BE49-F238E27FC236}">
                <a16:creationId xmlns:a16="http://schemas.microsoft.com/office/drawing/2014/main" id="{C2938C56-FCE4-233C-4447-3E4B56494AF5}"/>
              </a:ext>
            </a:extLst>
          </p:cNvPr>
          <p:cNvGrpSpPr>
            <a:grpSpLocks/>
          </p:cNvGrpSpPr>
          <p:nvPr/>
        </p:nvGrpSpPr>
        <p:grpSpPr bwMode="auto">
          <a:xfrm>
            <a:off x="1211263" y="2247900"/>
            <a:ext cx="9396412" cy="3133725"/>
            <a:chOff x="1397998" y="2460668"/>
            <a:chExt cx="9395999" cy="3134526"/>
          </a:xfrm>
        </p:grpSpPr>
        <p:sp>
          <p:nvSpPr>
            <p:cNvPr id="4" name="Rectangle 3">
              <a:extLst>
                <a:ext uri="{FF2B5EF4-FFF2-40B4-BE49-F238E27FC236}">
                  <a16:creationId xmlns:a16="http://schemas.microsoft.com/office/drawing/2014/main" id="{23ECC389-2014-884F-3D04-D3C8BAE61DBB}"/>
                </a:ext>
              </a:extLst>
            </p:cNvPr>
            <p:cNvSpPr/>
            <p:nvPr/>
          </p:nvSpPr>
          <p:spPr>
            <a:xfrm>
              <a:off x="2585996" y="2460668"/>
              <a:ext cx="1943996" cy="1943996"/>
            </a:xfrm>
            <a:prstGeom prst="rect">
              <a:avLst/>
            </a:prstGeom>
            <a:blipFill>
              <a:blip r:embed="rId2">
                <a:alphaModFix/>
              </a:blip>
              <a:stretch>
                <a:fillRect/>
              </a:stretch>
            </a:blipFill>
            <a:ln cap="flat">
              <a:noFill/>
              <a:prstDash val="solid"/>
            </a:ln>
          </p:spPr>
          <p:txBody>
            <a:bodyPr lIns="0" tIns="0" rIns="0" bIns="0"/>
            <a:lstStyle/>
            <a:p>
              <a:pPr eaLnBrk="1" fontAlgn="auto" hangingPunct="1">
                <a:spcBef>
                  <a:spcPts val="0"/>
                </a:spcBef>
                <a:spcAft>
                  <a:spcPts val="0"/>
                </a:spcAft>
                <a:defRPr sz="1800" b="0" i="0" u="none" strike="noStrike" kern="0" cap="none" spc="0" baseline="0">
                  <a:solidFill>
                    <a:srgbClr val="000000"/>
                  </a:solidFill>
                  <a:uFillTx/>
                </a:defRPr>
              </a:pPr>
              <a:endParaRPr lang="en-GB">
                <a:solidFill>
                  <a:srgbClr val="000000"/>
                </a:solidFill>
                <a:latin typeface="Calibri"/>
              </a:endParaRPr>
            </a:p>
          </p:txBody>
        </p:sp>
        <p:sp>
          <p:nvSpPr>
            <p:cNvPr id="11271" name="Freeform: Shape 4">
              <a:extLst>
                <a:ext uri="{FF2B5EF4-FFF2-40B4-BE49-F238E27FC236}">
                  <a16:creationId xmlns:a16="http://schemas.microsoft.com/office/drawing/2014/main" id="{26448D33-BBC8-A76A-B856-AE95C2755876}"/>
                </a:ext>
              </a:extLst>
            </p:cNvPr>
            <p:cNvSpPr>
              <a:spLocks/>
            </p:cNvSpPr>
            <p:nvPr/>
          </p:nvSpPr>
          <p:spPr bwMode="auto">
            <a:xfrm>
              <a:off x="1397998" y="4875196"/>
              <a:ext cx="4320000" cy="719998"/>
            </a:xfrm>
            <a:custGeom>
              <a:avLst/>
              <a:gdLst>
                <a:gd name="T0" fmla="*/ 2160000 w 4320000"/>
                <a:gd name="T1" fmla="*/ 0 h 720000"/>
                <a:gd name="T2" fmla="*/ 4320000 w 4320000"/>
                <a:gd name="T3" fmla="*/ 359999 h 720000"/>
                <a:gd name="T4" fmla="*/ 2160000 w 4320000"/>
                <a:gd name="T5" fmla="*/ 719998 h 720000"/>
                <a:gd name="T6" fmla="*/ 0 w 4320000"/>
                <a:gd name="T7" fmla="*/ 359999 h 720000"/>
                <a:gd name="T8" fmla="*/ 0 w 4320000"/>
                <a:gd name="T9" fmla="*/ 0 h 720000"/>
                <a:gd name="T10" fmla="*/ 4320000 w 4320000"/>
                <a:gd name="T11" fmla="*/ 0 h 720000"/>
                <a:gd name="T12" fmla="*/ 4320000 w 4320000"/>
                <a:gd name="T13" fmla="*/ 719998 h 720000"/>
                <a:gd name="T14" fmla="*/ 0 w 4320000"/>
                <a:gd name="T15" fmla="*/ 719998 h 720000"/>
                <a:gd name="T16" fmla="*/ 0 w 4320000"/>
                <a:gd name="T17" fmla="*/ 0 h 720000"/>
                <a:gd name="T18" fmla="*/ 17694720 60000 65536"/>
                <a:gd name="T19" fmla="*/ 0 60000 65536"/>
                <a:gd name="T20" fmla="*/ 5898240 60000 65536"/>
                <a:gd name="T21" fmla="*/ 11796480 60000 65536"/>
                <a:gd name="T22" fmla="*/ 0 60000 65536"/>
                <a:gd name="T23" fmla="*/ 0 60000 65536"/>
                <a:gd name="T24" fmla="*/ 0 60000 65536"/>
                <a:gd name="T25" fmla="*/ 0 60000 65536"/>
                <a:gd name="T26" fmla="*/ 0 60000 65536"/>
                <a:gd name="T27" fmla="*/ 0 w 4320000"/>
                <a:gd name="T28" fmla="*/ 0 h 720000"/>
                <a:gd name="T29" fmla="*/ 4320000 w 4320000"/>
                <a:gd name="T30" fmla="*/ 720000 h 720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320000" h="720000">
                  <a:moveTo>
                    <a:pt x="0" y="0"/>
                  </a:moveTo>
                  <a:lnTo>
                    <a:pt x="4320000" y="0"/>
                  </a:lnTo>
                  <a:lnTo>
                    <a:pt x="4320000" y="720000"/>
                  </a:lnTo>
                  <a:lnTo>
                    <a:pt x="0" y="7200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1"/>
            <a:lstStyle>
              <a:lvl1pPr defTabSz="755650">
                <a:defRPr>
                  <a:solidFill>
                    <a:schemeClr val="tx1"/>
                  </a:solidFill>
                  <a:latin typeface="Calibri" panose="020F0502020204030204" pitchFamily="34" charset="0"/>
                </a:defRPr>
              </a:lvl1pPr>
              <a:lvl2pPr marL="742950" indent="-285750" defTabSz="755650">
                <a:defRPr>
                  <a:solidFill>
                    <a:schemeClr val="tx1"/>
                  </a:solidFill>
                  <a:latin typeface="Calibri" panose="020F0502020204030204" pitchFamily="34" charset="0"/>
                </a:defRPr>
              </a:lvl2pPr>
              <a:lvl3pPr marL="1143000" indent="-228600" defTabSz="755650">
                <a:defRPr>
                  <a:solidFill>
                    <a:schemeClr val="tx1"/>
                  </a:solidFill>
                  <a:latin typeface="Calibri" panose="020F0502020204030204" pitchFamily="34" charset="0"/>
                </a:defRPr>
              </a:lvl3pPr>
              <a:lvl4pPr marL="1600200" indent="-228600" defTabSz="755650">
                <a:defRPr>
                  <a:solidFill>
                    <a:schemeClr val="tx1"/>
                  </a:solidFill>
                  <a:latin typeface="Calibri" panose="020F0502020204030204" pitchFamily="34" charset="0"/>
                </a:defRPr>
              </a:lvl4pPr>
              <a:lvl5pPr marL="2057400" indent="-228600" defTabSz="755650">
                <a:defRPr>
                  <a:solidFill>
                    <a:schemeClr val="tx1"/>
                  </a:solidFill>
                  <a:latin typeface="Calibri" panose="020F0502020204030204" pitchFamily="34" charset="0"/>
                </a:defRPr>
              </a:lvl5pPr>
              <a:lvl6pPr marL="2514600" indent="-228600" defTabSz="755650" fontAlgn="base">
                <a:spcBef>
                  <a:spcPct val="0"/>
                </a:spcBef>
                <a:spcAft>
                  <a:spcPct val="0"/>
                </a:spcAft>
                <a:defRPr>
                  <a:solidFill>
                    <a:schemeClr val="tx1"/>
                  </a:solidFill>
                  <a:latin typeface="Calibri" panose="020F0502020204030204" pitchFamily="34" charset="0"/>
                </a:defRPr>
              </a:lvl6pPr>
              <a:lvl7pPr marL="2971800" indent="-228600" defTabSz="755650" fontAlgn="base">
                <a:spcBef>
                  <a:spcPct val="0"/>
                </a:spcBef>
                <a:spcAft>
                  <a:spcPct val="0"/>
                </a:spcAft>
                <a:defRPr>
                  <a:solidFill>
                    <a:schemeClr val="tx1"/>
                  </a:solidFill>
                  <a:latin typeface="Calibri" panose="020F0502020204030204" pitchFamily="34" charset="0"/>
                </a:defRPr>
              </a:lvl7pPr>
              <a:lvl8pPr marL="3429000" indent="-228600" defTabSz="755650" fontAlgn="base">
                <a:spcBef>
                  <a:spcPct val="0"/>
                </a:spcBef>
                <a:spcAft>
                  <a:spcPct val="0"/>
                </a:spcAft>
                <a:defRPr>
                  <a:solidFill>
                    <a:schemeClr val="tx1"/>
                  </a:solidFill>
                  <a:latin typeface="Calibri" panose="020F0502020204030204" pitchFamily="34" charset="0"/>
                </a:defRPr>
              </a:lvl8pPr>
              <a:lvl9pPr marL="3886200" indent="-228600" defTabSz="755650" fontAlgn="base">
                <a:spcBef>
                  <a:spcPct val="0"/>
                </a:spcBef>
                <a:spcAft>
                  <a:spcPct val="0"/>
                </a:spcAft>
                <a:defRPr>
                  <a:solidFill>
                    <a:schemeClr val="tx1"/>
                  </a:solidFill>
                  <a:latin typeface="Calibri" panose="020F0502020204030204" pitchFamily="34" charset="0"/>
                </a:defRPr>
              </a:lvl9pPr>
            </a:lstStyle>
            <a:p>
              <a:pPr algn="ctr" eaLnBrk="1" hangingPunct="1">
                <a:lnSpc>
                  <a:spcPct val="90000"/>
                </a:lnSpc>
                <a:spcAft>
                  <a:spcPts val="700"/>
                </a:spcAft>
              </a:pPr>
              <a:r>
                <a:rPr lang="en-GB" altLang="en-US" sz="2400">
                  <a:solidFill>
                    <a:srgbClr val="000000"/>
                  </a:solidFill>
                  <a:latin typeface="Avenir Next LT Pro" panose="020B0504020202020204" pitchFamily="34" charset="0"/>
                </a:rPr>
                <a:t>External sources require the firm to seek finance from outside itself.</a:t>
              </a:r>
              <a:endParaRPr lang="en-US" altLang="en-US" sz="2400">
                <a:solidFill>
                  <a:srgbClr val="000000"/>
                </a:solidFill>
                <a:latin typeface="Avenir Next LT Pro" panose="020B0504020202020204" pitchFamily="34" charset="0"/>
              </a:endParaRPr>
            </a:p>
          </p:txBody>
        </p:sp>
        <p:sp>
          <p:nvSpPr>
            <p:cNvPr id="6" name="Rectangle 5">
              <a:extLst>
                <a:ext uri="{FF2B5EF4-FFF2-40B4-BE49-F238E27FC236}">
                  <a16:creationId xmlns:a16="http://schemas.microsoft.com/office/drawing/2014/main" id="{E1CE4C37-F7E0-48D4-E113-08E348E7BCE2}"/>
                </a:ext>
              </a:extLst>
            </p:cNvPr>
            <p:cNvSpPr/>
            <p:nvPr/>
          </p:nvSpPr>
          <p:spPr>
            <a:xfrm>
              <a:off x="7661995" y="2460668"/>
              <a:ext cx="1943996" cy="1943996"/>
            </a:xfrm>
            <a:prstGeom prst="rect">
              <a:avLst/>
            </a:prstGeom>
            <a:blipFill>
              <a:blip r:embed="rId3">
                <a:alphaModFix/>
              </a:blip>
              <a:stretch>
                <a:fillRect/>
              </a:stretch>
            </a:blipFill>
            <a:ln cap="flat">
              <a:noFill/>
              <a:prstDash val="solid"/>
            </a:ln>
          </p:spPr>
          <p:txBody>
            <a:bodyPr lIns="0" tIns="0" rIns="0" bIns="0"/>
            <a:lstStyle/>
            <a:p>
              <a:pPr eaLnBrk="1" fontAlgn="auto" hangingPunct="1">
                <a:spcBef>
                  <a:spcPts val="0"/>
                </a:spcBef>
                <a:spcAft>
                  <a:spcPts val="0"/>
                </a:spcAft>
                <a:defRPr sz="1800" b="0" i="0" u="none" strike="noStrike" kern="0" cap="none" spc="0" baseline="0">
                  <a:solidFill>
                    <a:srgbClr val="000000"/>
                  </a:solidFill>
                  <a:uFillTx/>
                </a:defRPr>
              </a:pPr>
              <a:endParaRPr lang="en-GB">
                <a:solidFill>
                  <a:srgbClr val="000000"/>
                </a:solidFill>
                <a:latin typeface="Calibri"/>
              </a:endParaRPr>
            </a:p>
          </p:txBody>
        </p:sp>
        <p:sp>
          <p:nvSpPr>
            <p:cNvPr id="11275" name="Freeform: Shape 6">
              <a:extLst>
                <a:ext uri="{FF2B5EF4-FFF2-40B4-BE49-F238E27FC236}">
                  <a16:creationId xmlns:a16="http://schemas.microsoft.com/office/drawing/2014/main" id="{8C5577B1-73A4-0168-EF84-CCCB746D5A32}"/>
                </a:ext>
              </a:extLst>
            </p:cNvPr>
            <p:cNvSpPr>
              <a:spLocks/>
            </p:cNvSpPr>
            <p:nvPr/>
          </p:nvSpPr>
          <p:spPr bwMode="auto">
            <a:xfrm>
              <a:off x="6473997" y="4875196"/>
              <a:ext cx="4320000" cy="719998"/>
            </a:xfrm>
            <a:custGeom>
              <a:avLst/>
              <a:gdLst>
                <a:gd name="T0" fmla="*/ 2160000 w 4320000"/>
                <a:gd name="T1" fmla="*/ 0 h 720000"/>
                <a:gd name="T2" fmla="*/ 4320000 w 4320000"/>
                <a:gd name="T3" fmla="*/ 359999 h 720000"/>
                <a:gd name="T4" fmla="*/ 2160000 w 4320000"/>
                <a:gd name="T5" fmla="*/ 719998 h 720000"/>
                <a:gd name="T6" fmla="*/ 0 w 4320000"/>
                <a:gd name="T7" fmla="*/ 359999 h 720000"/>
                <a:gd name="T8" fmla="*/ 0 w 4320000"/>
                <a:gd name="T9" fmla="*/ 0 h 720000"/>
                <a:gd name="T10" fmla="*/ 4320000 w 4320000"/>
                <a:gd name="T11" fmla="*/ 0 h 720000"/>
                <a:gd name="T12" fmla="*/ 4320000 w 4320000"/>
                <a:gd name="T13" fmla="*/ 719998 h 720000"/>
                <a:gd name="T14" fmla="*/ 0 w 4320000"/>
                <a:gd name="T15" fmla="*/ 719998 h 720000"/>
                <a:gd name="T16" fmla="*/ 0 w 4320000"/>
                <a:gd name="T17" fmla="*/ 0 h 720000"/>
                <a:gd name="T18" fmla="*/ 17694720 60000 65536"/>
                <a:gd name="T19" fmla="*/ 0 60000 65536"/>
                <a:gd name="T20" fmla="*/ 5898240 60000 65536"/>
                <a:gd name="T21" fmla="*/ 11796480 60000 65536"/>
                <a:gd name="T22" fmla="*/ 0 60000 65536"/>
                <a:gd name="T23" fmla="*/ 0 60000 65536"/>
                <a:gd name="T24" fmla="*/ 0 60000 65536"/>
                <a:gd name="T25" fmla="*/ 0 60000 65536"/>
                <a:gd name="T26" fmla="*/ 0 60000 65536"/>
                <a:gd name="T27" fmla="*/ 0 w 4320000"/>
                <a:gd name="T28" fmla="*/ 0 h 720000"/>
                <a:gd name="T29" fmla="*/ 4320000 w 4320000"/>
                <a:gd name="T30" fmla="*/ 720000 h 720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320000" h="720000">
                  <a:moveTo>
                    <a:pt x="0" y="0"/>
                  </a:moveTo>
                  <a:lnTo>
                    <a:pt x="4320000" y="0"/>
                  </a:lnTo>
                  <a:lnTo>
                    <a:pt x="4320000" y="720000"/>
                  </a:lnTo>
                  <a:lnTo>
                    <a:pt x="0" y="7200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1"/>
            <a:lstStyle>
              <a:lvl1pPr defTabSz="755650">
                <a:defRPr>
                  <a:solidFill>
                    <a:schemeClr val="tx1"/>
                  </a:solidFill>
                  <a:latin typeface="Calibri" panose="020F0502020204030204" pitchFamily="34" charset="0"/>
                </a:defRPr>
              </a:lvl1pPr>
              <a:lvl2pPr marL="742950" indent="-285750" defTabSz="755650">
                <a:defRPr>
                  <a:solidFill>
                    <a:schemeClr val="tx1"/>
                  </a:solidFill>
                  <a:latin typeface="Calibri" panose="020F0502020204030204" pitchFamily="34" charset="0"/>
                </a:defRPr>
              </a:lvl2pPr>
              <a:lvl3pPr marL="1143000" indent="-228600" defTabSz="755650">
                <a:defRPr>
                  <a:solidFill>
                    <a:schemeClr val="tx1"/>
                  </a:solidFill>
                  <a:latin typeface="Calibri" panose="020F0502020204030204" pitchFamily="34" charset="0"/>
                </a:defRPr>
              </a:lvl3pPr>
              <a:lvl4pPr marL="1600200" indent="-228600" defTabSz="755650">
                <a:defRPr>
                  <a:solidFill>
                    <a:schemeClr val="tx1"/>
                  </a:solidFill>
                  <a:latin typeface="Calibri" panose="020F0502020204030204" pitchFamily="34" charset="0"/>
                </a:defRPr>
              </a:lvl4pPr>
              <a:lvl5pPr marL="2057400" indent="-228600" defTabSz="755650">
                <a:defRPr>
                  <a:solidFill>
                    <a:schemeClr val="tx1"/>
                  </a:solidFill>
                  <a:latin typeface="Calibri" panose="020F0502020204030204" pitchFamily="34" charset="0"/>
                </a:defRPr>
              </a:lvl5pPr>
              <a:lvl6pPr marL="2514600" indent="-228600" defTabSz="755650" fontAlgn="base">
                <a:spcBef>
                  <a:spcPct val="0"/>
                </a:spcBef>
                <a:spcAft>
                  <a:spcPct val="0"/>
                </a:spcAft>
                <a:defRPr>
                  <a:solidFill>
                    <a:schemeClr val="tx1"/>
                  </a:solidFill>
                  <a:latin typeface="Calibri" panose="020F0502020204030204" pitchFamily="34" charset="0"/>
                </a:defRPr>
              </a:lvl6pPr>
              <a:lvl7pPr marL="2971800" indent="-228600" defTabSz="755650" fontAlgn="base">
                <a:spcBef>
                  <a:spcPct val="0"/>
                </a:spcBef>
                <a:spcAft>
                  <a:spcPct val="0"/>
                </a:spcAft>
                <a:defRPr>
                  <a:solidFill>
                    <a:schemeClr val="tx1"/>
                  </a:solidFill>
                  <a:latin typeface="Calibri" panose="020F0502020204030204" pitchFamily="34" charset="0"/>
                </a:defRPr>
              </a:lvl7pPr>
              <a:lvl8pPr marL="3429000" indent="-228600" defTabSz="755650" fontAlgn="base">
                <a:spcBef>
                  <a:spcPct val="0"/>
                </a:spcBef>
                <a:spcAft>
                  <a:spcPct val="0"/>
                </a:spcAft>
                <a:defRPr>
                  <a:solidFill>
                    <a:schemeClr val="tx1"/>
                  </a:solidFill>
                  <a:latin typeface="Calibri" panose="020F0502020204030204" pitchFamily="34" charset="0"/>
                </a:defRPr>
              </a:lvl8pPr>
              <a:lvl9pPr marL="3886200" indent="-228600" defTabSz="755650" fontAlgn="base">
                <a:spcBef>
                  <a:spcPct val="0"/>
                </a:spcBef>
                <a:spcAft>
                  <a:spcPct val="0"/>
                </a:spcAft>
                <a:defRPr>
                  <a:solidFill>
                    <a:schemeClr val="tx1"/>
                  </a:solidFill>
                  <a:latin typeface="Calibri" panose="020F0502020204030204" pitchFamily="34" charset="0"/>
                </a:defRPr>
              </a:lvl9pPr>
            </a:lstStyle>
            <a:p>
              <a:pPr algn="ctr" eaLnBrk="1" hangingPunct="1">
                <a:lnSpc>
                  <a:spcPct val="90000"/>
                </a:lnSpc>
                <a:spcAft>
                  <a:spcPts val="700"/>
                </a:spcAft>
              </a:pPr>
              <a:r>
                <a:rPr lang="en-GB" altLang="en-US" sz="2400">
                  <a:solidFill>
                    <a:srgbClr val="000000"/>
                  </a:solidFill>
                  <a:latin typeface="Avenir Next LT Pro" panose="020B0504020202020204" pitchFamily="34" charset="0"/>
                </a:rPr>
                <a:t>This will always result in additional costs.  Nobody will give money to a firm without expecting some recompense. </a:t>
              </a:r>
              <a:endParaRPr lang="en-US" altLang="en-US" sz="2400">
                <a:solidFill>
                  <a:srgbClr val="000000"/>
                </a:solidFill>
                <a:latin typeface="Avenir Next LT Pro" panose="020B0504020202020204" pitchFamily="34" charset="0"/>
              </a:endParaRPr>
            </a:p>
          </p:txBody>
        </p:sp>
      </p:gr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FAAB2BE-C848-E026-252A-F125358BBEFE}"/>
              </a:ext>
            </a:extLst>
          </p:cNvPr>
          <p:cNvSpPr txBox="1">
            <a:spLocks noGrp="1" noChangeArrowheads="1"/>
          </p:cNvSpPr>
          <p:nvPr>
            <p:ph type="title"/>
          </p:nvPr>
        </p:nvSpPr>
        <p:spPr/>
        <p:txBody>
          <a:bodyPr/>
          <a:lstStyle/>
          <a:p>
            <a:pPr eaLnBrk="1"/>
            <a:r>
              <a:rPr lang="en-GB" altLang="en-US" b="1">
                <a:latin typeface="Avenir Next LT Pro Light" panose="020B0304020202020204" pitchFamily="34" charset="0"/>
              </a:rPr>
              <a:t>External Sources</a:t>
            </a:r>
          </a:p>
        </p:txBody>
      </p:sp>
      <p:sp>
        <p:nvSpPr>
          <p:cNvPr id="12291" name="Text Placeholder 2">
            <a:extLst>
              <a:ext uri="{FF2B5EF4-FFF2-40B4-BE49-F238E27FC236}">
                <a16:creationId xmlns:a16="http://schemas.microsoft.com/office/drawing/2014/main" id="{8789E737-7AEC-5151-D42C-F22C206A27D8}"/>
              </a:ext>
            </a:extLst>
          </p:cNvPr>
          <p:cNvSpPr txBox="1">
            <a:spLocks noGrp="1" noChangeArrowheads="1"/>
          </p:cNvSpPr>
          <p:nvPr>
            <p:ph type="body" idx="1"/>
          </p:nvPr>
        </p:nvSpPr>
        <p:spPr>
          <a:xfrm>
            <a:off x="1069975" y="2074863"/>
            <a:ext cx="4664075" cy="639762"/>
          </a:xfrm>
        </p:spPr>
        <p:txBody>
          <a:bodyPr/>
          <a:lstStyle/>
          <a:p>
            <a:pPr eaLnBrk="1">
              <a:spcBef>
                <a:spcPct val="0"/>
              </a:spcBef>
            </a:pPr>
            <a:r>
              <a:rPr lang="en-GB" altLang="en-US" sz="3200">
                <a:latin typeface="Avenir Next LT Pro" panose="020B0504020202020204" pitchFamily="34" charset="0"/>
              </a:rPr>
              <a:t>Debt </a:t>
            </a:r>
          </a:p>
        </p:txBody>
      </p:sp>
      <p:sp>
        <p:nvSpPr>
          <p:cNvPr id="4" name="Content Placeholder 3">
            <a:extLst>
              <a:ext uri="{FF2B5EF4-FFF2-40B4-BE49-F238E27FC236}">
                <a16:creationId xmlns:a16="http://schemas.microsoft.com/office/drawing/2014/main" id="{5C808CD0-4D2D-D21C-78D8-796BFF0D8A05}"/>
              </a:ext>
            </a:extLst>
          </p:cNvPr>
          <p:cNvSpPr txBox="1">
            <a:spLocks noGrp="1" noChangeArrowheads="1"/>
          </p:cNvSpPr>
          <p:nvPr>
            <p:ph type="body" idx="3"/>
          </p:nvPr>
        </p:nvSpPr>
        <p:spPr>
          <a:xfrm>
            <a:off x="1069975" y="2792413"/>
            <a:ext cx="4664075" cy="3163887"/>
          </a:xfrm>
        </p:spPr>
        <p:txBody>
          <a:bodyPr anchor="t"/>
          <a:lstStyle/>
          <a:p>
            <a:pPr marL="182563" indent="-182563" eaLnBrk="1">
              <a:spcBef>
                <a:spcPts val="900"/>
              </a:spcBef>
              <a:buFont typeface="Garamond" panose="02020404030301010803" pitchFamily="18" charset="0"/>
              <a:buChar char="◦"/>
            </a:pPr>
            <a:r>
              <a:rPr lang="en-GB" altLang="en-US" sz="2400" b="0">
                <a:latin typeface="Avenir Next LT Pro" panose="020B0504020202020204" pitchFamily="34" charset="0"/>
              </a:rPr>
              <a:t>Debt is simply the firm borrowing finance</a:t>
            </a:r>
          </a:p>
        </p:txBody>
      </p:sp>
      <p:sp>
        <p:nvSpPr>
          <p:cNvPr id="12293" name="Text Placeholder 4">
            <a:extLst>
              <a:ext uri="{FF2B5EF4-FFF2-40B4-BE49-F238E27FC236}">
                <a16:creationId xmlns:a16="http://schemas.microsoft.com/office/drawing/2014/main" id="{F38AFBF8-A816-7CFF-FE9E-86EA34F26193}"/>
              </a:ext>
            </a:extLst>
          </p:cNvPr>
          <p:cNvSpPr txBox="1">
            <a:spLocks noGrp="1" noChangeArrowheads="1"/>
          </p:cNvSpPr>
          <p:nvPr>
            <p:ph idx="2"/>
          </p:nvPr>
        </p:nvSpPr>
        <p:spPr>
          <a:xfrm>
            <a:off x="6457950" y="2074863"/>
            <a:ext cx="4664075" cy="639762"/>
          </a:xfrm>
        </p:spPr>
        <p:txBody>
          <a:bodyPr anchor="ctr"/>
          <a:lstStyle/>
          <a:p>
            <a:pPr marL="0" indent="0" eaLnBrk="1">
              <a:spcBef>
                <a:spcPct val="0"/>
              </a:spcBef>
              <a:buFont typeface="Garamond" panose="02020404030301010803" pitchFamily="18" charset="0"/>
              <a:buNone/>
            </a:pPr>
            <a:r>
              <a:rPr lang="en-GB" altLang="en-US" sz="2800" b="1">
                <a:latin typeface="Avenir Next LT Pro" panose="020B0504020202020204" pitchFamily="34" charset="0"/>
              </a:rPr>
              <a:t>Equity</a:t>
            </a:r>
          </a:p>
        </p:txBody>
      </p:sp>
      <p:sp>
        <p:nvSpPr>
          <p:cNvPr id="6" name="Content Placeholder 5">
            <a:extLst>
              <a:ext uri="{FF2B5EF4-FFF2-40B4-BE49-F238E27FC236}">
                <a16:creationId xmlns:a16="http://schemas.microsoft.com/office/drawing/2014/main" id="{609FAE42-003C-BC8B-7016-037B1D2B8D8C}"/>
              </a:ext>
            </a:extLst>
          </p:cNvPr>
          <p:cNvSpPr txBox="1">
            <a:spLocks noGrp="1" noChangeArrowheads="1"/>
          </p:cNvSpPr>
          <p:nvPr>
            <p:ph idx="4"/>
          </p:nvPr>
        </p:nvSpPr>
        <p:spPr>
          <a:xfrm>
            <a:off x="6457950" y="2792413"/>
            <a:ext cx="4664075" cy="3163887"/>
          </a:xfrm>
        </p:spPr>
        <p:txBody>
          <a:bodyPr/>
          <a:lstStyle/>
          <a:p>
            <a:pPr eaLnBrk="1"/>
            <a:r>
              <a:rPr lang="en-GB" altLang="en-US" sz="2400">
                <a:latin typeface="Avenir Next LT Pro" panose="020B0504020202020204" pitchFamily="34" charset="0"/>
              </a:rPr>
              <a:t>Equity refers to the firm raising finance by issuing shares</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5F657216-F58D-CF6E-AF9F-6AAA6818F9D9}"/>
              </a:ext>
            </a:extLst>
          </p:cNvPr>
          <p:cNvSpPr txBox="1">
            <a:spLocks noGrp="1" noChangeArrowheads="1"/>
          </p:cNvSpPr>
          <p:nvPr>
            <p:ph type="title"/>
          </p:nvPr>
        </p:nvSpPr>
        <p:spPr/>
        <p:txBody>
          <a:bodyPr/>
          <a:lstStyle/>
          <a:p>
            <a:pPr eaLnBrk="1"/>
            <a:r>
              <a:rPr lang="en-GB" altLang="en-US" b="1">
                <a:latin typeface="Avenir Next LT Pro Light" panose="020B0304020202020204" pitchFamily="34" charset="0"/>
              </a:rPr>
              <a:t>The method of external sources depends upon a number of factors</a:t>
            </a:r>
          </a:p>
        </p:txBody>
      </p:sp>
      <p:sp>
        <p:nvSpPr>
          <p:cNvPr id="3" name="Content Placeholder 2">
            <a:extLst>
              <a:ext uri="{FF2B5EF4-FFF2-40B4-BE49-F238E27FC236}">
                <a16:creationId xmlns:a16="http://schemas.microsoft.com/office/drawing/2014/main" id="{D5E4C15B-FCF6-C1B2-06D9-DFD676DC6BA7}"/>
              </a:ext>
            </a:extLst>
          </p:cNvPr>
          <p:cNvSpPr txBox="1">
            <a:spLocks noGrp="1" noChangeArrowheads="1"/>
          </p:cNvSpPr>
          <p:nvPr>
            <p:ph idx="1"/>
          </p:nvPr>
        </p:nvSpPr>
        <p:spPr/>
        <p:txBody>
          <a:bodyPr/>
          <a:lstStyle/>
          <a:p>
            <a:pPr eaLnBrk="1">
              <a:lnSpc>
                <a:spcPct val="100000"/>
              </a:lnSpc>
            </a:pPr>
            <a:r>
              <a:rPr lang="en-GB" altLang="en-US" sz="2800">
                <a:latin typeface="Arial" panose="020B0604020202020204" pitchFamily="34" charset="0"/>
                <a:cs typeface="Arial" panose="020B0604020202020204" pitchFamily="34" charset="0"/>
              </a:rPr>
              <a:t>The period of time that finance is needed</a:t>
            </a:r>
          </a:p>
          <a:p>
            <a:pPr eaLnBrk="1">
              <a:lnSpc>
                <a:spcPct val="100000"/>
              </a:lnSpc>
            </a:pPr>
            <a:r>
              <a:rPr lang="en-GB" altLang="en-US" sz="2800">
                <a:latin typeface="Arial" panose="020B0604020202020204" pitchFamily="34" charset="0"/>
                <a:cs typeface="Arial" panose="020B0604020202020204" pitchFamily="34" charset="0"/>
              </a:rPr>
              <a:t>The cost of finance</a:t>
            </a:r>
          </a:p>
          <a:p>
            <a:pPr eaLnBrk="1">
              <a:lnSpc>
                <a:spcPct val="100000"/>
              </a:lnSpc>
            </a:pPr>
            <a:r>
              <a:rPr lang="en-GB" altLang="en-US" sz="2800">
                <a:latin typeface="Arial" panose="020B0604020202020204" pitchFamily="34" charset="0"/>
                <a:cs typeface="Arial" panose="020B0604020202020204" pitchFamily="34" charset="0"/>
              </a:rPr>
              <a:t>The retention of control of the firm</a:t>
            </a:r>
          </a:p>
          <a:p>
            <a:pPr eaLnBrk="1">
              <a:lnSpc>
                <a:spcPct val="100000"/>
              </a:lnSpc>
            </a:pPr>
            <a:r>
              <a:rPr lang="en-GB" altLang="en-US" sz="2800">
                <a:latin typeface="Arial" panose="020B0604020202020204" pitchFamily="34" charset="0"/>
                <a:cs typeface="Arial" panose="020B0604020202020204" pitchFamily="34" charset="0"/>
              </a:rPr>
              <a:t>The level risk</a:t>
            </a:r>
          </a:p>
          <a:p>
            <a:pPr eaLnBrk="1">
              <a:lnSpc>
                <a:spcPct val="100000"/>
              </a:lnSpc>
            </a:pPr>
            <a:r>
              <a:rPr lang="en-GB" altLang="en-US" sz="2800">
                <a:latin typeface="Arial" panose="020B0604020202020204" pitchFamily="34" charset="0"/>
                <a:cs typeface="Arial" panose="020B0604020202020204" pitchFamily="34" charset="0"/>
              </a:rPr>
              <a:t>Capital gearing</a:t>
            </a:r>
          </a:p>
          <a:p>
            <a:pPr eaLnBrk="1">
              <a:lnSpc>
                <a:spcPct val="100000"/>
              </a:lnSpc>
            </a:pPr>
            <a:endParaRPr lang="en-GB" altLang="en-US" sz="2800">
              <a:latin typeface="Arial" panose="020B0604020202020204" pitchFamily="34" charset="0"/>
              <a:cs typeface="Arial" panose="020B0604020202020204" pitchFamily="34" charset="0"/>
            </a:endParaRPr>
          </a:p>
          <a:p>
            <a:pPr eaLnBrk="1"/>
            <a:endParaRPr lang="en-GB" altLang="en-US">
              <a:latin typeface="Avenir Next LT Pro" panose="020B0504020202020204"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AF847C43-5E0B-F3E6-9B33-9EDE34C942BD}"/>
              </a:ext>
            </a:extLst>
          </p:cNvPr>
          <p:cNvSpPr txBox="1">
            <a:spLocks noGrp="1" noChangeArrowheads="1"/>
          </p:cNvSpPr>
          <p:nvPr>
            <p:ph type="title"/>
          </p:nvPr>
        </p:nvSpPr>
        <p:spPr>
          <a:xfrm>
            <a:off x="8458200" y="608013"/>
            <a:ext cx="3162300" cy="1644650"/>
          </a:xfrm>
        </p:spPr>
        <p:txBody>
          <a:bodyPr/>
          <a:lstStyle/>
          <a:p>
            <a:pPr eaLnBrk="1"/>
            <a:r>
              <a:rPr lang="en-GB" altLang="en-US" b="1">
                <a:latin typeface="Avenir Next LT Pro Light" panose="020B0304020202020204" pitchFamily="34" charset="0"/>
              </a:rPr>
              <a:t>External Sources – Period of Time</a:t>
            </a:r>
          </a:p>
        </p:txBody>
      </p:sp>
      <p:sp>
        <p:nvSpPr>
          <p:cNvPr id="3" name="Content Placeholder 2">
            <a:extLst>
              <a:ext uri="{FF2B5EF4-FFF2-40B4-BE49-F238E27FC236}">
                <a16:creationId xmlns:a16="http://schemas.microsoft.com/office/drawing/2014/main" id="{FE48783F-CF0C-0BD0-9D3E-B47F51120B02}"/>
              </a:ext>
            </a:extLst>
          </p:cNvPr>
          <p:cNvSpPr txBox="1">
            <a:spLocks noGrp="1"/>
          </p:cNvSpPr>
          <p:nvPr>
            <p:ph type="body" idx="2"/>
          </p:nvPr>
        </p:nvSpPr>
        <p:spPr>
          <a:xfrm>
            <a:off x="685800" y="609600"/>
            <a:ext cx="6858000" cy="5334000"/>
          </a:xfrm>
        </p:spPr>
        <p:txBody>
          <a:bodyPr>
            <a:normAutofit fontScale="92500" lnSpcReduction="20000"/>
          </a:bodyPr>
          <a:lstStyle/>
          <a:p>
            <a:pPr marL="182880" indent="-182880" eaLnBrk="1" fontAlgn="auto">
              <a:spcBef>
                <a:spcPts val="900"/>
              </a:spcBef>
              <a:spcAft>
                <a:spcPts val="0"/>
              </a:spcAft>
              <a:buFont typeface="Garamond" pitchFamily="18"/>
              <a:buChar char="◦"/>
              <a:defRPr/>
            </a:pPr>
            <a:r>
              <a:rPr lang="en-GB" sz="2400" dirty="0"/>
              <a:t>External sources should be sought for only the length of time that the money is needed. This may appear self evident, but unfortunately  it is not for many firms.  </a:t>
            </a:r>
          </a:p>
          <a:p>
            <a:pPr marL="182880" indent="-182880" eaLnBrk="1" fontAlgn="auto">
              <a:spcBef>
                <a:spcPts val="900"/>
              </a:spcBef>
              <a:spcAft>
                <a:spcPts val="0"/>
              </a:spcAft>
              <a:buFont typeface="Garamond" pitchFamily="18"/>
              <a:buChar char="◦"/>
              <a:defRPr/>
            </a:pPr>
            <a:r>
              <a:rPr lang="en-GB" sz="2400" dirty="0"/>
              <a:t>If finance is required </a:t>
            </a:r>
            <a:r>
              <a:rPr lang="en-GB" sz="2400" b="1" dirty="0"/>
              <a:t>for long-term </a:t>
            </a:r>
            <a:r>
              <a:rPr lang="en-GB" sz="2400" dirty="0"/>
              <a:t>expansion, then long-term sources should be sought.  Similarly, if a firm is suffering from a </a:t>
            </a:r>
            <a:r>
              <a:rPr lang="en-GB" sz="2400" b="1" dirty="0"/>
              <a:t>very temporary shortage of cash, </a:t>
            </a:r>
            <a:r>
              <a:rPr lang="en-GB" sz="2400" dirty="0"/>
              <a:t>then only short-term sources of finance should be sought.</a:t>
            </a:r>
          </a:p>
          <a:p>
            <a:pPr marL="182880" indent="-182880" eaLnBrk="1" fontAlgn="auto">
              <a:spcBef>
                <a:spcPts val="900"/>
              </a:spcBef>
              <a:spcAft>
                <a:spcPts val="0"/>
              </a:spcAft>
              <a:buFont typeface="Garamond" pitchFamily="18"/>
              <a:buChar char="◦"/>
              <a:defRPr/>
            </a:pPr>
            <a:endParaRPr lang="en-GB" sz="2400" dirty="0"/>
          </a:p>
          <a:p>
            <a:pPr marL="182880" indent="-182880" eaLnBrk="1" fontAlgn="auto">
              <a:spcBef>
                <a:spcPts val="900"/>
              </a:spcBef>
              <a:spcAft>
                <a:spcPts val="0"/>
              </a:spcAft>
              <a:buFont typeface="Garamond" pitchFamily="18"/>
              <a:buChar char="◦"/>
              <a:defRPr/>
            </a:pPr>
            <a:r>
              <a:rPr lang="en-GB" sz="2400" b="1" dirty="0"/>
              <a:t>Debt is usually described as short term</a:t>
            </a:r>
          </a:p>
          <a:p>
            <a:pPr marL="182880" indent="-182880" eaLnBrk="1" fontAlgn="auto">
              <a:spcBef>
                <a:spcPts val="900"/>
              </a:spcBef>
              <a:spcAft>
                <a:spcPts val="0"/>
              </a:spcAft>
              <a:buFont typeface="Garamond" pitchFamily="18"/>
              <a:buChar char="◦"/>
              <a:defRPr/>
            </a:pPr>
            <a:r>
              <a:rPr lang="en-GB" sz="2400" b="1" dirty="0"/>
              <a:t>Equity is usually described as long term</a:t>
            </a:r>
          </a:p>
          <a:p>
            <a:pPr marL="182880" indent="-182880" eaLnBrk="1" fontAlgn="auto">
              <a:spcBef>
                <a:spcPts val="900"/>
              </a:spcBef>
              <a:spcAft>
                <a:spcPts val="0"/>
              </a:spcAft>
              <a:buFont typeface="Garamond" pitchFamily="18"/>
              <a:buChar char="◦"/>
              <a:defRPr/>
            </a:pPr>
            <a:r>
              <a:rPr lang="en-GB" sz="2400" b="1" dirty="0"/>
              <a:t>Capital gearing</a:t>
            </a:r>
            <a:r>
              <a:rPr lang="en-GB" sz="2400" dirty="0"/>
              <a:t> is a British term that refers to the amount of debt a company has relative to its equity</a:t>
            </a:r>
            <a:endParaRPr lang="en-GB" sz="2400" b="1" dirty="0"/>
          </a:p>
          <a:p>
            <a:pPr marL="274320" lvl="1" indent="0" eaLnBrk="1" fontAlgn="auto">
              <a:spcAft>
                <a:spcPts val="0"/>
              </a:spcAft>
              <a:buFont typeface="Garamond" pitchFamily="18"/>
              <a:buNone/>
              <a:defRPr/>
            </a:pPr>
            <a:endParaRPr lang="en-GB" sz="2400" dirty="0"/>
          </a:p>
          <a:p>
            <a:pPr lvl="1" indent="-182880" eaLnBrk="1" fontAlgn="auto">
              <a:spcAft>
                <a:spcPts val="0"/>
              </a:spcAft>
              <a:buFont typeface="Garamond" pitchFamily="18"/>
              <a:buChar char="◦"/>
              <a:defRPr/>
            </a:pPr>
            <a:endParaRPr lang="en-GB" sz="1900" dirty="0"/>
          </a:p>
          <a:p>
            <a:pPr marL="182880" indent="-182880" eaLnBrk="1" fontAlgn="auto">
              <a:spcBef>
                <a:spcPts val="900"/>
              </a:spcBef>
              <a:spcAft>
                <a:spcPts val="0"/>
              </a:spcAft>
              <a:buFont typeface="Garamond" pitchFamily="18"/>
              <a:buChar char="◦"/>
              <a:defRPr/>
            </a:pPr>
            <a:endParaRPr lang="en-GB" sz="1900" dirty="0"/>
          </a:p>
        </p:txBody>
      </p:sp>
      <p:sp>
        <p:nvSpPr>
          <p:cNvPr id="4" name="Text Placeholder 3">
            <a:extLst>
              <a:ext uri="{FF2B5EF4-FFF2-40B4-BE49-F238E27FC236}">
                <a16:creationId xmlns:a16="http://schemas.microsoft.com/office/drawing/2014/main" id="{77246F7A-B7B0-915C-0119-7374389DC350}"/>
              </a:ext>
            </a:extLst>
          </p:cNvPr>
          <p:cNvSpPr txBox="1">
            <a:spLocks noGrp="1"/>
          </p:cNvSpPr>
          <p:nvPr>
            <p:ph idx="1"/>
          </p:nvPr>
        </p:nvSpPr>
        <p:spPr>
          <a:xfrm>
            <a:off x="8458200" y="2336800"/>
            <a:ext cx="3162300" cy="3606800"/>
          </a:xfrm>
        </p:spPr>
        <p:txBody>
          <a:bodyPr>
            <a:normAutofit fontScale="92500" lnSpcReduction="20000"/>
          </a:bodyPr>
          <a:lstStyle/>
          <a:p>
            <a:pPr lvl="1" indent="0" eaLnBrk="1" fontAlgn="auto">
              <a:spcAft>
                <a:spcPts val="0"/>
              </a:spcAft>
              <a:buFont typeface="Garamond" pitchFamily="18"/>
              <a:buNone/>
              <a:defRPr/>
            </a:pPr>
            <a:r>
              <a:rPr lang="en-GB" sz="2600" dirty="0"/>
              <a:t>Short-term is less than one year</a:t>
            </a:r>
          </a:p>
          <a:p>
            <a:pPr lvl="1" indent="0" eaLnBrk="1" fontAlgn="auto">
              <a:spcAft>
                <a:spcPts val="0"/>
              </a:spcAft>
              <a:buFont typeface="Garamond" pitchFamily="18"/>
              <a:buNone/>
              <a:defRPr/>
            </a:pPr>
            <a:endParaRPr lang="en-GB" sz="2600" dirty="0"/>
          </a:p>
          <a:p>
            <a:pPr lvl="1" indent="0" eaLnBrk="1" fontAlgn="auto">
              <a:spcAft>
                <a:spcPts val="0"/>
              </a:spcAft>
              <a:buFont typeface="Garamond" pitchFamily="18"/>
              <a:buNone/>
              <a:defRPr/>
            </a:pPr>
            <a:r>
              <a:rPr lang="en-GB" sz="2600" dirty="0"/>
              <a:t>Medium term is more than one and less than five years</a:t>
            </a:r>
          </a:p>
          <a:p>
            <a:pPr lvl="1" indent="0" eaLnBrk="1" fontAlgn="auto">
              <a:spcAft>
                <a:spcPts val="0"/>
              </a:spcAft>
              <a:buFont typeface="Garamond" pitchFamily="18"/>
              <a:buNone/>
              <a:defRPr/>
            </a:pPr>
            <a:endParaRPr lang="en-GB" sz="2600" dirty="0"/>
          </a:p>
          <a:p>
            <a:pPr lvl="1" indent="0" eaLnBrk="1" fontAlgn="auto">
              <a:spcAft>
                <a:spcPts val="0"/>
              </a:spcAft>
              <a:buFont typeface="Garamond" pitchFamily="18"/>
              <a:buNone/>
              <a:defRPr/>
            </a:pPr>
            <a:r>
              <a:rPr lang="en-GB" sz="2600" dirty="0"/>
              <a:t>Long-term would be any period over five years.</a:t>
            </a:r>
          </a:p>
          <a:p>
            <a:pPr lvl="1" indent="0" eaLnBrk="1" fontAlgn="auto">
              <a:spcAft>
                <a:spcPts val="0"/>
              </a:spcAft>
              <a:buFont typeface="Garamond" pitchFamily="18"/>
              <a:buNone/>
              <a:defRPr/>
            </a:pPr>
            <a:endParaRPr lang="en-GB" sz="1900" dirty="0"/>
          </a:p>
          <a:p>
            <a:pPr marL="0" indent="0" eaLnBrk="1" fontAlgn="auto">
              <a:spcBef>
                <a:spcPts val="800"/>
              </a:spcBef>
              <a:spcAft>
                <a:spcPts val="0"/>
              </a:spcAft>
              <a:buFont typeface="Garamond" pitchFamily="18"/>
              <a:buNone/>
              <a:defRPr/>
            </a:pPr>
            <a:endParaRPr sz="1800"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8707DCFE-0BEA-ED7C-EC87-1FD89DC59D5C}"/>
              </a:ext>
            </a:extLst>
          </p:cNvPr>
          <p:cNvSpPr txBox="1">
            <a:spLocks noGrp="1" noChangeArrowheads="1"/>
          </p:cNvSpPr>
          <p:nvPr>
            <p:ph type="title"/>
          </p:nvPr>
        </p:nvSpPr>
        <p:spPr>
          <a:xfrm>
            <a:off x="1066800" y="642938"/>
            <a:ext cx="10058400" cy="747712"/>
          </a:xfrm>
        </p:spPr>
        <p:txBody>
          <a:bodyPr/>
          <a:lstStyle/>
          <a:p>
            <a:pPr eaLnBrk="1"/>
            <a:r>
              <a:rPr lang="en-GB" altLang="en-US" b="1">
                <a:latin typeface="Avenir Next LT Pro Light" panose="020B0304020202020204" pitchFamily="34" charset="0"/>
              </a:rPr>
              <a:t>Provision of External Finance</a:t>
            </a:r>
          </a:p>
        </p:txBody>
      </p:sp>
      <p:sp>
        <p:nvSpPr>
          <p:cNvPr id="3" name="Text Placeholder 2">
            <a:extLst>
              <a:ext uri="{FF2B5EF4-FFF2-40B4-BE49-F238E27FC236}">
                <a16:creationId xmlns:a16="http://schemas.microsoft.com/office/drawing/2014/main" id="{9BFDEAF8-7A4B-E1CD-83CD-D677EB4528BB}"/>
              </a:ext>
            </a:extLst>
          </p:cNvPr>
          <p:cNvSpPr txBox="1">
            <a:spLocks noGrp="1"/>
          </p:cNvSpPr>
          <p:nvPr>
            <p:ph type="body" idx="1"/>
          </p:nvPr>
        </p:nvSpPr>
        <p:spPr>
          <a:xfrm>
            <a:off x="763588" y="1450975"/>
            <a:ext cx="4662487" cy="641350"/>
          </a:xfrm>
        </p:spPr>
        <p:txBody>
          <a:bodyPr>
            <a:normAutofit fontScale="85000" lnSpcReduction="10000"/>
          </a:bodyPr>
          <a:lstStyle/>
          <a:p>
            <a:pPr eaLnBrk="1" fontAlgn="auto">
              <a:spcAft>
                <a:spcPts val="0"/>
              </a:spcAft>
              <a:buFont typeface="Garamond" pitchFamily="18"/>
              <a:buNone/>
              <a:defRPr/>
            </a:pPr>
            <a:r>
              <a:rPr lang="en-GB" sz="3200" dirty="0"/>
              <a:t>Short-term sources</a:t>
            </a:r>
          </a:p>
        </p:txBody>
      </p:sp>
      <p:sp>
        <p:nvSpPr>
          <p:cNvPr id="4" name="Content Placeholder 3">
            <a:extLst>
              <a:ext uri="{FF2B5EF4-FFF2-40B4-BE49-F238E27FC236}">
                <a16:creationId xmlns:a16="http://schemas.microsoft.com/office/drawing/2014/main" id="{E3EDC548-E183-E9DC-99C7-AFCE42D71B4F}"/>
              </a:ext>
            </a:extLst>
          </p:cNvPr>
          <p:cNvSpPr txBox="1">
            <a:spLocks noGrp="1"/>
          </p:cNvSpPr>
          <p:nvPr>
            <p:ph type="body" idx="3"/>
          </p:nvPr>
        </p:nvSpPr>
        <p:spPr>
          <a:xfrm>
            <a:off x="719138" y="2298700"/>
            <a:ext cx="5276850" cy="3914775"/>
          </a:xfrm>
        </p:spPr>
        <p:txBody>
          <a:bodyPr anchor="t">
            <a:normAutofit fontScale="85000" lnSpcReduction="10000"/>
          </a:bodyPr>
          <a:lstStyle/>
          <a:p>
            <a:pPr marL="182880" indent="-182880" eaLnBrk="1" fontAlgn="auto">
              <a:lnSpc>
                <a:spcPct val="120000"/>
              </a:lnSpc>
              <a:spcBef>
                <a:spcPts val="900"/>
              </a:spcBef>
              <a:spcAft>
                <a:spcPts val="0"/>
              </a:spcAft>
              <a:buFont typeface="Garamond" pitchFamily="18"/>
              <a:buChar char="◦"/>
              <a:defRPr/>
            </a:pPr>
            <a:r>
              <a:rPr lang="en-GB" sz="2400" b="0" dirty="0"/>
              <a:t>Overdrafts</a:t>
            </a:r>
          </a:p>
          <a:p>
            <a:pPr marL="182880" indent="-182880" eaLnBrk="1" fontAlgn="auto">
              <a:lnSpc>
                <a:spcPct val="120000"/>
              </a:lnSpc>
              <a:spcBef>
                <a:spcPts val="900"/>
              </a:spcBef>
              <a:spcAft>
                <a:spcPts val="0"/>
              </a:spcAft>
              <a:buFont typeface="Garamond" pitchFamily="18"/>
              <a:buChar char="◦"/>
              <a:defRPr/>
            </a:pPr>
            <a:r>
              <a:rPr lang="en-GB" sz="2400" b="0" dirty="0"/>
              <a:t>Creditors</a:t>
            </a:r>
          </a:p>
          <a:p>
            <a:pPr marL="182880" indent="-182880" eaLnBrk="1" fontAlgn="auto">
              <a:lnSpc>
                <a:spcPct val="120000"/>
              </a:lnSpc>
              <a:spcBef>
                <a:spcPts val="900"/>
              </a:spcBef>
              <a:spcAft>
                <a:spcPts val="0"/>
              </a:spcAft>
              <a:buFont typeface="Garamond" pitchFamily="18"/>
              <a:buChar char="◦"/>
              <a:defRPr/>
            </a:pPr>
            <a:r>
              <a:rPr lang="en-GB" sz="2400" b="0" dirty="0"/>
              <a:t>Factoring </a:t>
            </a:r>
          </a:p>
          <a:p>
            <a:pPr marL="182880" indent="-182880" eaLnBrk="1" fontAlgn="auto">
              <a:lnSpc>
                <a:spcPct val="120000"/>
              </a:lnSpc>
              <a:spcBef>
                <a:spcPts val="900"/>
              </a:spcBef>
              <a:spcAft>
                <a:spcPts val="0"/>
              </a:spcAft>
              <a:buFont typeface="Garamond" pitchFamily="18"/>
              <a:buChar char="◦"/>
              <a:defRPr/>
            </a:pPr>
            <a:r>
              <a:rPr lang="en-GB" sz="2400" dirty="0"/>
              <a:t>Definition:</a:t>
            </a:r>
            <a:r>
              <a:rPr lang="en-GB" sz="2400" b="0" dirty="0"/>
              <a:t> Factoring is a type of finance in which a business would sell its accounts receivable (invoices) to a third party to meet its short-term liquidity needs. Under the transaction between both parties, the factor would pay the amount due on the invoices minus its commission or fees.</a:t>
            </a:r>
            <a:endParaRPr lang="en-GB" sz="1800" b="0" dirty="0"/>
          </a:p>
        </p:txBody>
      </p:sp>
      <p:sp>
        <p:nvSpPr>
          <p:cNvPr id="16389" name="Text Placeholder 4">
            <a:extLst>
              <a:ext uri="{FF2B5EF4-FFF2-40B4-BE49-F238E27FC236}">
                <a16:creationId xmlns:a16="http://schemas.microsoft.com/office/drawing/2014/main" id="{A7D31BA5-5A13-D7C8-7C02-DFFEAD741B32}"/>
              </a:ext>
            </a:extLst>
          </p:cNvPr>
          <p:cNvSpPr txBox="1">
            <a:spLocks noGrp="1" noChangeArrowheads="1"/>
          </p:cNvSpPr>
          <p:nvPr>
            <p:ph idx="2"/>
          </p:nvPr>
        </p:nvSpPr>
        <p:spPr>
          <a:xfrm>
            <a:off x="6457950" y="1658938"/>
            <a:ext cx="4664075" cy="639762"/>
          </a:xfrm>
        </p:spPr>
        <p:txBody>
          <a:bodyPr anchor="ctr"/>
          <a:lstStyle/>
          <a:p>
            <a:pPr marL="0" indent="0" eaLnBrk="1">
              <a:spcBef>
                <a:spcPct val="0"/>
              </a:spcBef>
              <a:buFont typeface="Garamond" panose="02020404030301010803" pitchFamily="18" charset="0"/>
              <a:buNone/>
            </a:pPr>
            <a:r>
              <a:rPr lang="en-GB" altLang="en-US" sz="2800" b="1">
                <a:latin typeface="Avenir Next LT Pro" panose="020B0504020202020204" pitchFamily="34" charset="0"/>
              </a:rPr>
              <a:t>Medium Term Sources</a:t>
            </a:r>
          </a:p>
        </p:txBody>
      </p:sp>
      <p:sp>
        <p:nvSpPr>
          <p:cNvPr id="6" name="Content Placeholder 5">
            <a:extLst>
              <a:ext uri="{FF2B5EF4-FFF2-40B4-BE49-F238E27FC236}">
                <a16:creationId xmlns:a16="http://schemas.microsoft.com/office/drawing/2014/main" id="{19FF0881-2AA4-7FAD-0E25-042051C755DA}"/>
              </a:ext>
            </a:extLst>
          </p:cNvPr>
          <p:cNvSpPr txBox="1">
            <a:spLocks noGrp="1" noChangeArrowheads="1"/>
          </p:cNvSpPr>
          <p:nvPr>
            <p:ph idx="4"/>
          </p:nvPr>
        </p:nvSpPr>
        <p:spPr>
          <a:xfrm>
            <a:off x="6457950" y="2792413"/>
            <a:ext cx="4664075" cy="3163887"/>
          </a:xfrm>
        </p:spPr>
        <p:txBody>
          <a:bodyPr/>
          <a:lstStyle/>
          <a:p>
            <a:pPr eaLnBrk="1"/>
            <a:r>
              <a:rPr lang="en-GB" altLang="en-US" sz="2400">
                <a:latin typeface="Avenir Next LT Pro" panose="020B0504020202020204" pitchFamily="34" charset="0"/>
              </a:rPr>
              <a:t>Bank Loans</a:t>
            </a:r>
          </a:p>
          <a:p>
            <a:pPr eaLnBrk="1"/>
            <a:r>
              <a:rPr lang="en-GB" altLang="en-US" sz="2400">
                <a:latin typeface="Avenir Next LT Pro" panose="020B0504020202020204" pitchFamily="34" charset="0"/>
              </a:rPr>
              <a:t>Hire Purchase</a:t>
            </a:r>
          </a:p>
          <a:p>
            <a:pPr eaLnBrk="1"/>
            <a:r>
              <a:rPr lang="en-GB" altLang="en-US" sz="2400">
                <a:latin typeface="Avenir Next LT Pro" panose="020B0504020202020204" pitchFamily="34" charset="0"/>
              </a:rPr>
              <a:t>Leasing</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889D4D2-37FC-D49A-1F7F-C34B66384A49}"/>
              </a:ext>
            </a:extLst>
          </p:cNvPr>
          <p:cNvSpPr txBox="1">
            <a:spLocks noGrp="1" noChangeArrowheads="1"/>
          </p:cNvSpPr>
          <p:nvPr>
            <p:ph type="title"/>
          </p:nvPr>
        </p:nvSpPr>
        <p:spPr>
          <a:xfrm>
            <a:off x="8458200" y="608013"/>
            <a:ext cx="3162300" cy="1644650"/>
          </a:xfrm>
        </p:spPr>
        <p:txBody>
          <a:bodyPr/>
          <a:lstStyle/>
          <a:p>
            <a:pPr eaLnBrk="1"/>
            <a:r>
              <a:rPr lang="en-GB" altLang="en-US">
                <a:latin typeface="Avenir Next LT Pro Light" panose="020B0304020202020204" pitchFamily="34" charset="0"/>
              </a:rPr>
              <a:t>Provision of External Finance</a:t>
            </a:r>
          </a:p>
        </p:txBody>
      </p:sp>
      <p:pic>
        <p:nvPicPr>
          <p:cNvPr id="17411" name="Content Placeholder 5">
            <a:extLst>
              <a:ext uri="{FF2B5EF4-FFF2-40B4-BE49-F238E27FC236}">
                <a16:creationId xmlns:a16="http://schemas.microsoft.com/office/drawing/2014/main" id="{0A09DD0F-84BC-7508-5D90-47C081101A6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685800" y="461963"/>
            <a:ext cx="6858000" cy="5100637"/>
          </a:xfrm>
        </p:spPr>
      </p:pic>
      <p:sp>
        <p:nvSpPr>
          <p:cNvPr id="4" name="Text Placeholder 3">
            <a:extLst>
              <a:ext uri="{FF2B5EF4-FFF2-40B4-BE49-F238E27FC236}">
                <a16:creationId xmlns:a16="http://schemas.microsoft.com/office/drawing/2014/main" id="{F9638499-D129-F834-0906-1531565763F3}"/>
              </a:ext>
            </a:extLst>
          </p:cNvPr>
          <p:cNvSpPr txBox="1">
            <a:spLocks noGrp="1"/>
          </p:cNvSpPr>
          <p:nvPr>
            <p:ph type="body" idx="2"/>
          </p:nvPr>
        </p:nvSpPr>
        <p:spPr>
          <a:xfrm>
            <a:off x="8458200" y="2336800"/>
            <a:ext cx="3162300" cy="3606800"/>
          </a:xfrm>
        </p:spPr>
        <p:txBody>
          <a:bodyPr>
            <a:normAutofit fontScale="92500"/>
          </a:bodyPr>
          <a:lstStyle/>
          <a:p>
            <a:pPr eaLnBrk="1" fontAlgn="auto">
              <a:spcAft>
                <a:spcPts val="0"/>
              </a:spcAft>
              <a:buFont typeface="Garamond" pitchFamily="18"/>
              <a:buNone/>
              <a:defRPr/>
            </a:pPr>
            <a:r>
              <a:rPr lang="en-GB" sz="2400" b="1" dirty="0"/>
              <a:t>Long-term Sources</a:t>
            </a:r>
          </a:p>
          <a:p>
            <a:pPr eaLnBrk="1" fontAlgn="auto">
              <a:spcAft>
                <a:spcPts val="0"/>
              </a:spcAft>
              <a:buFont typeface="Garamond" pitchFamily="18"/>
              <a:buNone/>
              <a:defRPr/>
            </a:pPr>
            <a:r>
              <a:rPr lang="en-GB" sz="2400" dirty="0"/>
              <a:t>Mortgages</a:t>
            </a:r>
          </a:p>
          <a:p>
            <a:pPr eaLnBrk="1" fontAlgn="auto">
              <a:spcAft>
                <a:spcPts val="0"/>
              </a:spcAft>
              <a:buFont typeface="Garamond" pitchFamily="18"/>
              <a:buNone/>
              <a:defRPr/>
            </a:pPr>
            <a:r>
              <a:rPr lang="en-GB" sz="2400" dirty="0"/>
              <a:t>Debentures </a:t>
            </a:r>
            <a:r>
              <a:rPr lang="en-GB" sz="2400" i="1" dirty="0"/>
              <a:t>- is a long term yielding rate of interest issued by a company and secured against assets</a:t>
            </a:r>
            <a:r>
              <a:rPr lang="en-GB" sz="2400" dirty="0"/>
              <a:t>. </a:t>
            </a:r>
          </a:p>
          <a:p>
            <a:pPr eaLnBrk="1" fontAlgn="auto">
              <a:spcAft>
                <a:spcPts val="0"/>
              </a:spcAft>
              <a:buFont typeface="Garamond" pitchFamily="18"/>
              <a:buNone/>
              <a:defRPr/>
            </a:pPr>
            <a:r>
              <a:rPr lang="en-GB" sz="2400" dirty="0"/>
              <a:t>Equity</a:t>
            </a:r>
          </a:p>
          <a:p>
            <a:pPr eaLnBrk="1" fontAlgn="auto">
              <a:spcAft>
                <a:spcPts val="0"/>
              </a:spcAft>
              <a:buFont typeface="Garamond" pitchFamily="18"/>
              <a:buNone/>
              <a:defRPr/>
            </a:pPr>
            <a:endParaRPr lang="en-GB" dirty="0"/>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BE3294D3-D4C5-BA45-5C9A-CDBC5CE7A543}"/>
              </a:ext>
            </a:extLst>
          </p:cNvPr>
          <p:cNvSpPr txBox="1">
            <a:spLocks noGrp="1" noChangeArrowheads="1"/>
          </p:cNvSpPr>
          <p:nvPr>
            <p:ph type="title"/>
          </p:nvPr>
        </p:nvSpPr>
        <p:spPr/>
        <p:txBody>
          <a:bodyPr/>
          <a:lstStyle/>
          <a:p>
            <a:pPr eaLnBrk="1"/>
            <a:r>
              <a:rPr lang="en-GB" altLang="en-US" b="1">
                <a:latin typeface="Avenir Next LT Pro Light" panose="020B0304020202020204" pitchFamily="34" charset="0"/>
              </a:rPr>
              <a:t>Borrowing</a:t>
            </a:r>
          </a:p>
        </p:txBody>
      </p:sp>
      <p:sp>
        <p:nvSpPr>
          <p:cNvPr id="3" name="Content Placeholder 2">
            <a:extLst>
              <a:ext uri="{FF2B5EF4-FFF2-40B4-BE49-F238E27FC236}">
                <a16:creationId xmlns:a16="http://schemas.microsoft.com/office/drawing/2014/main" id="{BA9FC92A-117A-D510-A346-BE5E235BB3C8}"/>
              </a:ext>
            </a:extLst>
          </p:cNvPr>
          <p:cNvSpPr txBox="1">
            <a:spLocks noGrp="1" noChangeArrowheads="1"/>
          </p:cNvSpPr>
          <p:nvPr>
            <p:ph idx="1"/>
          </p:nvPr>
        </p:nvSpPr>
        <p:spPr>
          <a:xfrm>
            <a:off x="601663" y="2014538"/>
            <a:ext cx="8367712" cy="3849687"/>
          </a:xfrm>
        </p:spPr>
        <p:txBody>
          <a:bodyPr/>
          <a:lstStyle/>
          <a:p>
            <a:pPr eaLnBrk="1"/>
            <a:r>
              <a:rPr lang="en-GB" altLang="en-US" sz="2800">
                <a:latin typeface="Avenir Next LT Pro" panose="020B0504020202020204" pitchFamily="34" charset="0"/>
              </a:rPr>
              <a:t>When an organisation considers borrowing, it needs to ensure that it can </a:t>
            </a:r>
            <a:r>
              <a:rPr lang="en-GB" altLang="en-US" sz="2800" b="1">
                <a:latin typeface="Avenir Next LT Pro" panose="020B0504020202020204" pitchFamily="34" charset="0"/>
              </a:rPr>
              <a:t>afford to do so</a:t>
            </a:r>
          </a:p>
          <a:p>
            <a:pPr eaLnBrk="1"/>
            <a:r>
              <a:rPr lang="en-GB" altLang="en-US" sz="2800">
                <a:latin typeface="Avenir Next LT Pro" panose="020B0504020202020204" pitchFamily="34" charset="0"/>
              </a:rPr>
              <a:t>As well as consideration of the costs associated with the borrowing of money externally, a key role for the </a:t>
            </a:r>
            <a:r>
              <a:rPr lang="en-GB" altLang="en-US" sz="2800" b="1">
                <a:latin typeface="Avenir Next LT Pro" panose="020B0504020202020204" pitchFamily="34" charset="0"/>
              </a:rPr>
              <a:t>management accountant </a:t>
            </a:r>
            <a:r>
              <a:rPr lang="en-GB" altLang="en-US" sz="2800">
                <a:latin typeface="Avenir Next LT Pro" panose="020B0504020202020204" pitchFamily="34" charset="0"/>
              </a:rPr>
              <a:t>is the consideration of the costs associated with the day to day running of the organisation</a:t>
            </a:r>
          </a:p>
        </p:txBody>
      </p:sp>
      <p:pic>
        <p:nvPicPr>
          <p:cNvPr id="19460" name="Picture 3">
            <a:extLst>
              <a:ext uri="{FF2B5EF4-FFF2-40B4-BE49-F238E27FC236}">
                <a16:creationId xmlns:a16="http://schemas.microsoft.com/office/drawing/2014/main" id="{D7DE5C9E-80E7-27C6-D752-F007355DB2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90000" y="2192338"/>
            <a:ext cx="2911475" cy="291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213ABD7-7D8E-D805-BCB5-13D701BC6EB9}"/>
              </a:ext>
            </a:extLst>
          </p:cNvPr>
          <p:cNvSpPr txBox="1">
            <a:spLocks noGrp="1" noChangeArrowheads="1"/>
          </p:cNvSpPr>
          <p:nvPr>
            <p:ph idx="1"/>
          </p:nvPr>
        </p:nvSpPr>
        <p:spPr/>
        <p:txBody>
          <a:bodyPr/>
          <a:lstStyle/>
          <a:p>
            <a:pPr eaLnBrk="1"/>
            <a:r>
              <a:rPr lang="en-GB" altLang="en-US" sz="2800">
                <a:latin typeface="Arial" panose="020B0604020202020204" pitchFamily="34" charset="0"/>
              </a:rPr>
              <a:t>Cost accounting is an internal reporting system to facilitate decision making by management</a:t>
            </a:r>
          </a:p>
          <a:p>
            <a:pPr eaLnBrk="1"/>
            <a:r>
              <a:rPr lang="en-GB" altLang="en-US" sz="2800">
                <a:latin typeface="Arial" panose="020B0604020202020204" pitchFamily="34" charset="0"/>
              </a:rPr>
              <a:t>Cost accounting is a form of management accounting that enables an organisation to predict future expenditures</a:t>
            </a:r>
          </a:p>
          <a:p>
            <a:pPr eaLnBrk="1"/>
            <a:r>
              <a:rPr lang="en-GB" altLang="en-US" sz="2800">
                <a:latin typeface="Arial" panose="020B0604020202020204" pitchFamily="34" charset="0"/>
              </a:rPr>
              <a:t>Organisations do not have to use it (although most do in some form).</a:t>
            </a:r>
          </a:p>
        </p:txBody>
      </p:sp>
      <p:sp>
        <p:nvSpPr>
          <p:cNvPr id="20483" name="Title 1">
            <a:extLst>
              <a:ext uri="{FF2B5EF4-FFF2-40B4-BE49-F238E27FC236}">
                <a16:creationId xmlns:a16="http://schemas.microsoft.com/office/drawing/2014/main" id="{07126FF8-3D19-2EFA-80CF-4B7B77BBDECC}"/>
              </a:ext>
            </a:extLst>
          </p:cNvPr>
          <p:cNvSpPr txBox="1">
            <a:spLocks noGrp="1" noChangeArrowheads="1"/>
          </p:cNvSpPr>
          <p:nvPr>
            <p:ph type="title"/>
          </p:nvPr>
        </p:nvSpPr>
        <p:spPr/>
        <p:txBody>
          <a:bodyPr/>
          <a:lstStyle/>
          <a:p>
            <a:pPr eaLnBrk="1"/>
            <a:r>
              <a:rPr lang="en-GB" altLang="en-US" b="1">
                <a:latin typeface="Arial" panose="020B0604020202020204" pitchFamily="34" charset="0"/>
              </a:rPr>
              <a:t>Cost accounting is:</a:t>
            </a:r>
            <a:endParaRPr altLang="en-US">
              <a:latin typeface="Arial" panose="020B0604020202020204"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9AAA7D2-3509-27A0-D1FC-AB7AF0C26B89}"/>
              </a:ext>
            </a:extLst>
          </p:cNvPr>
          <p:cNvSpPr txBox="1">
            <a:spLocks noGrp="1" noChangeArrowheads="1"/>
          </p:cNvSpPr>
          <p:nvPr>
            <p:ph idx="1"/>
          </p:nvPr>
        </p:nvSpPr>
        <p:spPr/>
        <p:txBody>
          <a:bodyPr/>
          <a:lstStyle/>
          <a:p>
            <a:pPr eaLnBrk="1"/>
            <a:r>
              <a:rPr lang="en-GB" altLang="en-US" sz="2400">
                <a:latin typeface="Arial" panose="020B0604020202020204" pitchFamily="34" charset="0"/>
              </a:rPr>
              <a:t>Information may be approximate.</a:t>
            </a:r>
          </a:p>
          <a:p>
            <a:pPr eaLnBrk="1"/>
            <a:r>
              <a:rPr lang="en-GB" altLang="en-US" sz="2400">
                <a:latin typeface="Arial" panose="020B0604020202020204" pitchFamily="34" charset="0"/>
              </a:rPr>
              <a:t>Can be produced for any segment of an organisation.</a:t>
            </a:r>
          </a:p>
          <a:p>
            <a:pPr eaLnBrk="1"/>
            <a:r>
              <a:rPr lang="en-GB" altLang="en-US" sz="2400">
                <a:latin typeface="Arial" panose="020B0604020202020204" pitchFamily="34" charset="0"/>
              </a:rPr>
              <a:t>There are no prescribed rules.</a:t>
            </a:r>
          </a:p>
          <a:p>
            <a:pPr eaLnBrk="1"/>
            <a:r>
              <a:rPr lang="en-GB" altLang="en-US" sz="2400">
                <a:latin typeface="Arial" panose="020B0604020202020204" pitchFamily="34" charset="0"/>
              </a:rPr>
              <a:t>Can be for periods in the past, present or future.</a:t>
            </a:r>
          </a:p>
          <a:p>
            <a:pPr eaLnBrk="1"/>
            <a:r>
              <a:rPr lang="en-GB" altLang="en-US" sz="2400">
                <a:latin typeface="Arial" panose="020B0604020202020204" pitchFamily="34" charset="0"/>
              </a:rPr>
              <a:t>Produced when required.</a:t>
            </a:r>
          </a:p>
          <a:p>
            <a:pPr eaLnBrk="1"/>
            <a:r>
              <a:rPr lang="en-GB" altLang="en-US" sz="2400">
                <a:latin typeface="Arial" panose="020B0604020202020204" pitchFamily="34" charset="0"/>
              </a:rPr>
              <a:t>Prepared for management.</a:t>
            </a:r>
          </a:p>
          <a:p>
            <a:pPr eaLnBrk="1"/>
            <a:endParaRPr lang="en-GB" altLang="en-US">
              <a:latin typeface="Arial" panose="020B0604020202020204" pitchFamily="34" charset="0"/>
            </a:endParaRPr>
          </a:p>
        </p:txBody>
      </p:sp>
      <p:sp>
        <p:nvSpPr>
          <p:cNvPr id="21507" name="Title 1">
            <a:extLst>
              <a:ext uri="{FF2B5EF4-FFF2-40B4-BE49-F238E27FC236}">
                <a16:creationId xmlns:a16="http://schemas.microsoft.com/office/drawing/2014/main" id="{B39716D6-0F96-E61F-8535-C6C49BA6E082}"/>
              </a:ext>
            </a:extLst>
          </p:cNvPr>
          <p:cNvSpPr txBox="1">
            <a:spLocks noGrp="1" noChangeArrowheads="1"/>
          </p:cNvSpPr>
          <p:nvPr>
            <p:ph type="title"/>
          </p:nvPr>
        </p:nvSpPr>
        <p:spPr/>
        <p:txBody>
          <a:bodyPr/>
          <a:lstStyle/>
          <a:p>
            <a:pPr eaLnBrk="1"/>
            <a:r>
              <a:rPr lang="en-GB" altLang="en-US" b="1">
                <a:latin typeface="Arial" panose="020B0604020202020204" pitchFamily="34" charset="0"/>
              </a:rPr>
              <a:t>Cost accounting is:</a:t>
            </a:r>
            <a:endParaRPr altLang="en-US">
              <a:latin typeface="Arial" panose="020B0604020202020204" pitchFamily="34" charset="0"/>
            </a:endParaRPr>
          </a:p>
        </p:txBody>
      </p:sp>
      <p:pic>
        <p:nvPicPr>
          <p:cNvPr id="21508" name="Picture 3">
            <a:extLst>
              <a:ext uri="{FF2B5EF4-FFF2-40B4-BE49-F238E27FC236}">
                <a16:creationId xmlns:a16="http://schemas.microsoft.com/office/drawing/2014/main" id="{61DC8AD0-854A-78E2-F82D-D21BB564A8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43900" y="4027488"/>
            <a:ext cx="3186113"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2843767F-487C-3953-0A74-AF1084AAEEA8}"/>
              </a:ext>
            </a:extLst>
          </p:cNvPr>
          <p:cNvSpPr txBox="1">
            <a:spLocks noGrp="1"/>
          </p:cNvSpPr>
          <p:nvPr>
            <p:ph idx="1"/>
          </p:nvPr>
        </p:nvSpPr>
        <p:spPr/>
        <p:txBody>
          <a:bodyPr>
            <a:normAutofit lnSpcReduction="10000"/>
          </a:bodyPr>
          <a:lstStyle/>
          <a:p>
            <a:pPr marL="577845" indent="-577845" defTabSz="761996" eaLnBrk="1" fontAlgn="auto">
              <a:lnSpc>
                <a:spcPct val="100000"/>
              </a:lnSpc>
              <a:spcAft>
                <a:spcPts val="0"/>
              </a:spcAft>
              <a:buFont typeface="Garamond" pitchFamily="18"/>
              <a:buChar char="◦"/>
              <a:defRPr/>
            </a:pPr>
            <a:r>
              <a:rPr sz="2400" dirty="0">
                <a:solidFill>
                  <a:srgbClr val="262626"/>
                </a:solidFill>
                <a:latin typeface="Arial"/>
              </a:rPr>
              <a:t>The </a:t>
            </a:r>
            <a:r>
              <a:rPr sz="2400" b="1" dirty="0">
                <a:solidFill>
                  <a:srgbClr val="262626"/>
                </a:solidFill>
                <a:latin typeface="Arial"/>
              </a:rPr>
              <a:t>cost accountant </a:t>
            </a:r>
            <a:r>
              <a:rPr sz="2400" dirty="0">
                <a:solidFill>
                  <a:srgbClr val="262626"/>
                </a:solidFill>
                <a:latin typeface="Arial"/>
              </a:rPr>
              <a:t>provides answers to the following questions:</a:t>
            </a:r>
          </a:p>
          <a:p>
            <a:pPr marL="577845" indent="-577845" defTabSz="761996" eaLnBrk="1" fontAlgn="auto">
              <a:lnSpc>
                <a:spcPct val="100000"/>
              </a:lnSpc>
              <a:spcAft>
                <a:spcPts val="0"/>
              </a:spcAft>
              <a:buFont typeface="Garamond" pitchFamily="18"/>
              <a:buChar char="◦"/>
              <a:defRPr/>
            </a:pPr>
            <a:r>
              <a:rPr sz="2400" dirty="0">
                <a:solidFill>
                  <a:srgbClr val="262626"/>
                </a:solidFill>
                <a:latin typeface="Arial"/>
              </a:rPr>
              <a:t>What has been the costs of goods and services provided to the consumer?</a:t>
            </a:r>
          </a:p>
          <a:p>
            <a:pPr marL="577845" indent="-577845" defTabSz="761996" eaLnBrk="1" fontAlgn="auto">
              <a:lnSpc>
                <a:spcPct val="100000"/>
              </a:lnSpc>
              <a:spcAft>
                <a:spcPts val="0"/>
              </a:spcAft>
              <a:buFont typeface="Garamond" pitchFamily="18"/>
              <a:buChar char="◦"/>
              <a:defRPr/>
            </a:pPr>
            <a:r>
              <a:rPr sz="2400" dirty="0">
                <a:solidFill>
                  <a:srgbClr val="262626"/>
                </a:solidFill>
                <a:latin typeface="Arial"/>
              </a:rPr>
              <a:t>What are the revenues related to the costs to assess profits?</a:t>
            </a:r>
          </a:p>
          <a:p>
            <a:pPr marL="577845" indent="-577845" defTabSz="761996" eaLnBrk="1" fontAlgn="auto">
              <a:lnSpc>
                <a:spcPct val="100000"/>
              </a:lnSpc>
              <a:spcAft>
                <a:spcPts val="0"/>
              </a:spcAft>
              <a:buFont typeface="Garamond" pitchFamily="18"/>
              <a:buChar char="◦"/>
              <a:defRPr/>
            </a:pPr>
            <a:r>
              <a:rPr sz="2400" dirty="0">
                <a:solidFill>
                  <a:srgbClr val="262626"/>
                </a:solidFill>
                <a:latin typeface="Arial"/>
              </a:rPr>
              <a:t>What is the value of stocks of goods for balance sheet purposes?</a:t>
            </a:r>
          </a:p>
          <a:p>
            <a:pPr marL="577845" indent="-577845" defTabSz="761996" eaLnBrk="1" fontAlgn="auto">
              <a:lnSpc>
                <a:spcPct val="100000"/>
              </a:lnSpc>
              <a:spcAft>
                <a:spcPts val="0"/>
              </a:spcAft>
              <a:buFont typeface="Garamond" pitchFamily="18"/>
              <a:buChar char="◦"/>
              <a:defRPr/>
            </a:pPr>
            <a:r>
              <a:rPr sz="2400" dirty="0">
                <a:solidFill>
                  <a:srgbClr val="262626"/>
                </a:solidFill>
                <a:latin typeface="Arial"/>
              </a:rPr>
              <a:t>What are future costs of goods and services?</a:t>
            </a:r>
          </a:p>
          <a:p>
            <a:pPr marL="577845" indent="-577845" defTabSz="761996" eaLnBrk="1" fontAlgn="auto">
              <a:lnSpc>
                <a:spcPct val="100000"/>
              </a:lnSpc>
              <a:spcAft>
                <a:spcPts val="0"/>
              </a:spcAft>
              <a:buFont typeface="Garamond" pitchFamily="18"/>
              <a:buChar char="◦"/>
              <a:defRPr/>
            </a:pPr>
            <a:r>
              <a:rPr sz="2400" dirty="0">
                <a:solidFill>
                  <a:srgbClr val="262626"/>
                </a:solidFill>
                <a:latin typeface="Arial"/>
              </a:rPr>
              <a:t>How do actual costs compare to budgeted costs?</a:t>
            </a:r>
          </a:p>
          <a:p>
            <a:pPr marL="577845" indent="-577845" defTabSz="761996" eaLnBrk="1" fontAlgn="auto">
              <a:lnSpc>
                <a:spcPct val="100000"/>
              </a:lnSpc>
              <a:spcAft>
                <a:spcPts val="0"/>
              </a:spcAft>
              <a:buFont typeface="Garamond" pitchFamily="18"/>
              <a:buChar char="◦"/>
              <a:defRPr/>
            </a:pPr>
            <a:r>
              <a:rPr sz="2400" dirty="0">
                <a:solidFill>
                  <a:srgbClr val="262626"/>
                </a:solidFill>
                <a:latin typeface="Arial"/>
              </a:rPr>
              <a:t>What information does management need to make informed decisions about profits and costs?</a:t>
            </a:r>
          </a:p>
        </p:txBody>
      </p:sp>
      <p:sp>
        <p:nvSpPr>
          <p:cNvPr id="22531" name="Rectangle 2">
            <a:extLst>
              <a:ext uri="{FF2B5EF4-FFF2-40B4-BE49-F238E27FC236}">
                <a16:creationId xmlns:a16="http://schemas.microsoft.com/office/drawing/2014/main" id="{912E57D6-2EC9-29A6-711D-0ED9545EFD81}"/>
              </a:ext>
            </a:extLst>
          </p:cNvPr>
          <p:cNvSpPr txBox="1">
            <a:spLocks noGrp="1" noChangeArrowheads="1"/>
          </p:cNvSpPr>
          <p:nvPr>
            <p:ph type="title"/>
          </p:nvPr>
        </p:nvSpPr>
        <p:spPr/>
        <p:txBody>
          <a:bodyPr/>
          <a:lstStyle/>
          <a:p>
            <a:pPr eaLnBrk="1"/>
            <a:r>
              <a:rPr lang="en-GB" altLang="en-US" b="1">
                <a:latin typeface="Arial" panose="020B0604020202020204" pitchFamily="34" charset="0"/>
              </a:rPr>
              <a:t>Cost accounting is:</a:t>
            </a:r>
            <a:endParaRPr altLang="en-US">
              <a:latin typeface="Arial" panose="020B0604020202020204"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B1112932-1BA4-964D-6451-722AAB63C4E9}"/>
              </a:ext>
            </a:extLst>
          </p:cNvPr>
          <p:cNvSpPr txBox="1">
            <a:spLocks noGrp="1"/>
          </p:cNvSpPr>
          <p:nvPr>
            <p:ph idx="1"/>
          </p:nvPr>
        </p:nvSpPr>
        <p:spPr/>
        <p:txBody>
          <a:bodyPr>
            <a:normAutofit lnSpcReduction="10000"/>
          </a:bodyPr>
          <a:lstStyle/>
          <a:p>
            <a:pPr marL="182880" indent="-182880" eaLnBrk="1" fontAlgn="auto">
              <a:lnSpc>
                <a:spcPct val="80000"/>
              </a:lnSpc>
              <a:spcAft>
                <a:spcPts val="0"/>
              </a:spcAft>
              <a:buFont typeface="Garamond" pitchFamily="18"/>
              <a:buNone/>
              <a:defRPr/>
            </a:pPr>
            <a:r>
              <a:rPr sz="2000" dirty="0">
                <a:latin typeface="Arial" pitchFamily="34"/>
              </a:rPr>
              <a:t>	</a:t>
            </a:r>
          </a:p>
          <a:p>
            <a:pPr marL="182880" indent="-182880" eaLnBrk="1" fontAlgn="auto">
              <a:lnSpc>
                <a:spcPct val="100000"/>
              </a:lnSpc>
              <a:spcAft>
                <a:spcPts val="0"/>
              </a:spcAft>
              <a:buFont typeface="Garamond" pitchFamily="18"/>
              <a:buNone/>
              <a:defRPr/>
            </a:pPr>
            <a:r>
              <a:rPr sz="2400" b="1" dirty="0">
                <a:latin typeface="Arial" pitchFamily="34"/>
              </a:rPr>
              <a:t>Cost Unit</a:t>
            </a:r>
          </a:p>
          <a:p>
            <a:pPr marL="182880" indent="-182880" eaLnBrk="1" fontAlgn="auto">
              <a:lnSpc>
                <a:spcPct val="100000"/>
              </a:lnSpc>
              <a:spcAft>
                <a:spcPts val="0"/>
              </a:spcAft>
              <a:buFont typeface="Garamond" pitchFamily="18"/>
              <a:buNone/>
              <a:defRPr/>
            </a:pPr>
            <a:r>
              <a:rPr sz="2400" dirty="0">
                <a:latin typeface="Arial" pitchFamily="34"/>
              </a:rPr>
              <a:t>  A cost unit is a unit of product or service for which costs can be ascertained.</a:t>
            </a:r>
          </a:p>
          <a:p>
            <a:pPr marL="182880" indent="-182880" eaLnBrk="1" fontAlgn="auto">
              <a:lnSpc>
                <a:spcPct val="100000"/>
              </a:lnSpc>
              <a:spcAft>
                <a:spcPts val="0"/>
              </a:spcAft>
              <a:buFont typeface="Garamond" pitchFamily="18"/>
              <a:buNone/>
              <a:defRPr/>
            </a:pPr>
            <a:r>
              <a:rPr sz="2400" b="1" dirty="0">
                <a:latin typeface="Arial" pitchFamily="34"/>
              </a:rPr>
              <a:t>Direct Cost</a:t>
            </a:r>
          </a:p>
          <a:p>
            <a:pPr marL="182880" indent="-182880" eaLnBrk="1" fontAlgn="auto">
              <a:lnSpc>
                <a:spcPct val="100000"/>
              </a:lnSpc>
              <a:spcAft>
                <a:spcPts val="0"/>
              </a:spcAft>
              <a:buFont typeface="Garamond" pitchFamily="18"/>
              <a:buNone/>
              <a:defRPr/>
            </a:pPr>
            <a:r>
              <a:rPr sz="2400" dirty="0">
                <a:latin typeface="Arial" pitchFamily="34"/>
              </a:rPr>
              <a:t>	Costs which can be directly attributed to  a cost unit.</a:t>
            </a:r>
          </a:p>
          <a:p>
            <a:pPr marL="182880" indent="-182880" eaLnBrk="1" fontAlgn="auto">
              <a:lnSpc>
                <a:spcPct val="100000"/>
              </a:lnSpc>
              <a:spcAft>
                <a:spcPts val="0"/>
              </a:spcAft>
              <a:buFont typeface="Garamond" pitchFamily="18"/>
              <a:buNone/>
              <a:defRPr/>
            </a:pPr>
            <a:r>
              <a:rPr sz="2400" b="1" dirty="0">
                <a:latin typeface="Arial" pitchFamily="34"/>
              </a:rPr>
              <a:t>Indirect Cost</a:t>
            </a:r>
          </a:p>
          <a:p>
            <a:pPr marL="182880" indent="-182880" eaLnBrk="1" fontAlgn="auto">
              <a:lnSpc>
                <a:spcPct val="100000"/>
              </a:lnSpc>
              <a:spcAft>
                <a:spcPts val="0"/>
              </a:spcAft>
              <a:buFont typeface="Garamond" pitchFamily="18"/>
              <a:buNone/>
              <a:defRPr/>
            </a:pPr>
            <a:r>
              <a:rPr sz="2400" dirty="0">
                <a:latin typeface="Arial" pitchFamily="34"/>
              </a:rPr>
              <a:t>	Costs which cannot economically be identified with a specific cost unit.</a:t>
            </a:r>
          </a:p>
          <a:p>
            <a:pPr marL="182880" indent="-182880" eaLnBrk="1" fontAlgn="auto">
              <a:lnSpc>
                <a:spcPct val="100000"/>
              </a:lnSpc>
              <a:spcAft>
                <a:spcPts val="0"/>
              </a:spcAft>
              <a:buFont typeface="Garamond" pitchFamily="18"/>
              <a:buNone/>
              <a:defRPr/>
            </a:pPr>
            <a:r>
              <a:rPr sz="2400" dirty="0">
                <a:latin typeface="Arial" pitchFamily="34"/>
              </a:rPr>
              <a:t>	</a:t>
            </a:r>
          </a:p>
          <a:p>
            <a:pPr marL="182880" indent="-182880" eaLnBrk="1" fontAlgn="auto">
              <a:lnSpc>
                <a:spcPct val="80000"/>
              </a:lnSpc>
              <a:spcAft>
                <a:spcPts val="0"/>
              </a:spcAft>
              <a:buFont typeface="Garamond" pitchFamily="18"/>
              <a:buNone/>
              <a:defRPr/>
            </a:pPr>
            <a:endParaRPr sz="2000" dirty="0">
              <a:latin typeface="Arial" pitchFamily="34"/>
            </a:endParaRPr>
          </a:p>
          <a:p>
            <a:pPr marL="182880" indent="-182880" eaLnBrk="1" fontAlgn="auto">
              <a:lnSpc>
                <a:spcPct val="80000"/>
              </a:lnSpc>
              <a:spcAft>
                <a:spcPts val="0"/>
              </a:spcAft>
              <a:buFont typeface="Garamond" pitchFamily="18"/>
              <a:buChar char="◦"/>
              <a:defRPr/>
            </a:pPr>
            <a:endParaRPr lang="en-GB" sz="2000" dirty="0">
              <a:latin typeface="Arial" pitchFamily="34"/>
            </a:endParaRPr>
          </a:p>
        </p:txBody>
      </p:sp>
      <p:sp>
        <p:nvSpPr>
          <p:cNvPr id="23555" name="Rectangle 2">
            <a:extLst>
              <a:ext uri="{FF2B5EF4-FFF2-40B4-BE49-F238E27FC236}">
                <a16:creationId xmlns:a16="http://schemas.microsoft.com/office/drawing/2014/main" id="{72AC8329-99B0-576B-C76F-D225CE1F5052}"/>
              </a:ext>
            </a:extLst>
          </p:cNvPr>
          <p:cNvSpPr txBox="1">
            <a:spLocks noGrp="1" noChangeArrowheads="1"/>
          </p:cNvSpPr>
          <p:nvPr>
            <p:ph type="title"/>
          </p:nvPr>
        </p:nvSpPr>
        <p:spPr/>
        <p:txBody>
          <a:bodyPr/>
          <a:lstStyle/>
          <a:p>
            <a:pPr eaLnBrk="1"/>
            <a:r>
              <a:rPr altLang="en-US">
                <a:latin typeface="Arial" panose="020B0604020202020204" pitchFamily="34" charset="0"/>
              </a:rPr>
              <a:t>Key Definitions</a:t>
            </a:r>
          </a:p>
        </p:txBody>
      </p:sp>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1BB280E-C0DE-F94E-19F3-AEEC011292DA}"/>
              </a:ext>
            </a:extLst>
          </p:cNvPr>
          <p:cNvSpPr txBox="1">
            <a:spLocks noGrp="1"/>
          </p:cNvSpPr>
          <p:nvPr>
            <p:ph idx="1"/>
          </p:nvPr>
        </p:nvSpPr>
        <p:spPr>
          <a:xfrm>
            <a:off x="896938" y="1433513"/>
            <a:ext cx="10058400" cy="4278312"/>
          </a:xfrm>
        </p:spPr>
        <p:txBody>
          <a:bodyPr>
            <a:normAutofit fontScale="92500" lnSpcReduction="20000"/>
          </a:bodyPr>
          <a:lstStyle/>
          <a:p>
            <a:pPr marL="365760" indent="-365760" eaLnBrk="1" fontAlgn="auto">
              <a:lnSpc>
                <a:spcPct val="90000"/>
              </a:lnSpc>
              <a:spcAft>
                <a:spcPts val="0"/>
              </a:spcAft>
              <a:buFont typeface="Garamond" pitchFamily="18"/>
              <a:buChar char="◦"/>
              <a:defRPr/>
            </a:pPr>
            <a:r>
              <a:rPr sz="2400" b="1" dirty="0">
                <a:solidFill>
                  <a:srgbClr val="262626"/>
                </a:solidFill>
                <a:latin typeface="+mn-lt"/>
                <a:cs typeface="Arial" pitchFamily="34"/>
              </a:rPr>
              <a:t>Direct costs</a:t>
            </a:r>
          </a:p>
          <a:p>
            <a:pPr marL="365760" indent="-365760" eaLnBrk="1" fontAlgn="auto">
              <a:spcAft>
                <a:spcPts val="0"/>
              </a:spcAft>
              <a:buFont typeface="Garamond" pitchFamily="18"/>
              <a:buChar char="◦"/>
              <a:defRPr/>
            </a:pPr>
            <a:r>
              <a:rPr sz="2400" dirty="0">
                <a:solidFill>
                  <a:srgbClr val="262626"/>
                </a:solidFill>
                <a:latin typeface="+mn-lt"/>
                <a:cs typeface="Arial" pitchFamily="34"/>
              </a:rPr>
              <a:t>These are costs that can be economically traced, identified and matched to the product being produced or service provided</a:t>
            </a:r>
          </a:p>
          <a:p>
            <a:pPr marL="365760" indent="-365760" eaLnBrk="1" fontAlgn="auto">
              <a:spcAft>
                <a:spcPts val="0"/>
              </a:spcAft>
              <a:buFont typeface="Garamond" pitchFamily="18"/>
              <a:buChar char="◦"/>
              <a:defRPr/>
            </a:pPr>
            <a:r>
              <a:rPr sz="2400" dirty="0">
                <a:solidFill>
                  <a:srgbClr val="262626"/>
                </a:solidFill>
                <a:latin typeface="+mn-lt"/>
                <a:cs typeface="Arial" pitchFamily="34"/>
              </a:rPr>
              <a:t>The sum of the direct costs for a product or service is often referred to as prime cost.</a:t>
            </a:r>
          </a:p>
          <a:p>
            <a:pPr marL="182880" indent="-182880" eaLnBrk="1" fontAlgn="auto">
              <a:lnSpc>
                <a:spcPct val="60000"/>
              </a:lnSpc>
              <a:spcAft>
                <a:spcPts val="0"/>
              </a:spcAft>
              <a:buFont typeface="Garamond" pitchFamily="18"/>
              <a:buNone/>
              <a:defRPr/>
            </a:pPr>
            <a:endParaRPr sz="2400" dirty="0">
              <a:latin typeface="+mn-lt"/>
              <a:cs typeface="Arial" pitchFamily="34"/>
            </a:endParaRPr>
          </a:p>
          <a:p>
            <a:pPr marL="182880" indent="-182880" eaLnBrk="1" fontAlgn="auto">
              <a:lnSpc>
                <a:spcPct val="60000"/>
              </a:lnSpc>
              <a:spcAft>
                <a:spcPts val="0"/>
              </a:spcAft>
              <a:buFont typeface="Garamond" pitchFamily="18"/>
              <a:buNone/>
              <a:defRPr/>
            </a:pPr>
            <a:r>
              <a:rPr sz="2400" b="1" dirty="0">
                <a:latin typeface="+mn-lt"/>
                <a:cs typeface="Arial" pitchFamily="34"/>
              </a:rPr>
              <a:t>Three types of direct costs:</a:t>
            </a:r>
          </a:p>
          <a:p>
            <a:pPr marL="182880" indent="-182880" eaLnBrk="1" fontAlgn="auto">
              <a:lnSpc>
                <a:spcPct val="60000"/>
              </a:lnSpc>
              <a:spcAft>
                <a:spcPts val="0"/>
              </a:spcAft>
              <a:buFont typeface="Garamond" pitchFamily="18"/>
              <a:buNone/>
              <a:defRPr/>
            </a:pPr>
            <a:r>
              <a:rPr sz="2400" b="1" dirty="0">
                <a:latin typeface="+mn-lt"/>
                <a:cs typeface="Arial" pitchFamily="34"/>
              </a:rPr>
              <a:t>			</a:t>
            </a:r>
          </a:p>
          <a:p>
            <a:pPr marL="182880" indent="-182880" eaLnBrk="1" fontAlgn="auto">
              <a:lnSpc>
                <a:spcPct val="60000"/>
              </a:lnSpc>
              <a:spcAft>
                <a:spcPts val="0"/>
              </a:spcAft>
              <a:buFont typeface="Garamond" pitchFamily="18"/>
              <a:buNone/>
              <a:defRPr/>
            </a:pPr>
            <a:r>
              <a:rPr sz="2400" dirty="0">
                <a:latin typeface="+mn-lt"/>
                <a:cs typeface="Arial" pitchFamily="34"/>
              </a:rPr>
              <a:t>			Direct Labour</a:t>
            </a:r>
          </a:p>
          <a:p>
            <a:pPr marL="182880" indent="-182880" eaLnBrk="1" fontAlgn="auto">
              <a:lnSpc>
                <a:spcPct val="60000"/>
              </a:lnSpc>
              <a:spcAft>
                <a:spcPts val="0"/>
              </a:spcAft>
              <a:buFont typeface="Garamond" pitchFamily="18"/>
              <a:buNone/>
              <a:defRPr/>
            </a:pPr>
            <a:r>
              <a:rPr sz="2400" dirty="0">
                <a:latin typeface="+mn-lt"/>
                <a:cs typeface="Arial" pitchFamily="34"/>
              </a:rPr>
              <a:t>			</a:t>
            </a:r>
          </a:p>
          <a:p>
            <a:pPr marL="182880" indent="-182880" eaLnBrk="1" fontAlgn="auto">
              <a:lnSpc>
                <a:spcPct val="60000"/>
              </a:lnSpc>
              <a:spcAft>
                <a:spcPts val="0"/>
              </a:spcAft>
              <a:buFont typeface="Garamond" pitchFamily="18"/>
              <a:buNone/>
              <a:defRPr/>
            </a:pPr>
            <a:r>
              <a:rPr sz="2400" dirty="0">
                <a:latin typeface="+mn-lt"/>
                <a:cs typeface="Arial" pitchFamily="34"/>
              </a:rPr>
              <a:t>			Direct Materials</a:t>
            </a:r>
          </a:p>
          <a:p>
            <a:pPr marL="182880" indent="-182880" eaLnBrk="1" fontAlgn="auto">
              <a:lnSpc>
                <a:spcPct val="60000"/>
              </a:lnSpc>
              <a:spcAft>
                <a:spcPts val="0"/>
              </a:spcAft>
              <a:buFont typeface="Garamond" pitchFamily="18"/>
              <a:buNone/>
              <a:defRPr/>
            </a:pPr>
            <a:r>
              <a:rPr sz="2400" dirty="0">
                <a:latin typeface="+mn-lt"/>
                <a:cs typeface="Arial" pitchFamily="34"/>
              </a:rPr>
              <a:t>			</a:t>
            </a:r>
          </a:p>
          <a:p>
            <a:pPr marL="182880" indent="-182880" eaLnBrk="1" fontAlgn="auto">
              <a:lnSpc>
                <a:spcPct val="60000"/>
              </a:lnSpc>
              <a:spcAft>
                <a:spcPts val="0"/>
              </a:spcAft>
              <a:buFont typeface="Garamond" pitchFamily="18"/>
              <a:buNone/>
              <a:defRPr/>
            </a:pPr>
            <a:r>
              <a:rPr sz="2400" dirty="0">
                <a:latin typeface="+mn-lt"/>
                <a:cs typeface="Arial" pitchFamily="34"/>
              </a:rPr>
              <a:t>			Direct Expenses</a:t>
            </a:r>
          </a:p>
          <a:p>
            <a:pPr marL="182880" indent="-182880" eaLnBrk="1" fontAlgn="auto">
              <a:lnSpc>
                <a:spcPct val="60000"/>
              </a:lnSpc>
              <a:spcAft>
                <a:spcPts val="0"/>
              </a:spcAft>
              <a:buFont typeface="Garamond" pitchFamily="18"/>
              <a:buNone/>
              <a:defRPr/>
            </a:pPr>
            <a:r>
              <a:rPr sz="2400" dirty="0">
                <a:latin typeface="+mn-lt"/>
              </a:rPr>
              <a:t>	</a:t>
            </a:r>
            <a:endParaRPr lang="en-GB" sz="2400" dirty="0">
              <a:latin typeface="+mn-lt"/>
            </a:endParaRPr>
          </a:p>
          <a:p>
            <a:pPr marL="365760" indent="-365760" eaLnBrk="1" fontAlgn="auto">
              <a:lnSpc>
                <a:spcPct val="90000"/>
              </a:lnSpc>
              <a:spcAft>
                <a:spcPts val="0"/>
              </a:spcAft>
              <a:buFont typeface="Garamond" pitchFamily="18"/>
              <a:buChar char="◦"/>
              <a:defRPr/>
            </a:pPr>
            <a:endParaRPr sz="2400" dirty="0">
              <a:solidFill>
                <a:srgbClr val="262626"/>
              </a:solidFill>
              <a:latin typeface="+mn-lt"/>
            </a:endParaRPr>
          </a:p>
          <a:p>
            <a:pPr marL="365760" indent="-365760" eaLnBrk="1" fontAlgn="auto">
              <a:lnSpc>
                <a:spcPct val="90000"/>
              </a:lnSpc>
              <a:spcAft>
                <a:spcPts val="0"/>
              </a:spcAft>
              <a:buFont typeface="Garamond" pitchFamily="18"/>
              <a:buChar char="◦"/>
              <a:defRPr/>
            </a:pPr>
            <a:endParaRPr sz="600" dirty="0">
              <a:solidFill>
                <a:srgbClr val="262626"/>
              </a:solidFill>
            </a:endParaRPr>
          </a:p>
        </p:txBody>
      </p:sp>
      <p:sp>
        <p:nvSpPr>
          <p:cNvPr id="24579" name="Title 2">
            <a:extLst>
              <a:ext uri="{FF2B5EF4-FFF2-40B4-BE49-F238E27FC236}">
                <a16:creationId xmlns:a16="http://schemas.microsoft.com/office/drawing/2014/main" id="{0FD335D0-CD70-D3A8-7FF2-E657C36BA5D1}"/>
              </a:ext>
            </a:extLst>
          </p:cNvPr>
          <p:cNvSpPr txBox="1">
            <a:spLocks noGrp="1" noChangeArrowheads="1"/>
          </p:cNvSpPr>
          <p:nvPr>
            <p:ph type="title"/>
          </p:nvPr>
        </p:nvSpPr>
        <p:spPr>
          <a:xfrm>
            <a:off x="650875" y="446088"/>
            <a:ext cx="10058400" cy="846137"/>
          </a:xfrm>
        </p:spPr>
        <p:txBody>
          <a:bodyPr/>
          <a:lstStyle/>
          <a:p>
            <a:pPr eaLnBrk="1"/>
            <a:r>
              <a:rPr altLang="en-US" b="1">
                <a:latin typeface="Avenir Next LT Pro Light" panose="020B0304020202020204" pitchFamily="34" charset="0"/>
              </a:rPr>
              <a:t>Direct vs. Indirect</a:t>
            </a:r>
            <a:endParaRPr altLang="en-US">
              <a:latin typeface="Avenir Next LT Pro Light" panose="020B0304020202020204"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FB7B716-6843-3481-A767-EF015FA5C57C}"/>
              </a:ext>
            </a:extLst>
          </p:cNvPr>
          <p:cNvSpPr txBox="1">
            <a:spLocks noGrp="1"/>
          </p:cNvSpPr>
          <p:nvPr>
            <p:ph idx="1"/>
          </p:nvPr>
        </p:nvSpPr>
        <p:spPr>
          <a:xfrm>
            <a:off x="793750" y="1555750"/>
            <a:ext cx="10058400" cy="4856163"/>
          </a:xfrm>
        </p:spPr>
        <p:txBody>
          <a:bodyPr>
            <a:normAutofit lnSpcReduction="10000"/>
          </a:bodyPr>
          <a:lstStyle/>
          <a:p>
            <a:pPr marL="365760" indent="-365760" eaLnBrk="1" fontAlgn="auto">
              <a:lnSpc>
                <a:spcPct val="100000"/>
              </a:lnSpc>
              <a:spcAft>
                <a:spcPts val="0"/>
              </a:spcAft>
              <a:buFont typeface="Garamond" pitchFamily="18"/>
              <a:buChar char="◦"/>
              <a:defRPr/>
            </a:pPr>
            <a:r>
              <a:rPr sz="2000" b="1" dirty="0">
                <a:solidFill>
                  <a:srgbClr val="262626"/>
                </a:solidFill>
                <a:latin typeface="+mn-lt"/>
              </a:rPr>
              <a:t>Indirect Costs</a:t>
            </a:r>
          </a:p>
          <a:p>
            <a:pPr marL="365760" indent="-365760" eaLnBrk="1" fontAlgn="auto">
              <a:lnSpc>
                <a:spcPct val="100000"/>
              </a:lnSpc>
              <a:spcAft>
                <a:spcPts val="0"/>
              </a:spcAft>
              <a:buFont typeface="Garamond" pitchFamily="18"/>
              <a:buChar char="◦"/>
              <a:defRPr/>
            </a:pPr>
            <a:r>
              <a:rPr sz="2000" dirty="0">
                <a:solidFill>
                  <a:srgbClr val="262626"/>
                </a:solidFill>
                <a:latin typeface="+mn-lt"/>
              </a:rPr>
              <a:t>These are also referred to as overheads</a:t>
            </a:r>
          </a:p>
          <a:p>
            <a:pPr marL="365760" indent="-365760" eaLnBrk="1" fontAlgn="auto">
              <a:lnSpc>
                <a:spcPct val="100000"/>
              </a:lnSpc>
              <a:spcAft>
                <a:spcPts val="0"/>
              </a:spcAft>
              <a:buFont typeface="Garamond" pitchFamily="18"/>
              <a:buChar char="◦"/>
              <a:defRPr/>
            </a:pPr>
            <a:r>
              <a:rPr sz="2000" dirty="0">
                <a:solidFill>
                  <a:srgbClr val="262626"/>
                </a:solidFill>
                <a:latin typeface="+mn-lt"/>
              </a:rPr>
              <a:t>Indirect costs can be thought of those costs which are incurred to support to an organisation's main activities</a:t>
            </a:r>
          </a:p>
          <a:p>
            <a:pPr marL="365760" indent="-365760" eaLnBrk="1" fontAlgn="auto">
              <a:lnSpc>
                <a:spcPct val="100000"/>
              </a:lnSpc>
              <a:spcAft>
                <a:spcPts val="0"/>
              </a:spcAft>
              <a:buFont typeface="Garamond" pitchFamily="18"/>
              <a:buChar char="◦"/>
              <a:defRPr/>
            </a:pPr>
            <a:r>
              <a:rPr sz="2000" dirty="0">
                <a:solidFill>
                  <a:srgbClr val="262626"/>
                </a:solidFill>
                <a:latin typeface="+mn-lt"/>
              </a:rPr>
              <a:t>By breaking down costs in this way, it becomes possible to identify the cause of costs within an organisation. From this it becomes possible to develop cost control and cost reduction strategies.</a:t>
            </a:r>
          </a:p>
          <a:p>
            <a:pPr marL="182880" indent="-182880" eaLnBrk="1" fontAlgn="auto">
              <a:lnSpc>
                <a:spcPct val="60000"/>
              </a:lnSpc>
              <a:spcAft>
                <a:spcPts val="0"/>
              </a:spcAft>
              <a:buFont typeface="Garamond" pitchFamily="18"/>
              <a:buNone/>
              <a:defRPr/>
            </a:pPr>
            <a:endParaRPr sz="2000" b="1" dirty="0">
              <a:latin typeface="+mn-lt"/>
            </a:endParaRPr>
          </a:p>
          <a:p>
            <a:pPr marL="182880" indent="-182880" eaLnBrk="1" fontAlgn="auto">
              <a:lnSpc>
                <a:spcPct val="60000"/>
              </a:lnSpc>
              <a:spcAft>
                <a:spcPts val="0"/>
              </a:spcAft>
              <a:buFont typeface="Garamond" pitchFamily="18"/>
              <a:buNone/>
              <a:defRPr/>
            </a:pPr>
            <a:r>
              <a:rPr sz="2000" b="1" dirty="0">
                <a:latin typeface="+mn-lt"/>
              </a:rPr>
              <a:t>Three types of indirect cost:</a:t>
            </a:r>
          </a:p>
          <a:p>
            <a:pPr marL="182880" indent="-182880" eaLnBrk="1" fontAlgn="auto">
              <a:lnSpc>
                <a:spcPct val="60000"/>
              </a:lnSpc>
              <a:spcAft>
                <a:spcPts val="0"/>
              </a:spcAft>
              <a:buFont typeface="Garamond" pitchFamily="18"/>
              <a:buNone/>
              <a:defRPr/>
            </a:pPr>
            <a:r>
              <a:rPr sz="2000" dirty="0">
                <a:latin typeface="+mn-lt"/>
              </a:rPr>
              <a:t>			</a:t>
            </a:r>
          </a:p>
          <a:p>
            <a:pPr marL="182880" indent="-182880" eaLnBrk="1" fontAlgn="auto">
              <a:lnSpc>
                <a:spcPct val="60000"/>
              </a:lnSpc>
              <a:spcAft>
                <a:spcPts val="0"/>
              </a:spcAft>
              <a:buFont typeface="Garamond" pitchFamily="18"/>
              <a:buNone/>
              <a:defRPr/>
            </a:pPr>
            <a:r>
              <a:rPr sz="2000" dirty="0">
                <a:latin typeface="+mn-lt"/>
              </a:rPr>
              <a:t>			Indirect Materials</a:t>
            </a:r>
          </a:p>
          <a:p>
            <a:pPr marL="182880" indent="-182880" eaLnBrk="1" fontAlgn="auto">
              <a:lnSpc>
                <a:spcPct val="60000"/>
              </a:lnSpc>
              <a:spcAft>
                <a:spcPts val="0"/>
              </a:spcAft>
              <a:buFont typeface="Garamond" pitchFamily="18"/>
              <a:buNone/>
              <a:defRPr/>
            </a:pPr>
            <a:r>
              <a:rPr sz="2000" dirty="0">
                <a:latin typeface="+mn-lt"/>
              </a:rPr>
              <a:t>			</a:t>
            </a:r>
          </a:p>
          <a:p>
            <a:pPr marL="182880" indent="-182880" eaLnBrk="1" fontAlgn="auto">
              <a:lnSpc>
                <a:spcPct val="60000"/>
              </a:lnSpc>
              <a:spcAft>
                <a:spcPts val="0"/>
              </a:spcAft>
              <a:buFont typeface="Garamond" pitchFamily="18"/>
              <a:buNone/>
              <a:defRPr/>
            </a:pPr>
            <a:r>
              <a:rPr sz="2000" dirty="0">
                <a:latin typeface="+mn-lt"/>
              </a:rPr>
              <a:t>			Indirect Labour</a:t>
            </a:r>
          </a:p>
          <a:p>
            <a:pPr marL="182880" indent="-182880" eaLnBrk="1" fontAlgn="auto">
              <a:lnSpc>
                <a:spcPct val="60000"/>
              </a:lnSpc>
              <a:spcAft>
                <a:spcPts val="0"/>
              </a:spcAft>
              <a:buFont typeface="Garamond" pitchFamily="18"/>
              <a:buNone/>
              <a:defRPr/>
            </a:pPr>
            <a:r>
              <a:rPr sz="2000" dirty="0">
                <a:latin typeface="+mn-lt"/>
              </a:rPr>
              <a:t>			</a:t>
            </a:r>
          </a:p>
          <a:p>
            <a:pPr marL="182880" indent="-182880" eaLnBrk="1" fontAlgn="auto">
              <a:lnSpc>
                <a:spcPct val="60000"/>
              </a:lnSpc>
              <a:spcAft>
                <a:spcPts val="0"/>
              </a:spcAft>
              <a:buFont typeface="Garamond" pitchFamily="18"/>
              <a:buNone/>
              <a:defRPr/>
            </a:pPr>
            <a:r>
              <a:rPr sz="2000" dirty="0">
                <a:latin typeface="+mn-lt"/>
              </a:rPr>
              <a:t>			Indirect Expenses</a:t>
            </a:r>
          </a:p>
          <a:p>
            <a:pPr marL="365760" indent="-365760" eaLnBrk="1" fontAlgn="auto">
              <a:lnSpc>
                <a:spcPct val="90000"/>
              </a:lnSpc>
              <a:spcAft>
                <a:spcPts val="0"/>
              </a:spcAft>
              <a:buFont typeface="Garamond" pitchFamily="18"/>
              <a:buChar char="◦"/>
              <a:defRPr/>
            </a:pPr>
            <a:endParaRPr sz="1600" dirty="0">
              <a:solidFill>
                <a:srgbClr val="262626"/>
              </a:solidFill>
            </a:endParaRPr>
          </a:p>
        </p:txBody>
      </p:sp>
      <p:sp>
        <p:nvSpPr>
          <p:cNvPr id="26627" name="Title 2">
            <a:extLst>
              <a:ext uri="{FF2B5EF4-FFF2-40B4-BE49-F238E27FC236}">
                <a16:creationId xmlns:a16="http://schemas.microsoft.com/office/drawing/2014/main" id="{4BABC966-EF88-D778-892C-438F61D07C4C}"/>
              </a:ext>
            </a:extLst>
          </p:cNvPr>
          <p:cNvSpPr txBox="1">
            <a:spLocks noGrp="1" noChangeArrowheads="1"/>
          </p:cNvSpPr>
          <p:nvPr>
            <p:ph type="title"/>
          </p:nvPr>
        </p:nvSpPr>
        <p:spPr>
          <a:xfrm>
            <a:off x="1066800" y="642938"/>
            <a:ext cx="10058400" cy="758825"/>
          </a:xfrm>
        </p:spPr>
        <p:txBody>
          <a:bodyPr/>
          <a:lstStyle/>
          <a:p>
            <a:pPr eaLnBrk="1"/>
            <a:r>
              <a:rPr altLang="en-US" b="1">
                <a:latin typeface="Avenir Next LT Pro Light" panose="020B0304020202020204" pitchFamily="34" charset="0"/>
              </a:rPr>
              <a:t>Direct vs. Indirect</a:t>
            </a:r>
            <a:endParaRPr altLang="en-US">
              <a:latin typeface="Avenir Next LT Pro Light" panose="020B0304020202020204"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2B81F0D-6230-18A5-7856-8F52296EB546}"/>
              </a:ext>
            </a:extLst>
          </p:cNvPr>
          <p:cNvSpPr txBox="1">
            <a:spLocks noGrp="1"/>
          </p:cNvSpPr>
          <p:nvPr>
            <p:ph idx="1"/>
          </p:nvPr>
        </p:nvSpPr>
        <p:spPr>
          <a:xfrm>
            <a:off x="454025" y="1258888"/>
            <a:ext cx="10058400" cy="5119687"/>
          </a:xfrm>
        </p:spPr>
        <p:txBody>
          <a:bodyPr>
            <a:normAutofit fontScale="40000" lnSpcReduction="20000"/>
          </a:bodyPr>
          <a:lstStyle/>
          <a:p>
            <a:pPr marL="577845" indent="-577845" defTabSz="761996" eaLnBrk="1" fontAlgn="auto">
              <a:lnSpc>
                <a:spcPct val="120000"/>
              </a:lnSpc>
              <a:spcAft>
                <a:spcPts val="0"/>
              </a:spcAft>
              <a:buFont typeface="Garamond" pitchFamily="18"/>
              <a:buNone/>
              <a:defRPr/>
            </a:pPr>
            <a:r>
              <a:rPr lang="en-GB" sz="4200" dirty="0">
                <a:latin typeface="Arial" pitchFamily="34"/>
              </a:rPr>
              <a:t>Planning and decision making are two key areas of management, an understanding of what our costs are and how they behave under certain conditions is of crucial importance to the decision-making process.</a:t>
            </a:r>
          </a:p>
          <a:p>
            <a:pPr marL="577845" indent="-577845" defTabSz="761996" eaLnBrk="1" fontAlgn="auto">
              <a:lnSpc>
                <a:spcPct val="120000"/>
              </a:lnSpc>
              <a:spcAft>
                <a:spcPts val="0"/>
              </a:spcAft>
              <a:buFont typeface="Garamond" pitchFamily="18"/>
              <a:buNone/>
              <a:defRPr/>
            </a:pPr>
            <a:r>
              <a:rPr lang="en-GB" sz="4200" dirty="0">
                <a:latin typeface="Arial" pitchFamily="34"/>
              </a:rPr>
              <a:t>Costs can be seen from the perspective of how they behave, react and fluctuate according to organisational activity; this is a very powerful management tool. In this context costs are either</a:t>
            </a:r>
          </a:p>
          <a:p>
            <a:pPr marL="182880" indent="-182880" defTabSz="761996" eaLnBrk="1" fontAlgn="auto">
              <a:lnSpc>
                <a:spcPct val="120000"/>
              </a:lnSpc>
              <a:spcAft>
                <a:spcPts val="0"/>
              </a:spcAft>
              <a:buFont typeface="Garamond" pitchFamily="18"/>
              <a:buChar char="◦"/>
              <a:defRPr/>
            </a:pPr>
            <a:r>
              <a:rPr lang="en-GB" sz="4200" dirty="0">
                <a:latin typeface="Arial" pitchFamily="34"/>
              </a:rPr>
              <a:t>Fixed costs</a:t>
            </a:r>
          </a:p>
          <a:p>
            <a:pPr marL="182880" indent="-182880" defTabSz="761996" eaLnBrk="1" fontAlgn="auto">
              <a:lnSpc>
                <a:spcPct val="120000"/>
              </a:lnSpc>
              <a:spcAft>
                <a:spcPts val="0"/>
              </a:spcAft>
              <a:buFont typeface="Garamond" pitchFamily="18"/>
              <a:buChar char="◦"/>
              <a:defRPr/>
            </a:pPr>
            <a:r>
              <a:rPr lang="en-GB" sz="4200" dirty="0">
                <a:latin typeface="Arial" pitchFamily="34"/>
              </a:rPr>
              <a:t>Stepped fixed costs</a:t>
            </a:r>
          </a:p>
          <a:p>
            <a:pPr marL="182880" indent="-182880" defTabSz="761996" eaLnBrk="1" fontAlgn="auto">
              <a:lnSpc>
                <a:spcPct val="120000"/>
              </a:lnSpc>
              <a:spcAft>
                <a:spcPts val="0"/>
              </a:spcAft>
              <a:buFont typeface="Garamond" pitchFamily="18"/>
              <a:buChar char="◦"/>
              <a:defRPr/>
            </a:pPr>
            <a:r>
              <a:rPr lang="en-GB" sz="4200" dirty="0">
                <a:latin typeface="Arial" pitchFamily="34"/>
              </a:rPr>
              <a:t>Variable costs</a:t>
            </a:r>
          </a:p>
          <a:p>
            <a:pPr marL="182880" indent="-182880" defTabSz="761996" eaLnBrk="1" fontAlgn="auto">
              <a:lnSpc>
                <a:spcPct val="120000"/>
              </a:lnSpc>
              <a:spcAft>
                <a:spcPts val="0"/>
              </a:spcAft>
              <a:buFont typeface="Garamond" pitchFamily="18"/>
              <a:buChar char="◦"/>
              <a:defRPr/>
            </a:pPr>
            <a:r>
              <a:rPr lang="en-GB" sz="4200" dirty="0">
                <a:latin typeface="Arial" pitchFamily="34"/>
              </a:rPr>
              <a:t>Semi-variable costs</a:t>
            </a:r>
          </a:p>
          <a:p>
            <a:pPr marL="577845" indent="-577845" defTabSz="761996" eaLnBrk="1" fontAlgn="auto">
              <a:lnSpc>
                <a:spcPct val="120000"/>
              </a:lnSpc>
              <a:spcAft>
                <a:spcPts val="0"/>
              </a:spcAft>
              <a:buFont typeface="Garamond" pitchFamily="18"/>
              <a:buNone/>
              <a:defRPr/>
            </a:pPr>
            <a:r>
              <a:rPr lang="en-GB" sz="4200" dirty="0">
                <a:latin typeface="Arial" pitchFamily="34"/>
              </a:rPr>
              <a:t>If a business cost £750,000 to run last year, how much will it cost to run this year if business activity is forecast to increase by 25%?</a:t>
            </a:r>
          </a:p>
          <a:p>
            <a:pPr marL="577845" indent="-577845" defTabSz="761996" eaLnBrk="1" fontAlgn="auto">
              <a:lnSpc>
                <a:spcPct val="120000"/>
              </a:lnSpc>
              <a:spcAft>
                <a:spcPts val="0"/>
              </a:spcAft>
              <a:buFont typeface="Garamond" pitchFamily="18"/>
              <a:buNone/>
              <a:defRPr/>
            </a:pPr>
            <a:r>
              <a:rPr sz="4200" dirty="0">
                <a:latin typeface="Arial" pitchFamily="34"/>
              </a:rPr>
              <a:t>To answer this question, we need to understand how costs behave i.e., how do costs change as business activity changes?</a:t>
            </a:r>
          </a:p>
          <a:p>
            <a:pPr marL="577845" indent="-577845" defTabSz="761996" eaLnBrk="1" fontAlgn="auto">
              <a:spcAft>
                <a:spcPts val="0"/>
              </a:spcAft>
              <a:buFont typeface="Garamond" pitchFamily="18"/>
              <a:buChar char="◦"/>
              <a:defRPr/>
            </a:pPr>
            <a:endParaRPr lang="en-GB" dirty="0">
              <a:latin typeface="Arial" pitchFamily="34"/>
            </a:endParaRPr>
          </a:p>
        </p:txBody>
      </p:sp>
      <p:sp>
        <p:nvSpPr>
          <p:cNvPr id="28675" name="Title 1">
            <a:extLst>
              <a:ext uri="{FF2B5EF4-FFF2-40B4-BE49-F238E27FC236}">
                <a16:creationId xmlns:a16="http://schemas.microsoft.com/office/drawing/2014/main" id="{85F29EC0-CD28-1A81-FEA7-8090D4B0A7B6}"/>
              </a:ext>
            </a:extLst>
          </p:cNvPr>
          <p:cNvSpPr txBox="1">
            <a:spLocks noGrp="1" noChangeArrowheads="1"/>
          </p:cNvSpPr>
          <p:nvPr>
            <p:ph type="title"/>
          </p:nvPr>
        </p:nvSpPr>
        <p:spPr>
          <a:xfrm>
            <a:off x="454025" y="439738"/>
            <a:ext cx="10058400" cy="720725"/>
          </a:xfrm>
        </p:spPr>
        <p:txBody>
          <a:bodyPr/>
          <a:lstStyle/>
          <a:p>
            <a:pPr eaLnBrk="1"/>
            <a:r>
              <a:rPr lang="en-GB" altLang="en-US" sz="3600">
                <a:latin typeface="Arial" panose="020B0604020202020204" pitchFamily="34" charset="0"/>
              </a:rPr>
              <a:t>Cost Behaviour</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D3CBA44-D6DB-5032-E7CA-1C9443263177}"/>
              </a:ext>
            </a:extLst>
          </p:cNvPr>
          <p:cNvSpPr txBox="1">
            <a:spLocks noGrp="1"/>
          </p:cNvSpPr>
          <p:nvPr>
            <p:ph type="title"/>
          </p:nvPr>
        </p:nvSpPr>
        <p:spPr>
          <a:xfrm>
            <a:off x="379413" y="460375"/>
            <a:ext cx="5715000" cy="1673225"/>
          </a:xfrm>
        </p:spPr>
        <p:txBody>
          <a:bodyPr>
            <a:normAutofit fontScale="90000"/>
          </a:bodyPr>
          <a:lstStyle/>
          <a:p>
            <a:pPr marL="577845" indent="-577845" defTabSz="761996" eaLnBrk="1" fontAlgn="auto">
              <a:spcBef>
                <a:spcPts val="0"/>
              </a:spcBef>
              <a:spcAft>
                <a:spcPts val="0"/>
              </a:spcAft>
              <a:defRPr/>
            </a:pPr>
            <a:r>
              <a:rPr lang="en-GB" sz="3100" b="1" dirty="0">
                <a:latin typeface="Arial" pitchFamily="34"/>
              </a:rPr>
              <a:t>Cost Behaviour - </a:t>
            </a:r>
            <a:r>
              <a:rPr sz="3100" b="1" dirty="0">
                <a:latin typeface="Arial" pitchFamily="34"/>
              </a:rPr>
              <a:t>Fixed Cost</a:t>
            </a:r>
            <a:br>
              <a:rPr sz="2500" dirty="0">
                <a:latin typeface="Arial" pitchFamily="34"/>
              </a:rPr>
            </a:br>
            <a:r>
              <a:rPr sz="2200" dirty="0">
                <a:solidFill>
                  <a:srgbClr val="000000"/>
                </a:solidFill>
                <a:latin typeface="+mn-lt"/>
              </a:rPr>
              <a:t>This type of cost is incurred for a period and within certain output limits tends to be unaffected by fluctuations in the level of output.</a:t>
            </a:r>
            <a:br>
              <a:rPr sz="2200" dirty="0">
                <a:solidFill>
                  <a:srgbClr val="000000"/>
                </a:solidFill>
                <a:latin typeface="+mn-lt"/>
              </a:rPr>
            </a:br>
            <a:endParaRPr lang="en-GB" sz="2200" dirty="0">
              <a:solidFill>
                <a:srgbClr val="000000"/>
              </a:solidFill>
              <a:latin typeface="+mn-lt"/>
            </a:endParaRPr>
          </a:p>
        </p:txBody>
      </p:sp>
      <p:sp>
        <p:nvSpPr>
          <p:cNvPr id="30723" name="Line 4">
            <a:extLst>
              <a:ext uri="{FF2B5EF4-FFF2-40B4-BE49-F238E27FC236}">
                <a16:creationId xmlns:a16="http://schemas.microsoft.com/office/drawing/2014/main" id="{1467DC53-8486-5AFB-64AB-665C4D0D23C9}"/>
              </a:ext>
            </a:extLst>
          </p:cNvPr>
          <p:cNvSpPr>
            <a:spLocks/>
          </p:cNvSpPr>
          <p:nvPr/>
        </p:nvSpPr>
        <p:spPr bwMode="auto">
          <a:xfrm flipV="1">
            <a:off x="2971800" y="2743200"/>
            <a:ext cx="0" cy="2743200"/>
          </a:xfrm>
          <a:custGeom>
            <a:avLst/>
            <a:gdLst>
              <a:gd name="T0" fmla="*/ 0 h 2743200"/>
              <a:gd name="T1" fmla="*/ 1371600 h 2743200"/>
              <a:gd name="T2" fmla="*/ 2743200 h 2743200"/>
              <a:gd name="T3" fmla="*/ 1371600 h 2743200"/>
              <a:gd name="T4" fmla="*/ 0 h 2743200"/>
              <a:gd name="T5" fmla="*/ 2743200 h 2743200"/>
              <a:gd name="T6" fmla="*/ 17694720 60000 65536"/>
              <a:gd name="T7" fmla="*/ 0 60000 65536"/>
              <a:gd name="T8" fmla="*/ 5898240 60000 65536"/>
              <a:gd name="T9" fmla="*/ 11796480 60000 65536"/>
              <a:gd name="T10" fmla="*/ 5898240 60000 65536"/>
              <a:gd name="T11" fmla="*/ 17694720 60000 65536"/>
              <a:gd name="T12" fmla="*/ 0 h 2743200"/>
              <a:gd name="T13" fmla="*/ 2743200 h 2743200"/>
            </a:gdLst>
            <a:ahLst/>
            <a:cxnLst>
              <a:cxn ang="T6">
                <a:pos x="0" y="T0"/>
              </a:cxn>
              <a:cxn ang="T7">
                <a:pos x="0" y="T1"/>
              </a:cxn>
              <a:cxn ang="T8">
                <a:pos x="0" y="T2"/>
              </a:cxn>
              <a:cxn ang="T9">
                <a:pos x="0" y="T3"/>
              </a:cxn>
              <a:cxn ang="T10">
                <a:pos x="0" y="T4"/>
              </a:cxn>
              <a:cxn ang="T11">
                <a:pos x="0" y="T5"/>
              </a:cxn>
            </a:cxnLst>
            <a:rect l="0" t="T12" r="0" b="T13"/>
            <a:pathLst>
              <a:path h="2743200">
                <a:moveTo>
                  <a:pt x="0" y="0"/>
                </a:moveTo>
                <a:lnTo>
                  <a:pt x="1" y="2743200"/>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0724" name="Line 5">
            <a:extLst>
              <a:ext uri="{FF2B5EF4-FFF2-40B4-BE49-F238E27FC236}">
                <a16:creationId xmlns:a16="http://schemas.microsoft.com/office/drawing/2014/main" id="{6A35958D-53A0-9C78-DA31-B029D7C2A4AB}"/>
              </a:ext>
            </a:extLst>
          </p:cNvPr>
          <p:cNvSpPr>
            <a:spLocks/>
          </p:cNvSpPr>
          <p:nvPr/>
        </p:nvSpPr>
        <p:spPr bwMode="auto">
          <a:xfrm>
            <a:off x="2971800" y="5486400"/>
            <a:ext cx="3048000" cy="0"/>
          </a:xfrm>
          <a:custGeom>
            <a:avLst/>
            <a:gdLst>
              <a:gd name="T0" fmla="*/ 1523998 w 3047996"/>
              <a:gd name="T1" fmla="*/ 3047996 w 3047996"/>
              <a:gd name="T2" fmla="*/ 1523998 w 3047996"/>
              <a:gd name="T3" fmla="*/ 0 w 3047996"/>
              <a:gd name="T4" fmla="*/ 0 w 3047996"/>
              <a:gd name="T5" fmla="*/ 3047996 w 3047996"/>
              <a:gd name="T6" fmla="*/ 17694720 60000 65536"/>
              <a:gd name="T7" fmla="*/ 0 60000 65536"/>
              <a:gd name="T8" fmla="*/ 5898240 60000 65536"/>
              <a:gd name="T9" fmla="*/ 11796480 60000 65536"/>
              <a:gd name="T10" fmla="*/ 5898240 60000 65536"/>
              <a:gd name="T11" fmla="*/ 17694720 60000 65536"/>
              <a:gd name="T12" fmla="*/ 0 w 3047996"/>
              <a:gd name="T13" fmla="*/ 3047996 w 3047996"/>
            </a:gdLst>
            <a:ahLst/>
            <a:cxnLst>
              <a:cxn ang="T6">
                <a:pos x="T0" y="0"/>
              </a:cxn>
              <a:cxn ang="T7">
                <a:pos x="T1" y="0"/>
              </a:cxn>
              <a:cxn ang="T8">
                <a:pos x="T2" y="0"/>
              </a:cxn>
              <a:cxn ang="T9">
                <a:pos x="T3" y="0"/>
              </a:cxn>
              <a:cxn ang="T10">
                <a:pos x="T4" y="0"/>
              </a:cxn>
              <a:cxn ang="T11">
                <a:pos x="T5" y="0"/>
              </a:cxn>
            </a:cxnLst>
            <a:rect l="T12" t="0" r="T13" b="0"/>
            <a:pathLst>
              <a:path w="3047996">
                <a:moveTo>
                  <a:pt x="0" y="0"/>
                </a:moveTo>
                <a:lnTo>
                  <a:pt x="3047996" y="1"/>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0725" name="Line 6">
            <a:extLst>
              <a:ext uri="{FF2B5EF4-FFF2-40B4-BE49-F238E27FC236}">
                <a16:creationId xmlns:a16="http://schemas.microsoft.com/office/drawing/2014/main" id="{FAA5B4FA-21E0-402F-7207-2B644EC4AA87}"/>
              </a:ext>
            </a:extLst>
          </p:cNvPr>
          <p:cNvSpPr>
            <a:spLocks/>
          </p:cNvSpPr>
          <p:nvPr/>
        </p:nvSpPr>
        <p:spPr bwMode="auto">
          <a:xfrm>
            <a:off x="6858000" y="5486400"/>
            <a:ext cx="3048000" cy="0"/>
          </a:xfrm>
          <a:custGeom>
            <a:avLst/>
            <a:gdLst>
              <a:gd name="T0" fmla="*/ 1523998 w 3047996"/>
              <a:gd name="T1" fmla="*/ 3047996 w 3047996"/>
              <a:gd name="T2" fmla="*/ 1523998 w 3047996"/>
              <a:gd name="T3" fmla="*/ 0 w 3047996"/>
              <a:gd name="T4" fmla="*/ 0 w 3047996"/>
              <a:gd name="T5" fmla="*/ 3047996 w 3047996"/>
              <a:gd name="T6" fmla="*/ 17694720 60000 65536"/>
              <a:gd name="T7" fmla="*/ 0 60000 65536"/>
              <a:gd name="T8" fmla="*/ 5898240 60000 65536"/>
              <a:gd name="T9" fmla="*/ 11796480 60000 65536"/>
              <a:gd name="T10" fmla="*/ 5898240 60000 65536"/>
              <a:gd name="T11" fmla="*/ 17694720 60000 65536"/>
              <a:gd name="T12" fmla="*/ 0 w 3047996"/>
              <a:gd name="T13" fmla="*/ 3047996 w 3047996"/>
            </a:gdLst>
            <a:ahLst/>
            <a:cxnLst>
              <a:cxn ang="T6">
                <a:pos x="T0" y="0"/>
              </a:cxn>
              <a:cxn ang="T7">
                <a:pos x="T1" y="0"/>
              </a:cxn>
              <a:cxn ang="T8">
                <a:pos x="T2" y="0"/>
              </a:cxn>
              <a:cxn ang="T9">
                <a:pos x="T3" y="0"/>
              </a:cxn>
              <a:cxn ang="T10">
                <a:pos x="T4" y="0"/>
              </a:cxn>
              <a:cxn ang="T11">
                <a:pos x="T5" y="0"/>
              </a:cxn>
            </a:cxnLst>
            <a:rect l="T12" t="0" r="T13" b="0"/>
            <a:pathLst>
              <a:path w="3047996">
                <a:moveTo>
                  <a:pt x="0" y="0"/>
                </a:moveTo>
                <a:lnTo>
                  <a:pt x="3047996" y="1"/>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0726" name="Line 7">
            <a:extLst>
              <a:ext uri="{FF2B5EF4-FFF2-40B4-BE49-F238E27FC236}">
                <a16:creationId xmlns:a16="http://schemas.microsoft.com/office/drawing/2014/main" id="{4FA74455-BF5F-8CA9-FFFC-5C3250E2804B}"/>
              </a:ext>
            </a:extLst>
          </p:cNvPr>
          <p:cNvSpPr>
            <a:spLocks/>
          </p:cNvSpPr>
          <p:nvPr/>
        </p:nvSpPr>
        <p:spPr bwMode="auto">
          <a:xfrm flipV="1">
            <a:off x="6858000" y="2743200"/>
            <a:ext cx="0" cy="2743200"/>
          </a:xfrm>
          <a:custGeom>
            <a:avLst/>
            <a:gdLst>
              <a:gd name="T0" fmla="*/ 0 h 2743200"/>
              <a:gd name="T1" fmla="*/ 1371600 h 2743200"/>
              <a:gd name="T2" fmla="*/ 2743200 h 2743200"/>
              <a:gd name="T3" fmla="*/ 1371600 h 2743200"/>
              <a:gd name="T4" fmla="*/ 0 h 2743200"/>
              <a:gd name="T5" fmla="*/ 2743200 h 2743200"/>
              <a:gd name="T6" fmla="*/ 17694720 60000 65536"/>
              <a:gd name="T7" fmla="*/ 0 60000 65536"/>
              <a:gd name="T8" fmla="*/ 5898240 60000 65536"/>
              <a:gd name="T9" fmla="*/ 11796480 60000 65536"/>
              <a:gd name="T10" fmla="*/ 5898240 60000 65536"/>
              <a:gd name="T11" fmla="*/ 17694720 60000 65536"/>
              <a:gd name="T12" fmla="*/ 0 h 2743200"/>
              <a:gd name="T13" fmla="*/ 2743200 h 2743200"/>
            </a:gdLst>
            <a:ahLst/>
            <a:cxnLst>
              <a:cxn ang="T6">
                <a:pos x="0" y="T0"/>
              </a:cxn>
              <a:cxn ang="T7">
                <a:pos x="0" y="T1"/>
              </a:cxn>
              <a:cxn ang="T8">
                <a:pos x="0" y="T2"/>
              </a:cxn>
              <a:cxn ang="T9">
                <a:pos x="0" y="T3"/>
              </a:cxn>
              <a:cxn ang="T10">
                <a:pos x="0" y="T4"/>
              </a:cxn>
              <a:cxn ang="T11">
                <a:pos x="0" y="T5"/>
              </a:cxn>
            </a:cxnLst>
            <a:rect l="0" t="T12" r="0" b="T13"/>
            <a:pathLst>
              <a:path h="2743200">
                <a:moveTo>
                  <a:pt x="0" y="0"/>
                </a:moveTo>
                <a:lnTo>
                  <a:pt x="1" y="2743200"/>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0727" name="Line 8">
            <a:extLst>
              <a:ext uri="{FF2B5EF4-FFF2-40B4-BE49-F238E27FC236}">
                <a16:creationId xmlns:a16="http://schemas.microsoft.com/office/drawing/2014/main" id="{FE2B88EC-140A-6C2A-5001-52F2EBFCE6C8}"/>
              </a:ext>
            </a:extLst>
          </p:cNvPr>
          <p:cNvSpPr>
            <a:spLocks/>
          </p:cNvSpPr>
          <p:nvPr/>
        </p:nvSpPr>
        <p:spPr bwMode="auto">
          <a:xfrm flipV="1">
            <a:off x="2971800" y="5486400"/>
            <a:ext cx="2895600" cy="0"/>
          </a:xfrm>
          <a:custGeom>
            <a:avLst/>
            <a:gdLst>
              <a:gd name="T0" fmla="*/ 1447802 w 2895603"/>
              <a:gd name="T1" fmla="*/ 2895603 w 2895603"/>
              <a:gd name="T2" fmla="*/ 1447802 w 2895603"/>
              <a:gd name="T3" fmla="*/ 0 w 2895603"/>
              <a:gd name="T4" fmla="*/ 0 w 2895603"/>
              <a:gd name="T5" fmla="*/ 2895603 w 2895603"/>
              <a:gd name="T6" fmla="*/ 17694720 60000 65536"/>
              <a:gd name="T7" fmla="*/ 0 60000 65536"/>
              <a:gd name="T8" fmla="*/ 5898240 60000 65536"/>
              <a:gd name="T9" fmla="*/ 11796480 60000 65536"/>
              <a:gd name="T10" fmla="*/ 5898240 60000 65536"/>
              <a:gd name="T11" fmla="*/ 17694720 60000 65536"/>
              <a:gd name="T12" fmla="*/ 0 w 2895603"/>
              <a:gd name="T13" fmla="*/ 2895603 w 2895603"/>
            </a:gdLst>
            <a:ahLst/>
            <a:cxnLst>
              <a:cxn ang="T6">
                <a:pos x="T0" y="0"/>
              </a:cxn>
              <a:cxn ang="T7">
                <a:pos x="T1" y="0"/>
              </a:cxn>
              <a:cxn ang="T8">
                <a:pos x="T2" y="0"/>
              </a:cxn>
              <a:cxn ang="T9">
                <a:pos x="T3" y="0"/>
              </a:cxn>
              <a:cxn ang="T10">
                <a:pos x="T4" y="0"/>
              </a:cxn>
              <a:cxn ang="T11">
                <a:pos x="T5" y="0"/>
              </a:cxn>
            </a:cxnLst>
            <a:rect l="T12" t="0" r="T13" b="0"/>
            <a:pathLst>
              <a:path w="2895603">
                <a:moveTo>
                  <a:pt x="0" y="0"/>
                </a:moveTo>
                <a:lnTo>
                  <a:pt x="2895603" y="1"/>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0728" name="Text Box 9">
            <a:extLst>
              <a:ext uri="{FF2B5EF4-FFF2-40B4-BE49-F238E27FC236}">
                <a16:creationId xmlns:a16="http://schemas.microsoft.com/office/drawing/2014/main" id="{F5A01EF1-AC8A-2248-7076-90F9F79BFCEA}"/>
              </a:ext>
            </a:extLst>
          </p:cNvPr>
          <p:cNvSpPr txBox="1">
            <a:spLocks noChangeArrowheads="1"/>
          </p:cNvSpPr>
          <p:nvPr/>
        </p:nvSpPr>
        <p:spPr bwMode="auto">
          <a:xfrm>
            <a:off x="56388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Activity</a:t>
            </a:r>
          </a:p>
        </p:txBody>
      </p:sp>
      <p:sp>
        <p:nvSpPr>
          <p:cNvPr id="30729" name="Text Box 10">
            <a:extLst>
              <a:ext uri="{FF2B5EF4-FFF2-40B4-BE49-F238E27FC236}">
                <a16:creationId xmlns:a16="http://schemas.microsoft.com/office/drawing/2014/main" id="{20EBC37D-D607-B58F-59FA-BD470CA20BAF}"/>
              </a:ext>
            </a:extLst>
          </p:cNvPr>
          <p:cNvSpPr txBox="1">
            <a:spLocks noChangeArrowheads="1"/>
          </p:cNvSpPr>
          <p:nvPr/>
        </p:nvSpPr>
        <p:spPr bwMode="auto">
          <a:xfrm>
            <a:off x="91440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Activity</a:t>
            </a:r>
          </a:p>
        </p:txBody>
      </p:sp>
      <p:sp>
        <p:nvSpPr>
          <p:cNvPr id="30730" name="Text Box 11">
            <a:extLst>
              <a:ext uri="{FF2B5EF4-FFF2-40B4-BE49-F238E27FC236}">
                <a16:creationId xmlns:a16="http://schemas.microsoft.com/office/drawing/2014/main" id="{DA6DCB30-8976-5F2C-15B5-F3BDA8E0C9AD}"/>
              </a:ext>
            </a:extLst>
          </p:cNvPr>
          <p:cNvSpPr txBox="1">
            <a:spLocks noChangeArrowheads="1"/>
          </p:cNvSpPr>
          <p:nvPr/>
        </p:nvSpPr>
        <p:spPr bwMode="auto">
          <a:xfrm>
            <a:off x="1905000" y="2971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nchorCtr="1">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algn="ct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Total Cost (£)</a:t>
            </a:r>
          </a:p>
        </p:txBody>
      </p:sp>
      <p:sp>
        <p:nvSpPr>
          <p:cNvPr id="30731" name="Text Box 12">
            <a:extLst>
              <a:ext uri="{FF2B5EF4-FFF2-40B4-BE49-F238E27FC236}">
                <a16:creationId xmlns:a16="http://schemas.microsoft.com/office/drawing/2014/main" id="{07C22048-0E3A-F82B-E719-C057638339F2}"/>
              </a:ext>
            </a:extLst>
          </p:cNvPr>
          <p:cNvSpPr txBox="1">
            <a:spLocks noChangeArrowheads="1"/>
          </p:cNvSpPr>
          <p:nvPr/>
        </p:nvSpPr>
        <p:spPr bwMode="auto">
          <a:xfrm>
            <a:off x="5943600" y="30480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nchorCtr="1">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algn="ct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Unit Cost (£)</a:t>
            </a:r>
          </a:p>
        </p:txBody>
      </p:sp>
      <p:sp>
        <p:nvSpPr>
          <p:cNvPr id="30732" name="Line 13">
            <a:extLst>
              <a:ext uri="{FF2B5EF4-FFF2-40B4-BE49-F238E27FC236}">
                <a16:creationId xmlns:a16="http://schemas.microsoft.com/office/drawing/2014/main" id="{70116AD7-F170-4D94-7C31-425F1EB7A34A}"/>
              </a:ext>
            </a:extLst>
          </p:cNvPr>
          <p:cNvSpPr>
            <a:spLocks/>
          </p:cNvSpPr>
          <p:nvPr/>
        </p:nvSpPr>
        <p:spPr bwMode="auto">
          <a:xfrm>
            <a:off x="2971800" y="4267200"/>
            <a:ext cx="2667000" cy="0"/>
          </a:xfrm>
          <a:custGeom>
            <a:avLst/>
            <a:gdLst>
              <a:gd name="T0" fmla="*/ 1333502 w 2667003"/>
              <a:gd name="T1" fmla="*/ 2667003 w 2667003"/>
              <a:gd name="T2" fmla="*/ 1333502 w 2667003"/>
              <a:gd name="T3" fmla="*/ 0 w 2667003"/>
              <a:gd name="T4" fmla="*/ 0 w 2667003"/>
              <a:gd name="T5" fmla="*/ 2667003 w 2667003"/>
              <a:gd name="T6" fmla="*/ 17694720 60000 65536"/>
              <a:gd name="T7" fmla="*/ 0 60000 65536"/>
              <a:gd name="T8" fmla="*/ 5898240 60000 65536"/>
              <a:gd name="T9" fmla="*/ 11796480 60000 65536"/>
              <a:gd name="T10" fmla="*/ 5898240 60000 65536"/>
              <a:gd name="T11" fmla="*/ 17694720 60000 65536"/>
              <a:gd name="T12" fmla="*/ 0 w 2667003"/>
              <a:gd name="T13" fmla="*/ 2667003 w 2667003"/>
            </a:gdLst>
            <a:ahLst/>
            <a:cxnLst>
              <a:cxn ang="T6">
                <a:pos x="T0" y="0"/>
              </a:cxn>
              <a:cxn ang="T7">
                <a:pos x="T1" y="0"/>
              </a:cxn>
              <a:cxn ang="T8">
                <a:pos x="T2" y="0"/>
              </a:cxn>
              <a:cxn ang="T9">
                <a:pos x="T3" y="0"/>
              </a:cxn>
              <a:cxn ang="T10">
                <a:pos x="T4" y="0"/>
              </a:cxn>
              <a:cxn ang="T11">
                <a:pos x="T5" y="0"/>
              </a:cxn>
            </a:cxnLst>
            <a:rect l="T12" t="0" r="T13" b="0"/>
            <a:pathLst>
              <a:path w="2667003">
                <a:moveTo>
                  <a:pt x="0" y="0"/>
                </a:moveTo>
                <a:lnTo>
                  <a:pt x="2667003" y="1"/>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0733" name="Freeform 14">
            <a:extLst>
              <a:ext uri="{FF2B5EF4-FFF2-40B4-BE49-F238E27FC236}">
                <a16:creationId xmlns:a16="http://schemas.microsoft.com/office/drawing/2014/main" id="{BC44080C-F5C4-FCF8-6BA0-9383043F823C}"/>
              </a:ext>
            </a:extLst>
          </p:cNvPr>
          <p:cNvSpPr>
            <a:spLocks/>
          </p:cNvSpPr>
          <p:nvPr/>
        </p:nvSpPr>
        <p:spPr bwMode="auto">
          <a:xfrm>
            <a:off x="7086600" y="2971800"/>
            <a:ext cx="2781300" cy="2006600"/>
          </a:xfrm>
          <a:custGeom>
            <a:avLst/>
            <a:gdLst>
              <a:gd name="T0" fmla="*/ 1390652 w 1752"/>
              <a:gd name="T1" fmla="*/ 0 h 1264"/>
              <a:gd name="T2" fmla="*/ 2781303 w 1752"/>
              <a:gd name="T3" fmla="*/ 1003298 h 1264"/>
              <a:gd name="T4" fmla="*/ 1390652 w 1752"/>
              <a:gd name="T5" fmla="*/ 2006595 h 1264"/>
              <a:gd name="T6" fmla="*/ 0 w 1752"/>
              <a:gd name="T7" fmla="*/ 1003298 h 1264"/>
              <a:gd name="T8" fmla="*/ 0 w 1752"/>
              <a:gd name="T9" fmla="*/ 0 h 1264"/>
              <a:gd name="T10" fmla="*/ 2147483646 w 1752"/>
              <a:gd name="T11" fmla="*/ 2147483646 h 1264"/>
              <a:gd name="T12" fmla="*/ 2147483646 w 1752"/>
              <a:gd name="T13" fmla="*/ 2147483646 h 1264"/>
              <a:gd name="T14" fmla="*/ 2147483646 w 1752"/>
              <a:gd name="T15" fmla="*/ 2147483646 h 1264"/>
              <a:gd name="T16" fmla="*/ 2147483646 w 1752"/>
              <a:gd name="T17" fmla="*/ 2147483646 h 1264"/>
              <a:gd name="T18" fmla="*/ 2147483646 w 1752"/>
              <a:gd name="T19" fmla="*/ 2147483646 h 1264"/>
              <a:gd name="T20" fmla="*/ 17694720 60000 65536"/>
              <a:gd name="T21" fmla="*/ 0 60000 65536"/>
              <a:gd name="T22" fmla="*/ 5898240 60000 65536"/>
              <a:gd name="T23" fmla="*/ 11796480 60000 65536"/>
              <a:gd name="T24" fmla="*/ 0 60000 65536"/>
              <a:gd name="T25" fmla="*/ 0 60000 65536"/>
              <a:gd name="T26" fmla="*/ 0 60000 65536"/>
              <a:gd name="T27" fmla="*/ 0 60000 65536"/>
              <a:gd name="T28" fmla="*/ 0 60000 65536"/>
              <a:gd name="T29" fmla="*/ 0 60000 65536"/>
              <a:gd name="T30" fmla="*/ 0 w 1752"/>
              <a:gd name="T31" fmla="*/ 0 h 1264"/>
              <a:gd name="T32" fmla="*/ 1752 w 1752"/>
              <a:gd name="T33" fmla="*/ 1264 h 126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752" h="1264">
                <a:moveTo>
                  <a:pt x="0" y="0"/>
                </a:moveTo>
                <a:cubicBezTo>
                  <a:pt x="16" y="168"/>
                  <a:pt x="32" y="336"/>
                  <a:pt x="96" y="480"/>
                </a:cubicBezTo>
                <a:cubicBezTo>
                  <a:pt x="160" y="624"/>
                  <a:pt x="256" y="752"/>
                  <a:pt x="384" y="864"/>
                </a:cubicBezTo>
                <a:cubicBezTo>
                  <a:pt x="512" y="976"/>
                  <a:pt x="656" y="1088"/>
                  <a:pt x="864" y="1152"/>
                </a:cubicBezTo>
                <a:cubicBezTo>
                  <a:pt x="1072" y="1216"/>
                  <a:pt x="1512" y="1232"/>
                  <a:pt x="1632" y="1248"/>
                </a:cubicBezTo>
                <a:cubicBezTo>
                  <a:pt x="1752" y="1264"/>
                  <a:pt x="1668" y="1256"/>
                  <a:pt x="1584" y="1248"/>
                </a:cubicBez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0734" name="TextBox 14">
            <a:extLst>
              <a:ext uri="{FF2B5EF4-FFF2-40B4-BE49-F238E27FC236}">
                <a16:creationId xmlns:a16="http://schemas.microsoft.com/office/drawing/2014/main" id="{004920DF-B3F0-C8E7-A10F-8C801B8CCD5F}"/>
              </a:ext>
            </a:extLst>
          </p:cNvPr>
          <p:cNvSpPr txBox="1">
            <a:spLocks noChangeArrowheads="1"/>
          </p:cNvSpPr>
          <p:nvPr/>
        </p:nvSpPr>
        <p:spPr bwMode="auto">
          <a:xfrm>
            <a:off x="2655888" y="5751513"/>
            <a:ext cx="30829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buSzPct val="100000"/>
              <a:buFontTx/>
              <a:buChar char="-"/>
            </a:pPr>
            <a:r>
              <a:rPr lang="en-GB" altLang="en-US">
                <a:solidFill>
                  <a:srgbClr val="000000"/>
                </a:solidFill>
                <a:latin typeface="Arial" panose="020B0604020202020204" pitchFamily="34" charset="0"/>
                <a:ea typeface="MS PGothic" panose="020B0600070205080204" pitchFamily="34" charset="-128"/>
              </a:rPr>
              <a:t>Salary of managing director</a:t>
            </a:r>
          </a:p>
          <a:p>
            <a:pPr eaLnBrk="1" hangingPunct="1">
              <a:buSzPct val="100000"/>
              <a:buFontTx/>
              <a:buChar char="-"/>
            </a:pPr>
            <a:r>
              <a:rPr lang="en-GB" altLang="en-US">
                <a:solidFill>
                  <a:srgbClr val="000000"/>
                </a:solidFill>
                <a:latin typeface="Arial" panose="020B0604020202020204" pitchFamily="34" charset="0"/>
                <a:ea typeface="MS PGothic" panose="020B0600070205080204" pitchFamily="34" charset="-128"/>
              </a:rPr>
              <a:t>Rent of single building</a:t>
            </a:r>
          </a:p>
        </p:txBody>
      </p:sp>
      <p:sp>
        <p:nvSpPr>
          <p:cNvPr id="17" name="TextBox 16">
            <a:extLst>
              <a:ext uri="{FF2B5EF4-FFF2-40B4-BE49-F238E27FC236}">
                <a16:creationId xmlns:a16="http://schemas.microsoft.com/office/drawing/2014/main" id="{58789CFB-1883-BA1E-AF37-8355712293EF}"/>
              </a:ext>
            </a:extLst>
          </p:cNvPr>
          <p:cNvSpPr txBox="1">
            <a:spLocks noChangeArrowheads="1"/>
          </p:cNvSpPr>
          <p:nvPr/>
        </p:nvSpPr>
        <p:spPr bwMode="auto">
          <a:xfrm>
            <a:off x="5738813" y="349250"/>
            <a:ext cx="6224587"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a:t>Fixed Costs also called </a:t>
            </a:r>
            <a:r>
              <a:rPr lang="en-GB" altLang="en-US" b="1"/>
              <a:t>non-controllable costs </a:t>
            </a:r>
            <a:r>
              <a:rPr lang="en-GB" altLang="en-US"/>
              <a:t>and remain the same whatever the level of activity that an organisation does over a period of time, e.g. cost of car road tax will be the same whether we drive it 200 miles a year or 15,000 miles. Other costs that will be largely fixed in nature, include:</a:t>
            </a:r>
          </a:p>
          <a:p>
            <a:pPr eaLnBrk="1" hangingPunct="1"/>
            <a:r>
              <a:rPr lang="en-GB" altLang="en-US"/>
              <a:t>Wages and salaries – fixed amounts; Insurance; Rent and rates; Depreciation on assets; Leasing charge. If business expands fixed costs may alter.</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7" grpId="0"/>
    </p:bldLst>
  </p:timing>
</p:sld>
</file>

<file path=ppt/slides/slide20.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1B9B1A1-B2D8-2DD6-19C6-74E408837042}"/>
              </a:ext>
            </a:extLst>
          </p:cNvPr>
          <p:cNvSpPr txBox="1">
            <a:spLocks noGrp="1"/>
          </p:cNvSpPr>
          <p:nvPr>
            <p:ph type="title"/>
          </p:nvPr>
        </p:nvSpPr>
        <p:spPr>
          <a:xfrm>
            <a:off x="455613" y="377825"/>
            <a:ext cx="4878387" cy="1146175"/>
          </a:xfrm>
        </p:spPr>
        <p:txBody>
          <a:bodyPr>
            <a:normAutofit fontScale="90000"/>
          </a:bodyPr>
          <a:lstStyle/>
          <a:p>
            <a:pPr marL="577845" indent="-577845" defTabSz="761996" eaLnBrk="1" fontAlgn="auto">
              <a:spcBef>
                <a:spcPts val="0"/>
              </a:spcBef>
              <a:spcAft>
                <a:spcPts val="0"/>
              </a:spcAft>
              <a:defRPr/>
            </a:pPr>
            <a:r>
              <a:rPr lang="en-GB" sz="2500" b="1" dirty="0">
                <a:latin typeface="Arial" pitchFamily="34"/>
              </a:rPr>
              <a:t>Cost Behaviour - </a:t>
            </a:r>
            <a:r>
              <a:rPr sz="2500" b="1" dirty="0">
                <a:latin typeface="Arial" pitchFamily="34"/>
              </a:rPr>
              <a:t>Variable Cost</a:t>
            </a:r>
            <a:br>
              <a:rPr sz="2500" b="1" dirty="0">
                <a:latin typeface="Arial" pitchFamily="34"/>
              </a:rPr>
            </a:br>
            <a:r>
              <a:rPr sz="2500" dirty="0">
                <a:solidFill>
                  <a:srgbClr val="000000"/>
                </a:solidFill>
                <a:latin typeface="+mn-lt"/>
              </a:rPr>
              <a:t>A cost which varies with the level of activity </a:t>
            </a:r>
            <a:br>
              <a:rPr sz="2500" dirty="0">
                <a:solidFill>
                  <a:srgbClr val="000000"/>
                </a:solidFill>
                <a:latin typeface="+mn-lt"/>
              </a:rPr>
            </a:br>
            <a:r>
              <a:rPr sz="2500" dirty="0">
                <a:solidFill>
                  <a:srgbClr val="000000"/>
                </a:solidFill>
                <a:latin typeface="+mn-lt"/>
              </a:rPr>
              <a:t>– the more that is produced the higher the variable cost.</a:t>
            </a:r>
            <a:br>
              <a:rPr sz="2500" dirty="0">
                <a:solidFill>
                  <a:srgbClr val="000000"/>
                </a:solidFill>
                <a:latin typeface="+mn-lt"/>
              </a:rPr>
            </a:br>
            <a:endParaRPr lang="en-GB" sz="2500" dirty="0">
              <a:solidFill>
                <a:srgbClr val="000000"/>
              </a:solidFill>
              <a:latin typeface="+mn-lt"/>
            </a:endParaRPr>
          </a:p>
        </p:txBody>
      </p:sp>
      <p:sp>
        <p:nvSpPr>
          <p:cNvPr id="32771" name="Line 4">
            <a:extLst>
              <a:ext uri="{FF2B5EF4-FFF2-40B4-BE49-F238E27FC236}">
                <a16:creationId xmlns:a16="http://schemas.microsoft.com/office/drawing/2014/main" id="{276B7633-947F-C319-8C79-A5D5D2DB6894}"/>
              </a:ext>
            </a:extLst>
          </p:cNvPr>
          <p:cNvSpPr>
            <a:spLocks/>
          </p:cNvSpPr>
          <p:nvPr/>
        </p:nvSpPr>
        <p:spPr bwMode="auto">
          <a:xfrm flipV="1">
            <a:off x="2971800" y="2743200"/>
            <a:ext cx="0" cy="2743200"/>
          </a:xfrm>
          <a:custGeom>
            <a:avLst/>
            <a:gdLst>
              <a:gd name="T0" fmla="*/ 0 h 2743200"/>
              <a:gd name="T1" fmla="*/ 1371600 h 2743200"/>
              <a:gd name="T2" fmla="*/ 2743200 h 2743200"/>
              <a:gd name="T3" fmla="*/ 1371600 h 2743200"/>
              <a:gd name="T4" fmla="*/ 0 h 2743200"/>
              <a:gd name="T5" fmla="*/ 2743200 h 2743200"/>
              <a:gd name="T6" fmla="*/ 17694720 60000 65536"/>
              <a:gd name="T7" fmla="*/ 0 60000 65536"/>
              <a:gd name="T8" fmla="*/ 5898240 60000 65536"/>
              <a:gd name="T9" fmla="*/ 11796480 60000 65536"/>
              <a:gd name="T10" fmla="*/ 5898240 60000 65536"/>
              <a:gd name="T11" fmla="*/ 17694720 60000 65536"/>
              <a:gd name="T12" fmla="*/ 0 h 2743200"/>
              <a:gd name="T13" fmla="*/ 2743200 h 2743200"/>
            </a:gdLst>
            <a:ahLst/>
            <a:cxnLst>
              <a:cxn ang="T6">
                <a:pos x="0" y="T0"/>
              </a:cxn>
              <a:cxn ang="T7">
                <a:pos x="0" y="T1"/>
              </a:cxn>
              <a:cxn ang="T8">
                <a:pos x="0" y="T2"/>
              </a:cxn>
              <a:cxn ang="T9">
                <a:pos x="0" y="T3"/>
              </a:cxn>
              <a:cxn ang="T10">
                <a:pos x="0" y="T4"/>
              </a:cxn>
              <a:cxn ang="T11">
                <a:pos x="0" y="T5"/>
              </a:cxn>
            </a:cxnLst>
            <a:rect l="0" t="T12" r="0" b="T13"/>
            <a:pathLst>
              <a:path h="2743200">
                <a:moveTo>
                  <a:pt x="0" y="0"/>
                </a:moveTo>
                <a:lnTo>
                  <a:pt x="1" y="2743200"/>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2772" name="Line 5">
            <a:extLst>
              <a:ext uri="{FF2B5EF4-FFF2-40B4-BE49-F238E27FC236}">
                <a16:creationId xmlns:a16="http://schemas.microsoft.com/office/drawing/2014/main" id="{BEC421A3-770A-8518-D4F7-7C260AA90D5F}"/>
              </a:ext>
            </a:extLst>
          </p:cNvPr>
          <p:cNvSpPr>
            <a:spLocks/>
          </p:cNvSpPr>
          <p:nvPr/>
        </p:nvSpPr>
        <p:spPr bwMode="auto">
          <a:xfrm>
            <a:off x="2971800" y="5486400"/>
            <a:ext cx="3048000" cy="0"/>
          </a:xfrm>
          <a:custGeom>
            <a:avLst/>
            <a:gdLst>
              <a:gd name="T0" fmla="*/ 1523998 w 3047996"/>
              <a:gd name="T1" fmla="*/ 3047996 w 3047996"/>
              <a:gd name="T2" fmla="*/ 1523998 w 3047996"/>
              <a:gd name="T3" fmla="*/ 0 w 3047996"/>
              <a:gd name="T4" fmla="*/ 0 w 3047996"/>
              <a:gd name="T5" fmla="*/ 3047996 w 3047996"/>
              <a:gd name="T6" fmla="*/ 17694720 60000 65536"/>
              <a:gd name="T7" fmla="*/ 0 60000 65536"/>
              <a:gd name="T8" fmla="*/ 5898240 60000 65536"/>
              <a:gd name="T9" fmla="*/ 11796480 60000 65536"/>
              <a:gd name="T10" fmla="*/ 5898240 60000 65536"/>
              <a:gd name="T11" fmla="*/ 17694720 60000 65536"/>
              <a:gd name="T12" fmla="*/ 0 w 3047996"/>
              <a:gd name="T13" fmla="*/ 3047996 w 3047996"/>
            </a:gdLst>
            <a:ahLst/>
            <a:cxnLst>
              <a:cxn ang="T6">
                <a:pos x="T0" y="0"/>
              </a:cxn>
              <a:cxn ang="T7">
                <a:pos x="T1" y="0"/>
              </a:cxn>
              <a:cxn ang="T8">
                <a:pos x="T2" y="0"/>
              </a:cxn>
              <a:cxn ang="T9">
                <a:pos x="T3" y="0"/>
              </a:cxn>
              <a:cxn ang="T10">
                <a:pos x="T4" y="0"/>
              </a:cxn>
              <a:cxn ang="T11">
                <a:pos x="T5" y="0"/>
              </a:cxn>
            </a:cxnLst>
            <a:rect l="T12" t="0" r="T13" b="0"/>
            <a:pathLst>
              <a:path w="3047996">
                <a:moveTo>
                  <a:pt x="0" y="0"/>
                </a:moveTo>
                <a:lnTo>
                  <a:pt x="3047996" y="1"/>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2773" name="Line 6">
            <a:extLst>
              <a:ext uri="{FF2B5EF4-FFF2-40B4-BE49-F238E27FC236}">
                <a16:creationId xmlns:a16="http://schemas.microsoft.com/office/drawing/2014/main" id="{7EE8B539-FEE0-11BF-AD5B-853C1F3C5594}"/>
              </a:ext>
            </a:extLst>
          </p:cNvPr>
          <p:cNvSpPr>
            <a:spLocks/>
          </p:cNvSpPr>
          <p:nvPr/>
        </p:nvSpPr>
        <p:spPr bwMode="auto">
          <a:xfrm>
            <a:off x="6858000" y="5486400"/>
            <a:ext cx="3048000" cy="0"/>
          </a:xfrm>
          <a:custGeom>
            <a:avLst/>
            <a:gdLst>
              <a:gd name="T0" fmla="*/ 1523998 w 3047996"/>
              <a:gd name="T1" fmla="*/ 3047996 w 3047996"/>
              <a:gd name="T2" fmla="*/ 1523998 w 3047996"/>
              <a:gd name="T3" fmla="*/ 0 w 3047996"/>
              <a:gd name="T4" fmla="*/ 0 w 3047996"/>
              <a:gd name="T5" fmla="*/ 3047996 w 3047996"/>
              <a:gd name="T6" fmla="*/ 17694720 60000 65536"/>
              <a:gd name="T7" fmla="*/ 0 60000 65536"/>
              <a:gd name="T8" fmla="*/ 5898240 60000 65536"/>
              <a:gd name="T9" fmla="*/ 11796480 60000 65536"/>
              <a:gd name="T10" fmla="*/ 5898240 60000 65536"/>
              <a:gd name="T11" fmla="*/ 17694720 60000 65536"/>
              <a:gd name="T12" fmla="*/ 0 w 3047996"/>
              <a:gd name="T13" fmla="*/ 3047996 w 3047996"/>
            </a:gdLst>
            <a:ahLst/>
            <a:cxnLst>
              <a:cxn ang="T6">
                <a:pos x="T0" y="0"/>
              </a:cxn>
              <a:cxn ang="T7">
                <a:pos x="T1" y="0"/>
              </a:cxn>
              <a:cxn ang="T8">
                <a:pos x="T2" y="0"/>
              </a:cxn>
              <a:cxn ang="T9">
                <a:pos x="T3" y="0"/>
              </a:cxn>
              <a:cxn ang="T10">
                <a:pos x="T4" y="0"/>
              </a:cxn>
              <a:cxn ang="T11">
                <a:pos x="T5" y="0"/>
              </a:cxn>
            </a:cxnLst>
            <a:rect l="T12" t="0" r="T13" b="0"/>
            <a:pathLst>
              <a:path w="3047996">
                <a:moveTo>
                  <a:pt x="0" y="0"/>
                </a:moveTo>
                <a:lnTo>
                  <a:pt x="3047996" y="1"/>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2774" name="Line 7">
            <a:extLst>
              <a:ext uri="{FF2B5EF4-FFF2-40B4-BE49-F238E27FC236}">
                <a16:creationId xmlns:a16="http://schemas.microsoft.com/office/drawing/2014/main" id="{0C3B79FC-447F-3884-DF53-0C289FB05E22}"/>
              </a:ext>
            </a:extLst>
          </p:cNvPr>
          <p:cNvSpPr>
            <a:spLocks/>
          </p:cNvSpPr>
          <p:nvPr/>
        </p:nvSpPr>
        <p:spPr bwMode="auto">
          <a:xfrm flipV="1">
            <a:off x="6858000" y="2743200"/>
            <a:ext cx="0" cy="2743200"/>
          </a:xfrm>
          <a:custGeom>
            <a:avLst/>
            <a:gdLst>
              <a:gd name="T0" fmla="*/ 0 h 2743200"/>
              <a:gd name="T1" fmla="*/ 1371600 h 2743200"/>
              <a:gd name="T2" fmla="*/ 2743200 h 2743200"/>
              <a:gd name="T3" fmla="*/ 1371600 h 2743200"/>
              <a:gd name="T4" fmla="*/ 0 h 2743200"/>
              <a:gd name="T5" fmla="*/ 2743200 h 2743200"/>
              <a:gd name="T6" fmla="*/ 17694720 60000 65536"/>
              <a:gd name="T7" fmla="*/ 0 60000 65536"/>
              <a:gd name="T8" fmla="*/ 5898240 60000 65536"/>
              <a:gd name="T9" fmla="*/ 11796480 60000 65536"/>
              <a:gd name="T10" fmla="*/ 5898240 60000 65536"/>
              <a:gd name="T11" fmla="*/ 17694720 60000 65536"/>
              <a:gd name="T12" fmla="*/ 0 h 2743200"/>
              <a:gd name="T13" fmla="*/ 2743200 h 2743200"/>
            </a:gdLst>
            <a:ahLst/>
            <a:cxnLst>
              <a:cxn ang="T6">
                <a:pos x="0" y="T0"/>
              </a:cxn>
              <a:cxn ang="T7">
                <a:pos x="0" y="T1"/>
              </a:cxn>
              <a:cxn ang="T8">
                <a:pos x="0" y="T2"/>
              </a:cxn>
              <a:cxn ang="T9">
                <a:pos x="0" y="T3"/>
              </a:cxn>
              <a:cxn ang="T10">
                <a:pos x="0" y="T4"/>
              </a:cxn>
              <a:cxn ang="T11">
                <a:pos x="0" y="T5"/>
              </a:cxn>
            </a:cxnLst>
            <a:rect l="0" t="T12" r="0" b="T13"/>
            <a:pathLst>
              <a:path h="2743200">
                <a:moveTo>
                  <a:pt x="0" y="0"/>
                </a:moveTo>
                <a:lnTo>
                  <a:pt x="1" y="2743200"/>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2775" name="Line 8">
            <a:extLst>
              <a:ext uri="{FF2B5EF4-FFF2-40B4-BE49-F238E27FC236}">
                <a16:creationId xmlns:a16="http://schemas.microsoft.com/office/drawing/2014/main" id="{D10E85E1-BA27-35C1-5F86-5F980E0A6DCE}"/>
              </a:ext>
            </a:extLst>
          </p:cNvPr>
          <p:cNvSpPr>
            <a:spLocks/>
          </p:cNvSpPr>
          <p:nvPr/>
        </p:nvSpPr>
        <p:spPr bwMode="auto">
          <a:xfrm flipV="1">
            <a:off x="2971800" y="3276600"/>
            <a:ext cx="2362200" cy="2209800"/>
          </a:xfrm>
          <a:custGeom>
            <a:avLst/>
            <a:gdLst>
              <a:gd name="T0" fmla="*/ 1181098 w 2362196"/>
              <a:gd name="T1" fmla="*/ 0 h 2209803"/>
              <a:gd name="T2" fmla="*/ 2362196 w 2362196"/>
              <a:gd name="T3" fmla="*/ 1104902 h 2209803"/>
              <a:gd name="T4" fmla="*/ 1181098 w 2362196"/>
              <a:gd name="T5" fmla="*/ 2209803 h 2209803"/>
              <a:gd name="T6" fmla="*/ 0 w 2362196"/>
              <a:gd name="T7" fmla="*/ 1104902 h 2209803"/>
              <a:gd name="T8" fmla="*/ 0 w 2362196"/>
              <a:gd name="T9" fmla="*/ 0 h 2209803"/>
              <a:gd name="T10" fmla="*/ 2362196 w 2362196"/>
              <a:gd name="T11" fmla="*/ 2209803 h 2209803"/>
              <a:gd name="T12" fmla="*/ 17694720 60000 65536"/>
              <a:gd name="T13" fmla="*/ 0 60000 65536"/>
              <a:gd name="T14" fmla="*/ 5898240 60000 65536"/>
              <a:gd name="T15" fmla="*/ 11796480 60000 65536"/>
              <a:gd name="T16" fmla="*/ 5898240 60000 65536"/>
              <a:gd name="T17" fmla="*/ 17694720 60000 65536"/>
              <a:gd name="T18" fmla="*/ 0 w 2362196"/>
              <a:gd name="T19" fmla="*/ 0 h 2209803"/>
              <a:gd name="T20" fmla="*/ 2362196 w 2362196"/>
              <a:gd name="T21" fmla="*/ 2209803 h 2209803"/>
            </a:gdLst>
            <a:ahLst/>
            <a:cxnLst>
              <a:cxn ang="T12">
                <a:pos x="T0" y="T1"/>
              </a:cxn>
              <a:cxn ang="T13">
                <a:pos x="T2" y="T3"/>
              </a:cxn>
              <a:cxn ang="T14">
                <a:pos x="T4" y="T5"/>
              </a:cxn>
              <a:cxn ang="T15">
                <a:pos x="T6" y="T7"/>
              </a:cxn>
              <a:cxn ang="T16">
                <a:pos x="T8" y="T9"/>
              </a:cxn>
              <a:cxn ang="T17">
                <a:pos x="T10" y="T11"/>
              </a:cxn>
            </a:cxnLst>
            <a:rect l="T18" t="T19" r="T20" b="T21"/>
            <a:pathLst>
              <a:path w="2362196" h="2209803">
                <a:moveTo>
                  <a:pt x="0" y="0"/>
                </a:moveTo>
                <a:lnTo>
                  <a:pt x="2362196" y="2209803"/>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2776" name="Line 9">
            <a:extLst>
              <a:ext uri="{FF2B5EF4-FFF2-40B4-BE49-F238E27FC236}">
                <a16:creationId xmlns:a16="http://schemas.microsoft.com/office/drawing/2014/main" id="{33B2D3F3-3C0B-B773-E98F-24484C11565F}"/>
              </a:ext>
            </a:extLst>
          </p:cNvPr>
          <p:cNvSpPr>
            <a:spLocks/>
          </p:cNvSpPr>
          <p:nvPr/>
        </p:nvSpPr>
        <p:spPr bwMode="auto">
          <a:xfrm>
            <a:off x="6858000" y="4267200"/>
            <a:ext cx="2667000" cy="0"/>
          </a:xfrm>
          <a:custGeom>
            <a:avLst/>
            <a:gdLst>
              <a:gd name="T0" fmla="*/ 1333502 w 2667003"/>
              <a:gd name="T1" fmla="*/ 2667003 w 2667003"/>
              <a:gd name="T2" fmla="*/ 1333502 w 2667003"/>
              <a:gd name="T3" fmla="*/ 0 w 2667003"/>
              <a:gd name="T4" fmla="*/ 0 w 2667003"/>
              <a:gd name="T5" fmla="*/ 2667003 w 2667003"/>
              <a:gd name="T6" fmla="*/ 17694720 60000 65536"/>
              <a:gd name="T7" fmla="*/ 0 60000 65536"/>
              <a:gd name="T8" fmla="*/ 5898240 60000 65536"/>
              <a:gd name="T9" fmla="*/ 11796480 60000 65536"/>
              <a:gd name="T10" fmla="*/ 5898240 60000 65536"/>
              <a:gd name="T11" fmla="*/ 17694720 60000 65536"/>
              <a:gd name="T12" fmla="*/ 0 w 2667003"/>
              <a:gd name="T13" fmla="*/ 2667003 w 2667003"/>
            </a:gdLst>
            <a:ahLst/>
            <a:cxnLst>
              <a:cxn ang="T6">
                <a:pos x="T0" y="0"/>
              </a:cxn>
              <a:cxn ang="T7">
                <a:pos x="T1" y="0"/>
              </a:cxn>
              <a:cxn ang="T8">
                <a:pos x="T2" y="0"/>
              </a:cxn>
              <a:cxn ang="T9">
                <a:pos x="T3" y="0"/>
              </a:cxn>
              <a:cxn ang="T10">
                <a:pos x="T4" y="0"/>
              </a:cxn>
              <a:cxn ang="T11">
                <a:pos x="T5" y="0"/>
              </a:cxn>
            </a:cxnLst>
            <a:rect l="T12" t="0" r="T13" b="0"/>
            <a:pathLst>
              <a:path w="2667003">
                <a:moveTo>
                  <a:pt x="0" y="0"/>
                </a:moveTo>
                <a:lnTo>
                  <a:pt x="2667003" y="1"/>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2777" name="Text Box 10">
            <a:extLst>
              <a:ext uri="{FF2B5EF4-FFF2-40B4-BE49-F238E27FC236}">
                <a16:creationId xmlns:a16="http://schemas.microsoft.com/office/drawing/2014/main" id="{E69D0E9F-3156-0980-2239-74EBF1663A57}"/>
              </a:ext>
            </a:extLst>
          </p:cNvPr>
          <p:cNvSpPr txBox="1">
            <a:spLocks noChangeArrowheads="1"/>
          </p:cNvSpPr>
          <p:nvPr/>
        </p:nvSpPr>
        <p:spPr bwMode="auto">
          <a:xfrm>
            <a:off x="56388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Activity</a:t>
            </a:r>
          </a:p>
        </p:txBody>
      </p:sp>
      <p:sp>
        <p:nvSpPr>
          <p:cNvPr id="32778" name="Text Box 11">
            <a:extLst>
              <a:ext uri="{FF2B5EF4-FFF2-40B4-BE49-F238E27FC236}">
                <a16:creationId xmlns:a16="http://schemas.microsoft.com/office/drawing/2014/main" id="{2AA42C23-302A-4B41-B015-B243E7C3F27D}"/>
              </a:ext>
            </a:extLst>
          </p:cNvPr>
          <p:cNvSpPr txBox="1">
            <a:spLocks noChangeArrowheads="1"/>
          </p:cNvSpPr>
          <p:nvPr/>
        </p:nvSpPr>
        <p:spPr bwMode="auto">
          <a:xfrm>
            <a:off x="9144000" y="55626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Activity</a:t>
            </a:r>
          </a:p>
        </p:txBody>
      </p:sp>
      <p:sp>
        <p:nvSpPr>
          <p:cNvPr id="32779" name="Text Box 12">
            <a:extLst>
              <a:ext uri="{FF2B5EF4-FFF2-40B4-BE49-F238E27FC236}">
                <a16:creationId xmlns:a16="http://schemas.microsoft.com/office/drawing/2014/main" id="{DDF9B76C-75E1-25F3-3617-0B3188309637}"/>
              </a:ext>
            </a:extLst>
          </p:cNvPr>
          <p:cNvSpPr txBox="1">
            <a:spLocks noChangeArrowheads="1"/>
          </p:cNvSpPr>
          <p:nvPr/>
        </p:nvSpPr>
        <p:spPr bwMode="auto">
          <a:xfrm>
            <a:off x="1905000" y="2971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nchorCtr="1">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algn="ct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Total Cost (£)</a:t>
            </a:r>
          </a:p>
        </p:txBody>
      </p:sp>
      <p:sp>
        <p:nvSpPr>
          <p:cNvPr id="32780" name="Text Box 13">
            <a:extLst>
              <a:ext uri="{FF2B5EF4-FFF2-40B4-BE49-F238E27FC236}">
                <a16:creationId xmlns:a16="http://schemas.microsoft.com/office/drawing/2014/main" id="{8F274A49-5901-8864-644F-EC20CAC0A6B4}"/>
              </a:ext>
            </a:extLst>
          </p:cNvPr>
          <p:cNvSpPr txBox="1">
            <a:spLocks noChangeArrowheads="1"/>
          </p:cNvSpPr>
          <p:nvPr/>
        </p:nvSpPr>
        <p:spPr bwMode="auto">
          <a:xfrm>
            <a:off x="5943600" y="30480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nchorCtr="1">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algn="ct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Unit Cost (£)</a:t>
            </a:r>
          </a:p>
        </p:txBody>
      </p:sp>
      <p:sp>
        <p:nvSpPr>
          <p:cNvPr id="32781" name="TextBox 14">
            <a:extLst>
              <a:ext uri="{FF2B5EF4-FFF2-40B4-BE49-F238E27FC236}">
                <a16:creationId xmlns:a16="http://schemas.microsoft.com/office/drawing/2014/main" id="{2EC595CA-208B-5247-BD2D-B5BCCABD89B4}"/>
              </a:ext>
            </a:extLst>
          </p:cNvPr>
          <p:cNvSpPr txBox="1">
            <a:spLocks noChangeArrowheads="1"/>
          </p:cNvSpPr>
          <p:nvPr/>
        </p:nvSpPr>
        <p:spPr bwMode="auto">
          <a:xfrm>
            <a:off x="2667000" y="5857875"/>
            <a:ext cx="24161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buSzPct val="100000"/>
              <a:buFontTx/>
              <a:buChar char="-"/>
            </a:pPr>
            <a:r>
              <a:rPr lang="en-GB" altLang="en-US">
                <a:solidFill>
                  <a:srgbClr val="000000"/>
                </a:solidFill>
                <a:latin typeface="Arial" panose="020B0604020202020204" pitchFamily="34" charset="0"/>
                <a:ea typeface="MS PGothic" panose="020B0600070205080204" pitchFamily="34" charset="-128"/>
              </a:rPr>
              <a:t>Cost of raw materials</a:t>
            </a:r>
          </a:p>
          <a:p>
            <a:pPr eaLnBrk="1" hangingPunct="1">
              <a:buSzPct val="100000"/>
              <a:buFontTx/>
              <a:buChar char="-"/>
            </a:pPr>
            <a:r>
              <a:rPr lang="en-GB" altLang="en-US">
                <a:solidFill>
                  <a:srgbClr val="000000"/>
                </a:solidFill>
                <a:latin typeface="Arial" panose="020B0604020202020204" pitchFamily="34" charset="0"/>
                <a:ea typeface="MS PGothic" panose="020B0600070205080204" pitchFamily="34" charset="-128"/>
              </a:rPr>
              <a:t>Direct labour costs</a:t>
            </a:r>
          </a:p>
        </p:txBody>
      </p:sp>
      <p:sp>
        <p:nvSpPr>
          <p:cNvPr id="16" name="TextBox 15">
            <a:extLst>
              <a:ext uri="{FF2B5EF4-FFF2-40B4-BE49-F238E27FC236}">
                <a16:creationId xmlns:a16="http://schemas.microsoft.com/office/drawing/2014/main" id="{F254B86D-D33E-AA80-9700-96A40F842B4F}"/>
              </a:ext>
            </a:extLst>
          </p:cNvPr>
          <p:cNvSpPr txBox="1">
            <a:spLocks noChangeArrowheads="1"/>
          </p:cNvSpPr>
          <p:nvPr/>
        </p:nvSpPr>
        <p:spPr bwMode="auto">
          <a:xfrm>
            <a:off x="5262563" y="403225"/>
            <a:ext cx="6726237" cy="224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2000"/>
              <a:t>Variable Costs also called </a:t>
            </a:r>
            <a:r>
              <a:rPr lang="en-GB" altLang="en-US" sz="2000" b="1"/>
              <a:t>avoidable/controllable costs </a:t>
            </a:r>
            <a:r>
              <a:rPr lang="en-GB" altLang="en-US" sz="2000"/>
              <a:t>and fluctuate according to activity.</a:t>
            </a:r>
          </a:p>
          <a:p>
            <a:pPr eaLnBrk="1" hangingPunct="1"/>
            <a:r>
              <a:rPr lang="en-GB" altLang="en-US" sz="2000"/>
              <a:t>If we refer to our car example a variable cost would be petrol, which </a:t>
            </a:r>
            <a:r>
              <a:rPr lang="en-GB" altLang="en-US" sz="2000" b="1"/>
              <a:t>will vary according to the amount of mileage </a:t>
            </a:r>
            <a:r>
              <a:rPr lang="en-GB" altLang="en-US" sz="2000"/>
              <a:t>that we do. Other examples of variable costs are:</a:t>
            </a:r>
          </a:p>
          <a:p>
            <a:pPr eaLnBrk="1" hangingPunct="1"/>
            <a:r>
              <a:rPr lang="en-GB" altLang="en-US" sz="2000"/>
              <a:t>Inventory; Wages and salaries – paid on the basis of piecework, hourly rate etc. Bonuses;Sales commissions</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6" grpId="0"/>
    </p:bldLst>
  </p:timing>
</p:sld>
</file>

<file path=ppt/slides/slide21.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34818" name="Rectangle 3">
            <a:extLst>
              <a:ext uri="{FF2B5EF4-FFF2-40B4-BE49-F238E27FC236}">
                <a16:creationId xmlns:a16="http://schemas.microsoft.com/office/drawing/2014/main" id="{94D3DFDA-6487-0E4B-4ED0-1ACA11B53196}"/>
              </a:ext>
            </a:extLst>
          </p:cNvPr>
          <p:cNvSpPr txBox="1">
            <a:spLocks noGrp="1" noChangeArrowheads="1"/>
          </p:cNvSpPr>
          <p:nvPr>
            <p:ph idx="1"/>
          </p:nvPr>
        </p:nvSpPr>
        <p:spPr/>
        <p:txBody>
          <a:bodyPr/>
          <a:lstStyle/>
          <a:p>
            <a:pPr marL="576263" indent="-576263" defTabSz="760413" eaLnBrk="1">
              <a:buFont typeface="Garamond" panose="02020404030301010803" pitchFamily="18" charset="0"/>
              <a:buNone/>
            </a:pPr>
            <a:r>
              <a:rPr altLang="en-US">
                <a:latin typeface="Arial" panose="020B0604020202020204" pitchFamily="34" charset="0"/>
              </a:rPr>
              <a:t>     </a:t>
            </a:r>
            <a:endParaRPr altLang="en-US" sz="2000">
              <a:latin typeface="Arial" panose="020B0604020202020204" pitchFamily="34" charset="0"/>
            </a:endParaRPr>
          </a:p>
        </p:txBody>
      </p:sp>
      <p:sp>
        <p:nvSpPr>
          <p:cNvPr id="3" name="Rectangle 2">
            <a:extLst>
              <a:ext uri="{FF2B5EF4-FFF2-40B4-BE49-F238E27FC236}">
                <a16:creationId xmlns:a16="http://schemas.microsoft.com/office/drawing/2014/main" id="{37951FE6-E085-4980-CA84-4AFF1FF213B2}"/>
              </a:ext>
            </a:extLst>
          </p:cNvPr>
          <p:cNvSpPr txBox="1">
            <a:spLocks noGrp="1"/>
          </p:cNvSpPr>
          <p:nvPr>
            <p:ph type="title"/>
          </p:nvPr>
        </p:nvSpPr>
        <p:spPr>
          <a:xfrm>
            <a:off x="473075" y="439738"/>
            <a:ext cx="6350000" cy="1054100"/>
          </a:xfrm>
        </p:spPr>
        <p:txBody>
          <a:bodyPr>
            <a:normAutofit fontScale="90000"/>
          </a:bodyPr>
          <a:lstStyle/>
          <a:p>
            <a:pPr marL="577845" indent="-577845" defTabSz="761996" eaLnBrk="1" fontAlgn="auto">
              <a:spcBef>
                <a:spcPts val="0"/>
              </a:spcBef>
              <a:spcAft>
                <a:spcPts val="0"/>
              </a:spcAft>
              <a:defRPr/>
            </a:pPr>
            <a:br>
              <a:rPr lang="en-GB" sz="2500" dirty="0">
                <a:latin typeface="Arial" pitchFamily="34"/>
              </a:rPr>
            </a:br>
            <a:br>
              <a:rPr lang="en-GB" sz="2500" dirty="0">
                <a:latin typeface="Arial" pitchFamily="34"/>
              </a:rPr>
            </a:br>
            <a:r>
              <a:rPr lang="en-GB" sz="2500" b="1" dirty="0">
                <a:latin typeface="Arial" pitchFamily="34"/>
              </a:rPr>
              <a:t>Cost Behaviour - </a:t>
            </a:r>
            <a:r>
              <a:rPr sz="2500" b="1" dirty="0">
                <a:latin typeface="Arial" pitchFamily="34"/>
              </a:rPr>
              <a:t>Stepped Cost</a:t>
            </a:r>
            <a:br>
              <a:rPr sz="2500" dirty="0">
                <a:latin typeface="Arial" pitchFamily="34"/>
              </a:rPr>
            </a:br>
            <a:r>
              <a:rPr sz="2200" dirty="0">
                <a:solidFill>
                  <a:srgbClr val="000000"/>
                </a:solidFill>
                <a:latin typeface="+mn-lt"/>
              </a:rPr>
              <a:t>A cost which is fixed for a particular range of activity levels, but once the upper limit of that range is passed a new higher level of fixed cost is incurred</a:t>
            </a:r>
            <a:r>
              <a:rPr sz="2500" dirty="0">
                <a:solidFill>
                  <a:srgbClr val="000000"/>
                </a:solidFill>
                <a:latin typeface="+mn-lt"/>
              </a:rPr>
              <a:t>.</a:t>
            </a:r>
            <a:br>
              <a:rPr sz="2500" dirty="0">
                <a:solidFill>
                  <a:srgbClr val="000000"/>
                </a:solidFill>
                <a:latin typeface="+mn-lt"/>
              </a:rPr>
            </a:br>
            <a:endParaRPr lang="en-GB" sz="2500" dirty="0">
              <a:solidFill>
                <a:srgbClr val="000000"/>
              </a:solidFill>
              <a:latin typeface="+mn-lt"/>
            </a:endParaRPr>
          </a:p>
        </p:txBody>
      </p:sp>
      <p:sp>
        <p:nvSpPr>
          <p:cNvPr id="34820" name="Line 4">
            <a:extLst>
              <a:ext uri="{FF2B5EF4-FFF2-40B4-BE49-F238E27FC236}">
                <a16:creationId xmlns:a16="http://schemas.microsoft.com/office/drawing/2014/main" id="{7BA8A7C0-8729-86E6-9F58-363C0C8C5BC8}"/>
              </a:ext>
            </a:extLst>
          </p:cNvPr>
          <p:cNvSpPr>
            <a:spLocks/>
          </p:cNvSpPr>
          <p:nvPr/>
        </p:nvSpPr>
        <p:spPr bwMode="auto">
          <a:xfrm>
            <a:off x="4648200" y="5715000"/>
            <a:ext cx="3048000" cy="0"/>
          </a:xfrm>
          <a:custGeom>
            <a:avLst/>
            <a:gdLst>
              <a:gd name="T0" fmla="*/ 1523998 w 3047996"/>
              <a:gd name="T1" fmla="*/ 3047996 w 3047996"/>
              <a:gd name="T2" fmla="*/ 1523998 w 3047996"/>
              <a:gd name="T3" fmla="*/ 0 w 3047996"/>
              <a:gd name="T4" fmla="*/ 0 w 3047996"/>
              <a:gd name="T5" fmla="*/ 3047996 w 3047996"/>
              <a:gd name="T6" fmla="*/ 17694720 60000 65536"/>
              <a:gd name="T7" fmla="*/ 0 60000 65536"/>
              <a:gd name="T8" fmla="*/ 5898240 60000 65536"/>
              <a:gd name="T9" fmla="*/ 11796480 60000 65536"/>
              <a:gd name="T10" fmla="*/ 5898240 60000 65536"/>
              <a:gd name="T11" fmla="*/ 17694720 60000 65536"/>
              <a:gd name="T12" fmla="*/ 0 w 3047996"/>
              <a:gd name="T13" fmla="*/ 3047996 w 3047996"/>
            </a:gdLst>
            <a:ahLst/>
            <a:cxnLst>
              <a:cxn ang="T6">
                <a:pos x="T0" y="0"/>
              </a:cxn>
              <a:cxn ang="T7">
                <a:pos x="T1" y="0"/>
              </a:cxn>
              <a:cxn ang="T8">
                <a:pos x="T2" y="0"/>
              </a:cxn>
              <a:cxn ang="T9">
                <a:pos x="T3" y="0"/>
              </a:cxn>
              <a:cxn ang="T10">
                <a:pos x="T4" y="0"/>
              </a:cxn>
              <a:cxn ang="T11">
                <a:pos x="T5" y="0"/>
              </a:cxn>
            </a:cxnLst>
            <a:rect l="T12" t="0" r="T13" b="0"/>
            <a:pathLst>
              <a:path w="3047996">
                <a:moveTo>
                  <a:pt x="0" y="0"/>
                </a:moveTo>
                <a:lnTo>
                  <a:pt x="3047996" y="1"/>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4821" name="Line 5">
            <a:extLst>
              <a:ext uri="{FF2B5EF4-FFF2-40B4-BE49-F238E27FC236}">
                <a16:creationId xmlns:a16="http://schemas.microsoft.com/office/drawing/2014/main" id="{DA27A824-8648-5BE0-FC8D-3DBB0F79AA5F}"/>
              </a:ext>
            </a:extLst>
          </p:cNvPr>
          <p:cNvSpPr>
            <a:spLocks/>
          </p:cNvSpPr>
          <p:nvPr/>
        </p:nvSpPr>
        <p:spPr bwMode="auto">
          <a:xfrm flipV="1">
            <a:off x="4648200" y="2971800"/>
            <a:ext cx="0" cy="2743200"/>
          </a:xfrm>
          <a:custGeom>
            <a:avLst/>
            <a:gdLst>
              <a:gd name="T0" fmla="*/ 0 h 2743200"/>
              <a:gd name="T1" fmla="*/ 1371600 h 2743200"/>
              <a:gd name="T2" fmla="*/ 2743200 h 2743200"/>
              <a:gd name="T3" fmla="*/ 1371600 h 2743200"/>
              <a:gd name="T4" fmla="*/ 0 h 2743200"/>
              <a:gd name="T5" fmla="*/ 2743200 h 2743200"/>
              <a:gd name="T6" fmla="*/ 17694720 60000 65536"/>
              <a:gd name="T7" fmla="*/ 0 60000 65536"/>
              <a:gd name="T8" fmla="*/ 5898240 60000 65536"/>
              <a:gd name="T9" fmla="*/ 11796480 60000 65536"/>
              <a:gd name="T10" fmla="*/ 5898240 60000 65536"/>
              <a:gd name="T11" fmla="*/ 17694720 60000 65536"/>
              <a:gd name="T12" fmla="*/ 0 h 2743200"/>
              <a:gd name="T13" fmla="*/ 2743200 h 2743200"/>
            </a:gdLst>
            <a:ahLst/>
            <a:cxnLst>
              <a:cxn ang="T6">
                <a:pos x="0" y="T0"/>
              </a:cxn>
              <a:cxn ang="T7">
                <a:pos x="0" y="T1"/>
              </a:cxn>
              <a:cxn ang="T8">
                <a:pos x="0" y="T2"/>
              </a:cxn>
              <a:cxn ang="T9">
                <a:pos x="0" y="T3"/>
              </a:cxn>
              <a:cxn ang="T10">
                <a:pos x="0" y="T4"/>
              </a:cxn>
              <a:cxn ang="T11">
                <a:pos x="0" y="T5"/>
              </a:cxn>
            </a:cxnLst>
            <a:rect l="0" t="T12" r="0" b="T13"/>
            <a:pathLst>
              <a:path h="2743200">
                <a:moveTo>
                  <a:pt x="0" y="0"/>
                </a:moveTo>
                <a:lnTo>
                  <a:pt x="1" y="2743200"/>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4822" name="Text Box 6">
            <a:extLst>
              <a:ext uri="{FF2B5EF4-FFF2-40B4-BE49-F238E27FC236}">
                <a16:creationId xmlns:a16="http://schemas.microsoft.com/office/drawing/2014/main" id="{92A651D1-2E15-C54A-5C9D-DCD264F6F4B1}"/>
              </a:ext>
            </a:extLst>
          </p:cNvPr>
          <p:cNvSpPr txBox="1">
            <a:spLocks noChangeArrowheads="1"/>
          </p:cNvSpPr>
          <p:nvPr/>
        </p:nvSpPr>
        <p:spPr bwMode="auto">
          <a:xfrm>
            <a:off x="7162800" y="58674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Activity</a:t>
            </a:r>
          </a:p>
        </p:txBody>
      </p:sp>
      <p:sp>
        <p:nvSpPr>
          <p:cNvPr id="34823" name="Text Box 7">
            <a:extLst>
              <a:ext uri="{FF2B5EF4-FFF2-40B4-BE49-F238E27FC236}">
                <a16:creationId xmlns:a16="http://schemas.microsoft.com/office/drawing/2014/main" id="{1A5B40A6-4F68-2A54-3EBE-8E76CC8243C4}"/>
              </a:ext>
            </a:extLst>
          </p:cNvPr>
          <p:cNvSpPr txBox="1">
            <a:spLocks noChangeArrowheads="1"/>
          </p:cNvSpPr>
          <p:nvPr/>
        </p:nvSpPr>
        <p:spPr bwMode="auto">
          <a:xfrm>
            <a:off x="3657600" y="31242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nchorCtr="1">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algn="ct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Total Cost (£)</a:t>
            </a:r>
          </a:p>
        </p:txBody>
      </p:sp>
      <p:sp>
        <p:nvSpPr>
          <p:cNvPr id="34824" name="Line 8">
            <a:extLst>
              <a:ext uri="{FF2B5EF4-FFF2-40B4-BE49-F238E27FC236}">
                <a16:creationId xmlns:a16="http://schemas.microsoft.com/office/drawing/2014/main" id="{51D44FED-A1DC-5A01-F73F-881049A9DCEC}"/>
              </a:ext>
            </a:extLst>
          </p:cNvPr>
          <p:cNvSpPr>
            <a:spLocks/>
          </p:cNvSpPr>
          <p:nvPr/>
        </p:nvSpPr>
        <p:spPr bwMode="auto">
          <a:xfrm>
            <a:off x="4648200" y="5105400"/>
            <a:ext cx="533400" cy="0"/>
          </a:xfrm>
          <a:custGeom>
            <a:avLst/>
            <a:gdLst>
              <a:gd name="T0" fmla="*/ 266698 w 533396"/>
              <a:gd name="T1" fmla="*/ 533396 w 533396"/>
              <a:gd name="T2" fmla="*/ 266698 w 533396"/>
              <a:gd name="T3" fmla="*/ 0 w 533396"/>
              <a:gd name="T4" fmla="*/ 0 w 533396"/>
              <a:gd name="T5" fmla="*/ 533396 w 533396"/>
              <a:gd name="T6" fmla="*/ 17694720 60000 65536"/>
              <a:gd name="T7" fmla="*/ 0 60000 65536"/>
              <a:gd name="T8" fmla="*/ 5898240 60000 65536"/>
              <a:gd name="T9" fmla="*/ 11796480 60000 65536"/>
              <a:gd name="T10" fmla="*/ 5898240 60000 65536"/>
              <a:gd name="T11" fmla="*/ 17694720 60000 65536"/>
              <a:gd name="T12" fmla="*/ 0 w 533396"/>
              <a:gd name="T13" fmla="*/ 533396 w 533396"/>
            </a:gdLst>
            <a:ahLst/>
            <a:cxnLst>
              <a:cxn ang="T6">
                <a:pos x="T0" y="0"/>
              </a:cxn>
              <a:cxn ang="T7">
                <a:pos x="T1" y="0"/>
              </a:cxn>
              <a:cxn ang="T8">
                <a:pos x="T2" y="0"/>
              </a:cxn>
              <a:cxn ang="T9">
                <a:pos x="T3" y="0"/>
              </a:cxn>
              <a:cxn ang="T10">
                <a:pos x="T4" y="0"/>
              </a:cxn>
              <a:cxn ang="T11">
                <a:pos x="T5" y="0"/>
              </a:cxn>
            </a:cxnLst>
            <a:rect l="T12" t="0" r="T13" b="0"/>
            <a:pathLst>
              <a:path w="533396">
                <a:moveTo>
                  <a:pt x="0" y="0"/>
                </a:moveTo>
                <a:lnTo>
                  <a:pt x="533396" y="1"/>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4825" name="Line 9">
            <a:extLst>
              <a:ext uri="{FF2B5EF4-FFF2-40B4-BE49-F238E27FC236}">
                <a16:creationId xmlns:a16="http://schemas.microsoft.com/office/drawing/2014/main" id="{4D00E35E-2720-5956-5DFE-615E215C2D08}"/>
              </a:ext>
            </a:extLst>
          </p:cNvPr>
          <p:cNvSpPr>
            <a:spLocks/>
          </p:cNvSpPr>
          <p:nvPr/>
        </p:nvSpPr>
        <p:spPr bwMode="auto">
          <a:xfrm>
            <a:off x="5181600" y="4648200"/>
            <a:ext cx="533400" cy="0"/>
          </a:xfrm>
          <a:custGeom>
            <a:avLst/>
            <a:gdLst>
              <a:gd name="T0" fmla="*/ 266698 w 533396"/>
              <a:gd name="T1" fmla="*/ 533396 w 533396"/>
              <a:gd name="T2" fmla="*/ 266698 w 533396"/>
              <a:gd name="T3" fmla="*/ 0 w 533396"/>
              <a:gd name="T4" fmla="*/ 0 w 533396"/>
              <a:gd name="T5" fmla="*/ 533396 w 533396"/>
              <a:gd name="T6" fmla="*/ 17694720 60000 65536"/>
              <a:gd name="T7" fmla="*/ 0 60000 65536"/>
              <a:gd name="T8" fmla="*/ 5898240 60000 65536"/>
              <a:gd name="T9" fmla="*/ 11796480 60000 65536"/>
              <a:gd name="T10" fmla="*/ 5898240 60000 65536"/>
              <a:gd name="T11" fmla="*/ 17694720 60000 65536"/>
              <a:gd name="T12" fmla="*/ 0 w 533396"/>
              <a:gd name="T13" fmla="*/ 533396 w 533396"/>
            </a:gdLst>
            <a:ahLst/>
            <a:cxnLst>
              <a:cxn ang="T6">
                <a:pos x="T0" y="0"/>
              </a:cxn>
              <a:cxn ang="T7">
                <a:pos x="T1" y="0"/>
              </a:cxn>
              <a:cxn ang="T8">
                <a:pos x="T2" y="0"/>
              </a:cxn>
              <a:cxn ang="T9">
                <a:pos x="T3" y="0"/>
              </a:cxn>
              <a:cxn ang="T10">
                <a:pos x="T4" y="0"/>
              </a:cxn>
              <a:cxn ang="T11">
                <a:pos x="T5" y="0"/>
              </a:cxn>
            </a:cxnLst>
            <a:rect l="T12" t="0" r="T13" b="0"/>
            <a:pathLst>
              <a:path w="533396">
                <a:moveTo>
                  <a:pt x="0" y="0"/>
                </a:moveTo>
                <a:lnTo>
                  <a:pt x="533396" y="1"/>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4826" name="Line 10">
            <a:extLst>
              <a:ext uri="{FF2B5EF4-FFF2-40B4-BE49-F238E27FC236}">
                <a16:creationId xmlns:a16="http://schemas.microsoft.com/office/drawing/2014/main" id="{C673B019-9B9D-6CCC-3836-1DB2880D6942}"/>
              </a:ext>
            </a:extLst>
          </p:cNvPr>
          <p:cNvSpPr>
            <a:spLocks/>
          </p:cNvSpPr>
          <p:nvPr/>
        </p:nvSpPr>
        <p:spPr bwMode="auto">
          <a:xfrm>
            <a:off x="5715000" y="4191000"/>
            <a:ext cx="533400" cy="0"/>
          </a:xfrm>
          <a:custGeom>
            <a:avLst/>
            <a:gdLst>
              <a:gd name="T0" fmla="*/ 266698 w 533396"/>
              <a:gd name="T1" fmla="*/ 533396 w 533396"/>
              <a:gd name="T2" fmla="*/ 266698 w 533396"/>
              <a:gd name="T3" fmla="*/ 0 w 533396"/>
              <a:gd name="T4" fmla="*/ 0 w 533396"/>
              <a:gd name="T5" fmla="*/ 533396 w 533396"/>
              <a:gd name="T6" fmla="*/ 17694720 60000 65536"/>
              <a:gd name="T7" fmla="*/ 0 60000 65536"/>
              <a:gd name="T8" fmla="*/ 5898240 60000 65536"/>
              <a:gd name="T9" fmla="*/ 11796480 60000 65536"/>
              <a:gd name="T10" fmla="*/ 5898240 60000 65536"/>
              <a:gd name="T11" fmla="*/ 17694720 60000 65536"/>
              <a:gd name="T12" fmla="*/ 0 w 533396"/>
              <a:gd name="T13" fmla="*/ 533396 w 533396"/>
            </a:gdLst>
            <a:ahLst/>
            <a:cxnLst>
              <a:cxn ang="T6">
                <a:pos x="T0" y="0"/>
              </a:cxn>
              <a:cxn ang="T7">
                <a:pos x="T1" y="0"/>
              </a:cxn>
              <a:cxn ang="T8">
                <a:pos x="T2" y="0"/>
              </a:cxn>
              <a:cxn ang="T9">
                <a:pos x="T3" y="0"/>
              </a:cxn>
              <a:cxn ang="T10">
                <a:pos x="T4" y="0"/>
              </a:cxn>
              <a:cxn ang="T11">
                <a:pos x="T5" y="0"/>
              </a:cxn>
            </a:cxnLst>
            <a:rect l="T12" t="0" r="T13" b="0"/>
            <a:pathLst>
              <a:path w="533396">
                <a:moveTo>
                  <a:pt x="0" y="0"/>
                </a:moveTo>
                <a:lnTo>
                  <a:pt x="533396" y="1"/>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4827" name="Line 11">
            <a:extLst>
              <a:ext uri="{FF2B5EF4-FFF2-40B4-BE49-F238E27FC236}">
                <a16:creationId xmlns:a16="http://schemas.microsoft.com/office/drawing/2014/main" id="{3179F9BC-9607-7010-647B-9003C1D850E8}"/>
              </a:ext>
            </a:extLst>
          </p:cNvPr>
          <p:cNvSpPr>
            <a:spLocks/>
          </p:cNvSpPr>
          <p:nvPr/>
        </p:nvSpPr>
        <p:spPr bwMode="auto">
          <a:xfrm>
            <a:off x="6248400" y="3733800"/>
            <a:ext cx="533400" cy="0"/>
          </a:xfrm>
          <a:custGeom>
            <a:avLst/>
            <a:gdLst>
              <a:gd name="T0" fmla="*/ 266698 w 533396"/>
              <a:gd name="T1" fmla="*/ 533396 w 533396"/>
              <a:gd name="T2" fmla="*/ 266698 w 533396"/>
              <a:gd name="T3" fmla="*/ 0 w 533396"/>
              <a:gd name="T4" fmla="*/ 0 w 533396"/>
              <a:gd name="T5" fmla="*/ 533396 w 533396"/>
              <a:gd name="T6" fmla="*/ 17694720 60000 65536"/>
              <a:gd name="T7" fmla="*/ 0 60000 65536"/>
              <a:gd name="T8" fmla="*/ 5898240 60000 65536"/>
              <a:gd name="T9" fmla="*/ 11796480 60000 65536"/>
              <a:gd name="T10" fmla="*/ 5898240 60000 65536"/>
              <a:gd name="T11" fmla="*/ 17694720 60000 65536"/>
              <a:gd name="T12" fmla="*/ 0 w 533396"/>
              <a:gd name="T13" fmla="*/ 533396 w 533396"/>
            </a:gdLst>
            <a:ahLst/>
            <a:cxnLst>
              <a:cxn ang="T6">
                <a:pos x="T0" y="0"/>
              </a:cxn>
              <a:cxn ang="T7">
                <a:pos x="T1" y="0"/>
              </a:cxn>
              <a:cxn ang="T8">
                <a:pos x="T2" y="0"/>
              </a:cxn>
              <a:cxn ang="T9">
                <a:pos x="T3" y="0"/>
              </a:cxn>
              <a:cxn ang="T10">
                <a:pos x="T4" y="0"/>
              </a:cxn>
              <a:cxn ang="T11">
                <a:pos x="T5" y="0"/>
              </a:cxn>
            </a:cxnLst>
            <a:rect l="T12" t="0" r="T13" b="0"/>
            <a:pathLst>
              <a:path w="533396">
                <a:moveTo>
                  <a:pt x="0" y="0"/>
                </a:moveTo>
                <a:lnTo>
                  <a:pt x="533396" y="1"/>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4828" name="Line 12">
            <a:extLst>
              <a:ext uri="{FF2B5EF4-FFF2-40B4-BE49-F238E27FC236}">
                <a16:creationId xmlns:a16="http://schemas.microsoft.com/office/drawing/2014/main" id="{F7213817-D51D-CA3B-CEEB-A54EECC3897E}"/>
              </a:ext>
            </a:extLst>
          </p:cNvPr>
          <p:cNvSpPr>
            <a:spLocks/>
          </p:cNvSpPr>
          <p:nvPr/>
        </p:nvSpPr>
        <p:spPr bwMode="auto">
          <a:xfrm flipV="1">
            <a:off x="5181600" y="4648200"/>
            <a:ext cx="0" cy="457200"/>
          </a:xfrm>
          <a:custGeom>
            <a:avLst/>
            <a:gdLst>
              <a:gd name="T0" fmla="*/ 0 h 457200"/>
              <a:gd name="T1" fmla="*/ 228600 h 457200"/>
              <a:gd name="T2" fmla="*/ 457200 h 457200"/>
              <a:gd name="T3" fmla="*/ 228600 h 457200"/>
              <a:gd name="T4" fmla="*/ 0 h 457200"/>
              <a:gd name="T5" fmla="*/ 457200 h 457200"/>
              <a:gd name="T6" fmla="*/ 17694720 60000 65536"/>
              <a:gd name="T7" fmla="*/ 0 60000 65536"/>
              <a:gd name="T8" fmla="*/ 5898240 60000 65536"/>
              <a:gd name="T9" fmla="*/ 11796480 60000 65536"/>
              <a:gd name="T10" fmla="*/ 5898240 60000 65536"/>
              <a:gd name="T11" fmla="*/ 17694720 60000 65536"/>
              <a:gd name="T12" fmla="*/ 0 h 457200"/>
              <a:gd name="T13" fmla="*/ 457200 h 457200"/>
            </a:gdLst>
            <a:ahLst/>
            <a:cxnLst>
              <a:cxn ang="T6">
                <a:pos x="0" y="T0"/>
              </a:cxn>
              <a:cxn ang="T7">
                <a:pos x="0" y="T1"/>
              </a:cxn>
              <a:cxn ang="T8">
                <a:pos x="0" y="T2"/>
              </a:cxn>
              <a:cxn ang="T9">
                <a:pos x="0" y="T3"/>
              </a:cxn>
              <a:cxn ang="T10">
                <a:pos x="0" y="T4"/>
              </a:cxn>
              <a:cxn ang="T11">
                <a:pos x="0" y="T5"/>
              </a:cxn>
            </a:cxnLst>
            <a:rect l="0" t="T12" r="0" b="T13"/>
            <a:pathLst>
              <a:path h="457200">
                <a:moveTo>
                  <a:pt x="0" y="0"/>
                </a:moveTo>
                <a:lnTo>
                  <a:pt x="1" y="457200"/>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4829" name="Line 13">
            <a:extLst>
              <a:ext uri="{FF2B5EF4-FFF2-40B4-BE49-F238E27FC236}">
                <a16:creationId xmlns:a16="http://schemas.microsoft.com/office/drawing/2014/main" id="{67218F5F-E738-D4BE-E80C-22E55DF34307}"/>
              </a:ext>
            </a:extLst>
          </p:cNvPr>
          <p:cNvSpPr>
            <a:spLocks/>
          </p:cNvSpPr>
          <p:nvPr/>
        </p:nvSpPr>
        <p:spPr bwMode="auto">
          <a:xfrm flipV="1">
            <a:off x="5715000" y="4191000"/>
            <a:ext cx="0" cy="457200"/>
          </a:xfrm>
          <a:custGeom>
            <a:avLst/>
            <a:gdLst>
              <a:gd name="T0" fmla="*/ 0 h 457200"/>
              <a:gd name="T1" fmla="*/ 228600 h 457200"/>
              <a:gd name="T2" fmla="*/ 457200 h 457200"/>
              <a:gd name="T3" fmla="*/ 228600 h 457200"/>
              <a:gd name="T4" fmla="*/ 0 h 457200"/>
              <a:gd name="T5" fmla="*/ 457200 h 457200"/>
              <a:gd name="T6" fmla="*/ 17694720 60000 65536"/>
              <a:gd name="T7" fmla="*/ 0 60000 65536"/>
              <a:gd name="T8" fmla="*/ 5898240 60000 65536"/>
              <a:gd name="T9" fmla="*/ 11796480 60000 65536"/>
              <a:gd name="T10" fmla="*/ 5898240 60000 65536"/>
              <a:gd name="T11" fmla="*/ 17694720 60000 65536"/>
              <a:gd name="T12" fmla="*/ 0 h 457200"/>
              <a:gd name="T13" fmla="*/ 457200 h 457200"/>
            </a:gdLst>
            <a:ahLst/>
            <a:cxnLst>
              <a:cxn ang="T6">
                <a:pos x="0" y="T0"/>
              </a:cxn>
              <a:cxn ang="T7">
                <a:pos x="0" y="T1"/>
              </a:cxn>
              <a:cxn ang="T8">
                <a:pos x="0" y="T2"/>
              </a:cxn>
              <a:cxn ang="T9">
                <a:pos x="0" y="T3"/>
              </a:cxn>
              <a:cxn ang="T10">
                <a:pos x="0" y="T4"/>
              </a:cxn>
              <a:cxn ang="T11">
                <a:pos x="0" y="T5"/>
              </a:cxn>
            </a:cxnLst>
            <a:rect l="0" t="T12" r="0" b="T13"/>
            <a:pathLst>
              <a:path h="457200">
                <a:moveTo>
                  <a:pt x="0" y="0"/>
                </a:moveTo>
                <a:lnTo>
                  <a:pt x="1" y="457200"/>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4830" name="Line 14">
            <a:extLst>
              <a:ext uri="{FF2B5EF4-FFF2-40B4-BE49-F238E27FC236}">
                <a16:creationId xmlns:a16="http://schemas.microsoft.com/office/drawing/2014/main" id="{52E966DB-C7EA-91E8-9B58-E998A4752EB9}"/>
              </a:ext>
            </a:extLst>
          </p:cNvPr>
          <p:cNvSpPr>
            <a:spLocks/>
          </p:cNvSpPr>
          <p:nvPr/>
        </p:nvSpPr>
        <p:spPr bwMode="auto">
          <a:xfrm flipV="1">
            <a:off x="6248400" y="3733800"/>
            <a:ext cx="0" cy="457200"/>
          </a:xfrm>
          <a:custGeom>
            <a:avLst/>
            <a:gdLst>
              <a:gd name="T0" fmla="*/ 0 h 457200"/>
              <a:gd name="T1" fmla="*/ 228600 h 457200"/>
              <a:gd name="T2" fmla="*/ 457200 h 457200"/>
              <a:gd name="T3" fmla="*/ 228600 h 457200"/>
              <a:gd name="T4" fmla="*/ 0 h 457200"/>
              <a:gd name="T5" fmla="*/ 457200 h 457200"/>
              <a:gd name="T6" fmla="*/ 17694720 60000 65536"/>
              <a:gd name="T7" fmla="*/ 0 60000 65536"/>
              <a:gd name="T8" fmla="*/ 5898240 60000 65536"/>
              <a:gd name="T9" fmla="*/ 11796480 60000 65536"/>
              <a:gd name="T10" fmla="*/ 5898240 60000 65536"/>
              <a:gd name="T11" fmla="*/ 17694720 60000 65536"/>
              <a:gd name="T12" fmla="*/ 0 h 457200"/>
              <a:gd name="T13" fmla="*/ 457200 h 457200"/>
            </a:gdLst>
            <a:ahLst/>
            <a:cxnLst>
              <a:cxn ang="T6">
                <a:pos x="0" y="T0"/>
              </a:cxn>
              <a:cxn ang="T7">
                <a:pos x="0" y="T1"/>
              </a:cxn>
              <a:cxn ang="T8">
                <a:pos x="0" y="T2"/>
              </a:cxn>
              <a:cxn ang="T9">
                <a:pos x="0" y="T3"/>
              </a:cxn>
              <a:cxn ang="T10">
                <a:pos x="0" y="T4"/>
              </a:cxn>
              <a:cxn ang="T11">
                <a:pos x="0" y="T5"/>
              </a:cxn>
            </a:cxnLst>
            <a:rect l="0" t="T12" r="0" b="T13"/>
            <a:pathLst>
              <a:path h="457200">
                <a:moveTo>
                  <a:pt x="0" y="0"/>
                </a:moveTo>
                <a:lnTo>
                  <a:pt x="1" y="457200"/>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4831" name="TextBox 14">
            <a:extLst>
              <a:ext uri="{FF2B5EF4-FFF2-40B4-BE49-F238E27FC236}">
                <a16:creationId xmlns:a16="http://schemas.microsoft.com/office/drawing/2014/main" id="{0CC42C2B-2CDB-2901-1A29-FF0CF838294E}"/>
              </a:ext>
            </a:extLst>
          </p:cNvPr>
          <p:cNvSpPr txBox="1">
            <a:spLocks noChangeArrowheads="1"/>
          </p:cNvSpPr>
          <p:nvPr/>
        </p:nvSpPr>
        <p:spPr bwMode="auto">
          <a:xfrm>
            <a:off x="2727325" y="5695950"/>
            <a:ext cx="16097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latin typeface="Arial" panose="020B0604020202020204" pitchFamily="34" charset="0"/>
              <a:ea typeface="MS PGothic" panose="020B0600070205080204" pitchFamily="34" charset="-128"/>
            </a:endParaRPr>
          </a:p>
          <a:p>
            <a:pPr eaLnBrk="1" hangingPunct="1">
              <a:buSzPct val="100000"/>
              <a:buFontTx/>
              <a:buChar char="-"/>
            </a:pPr>
            <a:r>
              <a:rPr lang="en-GB" altLang="en-US">
                <a:solidFill>
                  <a:srgbClr val="000000"/>
                </a:solidFill>
                <a:latin typeface="Arial" panose="020B0604020202020204" pitchFamily="34" charset="0"/>
                <a:ea typeface="MS PGothic" panose="020B0600070205080204" pitchFamily="34" charset="-128"/>
              </a:rPr>
              <a:t>Rent</a:t>
            </a:r>
          </a:p>
        </p:txBody>
      </p:sp>
      <p:sp>
        <p:nvSpPr>
          <p:cNvPr id="17" name="TextBox 16">
            <a:extLst>
              <a:ext uri="{FF2B5EF4-FFF2-40B4-BE49-F238E27FC236}">
                <a16:creationId xmlns:a16="http://schemas.microsoft.com/office/drawing/2014/main" id="{75BCD879-8F59-6691-633C-C09411A39F36}"/>
              </a:ext>
            </a:extLst>
          </p:cNvPr>
          <p:cNvSpPr txBox="1">
            <a:spLocks noChangeArrowheads="1"/>
          </p:cNvSpPr>
          <p:nvPr/>
        </p:nvSpPr>
        <p:spPr bwMode="auto">
          <a:xfrm>
            <a:off x="7075488" y="504825"/>
            <a:ext cx="4387850"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2000"/>
              <a:t>Stepped Fixed Costs - are fixed over a range of output and then suddenly increase in one big jump.</a:t>
            </a:r>
          </a:p>
          <a:p>
            <a:pPr eaLnBrk="1" hangingPunct="1"/>
            <a:r>
              <a:rPr lang="en-GB" altLang="en-US" sz="2000"/>
              <a:t> Example: a staffing level of up to 20 people may only require one supervisor but, if the staff level is more than 20, an extra supervisor will be needed.</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7" grpId="0"/>
    </p:bldLst>
  </p:timing>
</p:sld>
</file>

<file path=ppt/slides/slide22.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75FB76-EE01-EB93-8FB8-72F0540A5F9A}"/>
              </a:ext>
            </a:extLst>
          </p:cNvPr>
          <p:cNvSpPr txBox="1">
            <a:spLocks noGrp="1"/>
          </p:cNvSpPr>
          <p:nvPr>
            <p:ph type="title"/>
          </p:nvPr>
        </p:nvSpPr>
        <p:spPr>
          <a:xfrm>
            <a:off x="423863" y="369888"/>
            <a:ext cx="5594350" cy="1054100"/>
          </a:xfrm>
        </p:spPr>
        <p:txBody>
          <a:bodyPr>
            <a:normAutofit fontScale="90000"/>
          </a:bodyPr>
          <a:lstStyle/>
          <a:p>
            <a:pPr marL="577845" indent="-577845" defTabSz="761996" eaLnBrk="1" fontAlgn="auto">
              <a:spcBef>
                <a:spcPts val="0"/>
              </a:spcBef>
              <a:spcAft>
                <a:spcPts val="0"/>
              </a:spcAft>
              <a:defRPr/>
            </a:pPr>
            <a:r>
              <a:rPr lang="en-GB" sz="2800" b="1" dirty="0">
                <a:latin typeface="Arial" pitchFamily="34"/>
              </a:rPr>
              <a:t>Cost Behaviour -</a:t>
            </a:r>
            <a:r>
              <a:rPr sz="2800" b="1" dirty="0">
                <a:latin typeface="Arial" pitchFamily="34"/>
              </a:rPr>
              <a:t>Semi Variable</a:t>
            </a:r>
            <a:r>
              <a:rPr sz="2800" dirty="0">
                <a:latin typeface="Arial" pitchFamily="34"/>
              </a:rPr>
              <a:t>	</a:t>
            </a:r>
            <a:br>
              <a:rPr sz="2800" dirty="0">
                <a:latin typeface="Arial" pitchFamily="34"/>
              </a:rPr>
            </a:br>
            <a:r>
              <a:rPr sz="2800" dirty="0">
                <a:solidFill>
                  <a:srgbClr val="000000"/>
                </a:solidFill>
                <a:latin typeface="+mn-lt"/>
              </a:rPr>
              <a:t>A cost which has both a fixed and variable element</a:t>
            </a:r>
            <a:r>
              <a:rPr lang="en-GB" sz="2800" dirty="0">
                <a:solidFill>
                  <a:srgbClr val="000000"/>
                </a:solidFill>
                <a:latin typeface="+mn-lt"/>
              </a:rPr>
              <a:t> </a:t>
            </a:r>
          </a:p>
        </p:txBody>
      </p:sp>
      <p:sp>
        <p:nvSpPr>
          <p:cNvPr id="36867" name="Line 4">
            <a:extLst>
              <a:ext uri="{FF2B5EF4-FFF2-40B4-BE49-F238E27FC236}">
                <a16:creationId xmlns:a16="http://schemas.microsoft.com/office/drawing/2014/main" id="{7E2A62CA-761F-E27E-368E-D8F25B36B411}"/>
              </a:ext>
            </a:extLst>
          </p:cNvPr>
          <p:cNvSpPr>
            <a:spLocks/>
          </p:cNvSpPr>
          <p:nvPr/>
        </p:nvSpPr>
        <p:spPr bwMode="auto">
          <a:xfrm>
            <a:off x="4648200" y="5715000"/>
            <a:ext cx="3048000" cy="0"/>
          </a:xfrm>
          <a:custGeom>
            <a:avLst/>
            <a:gdLst>
              <a:gd name="T0" fmla="*/ 1523998 w 3047996"/>
              <a:gd name="T1" fmla="*/ 3047996 w 3047996"/>
              <a:gd name="T2" fmla="*/ 1523998 w 3047996"/>
              <a:gd name="T3" fmla="*/ 0 w 3047996"/>
              <a:gd name="T4" fmla="*/ 0 w 3047996"/>
              <a:gd name="T5" fmla="*/ 3047996 w 3047996"/>
              <a:gd name="T6" fmla="*/ 17694720 60000 65536"/>
              <a:gd name="T7" fmla="*/ 0 60000 65536"/>
              <a:gd name="T8" fmla="*/ 5898240 60000 65536"/>
              <a:gd name="T9" fmla="*/ 11796480 60000 65536"/>
              <a:gd name="T10" fmla="*/ 5898240 60000 65536"/>
              <a:gd name="T11" fmla="*/ 17694720 60000 65536"/>
              <a:gd name="T12" fmla="*/ 0 w 3047996"/>
              <a:gd name="T13" fmla="*/ 3047996 w 3047996"/>
            </a:gdLst>
            <a:ahLst/>
            <a:cxnLst>
              <a:cxn ang="T6">
                <a:pos x="T0" y="0"/>
              </a:cxn>
              <a:cxn ang="T7">
                <a:pos x="T1" y="0"/>
              </a:cxn>
              <a:cxn ang="T8">
                <a:pos x="T2" y="0"/>
              </a:cxn>
              <a:cxn ang="T9">
                <a:pos x="T3" y="0"/>
              </a:cxn>
              <a:cxn ang="T10">
                <a:pos x="T4" y="0"/>
              </a:cxn>
              <a:cxn ang="T11">
                <a:pos x="T5" y="0"/>
              </a:cxn>
            </a:cxnLst>
            <a:rect l="T12" t="0" r="T13" b="0"/>
            <a:pathLst>
              <a:path w="3047996">
                <a:moveTo>
                  <a:pt x="0" y="0"/>
                </a:moveTo>
                <a:lnTo>
                  <a:pt x="3047996" y="1"/>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6868" name="Line 5">
            <a:extLst>
              <a:ext uri="{FF2B5EF4-FFF2-40B4-BE49-F238E27FC236}">
                <a16:creationId xmlns:a16="http://schemas.microsoft.com/office/drawing/2014/main" id="{6E6F2708-B917-E0E7-E4C8-27BF2311E3DB}"/>
              </a:ext>
            </a:extLst>
          </p:cNvPr>
          <p:cNvSpPr>
            <a:spLocks/>
          </p:cNvSpPr>
          <p:nvPr/>
        </p:nvSpPr>
        <p:spPr bwMode="auto">
          <a:xfrm flipV="1">
            <a:off x="4648200" y="2971800"/>
            <a:ext cx="0" cy="2743200"/>
          </a:xfrm>
          <a:custGeom>
            <a:avLst/>
            <a:gdLst>
              <a:gd name="T0" fmla="*/ 0 h 2743200"/>
              <a:gd name="T1" fmla="*/ 1371600 h 2743200"/>
              <a:gd name="T2" fmla="*/ 2743200 h 2743200"/>
              <a:gd name="T3" fmla="*/ 1371600 h 2743200"/>
              <a:gd name="T4" fmla="*/ 0 h 2743200"/>
              <a:gd name="T5" fmla="*/ 2743200 h 2743200"/>
              <a:gd name="T6" fmla="*/ 17694720 60000 65536"/>
              <a:gd name="T7" fmla="*/ 0 60000 65536"/>
              <a:gd name="T8" fmla="*/ 5898240 60000 65536"/>
              <a:gd name="T9" fmla="*/ 11796480 60000 65536"/>
              <a:gd name="T10" fmla="*/ 5898240 60000 65536"/>
              <a:gd name="T11" fmla="*/ 17694720 60000 65536"/>
              <a:gd name="T12" fmla="*/ 0 h 2743200"/>
              <a:gd name="T13" fmla="*/ 2743200 h 2743200"/>
            </a:gdLst>
            <a:ahLst/>
            <a:cxnLst>
              <a:cxn ang="T6">
                <a:pos x="0" y="T0"/>
              </a:cxn>
              <a:cxn ang="T7">
                <a:pos x="0" y="T1"/>
              </a:cxn>
              <a:cxn ang="T8">
                <a:pos x="0" y="T2"/>
              </a:cxn>
              <a:cxn ang="T9">
                <a:pos x="0" y="T3"/>
              </a:cxn>
              <a:cxn ang="T10">
                <a:pos x="0" y="T4"/>
              </a:cxn>
              <a:cxn ang="T11">
                <a:pos x="0" y="T5"/>
              </a:cxn>
            </a:cxnLst>
            <a:rect l="0" t="T12" r="0" b="T13"/>
            <a:pathLst>
              <a:path h="2743200">
                <a:moveTo>
                  <a:pt x="0" y="0"/>
                </a:moveTo>
                <a:lnTo>
                  <a:pt x="1" y="2743200"/>
                </a:lnTo>
              </a:path>
            </a:pathLst>
          </a:custGeom>
          <a:noFill/>
          <a:ln w="12701" cap="flat">
            <a:solidFill>
              <a:srgbClr val="000000"/>
            </a:solidFill>
            <a:prstDash val="solid"/>
            <a:round/>
            <a:headEnd/>
            <a:tailEnd type="arrow" w="med" len="me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6869" name="Text Box 6">
            <a:extLst>
              <a:ext uri="{FF2B5EF4-FFF2-40B4-BE49-F238E27FC236}">
                <a16:creationId xmlns:a16="http://schemas.microsoft.com/office/drawing/2014/main" id="{2280254F-B631-2A49-16E6-FCA0669FABCC}"/>
              </a:ext>
            </a:extLst>
          </p:cNvPr>
          <p:cNvSpPr txBox="1">
            <a:spLocks noChangeArrowheads="1"/>
          </p:cNvSpPr>
          <p:nvPr/>
        </p:nvSpPr>
        <p:spPr bwMode="auto">
          <a:xfrm>
            <a:off x="7162800" y="58674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Activity</a:t>
            </a:r>
          </a:p>
        </p:txBody>
      </p:sp>
      <p:sp>
        <p:nvSpPr>
          <p:cNvPr id="36870" name="Text Box 7">
            <a:extLst>
              <a:ext uri="{FF2B5EF4-FFF2-40B4-BE49-F238E27FC236}">
                <a16:creationId xmlns:a16="http://schemas.microsoft.com/office/drawing/2014/main" id="{0157C880-6A87-20CF-3D36-017DFC464E8A}"/>
              </a:ext>
            </a:extLst>
          </p:cNvPr>
          <p:cNvSpPr txBox="1">
            <a:spLocks noChangeArrowheads="1"/>
          </p:cNvSpPr>
          <p:nvPr/>
        </p:nvSpPr>
        <p:spPr bwMode="auto">
          <a:xfrm>
            <a:off x="3657600" y="31242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nchorCtr="1">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algn="ct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Total Cost (£)</a:t>
            </a:r>
          </a:p>
        </p:txBody>
      </p:sp>
      <p:sp>
        <p:nvSpPr>
          <p:cNvPr id="36871" name="Line 8">
            <a:extLst>
              <a:ext uri="{FF2B5EF4-FFF2-40B4-BE49-F238E27FC236}">
                <a16:creationId xmlns:a16="http://schemas.microsoft.com/office/drawing/2014/main" id="{230D846E-FBE6-C428-397C-9756BBB7CF72}"/>
              </a:ext>
            </a:extLst>
          </p:cNvPr>
          <p:cNvSpPr>
            <a:spLocks/>
          </p:cNvSpPr>
          <p:nvPr/>
        </p:nvSpPr>
        <p:spPr bwMode="auto">
          <a:xfrm flipV="1">
            <a:off x="4648200" y="3810000"/>
            <a:ext cx="2819400" cy="990600"/>
          </a:xfrm>
          <a:custGeom>
            <a:avLst/>
            <a:gdLst>
              <a:gd name="T0" fmla="*/ 1409698 w 2819396"/>
              <a:gd name="T1" fmla="*/ 0 h 990596"/>
              <a:gd name="T2" fmla="*/ 2819396 w 2819396"/>
              <a:gd name="T3" fmla="*/ 495298 h 990596"/>
              <a:gd name="T4" fmla="*/ 1409698 w 2819396"/>
              <a:gd name="T5" fmla="*/ 990596 h 990596"/>
              <a:gd name="T6" fmla="*/ 0 w 2819396"/>
              <a:gd name="T7" fmla="*/ 495298 h 990596"/>
              <a:gd name="T8" fmla="*/ 0 w 2819396"/>
              <a:gd name="T9" fmla="*/ 0 h 990596"/>
              <a:gd name="T10" fmla="*/ 2819396 w 2819396"/>
              <a:gd name="T11" fmla="*/ 990596 h 990596"/>
              <a:gd name="T12" fmla="*/ 17694720 60000 65536"/>
              <a:gd name="T13" fmla="*/ 0 60000 65536"/>
              <a:gd name="T14" fmla="*/ 5898240 60000 65536"/>
              <a:gd name="T15" fmla="*/ 11796480 60000 65536"/>
              <a:gd name="T16" fmla="*/ 5898240 60000 65536"/>
              <a:gd name="T17" fmla="*/ 17694720 60000 65536"/>
              <a:gd name="T18" fmla="*/ 0 w 2819396"/>
              <a:gd name="T19" fmla="*/ 0 h 990596"/>
              <a:gd name="T20" fmla="*/ 2819396 w 2819396"/>
              <a:gd name="T21" fmla="*/ 990596 h 990596"/>
            </a:gdLst>
            <a:ahLst/>
            <a:cxnLst>
              <a:cxn ang="T12">
                <a:pos x="T0" y="T1"/>
              </a:cxn>
              <a:cxn ang="T13">
                <a:pos x="T2" y="T3"/>
              </a:cxn>
              <a:cxn ang="T14">
                <a:pos x="T4" y="T5"/>
              </a:cxn>
              <a:cxn ang="T15">
                <a:pos x="T6" y="T7"/>
              </a:cxn>
              <a:cxn ang="T16">
                <a:pos x="T8" y="T9"/>
              </a:cxn>
              <a:cxn ang="T17">
                <a:pos x="T10" y="T11"/>
              </a:cxn>
            </a:cxnLst>
            <a:rect l="T18" t="T19" r="T20" b="T21"/>
            <a:pathLst>
              <a:path w="2819396" h="990596">
                <a:moveTo>
                  <a:pt x="0" y="0"/>
                </a:moveTo>
                <a:lnTo>
                  <a:pt x="2819396" y="990596"/>
                </a:lnTo>
              </a:path>
            </a:pathLst>
          </a:custGeom>
          <a:noFill/>
          <a:ln w="12701" cap="flat">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6872" name="Line 9">
            <a:extLst>
              <a:ext uri="{FF2B5EF4-FFF2-40B4-BE49-F238E27FC236}">
                <a16:creationId xmlns:a16="http://schemas.microsoft.com/office/drawing/2014/main" id="{B8C3FA77-ED2A-363A-BEA2-8C7C4CE9E3DD}"/>
              </a:ext>
            </a:extLst>
          </p:cNvPr>
          <p:cNvSpPr>
            <a:spLocks/>
          </p:cNvSpPr>
          <p:nvPr/>
        </p:nvSpPr>
        <p:spPr bwMode="auto">
          <a:xfrm flipV="1">
            <a:off x="4648200" y="4800600"/>
            <a:ext cx="2819400" cy="0"/>
          </a:xfrm>
          <a:custGeom>
            <a:avLst/>
            <a:gdLst>
              <a:gd name="T0" fmla="*/ 1409698 w 2819396"/>
              <a:gd name="T1" fmla="*/ 2819396 w 2819396"/>
              <a:gd name="T2" fmla="*/ 1409698 w 2819396"/>
              <a:gd name="T3" fmla="*/ 0 w 2819396"/>
              <a:gd name="T4" fmla="*/ 0 w 2819396"/>
              <a:gd name="T5" fmla="*/ 2819396 w 2819396"/>
              <a:gd name="T6" fmla="*/ 17694720 60000 65536"/>
              <a:gd name="T7" fmla="*/ 0 60000 65536"/>
              <a:gd name="T8" fmla="*/ 5898240 60000 65536"/>
              <a:gd name="T9" fmla="*/ 11796480 60000 65536"/>
              <a:gd name="T10" fmla="*/ 5898240 60000 65536"/>
              <a:gd name="T11" fmla="*/ 17694720 60000 65536"/>
              <a:gd name="T12" fmla="*/ 0 w 2819396"/>
              <a:gd name="T13" fmla="*/ 2819396 w 2819396"/>
            </a:gdLst>
            <a:ahLst/>
            <a:cxnLst>
              <a:cxn ang="T6">
                <a:pos x="T0" y="0"/>
              </a:cxn>
              <a:cxn ang="T7">
                <a:pos x="T1" y="0"/>
              </a:cxn>
              <a:cxn ang="T8">
                <a:pos x="T2" y="0"/>
              </a:cxn>
              <a:cxn ang="T9">
                <a:pos x="T3" y="0"/>
              </a:cxn>
              <a:cxn ang="T10">
                <a:pos x="T4" y="0"/>
              </a:cxn>
              <a:cxn ang="T11">
                <a:pos x="T5" y="0"/>
              </a:cxn>
            </a:cxnLst>
            <a:rect l="T12" t="0" r="T13" b="0"/>
            <a:pathLst>
              <a:path w="2819396">
                <a:moveTo>
                  <a:pt x="0" y="0"/>
                </a:moveTo>
                <a:lnTo>
                  <a:pt x="2819396" y="1"/>
                </a:lnTo>
              </a:path>
            </a:pathLst>
          </a:custGeom>
          <a:noFill/>
          <a:ln w="12701" cap="flat">
            <a:solidFill>
              <a:srgbClr val="000000"/>
            </a:solidFill>
            <a:round/>
            <a:headEnd/>
            <a:tailEnd/>
          </a:ln>
          <a:extLst>
            <a:ext uri="{909E8E84-426E-40DD-AFC4-6F175D3DCCD1}">
              <a14:hiddenFill xmlns:a14="http://schemas.microsoft.com/office/drawing/2010/main">
                <a:solidFill>
                  <a:srgbClr val="FFFFFF"/>
                </a:solidFill>
              </a14:hiddenFill>
            </a:ext>
          </a:extLst>
        </p:spPr>
        <p:txBody>
          <a:bodyPr lIns="90489" tIns="44448" rIns="90489" bIns="44448"/>
          <a:lstStyle/>
          <a:p>
            <a:endParaRPr lang="en-US"/>
          </a:p>
        </p:txBody>
      </p:sp>
      <p:sp>
        <p:nvSpPr>
          <p:cNvPr id="36873" name="Text Box 10">
            <a:extLst>
              <a:ext uri="{FF2B5EF4-FFF2-40B4-BE49-F238E27FC236}">
                <a16:creationId xmlns:a16="http://schemas.microsoft.com/office/drawing/2014/main" id="{8C1ABB48-4D84-A1C0-6255-B3E7AD834DFA}"/>
              </a:ext>
            </a:extLst>
          </p:cNvPr>
          <p:cNvSpPr txBox="1">
            <a:spLocks noChangeArrowheads="1"/>
          </p:cNvSpPr>
          <p:nvPr/>
        </p:nvSpPr>
        <p:spPr bwMode="auto">
          <a:xfrm>
            <a:off x="7162800" y="4114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nchorCtr="1">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algn="ct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Variable Cost</a:t>
            </a:r>
          </a:p>
        </p:txBody>
      </p:sp>
      <p:sp>
        <p:nvSpPr>
          <p:cNvPr id="36874" name="Text Box 11">
            <a:extLst>
              <a:ext uri="{FF2B5EF4-FFF2-40B4-BE49-F238E27FC236}">
                <a16:creationId xmlns:a16="http://schemas.microsoft.com/office/drawing/2014/main" id="{BF7F60FF-FF42-A231-DAF0-2942171F8A4E}"/>
              </a:ext>
            </a:extLst>
          </p:cNvPr>
          <p:cNvSpPr txBox="1">
            <a:spLocks noChangeArrowheads="1"/>
          </p:cNvSpPr>
          <p:nvPr/>
        </p:nvSpPr>
        <p:spPr bwMode="auto">
          <a:xfrm>
            <a:off x="6553200" y="4876800"/>
            <a:ext cx="8382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9" tIns="44448" rIns="90489" bIns="44448" anchorCtr="1">
            <a:spAutoFit/>
          </a:bodyPr>
          <a:lstStyle>
            <a:lvl1pPr defTabSz="760413">
              <a:defRPr>
                <a:solidFill>
                  <a:schemeClr val="tx1"/>
                </a:solidFill>
                <a:latin typeface="Calibri" panose="020F0502020204030204" pitchFamily="34" charset="0"/>
              </a:defRPr>
            </a:lvl1pPr>
            <a:lvl2pPr marL="742950" indent="-285750" defTabSz="760413">
              <a:defRPr>
                <a:solidFill>
                  <a:schemeClr val="tx1"/>
                </a:solidFill>
                <a:latin typeface="Calibri" panose="020F0502020204030204" pitchFamily="34" charset="0"/>
              </a:defRPr>
            </a:lvl2pPr>
            <a:lvl3pPr marL="1143000" indent="-228600" defTabSz="760413">
              <a:defRPr>
                <a:solidFill>
                  <a:schemeClr val="tx1"/>
                </a:solidFill>
                <a:latin typeface="Calibri" panose="020F0502020204030204" pitchFamily="34" charset="0"/>
              </a:defRPr>
            </a:lvl3pPr>
            <a:lvl4pPr marL="1600200" indent="-228600" defTabSz="760413">
              <a:defRPr>
                <a:solidFill>
                  <a:schemeClr val="tx1"/>
                </a:solidFill>
                <a:latin typeface="Calibri" panose="020F0502020204030204" pitchFamily="34" charset="0"/>
              </a:defRPr>
            </a:lvl4pPr>
            <a:lvl5pPr marL="2057400" indent="-228600" defTabSz="760413">
              <a:defRPr>
                <a:solidFill>
                  <a:schemeClr val="tx1"/>
                </a:solidFill>
                <a:latin typeface="Calibri" panose="020F0502020204030204" pitchFamily="34" charset="0"/>
              </a:defRPr>
            </a:lvl5pPr>
            <a:lvl6pPr marL="2514600" indent="-228600" defTabSz="760413" fontAlgn="base">
              <a:spcBef>
                <a:spcPct val="0"/>
              </a:spcBef>
              <a:spcAft>
                <a:spcPct val="0"/>
              </a:spcAft>
              <a:defRPr>
                <a:solidFill>
                  <a:schemeClr val="tx1"/>
                </a:solidFill>
                <a:latin typeface="Calibri" panose="020F0502020204030204" pitchFamily="34" charset="0"/>
              </a:defRPr>
            </a:lvl6pPr>
            <a:lvl7pPr marL="2971800" indent="-228600" defTabSz="760413" fontAlgn="base">
              <a:spcBef>
                <a:spcPct val="0"/>
              </a:spcBef>
              <a:spcAft>
                <a:spcPct val="0"/>
              </a:spcAft>
              <a:defRPr>
                <a:solidFill>
                  <a:schemeClr val="tx1"/>
                </a:solidFill>
                <a:latin typeface="Calibri" panose="020F0502020204030204" pitchFamily="34" charset="0"/>
              </a:defRPr>
            </a:lvl7pPr>
            <a:lvl8pPr marL="3429000" indent="-228600" defTabSz="760413" fontAlgn="base">
              <a:spcBef>
                <a:spcPct val="0"/>
              </a:spcBef>
              <a:spcAft>
                <a:spcPct val="0"/>
              </a:spcAft>
              <a:defRPr>
                <a:solidFill>
                  <a:schemeClr val="tx1"/>
                </a:solidFill>
                <a:latin typeface="Calibri" panose="020F0502020204030204" pitchFamily="34" charset="0"/>
              </a:defRPr>
            </a:lvl8pPr>
            <a:lvl9pPr marL="3886200" indent="-228600" defTabSz="760413" fontAlgn="base">
              <a:spcBef>
                <a:spcPct val="0"/>
              </a:spcBef>
              <a:spcAft>
                <a:spcPct val="0"/>
              </a:spcAft>
              <a:defRPr>
                <a:solidFill>
                  <a:schemeClr val="tx1"/>
                </a:solidFill>
                <a:latin typeface="Calibri" panose="020F0502020204030204" pitchFamily="34" charset="0"/>
              </a:defRPr>
            </a:lvl9pPr>
          </a:lstStyle>
          <a:p>
            <a:pPr algn="ctr" eaLnBrk="1" hangingPunct="1">
              <a:spcBef>
                <a:spcPts val="800"/>
              </a:spcBef>
            </a:pPr>
            <a:r>
              <a:rPr lang="en-GB" altLang="en-US" sz="1400">
                <a:solidFill>
                  <a:srgbClr val="000000"/>
                </a:solidFill>
                <a:latin typeface="Arial" panose="020B0604020202020204" pitchFamily="34" charset="0"/>
                <a:ea typeface="MS PGothic" panose="020B0600070205080204" pitchFamily="34" charset="-128"/>
              </a:rPr>
              <a:t>Fixed Cost</a:t>
            </a:r>
          </a:p>
        </p:txBody>
      </p:sp>
      <p:sp>
        <p:nvSpPr>
          <p:cNvPr id="36875" name="TextBox 11">
            <a:extLst>
              <a:ext uri="{FF2B5EF4-FFF2-40B4-BE49-F238E27FC236}">
                <a16:creationId xmlns:a16="http://schemas.microsoft.com/office/drawing/2014/main" id="{2ED2958B-6DC0-005F-97A9-AD9413347BE2}"/>
              </a:ext>
            </a:extLst>
          </p:cNvPr>
          <p:cNvSpPr txBox="1">
            <a:spLocks noChangeArrowheads="1"/>
          </p:cNvSpPr>
          <p:nvPr/>
        </p:nvSpPr>
        <p:spPr bwMode="auto">
          <a:xfrm>
            <a:off x="2595563" y="6143625"/>
            <a:ext cx="52657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rgbClr val="000000"/>
                </a:solidFill>
                <a:latin typeface="Arial" panose="020B0604020202020204" pitchFamily="34" charset="0"/>
                <a:ea typeface="MS PGothic" panose="020B0600070205080204" pitchFamily="34" charset="-128"/>
              </a:rPr>
              <a:t>- Electricity (standing charge plus charge per unit)</a:t>
            </a:r>
          </a:p>
        </p:txBody>
      </p:sp>
      <p:sp>
        <p:nvSpPr>
          <p:cNvPr id="14" name="TextBox 13">
            <a:extLst>
              <a:ext uri="{FF2B5EF4-FFF2-40B4-BE49-F238E27FC236}">
                <a16:creationId xmlns:a16="http://schemas.microsoft.com/office/drawing/2014/main" id="{7FDD6A2E-6EE5-9090-D524-B1C18E84B3E4}"/>
              </a:ext>
            </a:extLst>
          </p:cNvPr>
          <p:cNvSpPr txBox="1">
            <a:spLocks noChangeArrowheads="1"/>
          </p:cNvSpPr>
          <p:nvPr/>
        </p:nvSpPr>
        <p:spPr bwMode="auto">
          <a:xfrm>
            <a:off x="5802313" y="431800"/>
            <a:ext cx="6096000"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2200"/>
              <a:t>We will have some costs, which will not fit the category of fixed or variable. Some of our costs have a fixed and variable element. For example, our telephone costs are made up of a rental element, which is fixed, and the costs of our actual calls, which are variable. The benefits of any decision-making will be improved if we can split our semi-variable costs into the fixed and variable.</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4" grpId="0"/>
    </p:bldLst>
  </p:timing>
</p:sld>
</file>

<file path=ppt/slides/slide23.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pic>
        <p:nvPicPr>
          <p:cNvPr id="38914" name="Picture 3">
            <a:extLst>
              <a:ext uri="{FF2B5EF4-FFF2-40B4-BE49-F238E27FC236}">
                <a16:creationId xmlns:a16="http://schemas.microsoft.com/office/drawing/2014/main" id="{6F5190A4-0523-E090-37D5-50A9F142A8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7050" y="2559050"/>
            <a:ext cx="3522663" cy="199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5" name="Title 1">
            <a:extLst>
              <a:ext uri="{FF2B5EF4-FFF2-40B4-BE49-F238E27FC236}">
                <a16:creationId xmlns:a16="http://schemas.microsoft.com/office/drawing/2014/main" id="{90028E55-6993-B6FA-BADC-3418657DB303}"/>
              </a:ext>
            </a:extLst>
          </p:cNvPr>
          <p:cNvSpPr txBox="1">
            <a:spLocks noGrp="1" noChangeArrowheads="1"/>
          </p:cNvSpPr>
          <p:nvPr>
            <p:ph type="title"/>
          </p:nvPr>
        </p:nvSpPr>
        <p:spPr>
          <a:xfrm>
            <a:off x="382588" y="357188"/>
            <a:ext cx="10058400" cy="742950"/>
          </a:xfrm>
        </p:spPr>
        <p:txBody>
          <a:bodyPr/>
          <a:lstStyle/>
          <a:p>
            <a:pPr eaLnBrk="1"/>
            <a:r>
              <a:rPr lang="en-GB" altLang="en-US" b="1">
                <a:latin typeface="Avenir Next LT Pro Light" panose="020B0304020202020204" pitchFamily="34" charset="0"/>
              </a:rPr>
              <a:t>Revenue or Yield Management</a:t>
            </a:r>
          </a:p>
        </p:txBody>
      </p:sp>
      <p:sp>
        <p:nvSpPr>
          <p:cNvPr id="3" name="Content Placeholder 2">
            <a:extLst>
              <a:ext uri="{FF2B5EF4-FFF2-40B4-BE49-F238E27FC236}">
                <a16:creationId xmlns:a16="http://schemas.microsoft.com/office/drawing/2014/main" id="{B3FFA8B5-DE77-44AB-36F2-BB703C321006}"/>
              </a:ext>
            </a:extLst>
          </p:cNvPr>
          <p:cNvSpPr txBox="1">
            <a:spLocks noGrp="1"/>
          </p:cNvSpPr>
          <p:nvPr>
            <p:ph idx="1"/>
          </p:nvPr>
        </p:nvSpPr>
        <p:spPr>
          <a:xfrm>
            <a:off x="382588" y="1390650"/>
            <a:ext cx="8005762" cy="4884738"/>
          </a:xfrm>
        </p:spPr>
        <p:txBody>
          <a:bodyPr>
            <a:normAutofit fontScale="77500" lnSpcReduction="20000"/>
          </a:bodyPr>
          <a:lstStyle/>
          <a:p>
            <a:pPr marL="182880" indent="-182880" eaLnBrk="1" fontAlgn="auto">
              <a:spcAft>
                <a:spcPts val="0"/>
              </a:spcAft>
              <a:buFont typeface="Garamond" pitchFamily="18"/>
              <a:buChar char="◦"/>
              <a:defRPr/>
            </a:pPr>
            <a:r>
              <a:rPr lang="en-GB" sz="2400" dirty="0"/>
              <a:t>It is essential that management manage all costs to prevent wastage, plan budgets and set prices for goods and services.</a:t>
            </a:r>
          </a:p>
          <a:p>
            <a:pPr marL="182880" indent="-182880" eaLnBrk="1" fontAlgn="auto">
              <a:spcAft>
                <a:spcPts val="0"/>
              </a:spcAft>
              <a:buFont typeface="Garamond" pitchFamily="18"/>
              <a:buChar char="◦"/>
              <a:defRPr/>
            </a:pPr>
            <a:r>
              <a:rPr lang="en-GB" sz="2400" dirty="0"/>
              <a:t>Revenue Management (RM) is the practice of offering the correct type of inventory at the appropriate price.  In many organisations, particularly those that sell products, price fluctuations do not happen on a day to day basis.  Price changes generally refer to sales or in direct relation to inflation or deflation (or VAT rate amendments</a:t>
            </a:r>
            <a:r>
              <a:rPr lang="en-GB" dirty="0"/>
              <a:t>).  </a:t>
            </a:r>
          </a:p>
          <a:p>
            <a:pPr marL="182880" indent="-182880" eaLnBrk="1" fontAlgn="auto">
              <a:spcAft>
                <a:spcPts val="0"/>
              </a:spcAft>
              <a:buFont typeface="Garamond" pitchFamily="18"/>
              <a:buChar char="◦"/>
              <a:defRPr/>
            </a:pPr>
            <a:r>
              <a:rPr lang="en-GB" sz="2400" dirty="0"/>
              <a:t>However, in the hospitality/Tourism sector the price can change daily</a:t>
            </a:r>
          </a:p>
          <a:p>
            <a:pPr marL="182880" indent="-182880" eaLnBrk="1" fontAlgn="auto">
              <a:spcAft>
                <a:spcPts val="0"/>
              </a:spcAft>
              <a:buFont typeface="Garamond" pitchFamily="18"/>
              <a:buChar char="◦"/>
              <a:defRPr/>
            </a:pPr>
            <a:r>
              <a:rPr lang="en-GB" sz="2400" b="1" dirty="0"/>
              <a:t>Yield management </a:t>
            </a:r>
            <a:r>
              <a:rPr lang="en-GB" sz="2400" dirty="0"/>
              <a:t>is a pricing strategy, which is commonly utilised by businesses in hospitality, air travel and other tourism related fields, in order to </a:t>
            </a:r>
            <a:r>
              <a:rPr lang="en-GB" sz="2400" b="1" dirty="0"/>
              <a:t>generate maximum revenue from a perishable inventory </a:t>
            </a:r>
            <a:r>
              <a:rPr lang="en-GB" sz="2400" dirty="0"/>
              <a:t>(e.g. hotel rooms, or airline seats). Here, we answer the question ‘what is yield management?’ and provide an explanation for why it is so useful for hotel owners and others working in hospitality.</a:t>
            </a:r>
          </a:p>
          <a:p>
            <a:pPr marL="182880" indent="-182880" eaLnBrk="1" fontAlgn="auto">
              <a:spcAft>
                <a:spcPts val="0"/>
              </a:spcAft>
              <a:buFont typeface="Garamond" pitchFamily="18"/>
              <a:buChar char="◦"/>
              <a:defRPr/>
            </a:pPr>
            <a:r>
              <a:rPr lang="en-GB" sz="2400" dirty="0"/>
              <a:t>With regard to cruises, this could be the type of cabin offered i.e. cabin or staterooms</a:t>
            </a:r>
          </a:p>
          <a:p>
            <a:pPr marL="182880" indent="-182880" eaLnBrk="1" fontAlgn="auto">
              <a:spcAft>
                <a:spcPts val="0"/>
              </a:spcAft>
              <a:buFont typeface="Garamond" pitchFamily="18"/>
              <a:buChar char="◦"/>
              <a:defRPr/>
            </a:pPr>
            <a:endParaRPr lang="en-GB" sz="2400"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B0FF0-F450-A796-6233-E33AD99A2086}"/>
              </a:ext>
            </a:extLst>
          </p:cNvPr>
          <p:cNvSpPr txBox="1">
            <a:spLocks noGrp="1"/>
          </p:cNvSpPr>
          <p:nvPr>
            <p:ph type="title"/>
          </p:nvPr>
        </p:nvSpPr>
        <p:spPr>
          <a:xfrm>
            <a:off x="1066800" y="642938"/>
            <a:ext cx="10058400" cy="627062"/>
          </a:xfrm>
        </p:spPr>
        <p:txBody>
          <a:bodyPr>
            <a:normAutofit fontScale="90000"/>
          </a:bodyPr>
          <a:lstStyle/>
          <a:p>
            <a:pPr eaLnBrk="1" fontAlgn="auto">
              <a:spcBef>
                <a:spcPts val="0"/>
              </a:spcBef>
              <a:spcAft>
                <a:spcPts val="0"/>
              </a:spcAft>
              <a:defRPr/>
            </a:pPr>
            <a:r>
              <a:rPr lang="en-GB" dirty="0"/>
              <a:t>RM</a:t>
            </a:r>
          </a:p>
        </p:txBody>
      </p:sp>
      <p:sp>
        <p:nvSpPr>
          <p:cNvPr id="3" name="Content Placeholder 2">
            <a:extLst>
              <a:ext uri="{FF2B5EF4-FFF2-40B4-BE49-F238E27FC236}">
                <a16:creationId xmlns:a16="http://schemas.microsoft.com/office/drawing/2014/main" id="{9AAEC721-8968-F3B5-B8B0-A54FDEC8E968}"/>
              </a:ext>
            </a:extLst>
          </p:cNvPr>
          <p:cNvSpPr txBox="1">
            <a:spLocks noGrp="1"/>
          </p:cNvSpPr>
          <p:nvPr>
            <p:ph idx="1"/>
          </p:nvPr>
        </p:nvSpPr>
        <p:spPr>
          <a:xfrm>
            <a:off x="465138" y="1670050"/>
            <a:ext cx="10058400" cy="4659313"/>
          </a:xfrm>
        </p:spPr>
        <p:txBody>
          <a:bodyPr>
            <a:normAutofit fontScale="77500" lnSpcReduction="20000"/>
          </a:bodyPr>
          <a:lstStyle/>
          <a:p>
            <a:pPr marL="182880" indent="-182880" eaLnBrk="1" fontAlgn="auto">
              <a:spcAft>
                <a:spcPts val="0"/>
              </a:spcAft>
              <a:buFont typeface="Garamond" pitchFamily="18"/>
              <a:buChar char="◦"/>
              <a:defRPr/>
            </a:pPr>
            <a:r>
              <a:rPr lang="en-GB" sz="2600" dirty="0"/>
              <a:t>RM is a practice that is undertaken in a number of industries to ensure that the passage of time together with the selling strategy are utilised effectively so as to </a:t>
            </a:r>
            <a:r>
              <a:rPr lang="en-GB" sz="2600" b="1" dirty="0"/>
              <a:t>generate the best yield</a:t>
            </a:r>
            <a:r>
              <a:rPr lang="en-GB" sz="2600" dirty="0"/>
              <a:t>.</a:t>
            </a:r>
          </a:p>
          <a:p>
            <a:pPr marL="182880" indent="-182880" eaLnBrk="1" fontAlgn="auto">
              <a:spcAft>
                <a:spcPts val="0"/>
              </a:spcAft>
              <a:buFont typeface="Garamond" pitchFamily="18"/>
              <a:buChar char="◦"/>
              <a:defRPr/>
            </a:pPr>
            <a:r>
              <a:rPr lang="en-GB" sz="2600" dirty="0"/>
              <a:t>A simplistic way to look at yield is in regard to the Cruise industry:</a:t>
            </a:r>
          </a:p>
          <a:p>
            <a:pPr marL="182880" indent="-182880" eaLnBrk="1" fontAlgn="auto">
              <a:spcAft>
                <a:spcPts val="0"/>
              </a:spcAft>
              <a:buFont typeface="Garamond" pitchFamily="18"/>
              <a:buChar char="◦"/>
              <a:defRPr/>
            </a:pPr>
            <a:r>
              <a:rPr lang="en-GB" sz="2600" dirty="0"/>
              <a:t>Yield is the function of both the price charged for differentiated service options (pricing) and the different cabins/staterooms sold at each price</a:t>
            </a:r>
          </a:p>
          <a:p>
            <a:pPr marL="182880" indent="-182880" eaLnBrk="1" fontAlgn="auto">
              <a:spcAft>
                <a:spcPts val="0"/>
              </a:spcAft>
              <a:buFont typeface="Garamond" pitchFamily="18"/>
              <a:buChar char="◦"/>
              <a:defRPr/>
            </a:pPr>
            <a:r>
              <a:rPr lang="en-GB" sz="2600" dirty="0"/>
              <a:t>The perishability of the inventory be it cabins of a cruise ship, seats on an aircraft, hotel rooms or theatre tickets drives the RM pricing policy. </a:t>
            </a:r>
          </a:p>
          <a:p>
            <a:pPr marL="182880" indent="-182880" eaLnBrk="1" fontAlgn="auto">
              <a:spcAft>
                <a:spcPts val="0"/>
              </a:spcAft>
              <a:buFont typeface="Garamond" pitchFamily="18"/>
              <a:buChar char="◦"/>
              <a:defRPr/>
            </a:pPr>
            <a:r>
              <a:rPr lang="en-GB" sz="2600" dirty="0"/>
              <a:t> Typically RM is applied when service organisations have a fixed capacity and how success or failure is dependent on how this capacity is made use of. </a:t>
            </a:r>
          </a:p>
          <a:p>
            <a:pPr marL="182880" indent="-182880" eaLnBrk="1" fontAlgn="auto">
              <a:spcAft>
                <a:spcPts val="0"/>
              </a:spcAft>
              <a:buFont typeface="Garamond" pitchFamily="18"/>
              <a:buChar char="◦"/>
              <a:defRPr/>
            </a:pPr>
            <a:r>
              <a:rPr lang="en-GB" sz="2600" dirty="0"/>
              <a:t>These type of organisations generally </a:t>
            </a:r>
            <a:r>
              <a:rPr lang="en-GB" sz="2600" b="1" dirty="0"/>
              <a:t>have high fixed costs </a:t>
            </a:r>
            <a:r>
              <a:rPr lang="en-GB" sz="2600" dirty="0"/>
              <a:t>that are covered when a certain </a:t>
            </a:r>
            <a:r>
              <a:rPr lang="en-GB" sz="2600" b="1" dirty="0"/>
              <a:t>level of sales is reached</a:t>
            </a:r>
            <a:r>
              <a:rPr lang="en-GB" sz="2600" dirty="0"/>
              <a:t>.  Making an additional sale on top of this break even figure has little impact on the revenue but has a marginal impact on costs.</a:t>
            </a:r>
          </a:p>
          <a:p>
            <a:pPr marL="182880" indent="-182880" eaLnBrk="1" fontAlgn="auto">
              <a:spcAft>
                <a:spcPts val="0"/>
              </a:spcAft>
              <a:buFont typeface="Garamond" pitchFamily="18"/>
              <a:buChar char="◦"/>
              <a:defRPr/>
            </a:pPr>
            <a:endParaRPr lang="en-GB"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avon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Words>3100</Words>
  <Application>Microsoft Office PowerPoint</Application>
  <PresentationFormat>Widescreen</PresentationFormat>
  <Paragraphs>233</Paragraphs>
  <Slides>24</Slides>
  <Notes>10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SavonVTI</vt:lpstr>
      <vt:lpstr>Operations management</vt:lpstr>
      <vt:lpstr>SOURCES OF FINANCE</vt:lpstr>
      <vt:lpstr>Internal Sources</vt:lpstr>
      <vt:lpstr>Internal Sources</vt:lpstr>
      <vt:lpstr>External Sources</vt:lpstr>
      <vt:lpstr>External Sources</vt:lpstr>
      <vt:lpstr>The method of external sources depends upon a number of factors</vt:lpstr>
      <vt:lpstr>External Sources – Period of Time</vt:lpstr>
      <vt:lpstr>Provision of External Finance</vt:lpstr>
      <vt:lpstr>Provision of External Finance</vt:lpstr>
      <vt:lpstr>Borrowing</vt:lpstr>
      <vt:lpstr>Cost accounting is:</vt:lpstr>
      <vt:lpstr>Cost accounting is:</vt:lpstr>
      <vt:lpstr>Cost accounting is:</vt:lpstr>
      <vt:lpstr>Key Definitions</vt:lpstr>
      <vt:lpstr>Direct vs. Indirect</vt:lpstr>
      <vt:lpstr>Direct vs. Indirect</vt:lpstr>
      <vt:lpstr>Cost Behaviour</vt:lpstr>
      <vt:lpstr>Cost Behaviour - Fixed Cost This type of cost is incurred for a period and within certain output limits tends to be unaffected by fluctuations in the level of output. </vt:lpstr>
      <vt:lpstr>Cost Behaviour - Variable Cost A cost which varies with the level of activity  – the more that is produced the higher the variable cost. </vt:lpstr>
      <vt:lpstr>  Cost Behaviour - Stepped Cost A cost which is fixed for a particular range of activity levels, but once the upper limit of that range is passed a new higher level of fixed cost is incurred. </vt:lpstr>
      <vt:lpstr>Cost Behaviour -Semi Variable  A cost which has both a fixed and variable element </vt:lpstr>
      <vt:lpstr>Revenue or Yield Management</vt:lpstr>
      <vt:lpstr>RM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Operations management</dc:title>
  <dc:creator>Marie Pitson</dc:creator>
  <cp:lastModifiedBy>Deborah Jenkins</cp:lastModifiedBy>
  <cp:revision>11</cp:revision>
  <dcterms:created xsi:type="dcterms:W3CDTF">2020-09-16T09:51:13Z</dcterms:created>
  <dcterms:modified xsi:type="dcterms:W3CDTF">2022-11-30T09:11:22Z</dcterms:modified>
</cp:coreProperties>
</file>