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42231A-8733-407B-97B5-689DE91A430F}" v="42" dt="2026-03-23T21:04:32.8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77" y="6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agos piron" userId="e6f5b0e1303127f6" providerId="LiveId" clId="{12FF6426-5DD0-4B2C-8BB1-9A20F14162BB}"/>
    <pc:docChg chg="undo redo custSel modSld">
      <pc:chgData name="dragos piron" userId="e6f5b0e1303127f6" providerId="LiveId" clId="{12FF6426-5DD0-4B2C-8BB1-9A20F14162BB}" dt="2026-03-23T21:04:36.145" v="192" actId="5793"/>
      <pc:docMkLst>
        <pc:docMk/>
      </pc:docMkLst>
      <pc:sldChg chg="addSp delSp modSp mod">
        <pc:chgData name="dragos piron" userId="e6f5b0e1303127f6" providerId="LiveId" clId="{12FF6426-5DD0-4B2C-8BB1-9A20F14162BB}" dt="2026-03-18T16:16:42.320" v="10"/>
        <pc:sldMkLst>
          <pc:docMk/>
          <pc:sldMk cId="0" sldId="256"/>
        </pc:sldMkLst>
        <pc:spChg chg="mod">
          <ac:chgData name="dragos piron" userId="e6f5b0e1303127f6" providerId="LiveId" clId="{12FF6426-5DD0-4B2C-8BB1-9A20F14162BB}" dt="2026-03-18T16:16:42.320" v="10"/>
          <ac:spMkLst>
            <pc:docMk/>
            <pc:sldMk cId="0" sldId="256"/>
            <ac:spMk id="3" creationId="{00000000-0000-0000-0000-000000000000}"/>
          </ac:spMkLst>
        </pc:spChg>
      </pc:sldChg>
      <pc:sldChg chg="addSp delSp modSp mod">
        <pc:chgData name="dragos piron" userId="e6f5b0e1303127f6" providerId="LiveId" clId="{12FF6426-5DD0-4B2C-8BB1-9A20F14162BB}" dt="2026-03-23T20:57:32.592" v="160" actId="27636"/>
        <pc:sldMkLst>
          <pc:docMk/>
          <pc:sldMk cId="0" sldId="257"/>
        </pc:sldMkLst>
        <pc:spChg chg="mod">
          <ac:chgData name="dragos piron" userId="e6f5b0e1303127f6" providerId="LiveId" clId="{12FF6426-5DD0-4B2C-8BB1-9A20F14162BB}" dt="2026-03-23T20:57:16.607" v="155" actId="27636"/>
          <ac:spMkLst>
            <pc:docMk/>
            <pc:sldMk cId="0" sldId="257"/>
            <ac:spMk id="2" creationId="{00000000-0000-0000-0000-000000000000}"/>
          </ac:spMkLst>
        </pc:spChg>
        <pc:spChg chg="add del mod">
          <ac:chgData name="dragos piron" userId="e6f5b0e1303127f6" providerId="LiveId" clId="{12FF6426-5DD0-4B2C-8BB1-9A20F14162BB}" dt="2026-03-23T20:57:32.592" v="160" actId="27636"/>
          <ac:spMkLst>
            <pc:docMk/>
            <pc:sldMk cId="0" sldId="257"/>
            <ac:spMk id="3" creationId="{00000000-0000-0000-0000-000000000000}"/>
          </ac:spMkLst>
        </pc:spChg>
        <pc:spChg chg="add">
          <ac:chgData name="dragos piron" userId="e6f5b0e1303127f6" providerId="LiveId" clId="{12FF6426-5DD0-4B2C-8BB1-9A20F14162BB}" dt="2026-03-23T20:26:29.958" v="47"/>
          <ac:spMkLst>
            <pc:docMk/>
            <pc:sldMk cId="0" sldId="257"/>
            <ac:spMk id="4" creationId="{7E4025B4-9FFE-3603-B6EA-26205751F171}"/>
          </ac:spMkLst>
        </pc:spChg>
        <pc:spChg chg="add">
          <ac:chgData name="dragos piron" userId="e6f5b0e1303127f6" providerId="LiveId" clId="{12FF6426-5DD0-4B2C-8BB1-9A20F14162BB}" dt="2026-03-23T20:57:22.874" v="157"/>
          <ac:spMkLst>
            <pc:docMk/>
            <pc:sldMk cId="0" sldId="257"/>
            <ac:spMk id="4" creationId="{97886FE2-5F30-096C-7A86-3C3FA7D45822}"/>
          </ac:spMkLst>
        </pc:spChg>
        <pc:spChg chg="add mod">
          <ac:chgData name="dragos piron" userId="e6f5b0e1303127f6" providerId="LiveId" clId="{12FF6426-5DD0-4B2C-8BB1-9A20F14162BB}" dt="2026-03-23T20:26:43.352" v="50"/>
          <ac:spMkLst>
            <pc:docMk/>
            <pc:sldMk cId="0" sldId="257"/>
            <ac:spMk id="5" creationId="{35F66645-A3B4-0826-271F-F43284B92EA7}"/>
          </ac:spMkLst>
        </pc:spChg>
        <pc:spChg chg="add mod">
          <ac:chgData name="dragos piron" userId="e6f5b0e1303127f6" providerId="LiveId" clId="{12FF6426-5DD0-4B2C-8BB1-9A20F14162BB}" dt="2026-03-23T20:33:56.144" v="65"/>
          <ac:spMkLst>
            <pc:docMk/>
            <pc:sldMk cId="0" sldId="257"/>
            <ac:spMk id="6" creationId="{314544CD-BB37-8556-135F-964306A2C18B}"/>
          </ac:spMkLst>
        </pc:spChg>
      </pc:sldChg>
      <pc:sldChg chg="modSp mod">
        <pc:chgData name="dragos piron" userId="e6f5b0e1303127f6" providerId="LiveId" clId="{12FF6426-5DD0-4B2C-8BB1-9A20F14162BB}" dt="2026-03-23T20:59:03.013" v="164" actId="27636"/>
        <pc:sldMkLst>
          <pc:docMk/>
          <pc:sldMk cId="0" sldId="258"/>
        </pc:sldMkLst>
        <pc:spChg chg="mod">
          <ac:chgData name="dragos piron" userId="e6f5b0e1303127f6" providerId="LiveId" clId="{12FF6426-5DD0-4B2C-8BB1-9A20F14162BB}" dt="2026-03-23T20:59:03.013" v="164" actId="27636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23T21:00:07.992" v="165"/>
        <pc:sldMkLst>
          <pc:docMk/>
          <pc:sldMk cId="0" sldId="259"/>
        </pc:sldMkLst>
        <pc:spChg chg="mod">
          <ac:chgData name="dragos piron" userId="e6f5b0e1303127f6" providerId="LiveId" clId="{12FF6426-5DD0-4B2C-8BB1-9A20F14162BB}" dt="2026-03-23T21:00:07.992" v="165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23T21:00:52.278" v="168"/>
        <pc:sldMkLst>
          <pc:docMk/>
          <pc:sldMk cId="0" sldId="260"/>
        </pc:sldMkLst>
        <pc:spChg chg="mod">
          <ac:chgData name="dragos piron" userId="e6f5b0e1303127f6" providerId="LiveId" clId="{12FF6426-5DD0-4B2C-8BB1-9A20F14162BB}" dt="2026-03-23T21:00:52.278" v="168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23T21:01:15.156" v="171"/>
        <pc:sldMkLst>
          <pc:docMk/>
          <pc:sldMk cId="0" sldId="261"/>
        </pc:sldMkLst>
        <pc:spChg chg="mod">
          <ac:chgData name="dragos piron" userId="e6f5b0e1303127f6" providerId="LiveId" clId="{12FF6426-5DD0-4B2C-8BB1-9A20F14162BB}" dt="2026-03-23T21:01:15.156" v="171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23T21:01:41.665" v="174"/>
        <pc:sldMkLst>
          <pc:docMk/>
          <pc:sldMk cId="0" sldId="262"/>
        </pc:sldMkLst>
        <pc:spChg chg="mod">
          <ac:chgData name="dragos piron" userId="e6f5b0e1303127f6" providerId="LiveId" clId="{12FF6426-5DD0-4B2C-8BB1-9A20F14162BB}" dt="2026-03-23T21:01:41.665" v="174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23T21:02:07.311" v="177"/>
        <pc:sldMkLst>
          <pc:docMk/>
          <pc:sldMk cId="0" sldId="263"/>
        </pc:sldMkLst>
        <pc:spChg chg="mod">
          <ac:chgData name="dragos piron" userId="e6f5b0e1303127f6" providerId="LiveId" clId="{12FF6426-5DD0-4B2C-8BB1-9A20F14162BB}" dt="2026-03-23T21:02:07.311" v="1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23T21:02:28.549" v="181" actId="27636"/>
        <pc:sldMkLst>
          <pc:docMk/>
          <pc:sldMk cId="0" sldId="264"/>
        </pc:sldMkLst>
        <pc:spChg chg="mod">
          <ac:chgData name="dragos piron" userId="e6f5b0e1303127f6" providerId="LiveId" clId="{12FF6426-5DD0-4B2C-8BB1-9A20F14162BB}" dt="2026-03-23T21:02:28.549" v="181" actId="27636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23T21:03:00.152" v="184"/>
        <pc:sldMkLst>
          <pc:docMk/>
          <pc:sldMk cId="0" sldId="265"/>
        </pc:sldMkLst>
        <pc:spChg chg="mod">
          <ac:chgData name="dragos piron" userId="e6f5b0e1303127f6" providerId="LiveId" clId="{12FF6426-5DD0-4B2C-8BB1-9A20F14162BB}" dt="2026-03-23T21:03:00.152" v="184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23T21:03:25.391" v="187"/>
        <pc:sldMkLst>
          <pc:docMk/>
          <pc:sldMk cId="0" sldId="266"/>
        </pc:sldMkLst>
        <pc:spChg chg="mod">
          <ac:chgData name="dragos piron" userId="e6f5b0e1303127f6" providerId="LiveId" clId="{12FF6426-5DD0-4B2C-8BB1-9A20F14162BB}" dt="2026-03-23T21:03:25.391" v="187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23T21:04:36.145" v="192" actId="5793"/>
        <pc:sldMkLst>
          <pc:docMk/>
          <pc:sldMk cId="0" sldId="267"/>
        </pc:sldMkLst>
        <pc:spChg chg="mod">
          <ac:chgData name="dragos piron" userId="e6f5b0e1303127f6" providerId="LiveId" clId="{12FF6426-5DD0-4B2C-8BB1-9A20F14162BB}" dt="2026-03-23T21:04:36.145" v="192" actId="5793"/>
          <ac:spMkLst>
            <pc:docMk/>
            <pc:sldMk cId="0" sldId="267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Module name: Leadership and Management Theory and Practice</a:t>
            </a:r>
          </a:p>
          <a:p>
            <a:r>
              <a:rPr lang="en-GB" dirty="0"/>
              <a:t>Module code: LCBB6022</a:t>
            </a:r>
          </a:p>
          <a:p>
            <a:r>
              <a:rPr lang="en-GB" dirty="0"/>
              <a:t>Student name: Dragos Marian Piron</a:t>
            </a:r>
          </a:p>
          <a:p>
            <a:r>
              <a:rPr lang="en-GB" dirty="0"/>
              <a:t>Student number: 2215965</a:t>
            </a:r>
          </a:p>
          <a:p>
            <a:r>
              <a:rPr lang="en-GB" dirty="0"/>
              <a:t>Lecturer name: Dr </a:t>
            </a:r>
            <a:r>
              <a:rPr lang="en-GB" dirty="0" err="1"/>
              <a:t>Faizu</a:t>
            </a:r>
            <a:r>
              <a:rPr lang="en-GB" dirty="0"/>
              <a:t> Edu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5095"/>
          </a:xfrm>
        </p:spPr>
        <p:txBody>
          <a:bodyPr>
            <a:normAutofit fontScale="90000"/>
          </a:bodyPr>
          <a:lstStyle/>
          <a:p>
            <a:r>
              <a:rPr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92200"/>
            <a:ext cx="8229600" cy="503396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In modern companies, leaders have to deal with teams from different cultures and work across cultural differences. </a:t>
            </a:r>
          </a:p>
          <a:p>
            <a:r>
              <a:rPr lang="en-GB" dirty="0"/>
              <a:t>Therefore, to be a good leader, you need to know how to deal with feelings and cultural differences. </a:t>
            </a:r>
          </a:p>
          <a:p>
            <a:r>
              <a:rPr lang="en-GB" dirty="0"/>
              <a:t>Emotional intelligence helps leaders understand and deal with their own and others' feelings. </a:t>
            </a:r>
          </a:p>
          <a:p>
            <a:r>
              <a:rPr lang="en-GB" dirty="0"/>
              <a:t>Cultural intelligence helps leaders work well with people from different cultures (Goleman, 1998; Earley and Ang, 2003).</a:t>
            </a:r>
          </a:p>
          <a:p>
            <a:r>
              <a:rPr lang="en-GB" dirty="0"/>
              <a:t>These skills are becoming more and more crucial in multinational corporations where success depends on diversity and teamwork (House et al., 2004).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Emotional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Emotional intelligence is the ability to recognise, comprehend, and regulate emotions in oneself and in others (Goleman, 1998). </a:t>
            </a:r>
          </a:p>
          <a:p>
            <a:r>
              <a:rPr lang="en-GB" dirty="0"/>
              <a:t>It includes being aware of yourself, controlling yourself, being motivated, having empathy, and having good social skills.</a:t>
            </a:r>
          </a:p>
          <a:p>
            <a:r>
              <a:rPr lang="en-GB" dirty="0"/>
              <a:t>Leaders who are emotionally smart can handle stress, talk to people clearly, and build trust in teams (Boyatzis, 2018; Mayer, Salovey and Caruso, 2008).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Cultural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Cultural intelligence is the ability to get along with people from different cultures (Earley and Ang, 2003).</a:t>
            </a:r>
          </a:p>
          <a:p>
            <a:r>
              <a:rPr lang="en-GB" dirty="0"/>
              <a:t>It requires cultural knowledge, awareness during interactions, a desire to interact with other cultures, and the ability to change how you act in multiracial environments</a:t>
            </a:r>
            <a:r>
              <a:rPr lang="da-DK" dirty="0"/>
              <a:t>(House et al., 2004; Livermore, 2015).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Importance in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Emotional and cultural intelligence enable leaders to cultivate trust, enhance collaboration, and resolve conflicts within diverse organisations. </a:t>
            </a:r>
          </a:p>
          <a:p>
            <a:r>
              <a:rPr lang="en-GB" dirty="0"/>
              <a:t>Leaders exhibiting empathy and cultural awareness frequently foster more inclusive workplaces and enhance employee satisfaction (Mayer, Salovey, and Caruso, 2008; Goleman, 1998).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Example: Microsoft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Satya Nadella, the CEO of Microsoft, said that empathy and working together are important values for leaders. </a:t>
            </a:r>
          </a:p>
          <a:p>
            <a:r>
              <a:rPr lang="en-GB" dirty="0"/>
              <a:t>His emotionally intelligent leadership style changed the company's culture and encouraged new ideas and growth (George, 2015; Boyatzis, 2018).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Example: Starbucks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Starbucks says that leaders should be able to understand and listen to others. </a:t>
            </a:r>
          </a:p>
          <a:p>
            <a:r>
              <a:rPr lang="en-GB" dirty="0"/>
              <a:t>Managers learn how to meet the needs of both employees and customers, which helps build relationships and keep customers coming back (Goleman, 1998; Mayer, Salovey and Caruso, 2008).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Example: Google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Google does business all over the world and has workers from many different cultures. </a:t>
            </a:r>
          </a:p>
          <a:p>
            <a:r>
              <a:rPr lang="en-GB" dirty="0"/>
              <a:t>The company offers programs on diversity and inclusion that help leaders learn about cultural differences and work better with people from other countries (Earley and Ang, 2003; House et al., 2004).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Example: Unilever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Unilever possesses corporate headquarters in more than 190 countries and manages teams from various cultural backgrounds around the world.</a:t>
            </a:r>
          </a:p>
          <a:p>
            <a:r>
              <a:rPr lang="en-GB" dirty="0"/>
              <a:t>The company invests in leadership development programs that emphasize cultural awareness and inclusive leadership (Livermore, 2015; House et al., 2004).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Emotional intelligence and cultural intelligence are important leadership skills, but they need to be used with strategic thinking, communication skills, and knowledge of how organisations work. </a:t>
            </a:r>
          </a:p>
          <a:p>
            <a:r>
              <a:rPr lang="en-GB" dirty="0"/>
              <a:t>Leaders who are not aware of their own emotions and culture may have trouble leading teams that are made up of people from different backgrounds (Mayer, Salovey, and Caruso, 2008; Yukl, 2013).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leaders to be effective in modern companies, they need to have both emotional intelligence and cultural intelligence. </a:t>
            </a:r>
          </a:p>
          <a:p>
            <a:r>
              <a:rPr lang="en-GB" dirty="0"/>
              <a:t>Leaders who know how to deal with different cultures and emotions are better at managing teams with people from different backgrounds and building good organisational cultures (Goleman, 1998; Livermore, 2015).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Boyatzis, R. (2018) </a:t>
            </a:r>
            <a:r>
              <a:rPr lang="en-GB" sz="1800" i="1" dirty="0"/>
              <a:t>The Competent Manager</a:t>
            </a:r>
            <a:r>
              <a:rPr lang="en-GB" sz="1800" dirty="0"/>
              <a:t>. New York: Wiley.</a:t>
            </a:r>
          </a:p>
          <a:p>
            <a:r>
              <a:rPr lang="en-GB" sz="1800" dirty="0"/>
              <a:t>Earley, P. and Ang, S. (2003) </a:t>
            </a:r>
            <a:r>
              <a:rPr lang="en-GB" sz="1800" i="1" dirty="0"/>
              <a:t>Cultural Intelligence: Individual Interactions Across Cultures</a:t>
            </a:r>
            <a:r>
              <a:rPr lang="en-GB" sz="1800" dirty="0"/>
              <a:t>. Stanford: Stanford University Press.</a:t>
            </a:r>
          </a:p>
          <a:p>
            <a:r>
              <a:rPr lang="en-GB" sz="1800" dirty="0"/>
              <a:t>George, B. (2015) </a:t>
            </a:r>
            <a:r>
              <a:rPr lang="en-GB" sz="1800" i="1" dirty="0"/>
              <a:t>Discover Your True North</a:t>
            </a:r>
            <a:r>
              <a:rPr lang="en-GB" sz="1800" dirty="0"/>
              <a:t>. San Francisco: Jossey-Bass.</a:t>
            </a:r>
          </a:p>
          <a:p>
            <a:r>
              <a:rPr lang="en-GB" sz="1800" dirty="0"/>
              <a:t>Goleman, D. (1998) </a:t>
            </a:r>
            <a:r>
              <a:rPr lang="en-GB" sz="1800" i="1" dirty="0"/>
              <a:t>Working with Emotional Intelligence</a:t>
            </a:r>
            <a:r>
              <a:rPr lang="en-GB" sz="1800" dirty="0"/>
              <a:t>. New York: Bantam Books.</a:t>
            </a:r>
          </a:p>
          <a:p>
            <a:r>
              <a:rPr lang="en-GB" sz="1800" dirty="0"/>
              <a:t>House, R. et al. (2004) </a:t>
            </a:r>
            <a:r>
              <a:rPr lang="en-GB" sz="1800" i="1" dirty="0"/>
              <a:t>Culture, Leadership and Organizations</a:t>
            </a:r>
            <a:r>
              <a:rPr lang="en-GB" sz="1800" dirty="0"/>
              <a:t>. London: Sage.</a:t>
            </a:r>
          </a:p>
          <a:p>
            <a:r>
              <a:rPr lang="en-GB" sz="1800" dirty="0"/>
              <a:t>Livermore, D. (2015) </a:t>
            </a:r>
            <a:r>
              <a:rPr lang="en-GB" sz="1800" i="1" dirty="0"/>
              <a:t>Leading with Cultural Intelligence</a:t>
            </a:r>
            <a:r>
              <a:rPr lang="en-GB" sz="1800" dirty="0"/>
              <a:t>. New York: AMACOM.</a:t>
            </a:r>
          </a:p>
          <a:p>
            <a:r>
              <a:rPr lang="en-GB" sz="1800" dirty="0"/>
              <a:t>Mayer, J., Salovey, P. and Caruso, D. (2008) ‘Emotional intelligence: new ability or eclectic traits?’, </a:t>
            </a:r>
            <a:r>
              <a:rPr lang="en-GB" sz="1800" i="1" dirty="0"/>
              <a:t>American Psychologist</a:t>
            </a:r>
            <a:r>
              <a:rPr lang="en-GB" sz="1800" dirty="0"/>
              <a:t>, 63(6), pp. 503–517.</a:t>
            </a:r>
          </a:p>
          <a:p>
            <a:r>
              <a:rPr lang="en-GB" sz="1800" dirty="0"/>
              <a:t>Yukl, G. (2013) </a:t>
            </a:r>
            <a:r>
              <a:rPr lang="en-GB" sz="1800" i="1" dirty="0"/>
              <a:t>Leadership in Organizations</a:t>
            </a:r>
            <a:r>
              <a:rPr lang="en-GB" sz="1800" dirty="0"/>
              <a:t>. </a:t>
            </a:r>
            <a:r>
              <a:rPr lang="en-GB" sz="1800"/>
              <a:t>Harlow: Pearson.</a:t>
            </a:r>
          </a:p>
          <a:p>
            <a:pPr marL="0" indent="0">
              <a:buNone/>
            </a:pPr>
            <a:endParaRPr lang="en-GB" sz="1800" dirty="0"/>
          </a:p>
          <a:p>
            <a:endParaRPr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821</Words>
  <Application>Microsoft Office PowerPoint</Application>
  <PresentationFormat>On-screen Show (4:3)</PresentationFormat>
  <Paragraphs>48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Introduction</vt:lpstr>
      <vt:lpstr>Emotional Intelligence</vt:lpstr>
      <vt:lpstr>Cultural Intelligence</vt:lpstr>
      <vt:lpstr>Importance in Leadership</vt:lpstr>
      <vt:lpstr>Business Example: Microsoft</vt:lpstr>
      <vt:lpstr>Business Example: Starbucks</vt:lpstr>
      <vt:lpstr>Business Example: Google</vt:lpstr>
      <vt:lpstr>Business Example: Unilever</vt:lpstr>
      <vt:lpstr>Critical Evaluation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dragos piron</cp:lastModifiedBy>
  <cp:revision>1</cp:revision>
  <dcterms:created xsi:type="dcterms:W3CDTF">2013-01-27T09:14:16Z</dcterms:created>
  <dcterms:modified xsi:type="dcterms:W3CDTF">2026-03-23T21:04:39Z</dcterms:modified>
  <cp:category/>
</cp:coreProperties>
</file>