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Lst>
  <p:sldIdLst>
    <p:sldId id="273" r:id="rId2"/>
    <p:sldId id="261" r:id="rId3"/>
    <p:sldId id="259" r:id="rId4"/>
    <p:sldId id="263" r:id="rId5"/>
    <p:sldId id="269" r:id="rId6"/>
    <p:sldId id="274" r:id="rId7"/>
    <p:sldId id="267" r:id="rId8"/>
    <p:sldId id="260" r:id="rId9"/>
    <p:sldId id="27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4D6DB-1049-1273-7F8A-530BA19A3340}" v="568" dt="2024-03-21T14:53:48.220"/>
    <p1510:client id="{441BA750-752B-D30C-6DDE-C2D6964DED6B}" v="2" dt="2024-03-21T12:04:30.741"/>
    <p1510:client id="{4D0171CE-6685-066A-C0BC-112C7BD39B48}" v="7" dt="2024-03-21T15:38:19.702"/>
    <p1510:client id="{4DB5B3C0-562B-D27B-716D-BBCF9173CFF3}" v="945" dt="2024-03-21T13:28:39.748"/>
    <p1510:client id="{7F8E5224-6972-0E1D-6F76-8E4483380E94}" v="2" dt="2024-03-21T01:39:38.358"/>
    <p1510:client id="{E2A5DA2A-6897-7918-BD1C-8EDE8CECA7CB}" v="1" dt="2024-03-21T01:54:08.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25610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78107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43525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43302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65616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079135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666373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65314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42943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93261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3/28/2024</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98584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3/28/2024</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3137334831"/>
      </p:ext>
    </p:extLst>
  </p:cSld>
  <p:clrMap bg1="dk1" tx1="lt1" bg2="dk2" tx2="lt2" accent1="accent1" accent2="accent2" accent3="accent3" accent4="accent4" accent5="accent5" accent6="accent6" hlink="hlink" folHlink="folHlink"/>
  <p:sldLayoutIdLst>
    <p:sldLayoutId id="2147483978" r:id="rId1"/>
    <p:sldLayoutId id="2147483979" r:id="rId2"/>
    <p:sldLayoutId id="2147483980" r:id="rId3"/>
    <p:sldLayoutId id="2147483981" r:id="rId4"/>
    <p:sldLayoutId id="2147483982" r:id="rId5"/>
    <p:sldLayoutId id="2147483988" r:id="rId6"/>
    <p:sldLayoutId id="2147483983" r:id="rId7"/>
    <p:sldLayoutId id="2147483984" r:id="rId8"/>
    <p:sldLayoutId id="2147483985" r:id="rId9"/>
    <p:sldLayoutId id="2147483987" r:id="rId10"/>
    <p:sldLayoutId id="21474839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victorianchildren.org/victorian-children-in-victorian-time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schoolshistory.org.uk/topics/british-history/industrial-revolution/workhouse/" TargetMode="External"/><Relationship Id="rId4" Type="http://schemas.openxmlformats.org/officeDocument/2006/relationships/hyperlink" Target="https://www.historic-uk.com/HistoryUK/HistoryofBritain/Victorian-Workhous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welcometoportsmouth.co.uk/john%20pounds.html#:~:text=John%20Pounds%20%281766-1839%29%20a%20Portsmouth%20cobbler%2C%20began%20teaching,children%20and%20started%20a%20ragged%20school%20in%20Edinburgh."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infed.org/mobi/ragged-schools-and-the-development-of-youth-work-and-informal-education/" TargetMode="External"/><Relationship Id="rId5" Type="http://schemas.openxmlformats.org/officeDocument/2006/relationships/hyperlink" Target="https://www.hiddenlives.org.uk/articles/raggedschool.html#:~:text=During%20the%20day%20there%20were%20set%20times%20for,the%20girls%20learned%20knitting%2C%20sewing%2C%20housework%20and%20washing." TargetMode="External"/><Relationship Id="rId4" Type="http://schemas.openxmlformats.org/officeDocument/2006/relationships/hyperlink" Target="https://raggeduniversity.co.uk/2012/08/08/history-ragged-schools-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997EEF-9A9D-470E-C498-21B24C696A7F}"/>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BDA0B40-8D89-3928-97B5-7877F4334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sthetic liquid watercolor and ink">
            <a:extLst>
              <a:ext uri="{FF2B5EF4-FFF2-40B4-BE49-F238E27FC236}">
                <a16:creationId xmlns:a16="http://schemas.microsoft.com/office/drawing/2014/main" id="{EA781C3E-6298-C20F-22CD-82588E658F4C}"/>
              </a:ext>
            </a:extLst>
          </p:cNvPr>
          <p:cNvPicPr>
            <a:picLocks noChangeAspect="1"/>
          </p:cNvPicPr>
          <p:nvPr/>
        </p:nvPicPr>
        <p:blipFill rotWithShape="1">
          <a:blip r:embed="rId2">
            <a:alphaModFix amt="80000"/>
          </a:blip>
          <a:srcRect t="7779" b="10921"/>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27" name="Group 26">
            <a:extLst>
              <a:ext uri="{FF2B5EF4-FFF2-40B4-BE49-F238E27FC236}">
                <a16:creationId xmlns:a16="http://schemas.microsoft.com/office/drawing/2014/main" id="{ADE758FA-9B79-E342-0824-A024699BEC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8" name="Freeform: Shape 27">
              <a:extLst>
                <a:ext uri="{FF2B5EF4-FFF2-40B4-BE49-F238E27FC236}">
                  <a16:creationId xmlns:a16="http://schemas.microsoft.com/office/drawing/2014/main" id="{B0AAF294-6F75-C92D-9DF3-B74F6E2A1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60C9E947-09C9-7FCC-F925-CA8CC16E3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56E7BFC-819E-2643-B30A-48739C6C9244}"/>
              </a:ext>
            </a:extLst>
          </p:cNvPr>
          <p:cNvSpPr>
            <a:spLocks noGrp="1"/>
          </p:cNvSpPr>
          <p:nvPr>
            <p:ph type="title"/>
          </p:nvPr>
        </p:nvSpPr>
        <p:spPr>
          <a:xfrm>
            <a:off x="762000" y="933451"/>
            <a:ext cx="5334000" cy="2576512"/>
          </a:xfrm>
        </p:spPr>
        <p:txBody>
          <a:bodyPr vert="horz" lIns="91440" tIns="45720" rIns="91440" bIns="45720" rtlCol="0" anchor="b" anchorCtr="0">
            <a:normAutofit/>
          </a:bodyPr>
          <a:lstStyle/>
          <a:p>
            <a:r>
              <a:rPr lang="en-US" sz="8000" dirty="0">
                <a:solidFill>
                  <a:srgbClr val="FFFFFF"/>
                </a:solidFill>
              </a:rPr>
              <a:t>1840s</a:t>
            </a:r>
          </a:p>
        </p:txBody>
      </p:sp>
      <p:sp>
        <p:nvSpPr>
          <p:cNvPr id="3" name="Text Placeholder 2">
            <a:extLst>
              <a:ext uri="{FF2B5EF4-FFF2-40B4-BE49-F238E27FC236}">
                <a16:creationId xmlns:a16="http://schemas.microsoft.com/office/drawing/2014/main" id="{AE81FDD3-A736-3146-4475-B9BAB9C48628}"/>
              </a:ext>
            </a:extLst>
          </p:cNvPr>
          <p:cNvSpPr>
            <a:spLocks noGrp="1"/>
          </p:cNvSpPr>
          <p:nvPr>
            <p:ph type="body" idx="1"/>
          </p:nvPr>
        </p:nvSpPr>
        <p:spPr>
          <a:xfrm>
            <a:off x="762000" y="3809999"/>
            <a:ext cx="8382000" cy="1338471"/>
          </a:xfrm>
        </p:spPr>
        <p:txBody>
          <a:bodyPr vert="horz" lIns="91440" tIns="45720" rIns="91440" bIns="45720" rtlCol="0">
            <a:normAutofit/>
          </a:bodyPr>
          <a:lstStyle/>
          <a:p>
            <a:endParaRPr lang="en-US">
              <a:solidFill>
                <a:srgbClr val="FFFFFF"/>
              </a:solidFill>
            </a:endParaRPr>
          </a:p>
        </p:txBody>
      </p:sp>
    </p:spTree>
    <p:extLst>
      <p:ext uri="{BB962C8B-B14F-4D97-AF65-F5344CB8AC3E}">
        <p14:creationId xmlns:p14="http://schemas.microsoft.com/office/powerpoint/2010/main" val="3634198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A5885-C64E-4E67-046D-41BB804B142F}"/>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F1F6FD9-D7FD-9A9A-AA08-009E093A5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DD1296F3-4BE2-C38B-B1C1-DDC586EFAC9B}"/>
              </a:ext>
            </a:extLst>
          </p:cNvPr>
          <p:cNvSpPr>
            <a:spLocks noGrp="1"/>
          </p:cNvSpPr>
          <p:nvPr>
            <p:ph type="title"/>
          </p:nvPr>
        </p:nvSpPr>
        <p:spPr>
          <a:xfrm>
            <a:off x="4572002" y="237471"/>
            <a:ext cx="7467598" cy="1624055"/>
          </a:xfrm>
        </p:spPr>
        <p:txBody>
          <a:bodyPr anchor="b">
            <a:normAutofit/>
          </a:bodyPr>
          <a:lstStyle/>
          <a:p>
            <a:r>
              <a:rPr lang="en-GB"/>
              <a:t>What was life like for young people in the 1840s</a:t>
            </a:r>
          </a:p>
        </p:txBody>
      </p:sp>
      <p:pic>
        <p:nvPicPr>
          <p:cNvPr id="4" name="Content Placeholder 3" descr="Aesthetic liquid watercolor and ink">
            <a:extLst>
              <a:ext uri="{FF2B5EF4-FFF2-40B4-BE49-F238E27FC236}">
                <a16:creationId xmlns:a16="http://schemas.microsoft.com/office/drawing/2014/main" id="{07228801-DE86-6446-BA19-855E498DB13C}"/>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14AAA3EC-6622-B008-0032-D4A09D436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A2D1E0D1-9A70-B3AF-7814-8714DA0A7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60BF283C-3692-81A7-7657-460474BF8E0E}"/>
              </a:ext>
            </a:extLst>
          </p:cNvPr>
          <p:cNvSpPr>
            <a:spLocks noGrp="1"/>
          </p:cNvSpPr>
          <p:nvPr>
            <p:ph idx="1"/>
          </p:nvPr>
        </p:nvSpPr>
        <p:spPr>
          <a:xfrm>
            <a:off x="4642340" y="2121876"/>
            <a:ext cx="7397260" cy="4654061"/>
          </a:xfrm>
        </p:spPr>
        <p:txBody>
          <a:bodyPr vert="horz" lIns="91440" tIns="45720" rIns="91440" bIns="45720" rtlCol="0" anchor="t">
            <a:normAutofit/>
          </a:bodyPr>
          <a:lstStyle/>
          <a:p>
            <a:pPr marL="0" indent="0">
              <a:buNone/>
            </a:pPr>
            <a:r>
              <a:rPr lang="en-US" sz="2400"/>
              <a:t>Life was different for both the poor and the wealthy.</a:t>
            </a:r>
          </a:p>
          <a:p>
            <a:pPr marL="0" indent="0">
              <a:buNone/>
            </a:pPr>
            <a:r>
              <a:rPr lang="en-US" sz="2400"/>
              <a:t>The children who were born into wealthy families were often brought up by a nanny and had very little contact with their parents whereas the children who were in poor families had to help their parents care for their family in order to survive.</a:t>
            </a:r>
          </a:p>
          <a:p>
            <a:pPr marL="0" indent="0">
              <a:buNone/>
            </a:pPr>
            <a:r>
              <a:rPr lang="en-US" sz="2400"/>
              <a:t>The poor children had to work jobs such as work in the mines, work in factories or even chimney sweeps and many trades within the drapery sector however, the wealthy children were taught by their nannie how to be polite and to have manners. The child's parents would tell the nannie what they wanted their child or children to be taught and the nannie would teach them.</a:t>
            </a:r>
          </a:p>
          <a:p>
            <a:pPr marL="0" indent="0">
              <a:buNone/>
            </a:pPr>
            <a:endParaRPr lang="en-US" sz="2400"/>
          </a:p>
          <a:p>
            <a:pPr marL="0" indent="0">
              <a:buNone/>
            </a:pPr>
            <a:endParaRPr lang="en-US"/>
          </a:p>
        </p:txBody>
      </p:sp>
      <p:sp>
        <p:nvSpPr>
          <p:cNvPr id="2" name="TextBox 1">
            <a:extLst>
              <a:ext uri="{FF2B5EF4-FFF2-40B4-BE49-F238E27FC236}">
                <a16:creationId xmlns:a16="http://schemas.microsoft.com/office/drawing/2014/main" id="{9F4DFC21-69E1-5F7F-5D6D-7CC15C104540}"/>
              </a:ext>
            </a:extLst>
          </p:cNvPr>
          <p:cNvSpPr txBox="1"/>
          <p:nvPr/>
        </p:nvSpPr>
        <p:spPr>
          <a:xfrm>
            <a:off x="386860" y="307730"/>
            <a:ext cx="253511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4"/>
              </a:rPr>
              <a:t>Victorian Children in Victorian Times and How They Lived</a:t>
            </a:r>
            <a:r>
              <a:rPr lang="en-GB">
                <a:ea typeface="+mn-lt"/>
                <a:cs typeface="+mn-lt"/>
              </a:rPr>
              <a:t> </a:t>
            </a:r>
            <a:endParaRPr lang="en-US"/>
          </a:p>
        </p:txBody>
      </p:sp>
    </p:spTree>
    <p:extLst>
      <p:ext uri="{BB962C8B-B14F-4D97-AF65-F5344CB8AC3E}">
        <p14:creationId xmlns:p14="http://schemas.microsoft.com/office/powerpoint/2010/main" val="117782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AC50EDCF-D7B8-8409-C04A-8B438F1442AC}"/>
              </a:ext>
            </a:extLst>
          </p:cNvPr>
          <p:cNvSpPr>
            <a:spLocks noGrp="1"/>
          </p:cNvSpPr>
          <p:nvPr>
            <p:ph type="title"/>
          </p:nvPr>
        </p:nvSpPr>
        <p:spPr>
          <a:xfrm>
            <a:off x="4572002" y="237471"/>
            <a:ext cx="7467598" cy="1624055"/>
          </a:xfrm>
        </p:spPr>
        <p:txBody>
          <a:bodyPr anchor="b">
            <a:normAutofit/>
          </a:bodyPr>
          <a:lstStyle/>
          <a:p>
            <a:r>
              <a:rPr lang="en-GB"/>
              <a:t>The Work House </a:t>
            </a:r>
          </a:p>
        </p:txBody>
      </p:sp>
      <p:pic>
        <p:nvPicPr>
          <p:cNvPr id="4" name="Content Placeholder 3" descr="Aesthetic liquid watercolor and ink">
            <a:extLst>
              <a:ext uri="{FF2B5EF4-FFF2-40B4-BE49-F238E27FC236}">
                <a16:creationId xmlns:a16="http://schemas.microsoft.com/office/drawing/2014/main" id="{BB014367-ED0C-9518-435A-81DB633E3B7A}"/>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722B46BC-02E1-2BA5-D1FA-DAC080594337}"/>
              </a:ext>
            </a:extLst>
          </p:cNvPr>
          <p:cNvSpPr>
            <a:spLocks noGrp="1"/>
          </p:cNvSpPr>
          <p:nvPr>
            <p:ph idx="1"/>
          </p:nvPr>
        </p:nvSpPr>
        <p:spPr>
          <a:xfrm>
            <a:off x="4642340" y="2121876"/>
            <a:ext cx="7397260" cy="4548554"/>
          </a:xfrm>
        </p:spPr>
        <p:txBody>
          <a:bodyPr vert="horz" lIns="91440" tIns="45720" rIns="91440" bIns="45720" rtlCol="0" anchor="t">
            <a:normAutofit/>
          </a:bodyPr>
          <a:lstStyle/>
          <a:p>
            <a:pPr marL="0" indent="0">
              <a:buNone/>
            </a:pPr>
            <a:r>
              <a:rPr lang="en-US" sz="2000"/>
              <a:t>The workhouses were intended for the poor and to provide them with housing and work.</a:t>
            </a:r>
          </a:p>
          <a:p>
            <a:pPr marL="0" indent="0">
              <a:buNone/>
            </a:pPr>
            <a:r>
              <a:rPr lang="en-US" sz="2000"/>
              <a:t>The conditions of the workhouses were not pleasant and were often harsh.</a:t>
            </a:r>
          </a:p>
          <a:p>
            <a:pPr marL="0" indent="0">
              <a:buNone/>
            </a:pPr>
            <a:r>
              <a:rPr lang="en-US" sz="2000"/>
              <a:t>If families entered the workhouse together, they would be separated, this would include the children also being separated. </a:t>
            </a:r>
          </a:p>
          <a:p>
            <a:pPr marL="0" indent="0">
              <a:buNone/>
            </a:pPr>
            <a:r>
              <a:rPr lang="en-US" sz="2000"/>
              <a:t>However, families were able to meet at certain time in the week and only for a certain number of hours.</a:t>
            </a:r>
          </a:p>
          <a:p>
            <a:pPr marL="0" indent="0">
              <a:buNone/>
            </a:pPr>
            <a:r>
              <a:rPr lang="en-US" sz="2000"/>
              <a:t>Those who were in the workhouse were also given a uniform to wear and had to wear this for the duration they were there for they also had a basic diet of gruel, cheese and bread. </a:t>
            </a:r>
          </a:p>
          <a:p>
            <a:pPr marL="0" indent="0">
              <a:buNone/>
            </a:pPr>
            <a:r>
              <a:rPr lang="en-US" sz="2000"/>
              <a:t>Children were able to receive an education </a:t>
            </a:r>
          </a:p>
          <a:p>
            <a:pPr marL="0" indent="0">
              <a:buNone/>
            </a:pPr>
            <a:endParaRPr lang="en-US"/>
          </a:p>
        </p:txBody>
      </p:sp>
      <p:sp>
        <p:nvSpPr>
          <p:cNvPr id="2" name="TextBox 1">
            <a:extLst>
              <a:ext uri="{FF2B5EF4-FFF2-40B4-BE49-F238E27FC236}">
                <a16:creationId xmlns:a16="http://schemas.microsoft.com/office/drawing/2014/main" id="{78437D78-66B9-46A5-A04F-FAC5151B5031}"/>
              </a:ext>
            </a:extLst>
          </p:cNvPr>
          <p:cNvSpPr txBox="1"/>
          <p:nvPr/>
        </p:nvSpPr>
        <p:spPr>
          <a:xfrm>
            <a:off x="483576" y="527538"/>
            <a:ext cx="29307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4"/>
              </a:rPr>
              <a:t>The Victorian Workhouse - Historic UK (historic-uk.com)</a:t>
            </a:r>
          </a:p>
          <a:p>
            <a:endParaRPr lang="en-GB"/>
          </a:p>
          <a:p>
            <a:r>
              <a:rPr lang="en-GB">
                <a:ea typeface="+mn-lt"/>
                <a:cs typeface="+mn-lt"/>
                <a:hlinkClick r:id="rId5"/>
              </a:rPr>
              <a:t>Workhouses | Schoolshistory.org.uk</a:t>
            </a:r>
            <a:endParaRPr lang="en-GB"/>
          </a:p>
        </p:txBody>
      </p:sp>
    </p:spTree>
    <p:extLst>
      <p:ext uri="{BB962C8B-B14F-4D97-AF65-F5344CB8AC3E}">
        <p14:creationId xmlns:p14="http://schemas.microsoft.com/office/powerpoint/2010/main" val="2651985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D348F3-04D5-C3E1-D2AD-5CF21819B13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A5C41A-2B80-7683-D524-5C79A3939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F6EBED71-E188-D2DF-C58D-35D0D06B0E3C}"/>
              </a:ext>
            </a:extLst>
          </p:cNvPr>
          <p:cNvSpPr>
            <a:spLocks noGrp="1"/>
          </p:cNvSpPr>
          <p:nvPr>
            <p:ph type="title"/>
          </p:nvPr>
        </p:nvSpPr>
        <p:spPr>
          <a:xfrm>
            <a:off x="4428437" y="303732"/>
            <a:ext cx="7467598" cy="1624055"/>
          </a:xfrm>
        </p:spPr>
        <p:txBody>
          <a:bodyPr anchor="b">
            <a:normAutofit/>
          </a:bodyPr>
          <a:lstStyle/>
          <a:p>
            <a:r>
              <a:rPr lang="en-GB"/>
              <a:t>John Pounds </a:t>
            </a:r>
          </a:p>
        </p:txBody>
      </p:sp>
      <p:pic>
        <p:nvPicPr>
          <p:cNvPr id="4" name="Content Placeholder 3" descr="Aesthetic liquid watercolor and ink">
            <a:extLst>
              <a:ext uri="{FF2B5EF4-FFF2-40B4-BE49-F238E27FC236}">
                <a16:creationId xmlns:a16="http://schemas.microsoft.com/office/drawing/2014/main" id="{89AE4098-B510-5482-3DE5-9476CFF162E4}"/>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0723F16E-16F7-5575-6FFD-737AC635D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A4DBA8AB-A545-E550-E7C3-5D5648396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1B76EC5A-7910-0629-50D0-0D2429520C60}"/>
              </a:ext>
            </a:extLst>
          </p:cNvPr>
          <p:cNvSpPr>
            <a:spLocks noGrp="1"/>
          </p:cNvSpPr>
          <p:nvPr>
            <p:ph idx="1"/>
          </p:nvPr>
        </p:nvSpPr>
        <p:spPr>
          <a:xfrm>
            <a:off x="4702121" y="2048541"/>
            <a:ext cx="7373516" cy="4594385"/>
          </a:xfrm>
        </p:spPr>
        <p:txBody>
          <a:bodyPr vert="horz" lIns="91440" tIns="45720" rIns="91440" bIns="45720" rtlCol="0" anchor="t">
            <a:noAutofit/>
          </a:bodyPr>
          <a:lstStyle/>
          <a:p>
            <a:pPr marL="0" indent="0">
              <a:buNone/>
            </a:pPr>
            <a:r>
              <a:rPr lang="en-US" sz="2000" dirty="0"/>
              <a:t>John pounds was a cobbler in </a:t>
            </a:r>
            <a:r>
              <a:rPr lang="en-US" sz="2000" err="1"/>
              <a:t>portsmouth</a:t>
            </a:r>
            <a:r>
              <a:rPr lang="en-US" sz="2000" dirty="0"/>
              <a:t>. </a:t>
            </a:r>
          </a:p>
          <a:p>
            <a:pPr marL="0" indent="0">
              <a:buNone/>
            </a:pPr>
            <a:r>
              <a:rPr lang="en-US" sz="2000" dirty="0"/>
              <a:t>In 1818 he began teaching the poor children without any fees. </a:t>
            </a:r>
          </a:p>
          <a:p>
            <a:pPr marL="0" indent="0">
              <a:buNone/>
            </a:pPr>
            <a:r>
              <a:rPr lang="en-US" sz="2000" dirty="0"/>
              <a:t>John also had a son. He allowed his son and his friends to play in his workshop  and in return he would teach them how to read and write and to do simple </a:t>
            </a:r>
            <a:r>
              <a:rPr lang="en-US" sz="2000" err="1"/>
              <a:t>arithmatic</a:t>
            </a:r>
            <a:r>
              <a:rPr lang="en-US" sz="2000" dirty="0"/>
              <a:t>. He would also teach them general knowledge such as history or weather.  over time more and more children joined him In his workshop for lessons and </a:t>
            </a:r>
            <a:r>
              <a:rPr lang="en-US" sz="2000" err="1"/>
              <a:t>churchs</a:t>
            </a:r>
            <a:r>
              <a:rPr lang="en-US" sz="2000" dirty="0"/>
              <a:t> and local charities would donate materials for them to use.</a:t>
            </a:r>
          </a:p>
          <a:p>
            <a:pPr marL="0" indent="0">
              <a:buNone/>
            </a:pPr>
            <a:r>
              <a:rPr lang="en-US" sz="2000" dirty="0"/>
              <a:t>Unfortunately he died in 1839. Due </a:t>
            </a:r>
            <a:r>
              <a:rPr lang="en-US" sz="2000" dirty="0">
                <a:solidFill>
                  <a:srgbClr val="FFFFFF"/>
                </a:solidFill>
                <a:latin typeface="Arial Nova Cond"/>
                <a:ea typeface="Verdana"/>
              </a:rPr>
              <a:t>to his work social and education reformers called </a:t>
            </a:r>
            <a:r>
              <a:rPr lang="en-US" sz="2000" err="1">
                <a:solidFill>
                  <a:srgbClr val="FFFFFF"/>
                </a:solidFill>
                <a:latin typeface="Arial Nova Cond"/>
                <a:ea typeface="Verdana"/>
              </a:rPr>
              <a:t>charles</a:t>
            </a:r>
            <a:r>
              <a:rPr lang="en-US" sz="2000" dirty="0">
                <a:solidFill>
                  <a:srgbClr val="FFFFFF"/>
                </a:solidFill>
                <a:latin typeface="Arial Nova Cond"/>
                <a:ea typeface="Verdana"/>
              </a:rPr>
              <a:t> dickens, lord </a:t>
            </a:r>
            <a:r>
              <a:rPr lang="en-US" sz="2000" err="1">
                <a:solidFill>
                  <a:srgbClr val="FFFFFF"/>
                </a:solidFill>
                <a:latin typeface="Arial Nova Cond"/>
                <a:ea typeface="Verdana"/>
              </a:rPr>
              <a:t>shaftesbury</a:t>
            </a:r>
            <a:r>
              <a:rPr lang="en-US" sz="2000" dirty="0">
                <a:solidFill>
                  <a:srgbClr val="FFFFFF"/>
                </a:solidFill>
                <a:latin typeface="Arial Nova Cond"/>
                <a:ea typeface="Verdana"/>
              </a:rPr>
              <a:t> and </a:t>
            </a:r>
            <a:r>
              <a:rPr lang="en-US" sz="2000" err="1">
                <a:solidFill>
                  <a:srgbClr val="FFFFFF"/>
                </a:solidFill>
                <a:latin typeface="Arial Nova Cond"/>
                <a:ea typeface="Verdana"/>
              </a:rPr>
              <a:t>angela</a:t>
            </a:r>
            <a:r>
              <a:rPr lang="en-US" sz="2000" dirty="0">
                <a:solidFill>
                  <a:srgbClr val="FFFFFF"/>
                </a:solidFill>
                <a:latin typeface="Arial Nova Cond"/>
                <a:ea typeface="Verdana"/>
              </a:rPr>
              <a:t> </a:t>
            </a:r>
            <a:r>
              <a:rPr lang="en-US" sz="2000" err="1">
                <a:solidFill>
                  <a:srgbClr val="FFFFFF"/>
                </a:solidFill>
                <a:latin typeface="Arial Nova Cond"/>
                <a:ea typeface="Verdana"/>
              </a:rPr>
              <a:t>coutts</a:t>
            </a:r>
            <a:r>
              <a:rPr lang="en-US" sz="2000" dirty="0">
                <a:solidFill>
                  <a:srgbClr val="FFFFFF"/>
                </a:solidFill>
                <a:latin typeface="Arial Nova Cond"/>
                <a:ea typeface="Verdana"/>
              </a:rPr>
              <a:t> and others supported the work he did and were able  put a ragged schools movement in 1852 through parliament. Allowing a formation of a committee in the house of commons to </a:t>
            </a:r>
            <a:r>
              <a:rPr lang="en-US" sz="2000">
                <a:solidFill>
                  <a:srgbClr val="FFFFFF"/>
                </a:solidFill>
                <a:latin typeface="Arial Nova Cond"/>
                <a:ea typeface="Verdana"/>
              </a:rPr>
              <a:t>investigate</a:t>
            </a:r>
            <a:r>
              <a:rPr lang="en-US" sz="2000" dirty="0">
                <a:solidFill>
                  <a:srgbClr val="FFFFFF"/>
                </a:solidFill>
                <a:latin typeface="Arial Nova Cond"/>
                <a:ea typeface="Verdana"/>
              </a:rPr>
              <a:t> education and improving conditions. and reduction of juvenile crime</a:t>
            </a:r>
            <a:r>
              <a:rPr lang="en-US" sz="2000" dirty="0">
                <a:solidFill>
                  <a:srgbClr val="474747"/>
                </a:solidFill>
                <a:latin typeface="Verdana"/>
                <a:ea typeface="Verdana"/>
              </a:rPr>
              <a:t> </a:t>
            </a:r>
          </a:p>
          <a:p>
            <a:pPr marL="0" indent="0">
              <a:buNone/>
            </a:pPr>
            <a:endParaRPr lang="en-US" sz="2000" dirty="0"/>
          </a:p>
          <a:p>
            <a:pPr marL="0" indent="0">
              <a:buNone/>
            </a:pPr>
            <a:endParaRPr lang="en-US" sz="2000" dirty="0"/>
          </a:p>
          <a:p>
            <a:pPr marL="0" indent="0">
              <a:buNone/>
            </a:pPr>
            <a:endParaRPr lang="en-US" dirty="0"/>
          </a:p>
          <a:p>
            <a:pPr marL="0" indent="0">
              <a:buNone/>
            </a:pPr>
            <a:endParaRPr lang="en-US" dirty="0"/>
          </a:p>
          <a:p>
            <a:pPr marL="0" indent="0">
              <a:buNone/>
            </a:pPr>
            <a:endParaRPr lang="en-US" dirty="0"/>
          </a:p>
        </p:txBody>
      </p:sp>
      <p:sp>
        <p:nvSpPr>
          <p:cNvPr id="3" name="TextBox 2">
            <a:extLst>
              <a:ext uri="{FF2B5EF4-FFF2-40B4-BE49-F238E27FC236}">
                <a16:creationId xmlns:a16="http://schemas.microsoft.com/office/drawing/2014/main" id="{266AD463-ACFE-C27C-EF12-861E5C7362EF}"/>
              </a:ext>
            </a:extLst>
          </p:cNvPr>
          <p:cNvSpPr txBox="1"/>
          <p:nvPr/>
        </p:nvSpPr>
        <p:spPr>
          <a:xfrm>
            <a:off x="2913" y="538491"/>
            <a:ext cx="3796865" cy="26961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2400" dirty="0">
                <a:latin typeface="Arial"/>
                <a:cs typeface="Arial"/>
                <a:hlinkClick r:id="rId4"/>
              </a:rPr>
              <a:t>Explore the extraordinary story of John Pounds the Educational Reformer born in Portsmouth (welcometoportsmouth.co.uk)</a:t>
            </a:r>
            <a:endParaRPr lang="en-US" sz="2400">
              <a:latin typeface="Arial"/>
              <a:cs typeface="Arial"/>
            </a:endParaRPr>
          </a:p>
          <a:p>
            <a:pPr algn="l"/>
            <a:endParaRPr lang="en-GB" dirty="0"/>
          </a:p>
        </p:txBody>
      </p:sp>
    </p:spTree>
    <p:extLst>
      <p:ext uri="{BB962C8B-B14F-4D97-AF65-F5344CB8AC3E}">
        <p14:creationId xmlns:p14="http://schemas.microsoft.com/office/powerpoint/2010/main" val="1247527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87D5E8-36BD-7E71-93A2-94F9B9FBA73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0BA5FEF-1D1B-03C2-02ED-55ED85B78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2787417F-BC0F-2B96-E74E-21956257A2DC}"/>
              </a:ext>
            </a:extLst>
          </p:cNvPr>
          <p:cNvSpPr>
            <a:spLocks noGrp="1"/>
          </p:cNvSpPr>
          <p:nvPr>
            <p:ph type="title"/>
          </p:nvPr>
        </p:nvSpPr>
        <p:spPr>
          <a:xfrm>
            <a:off x="4572002" y="237471"/>
            <a:ext cx="7467598" cy="1624055"/>
          </a:xfrm>
        </p:spPr>
        <p:txBody>
          <a:bodyPr anchor="b">
            <a:normAutofit/>
          </a:bodyPr>
          <a:lstStyle/>
          <a:p>
            <a:r>
              <a:rPr lang="en-GB"/>
              <a:t>Ragged schools </a:t>
            </a:r>
          </a:p>
        </p:txBody>
      </p:sp>
      <p:pic>
        <p:nvPicPr>
          <p:cNvPr id="4" name="Content Placeholder 3" descr="Aesthetic liquid watercolor and ink">
            <a:extLst>
              <a:ext uri="{FF2B5EF4-FFF2-40B4-BE49-F238E27FC236}">
                <a16:creationId xmlns:a16="http://schemas.microsoft.com/office/drawing/2014/main" id="{0FCEE202-BA3A-3242-78F3-3352AA6E1200}"/>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D7D3ADE4-22C6-5761-2794-7B92F7441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E3200689-D9BF-3BE0-7C8B-424704DF4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5EF488D6-37B8-F8E9-728E-E45461437DC0}"/>
              </a:ext>
            </a:extLst>
          </p:cNvPr>
          <p:cNvSpPr>
            <a:spLocks noGrp="1"/>
          </p:cNvSpPr>
          <p:nvPr>
            <p:ph idx="1"/>
          </p:nvPr>
        </p:nvSpPr>
        <p:spPr>
          <a:xfrm>
            <a:off x="4642340" y="2121876"/>
            <a:ext cx="7397260" cy="4548554"/>
          </a:xfrm>
        </p:spPr>
        <p:txBody>
          <a:bodyPr vert="horz" lIns="91440" tIns="45720" rIns="91440" bIns="45720" rtlCol="0" anchor="t">
            <a:noAutofit/>
          </a:bodyPr>
          <a:lstStyle/>
          <a:p>
            <a:pPr marL="0" indent="0">
              <a:buNone/>
            </a:pPr>
            <a:r>
              <a:rPr lang="en-US" sz="2200"/>
              <a:t>Ragged schools provided free education to children. They would often provide clothing, food and shelter to those who needed it and had very little money.</a:t>
            </a:r>
          </a:p>
          <a:p>
            <a:pPr marL="0" indent="0">
              <a:buNone/>
            </a:pPr>
            <a:r>
              <a:rPr lang="en-US" sz="2200"/>
              <a:t>Day to day life at these schools came with a strict timetable of when things commenced throughout the day. The timetable included their mealtimes, schooling, learning of trades such as gardening, housework and times to be able to play. The children also had times of prayer and to learn about religion The day would start at 6am and end at 7pm. </a:t>
            </a:r>
          </a:p>
          <a:p>
            <a:pPr marL="0" indent="0">
              <a:buNone/>
            </a:pPr>
            <a:r>
              <a:rPr lang="en-US" sz="2200"/>
              <a:t>The children would learn tailoring, gardening and shoemaking which were done by the boys and the girls would learn to knit, sew and household chores. Children would also receive a basic education outside of these trades.</a:t>
            </a:r>
          </a:p>
        </p:txBody>
      </p:sp>
      <p:sp>
        <p:nvSpPr>
          <p:cNvPr id="2" name="TextBox 1">
            <a:extLst>
              <a:ext uri="{FF2B5EF4-FFF2-40B4-BE49-F238E27FC236}">
                <a16:creationId xmlns:a16="http://schemas.microsoft.com/office/drawing/2014/main" id="{720FCFB3-0C1D-0F9F-EFBE-E2AACEDE527D}"/>
              </a:ext>
            </a:extLst>
          </p:cNvPr>
          <p:cNvSpPr txBox="1"/>
          <p:nvPr/>
        </p:nvSpPr>
        <p:spPr>
          <a:xfrm>
            <a:off x="337369" y="387115"/>
            <a:ext cx="31372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4"/>
              </a:rPr>
              <a:t>Education History: A Brief History of Ragged Schools (raggeduniversity.co.uk)</a:t>
            </a:r>
            <a:endParaRPr lang="en-US" dirty="0"/>
          </a:p>
          <a:p>
            <a:endParaRPr lang="en-GB">
              <a:ea typeface="+mn-lt"/>
              <a:cs typeface="+mn-lt"/>
            </a:endParaRPr>
          </a:p>
          <a:p>
            <a:r>
              <a:rPr lang="en-GB" dirty="0">
                <a:ea typeface="+mn-lt"/>
                <a:cs typeface="+mn-lt"/>
                <a:hlinkClick r:id="rId5"/>
              </a:rPr>
              <a:t>Hidden Lives Revealed - Ragged Schools, Industrial Schools and Reformatories</a:t>
            </a:r>
          </a:p>
          <a:p>
            <a:endParaRPr lang="en-GB" dirty="0"/>
          </a:p>
          <a:p>
            <a:r>
              <a:rPr lang="en-GB" dirty="0">
                <a:ea typeface="+mn-lt"/>
                <a:cs typeface="+mn-lt"/>
                <a:hlinkClick r:id="rId6"/>
              </a:rPr>
              <a:t>Ragged schools and the development of youth work and informal education – infed.org:</a:t>
            </a:r>
            <a:endParaRPr lang="en-GB"/>
          </a:p>
        </p:txBody>
      </p:sp>
    </p:spTree>
    <p:extLst>
      <p:ext uri="{BB962C8B-B14F-4D97-AF65-F5344CB8AC3E}">
        <p14:creationId xmlns:p14="http://schemas.microsoft.com/office/powerpoint/2010/main" val="2231829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A97989-533A-1C41-803F-45F415AFB4FD}"/>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BDFF99B-4176-E160-6C86-9F8317F55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sthetic liquid watercolor and ink">
            <a:extLst>
              <a:ext uri="{FF2B5EF4-FFF2-40B4-BE49-F238E27FC236}">
                <a16:creationId xmlns:a16="http://schemas.microsoft.com/office/drawing/2014/main" id="{91F891B1-A330-0D33-DDAE-F0E6B9185F31}"/>
              </a:ext>
            </a:extLst>
          </p:cNvPr>
          <p:cNvPicPr>
            <a:picLocks noChangeAspect="1"/>
          </p:cNvPicPr>
          <p:nvPr/>
        </p:nvPicPr>
        <p:blipFill rotWithShape="1">
          <a:blip r:embed="rId2">
            <a:alphaModFix amt="80000"/>
          </a:blip>
          <a:srcRect t="7779" b="10921"/>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27" name="Group 26">
            <a:extLst>
              <a:ext uri="{FF2B5EF4-FFF2-40B4-BE49-F238E27FC236}">
                <a16:creationId xmlns:a16="http://schemas.microsoft.com/office/drawing/2014/main" id="{4DFC351C-6C35-3D33-801E-E80E98358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8" name="Freeform: Shape 27">
              <a:extLst>
                <a:ext uri="{FF2B5EF4-FFF2-40B4-BE49-F238E27FC236}">
                  <a16:creationId xmlns:a16="http://schemas.microsoft.com/office/drawing/2014/main" id="{CD8B6531-3D07-C0B8-30EB-44EB81131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5EFD3C62-C342-D1E7-1985-056DCDD53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52FBCAD-C2F1-5B0F-0ADC-138A7AD5BD9C}"/>
              </a:ext>
            </a:extLst>
          </p:cNvPr>
          <p:cNvSpPr>
            <a:spLocks noGrp="1"/>
          </p:cNvSpPr>
          <p:nvPr>
            <p:ph type="title"/>
          </p:nvPr>
        </p:nvSpPr>
        <p:spPr>
          <a:xfrm>
            <a:off x="762000" y="933451"/>
            <a:ext cx="5334000" cy="2576512"/>
          </a:xfrm>
        </p:spPr>
        <p:txBody>
          <a:bodyPr vert="horz" lIns="91440" tIns="45720" rIns="91440" bIns="45720" rtlCol="0" anchor="b" anchorCtr="0">
            <a:normAutofit/>
          </a:bodyPr>
          <a:lstStyle/>
          <a:p>
            <a:endParaRPr lang="en-US" sz="8000">
              <a:solidFill>
                <a:srgbClr val="FFFFFF"/>
              </a:solidFill>
            </a:endParaRPr>
          </a:p>
        </p:txBody>
      </p:sp>
      <p:sp>
        <p:nvSpPr>
          <p:cNvPr id="3" name="Text Placeholder 2">
            <a:extLst>
              <a:ext uri="{FF2B5EF4-FFF2-40B4-BE49-F238E27FC236}">
                <a16:creationId xmlns:a16="http://schemas.microsoft.com/office/drawing/2014/main" id="{712A88ED-B141-7228-0153-D0E594D7A135}"/>
              </a:ext>
            </a:extLst>
          </p:cNvPr>
          <p:cNvSpPr>
            <a:spLocks noGrp="1"/>
          </p:cNvSpPr>
          <p:nvPr>
            <p:ph type="body" idx="1"/>
          </p:nvPr>
        </p:nvSpPr>
        <p:spPr>
          <a:xfrm>
            <a:off x="762000" y="3809999"/>
            <a:ext cx="8382000" cy="1338471"/>
          </a:xfrm>
        </p:spPr>
        <p:txBody>
          <a:bodyPr vert="horz" lIns="91440" tIns="45720" rIns="91440" bIns="45720" rtlCol="0">
            <a:normAutofit/>
          </a:bodyPr>
          <a:lstStyle/>
          <a:p>
            <a:endParaRPr lang="en-US">
              <a:solidFill>
                <a:srgbClr val="FFFFFF"/>
              </a:solidFill>
            </a:endParaRPr>
          </a:p>
        </p:txBody>
      </p:sp>
    </p:spTree>
    <p:extLst>
      <p:ext uri="{BB962C8B-B14F-4D97-AF65-F5344CB8AC3E}">
        <p14:creationId xmlns:p14="http://schemas.microsoft.com/office/powerpoint/2010/main" val="3315576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7C4C4F-E1FE-D2B6-54B0-A8A0A3C2D288}"/>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D5F35D4-EB9D-29E0-4749-52600896BB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B3EF3E2E-FA7F-4A82-71FC-1BB6734F0909}"/>
              </a:ext>
            </a:extLst>
          </p:cNvPr>
          <p:cNvSpPr>
            <a:spLocks noGrp="1"/>
          </p:cNvSpPr>
          <p:nvPr>
            <p:ph type="title"/>
          </p:nvPr>
        </p:nvSpPr>
        <p:spPr>
          <a:xfrm>
            <a:off x="4572002" y="237471"/>
            <a:ext cx="7467598" cy="1624055"/>
          </a:xfrm>
        </p:spPr>
        <p:txBody>
          <a:bodyPr anchor="b">
            <a:normAutofit/>
          </a:bodyPr>
          <a:lstStyle/>
          <a:p>
            <a:r>
              <a:rPr lang="en-GB"/>
              <a:t>Safeguarding </a:t>
            </a:r>
          </a:p>
        </p:txBody>
      </p:sp>
      <p:pic>
        <p:nvPicPr>
          <p:cNvPr id="4" name="Content Placeholder 3" descr="Aesthetic liquid watercolor and ink">
            <a:extLst>
              <a:ext uri="{FF2B5EF4-FFF2-40B4-BE49-F238E27FC236}">
                <a16:creationId xmlns:a16="http://schemas.microsoft.com/office/drawing/2014/main" id="{9B4BB620-8A94-D540-2BD5-8A6B1882430C}"/>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2BD6C2B3-7D66-959F-4416-84906778F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4F4E8EEF-039F-A53F-7164-F464964E6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7F283A8A-A041-428B-956A-92F2AF092B50}"/>
              </a:ext>
            </a:extLst>
          </p:cNvPr>
          <p:cNvSpPr>
            <a:spLocks noGrp="1"/>
          </p:cNvSpPr>
          <p:nvPr>
            <p:ph idx="1"/>
          </p:nvPr>
        </p:nvSpPr>
        <p:spPr>
          <a:xfrm>
            <a:off x="4509818" y="1856833"/>
            <a:ext cx="7397260" cy="4548554"/>
          </a:xfrm>
        </p:spPr>
        <p:txBody>
          <a:bodyPr vert="horz" lIns="91440" tIns="45720" rIns="91440" bIns="45720" rtlCol="0" anchor="t">
            <a:normAutofit/>
          </a:bodyPr>
          <a:lstStyle/>
          <a:p>
            <a:pPr marL="0" indent="0">
              <a:buNone/>
            </a:pPr>
            <a:r>
              <a:rPr lang="en-US"/>
              <a:t>In the 1840s safeguarding was not considered during this time period until the 1880s.</a:t>
            </a:r>
          </a:p>
          <a:p>
            <a:pPr marL="0" indent="0">
              <a:buNone/>
            </a:pPr>
            <a:endParaRPr lang="en-US"/>
          </a:p>
        </p:txBody>
      </p:sp>
    </p:spTree>
    <p:extLst>
      <p:ext uri="{BB962C8B-B14F-4D97-AF65-F5344CB8AC3E}">
        <p14:creationId xmlns:p14="http://schemas.microsoft.com/office/powerpoint/2010/main" val="2266226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576AF9-8250-46AA-1938-F51814191D4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E589F78-2B6A-69C6-8951-406742C5D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ADE9476C-6181-BF5E-A124-7B3917E6E343}"/>
              </a:ext>
            </a:extLst>
          </p:cNvPr>
          <p:cNvSpPr>
            <a:spLocks noGrp="1"/>
          </p:cNvSpPr>
          <p:nvPr>
            <p:ph type="title"/>
          </p:nvPr>
        </p:nvSpPr>
        <p:spPr>
          <a:xfrm>
            <a:off x="4572002" y="212071"/>
            <a:ext cx="7467598" cy="925555"/>
          </a:xfrm>
        </p:spPr>
        <p:txBody>
          <a:bodyPr anchor="b">
            <a:normAutofit/>
          </a:bodyPr>
          <a:lstStyle/>
          <a:p>
            <a:r>
              <a:rPr lang="en-GB"/>
              <a:t>Education </a:t>
            </a:r>
          </a:p>
        </p:txBody>
      </p:sp>
      <p:pic>
        <p:nvPicPr>
          <p:cNvPr id="4" name="Content Placeholder 3" descr="Aesthetic liquid watercolor and ink">
            <a:extLst>
              <a:ext uri="{FF2B5EF4-FFF2-40B4-BE49-F238E27FC236}">
                <a16:creationId xmlns:a16="http://schemas.microsoft.com/office/drawing/2014/main" id="{1CE03924-81D1-75C8-EDE7-07FA867B5C76}"/>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D1B9A0C9-44A8-A755-BB21-AC19AFD78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FBA9DBC6-3050-3925-E026-A8F503DB8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9E943F73-1F01-19BD-7C56-28F70FDBCFBE}"/>
              </a:ext>
            </a:extLst>
          </p:cNvPr>
          <p:cNvSpPr>
            <a:spLocks noGrp="1"/>
          </p:cNvSpPr>
          <p:nvPr>
            <p:ph idx="1"/>
          </p:nvPr>
        </p:nvSpPr>
        <p:spPr>
          <a:xfrm>
            <a:off x="4643997" y="1391350"/>
            <a:ext cx="6998039" cy="5196254"/>
          </a:xfrm>
        </p:spPr>
        <p:txBody>
          <a:bodyPr vert="horz" lIns="91440" tIns="45720" rIns="91440" bIns="45720" rtlCol="0" anchor="t">
            <a:normAutofit fontScale="92500" lnSpcReduction="10000"/>
          </a:bodyPr>
          <a:lstStyle/>
          <a:p>
            <a:r>
              <a:rPr lang="en-US"/>
              <a:t>In the 1840s there was ragged schools, Sunday schools and children were also able to receive education in the workhouse. </a:t>
            </a:r>
          </a:p>
          <a:p>
            <a:r>
              <a:rPr lang="en-US"/>
              <a:t>Education was structured differently back then to now. Education nowadays we can learn how to speak different languages, learn sports and so much more, whereas education back then was very minimal depending on where it took place. </a:t>
            </a:r>
          </a:p>
          <a:p>
            <a:r>
              <a:rPr lang="en-US"/>
              <a:t>Children were able to learn to write and read but were also able to learn trade work such as tailoring, gardening or even shoemaking. Children were also able to learn many more skills. This type of education took place at ragged schools</a:t>
            </a:r>
          </a:p>
        </p:txBody>
      </p:sp>
    </p:spTree>
    <p:extLst>
      <p:ext uri="{BB962C8B-B14F-4D97-AF65-F5344CB8AC3E}">
        <p14:creationId xmlns:p14="http://schemas.microsoft.com/office/powerpoint/2010/main" val="371276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D348F3-04D5-C3E1-D2AD-5CF21819B13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A5C41A-2B80-7683-D524-5C79A3939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F6EBED71-E188-D2DF-C58D-35D0D06B0E3C}"/>
              </a:ext>
            </a:extLst>
          </p:cNvPr>
          <p:cNvSpPr>
            <a:spLocks noGrp="1"/>
          </p:cNvSpPr>
          <p:nvPr>
            <p:ph type="title"/>
          </p:nvPr>
        </p:nvSpPr>
        <p:spPr>
          <a:xfrm>
            <a:off x="4428437" y="303732"/>
            <a:ext cx="7467598" cy="1624055"/>
          </a:xfrm>
        </p:spPr>
        <p:txBody>
          <a:bodyPr anchor="b">
            <a:normAutofit/>
          </a:bodyPr>
          <a:lstStyle/>
          <a:p>
            <a:r>
              <a:rPr lang="en-GB"/>
              <a:t>Social care </a:t>
            </a:r>
          </a:p>
        </p:txBody>
      </p:sp>
      <p:pic>
        <p:nvPicPr>
          <p:cNvPr id="4" name="Content Placeholder 3" descr="Aesthetic liquid watercolor and ink">
            <a:extLst>
              <a:ext uri="{FF2B5EF4-FFF2-40B4-BE49-F238E27FC236}">
                <a16:creationId xmlns:a16="http://schemas.microsoft.com/office/drawing/2014/main" id="{89AE4098-B510-5482-3DE5-9476CFF162E4}"/>
              </a:ext>
            </a:extLst>
          </p:cNvPr>
          <p:cNvPicPr>
            <a:picLocks noChangeAspect="1"/>
          </p:cNvPicPr>
          <p:nvPr/>
        </p:nvPicPr>
        <p:blipFill rotWithShape="1">
          <a:blip r:embed="rId2"/>
          <a:srcRect l="125"/>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30" name="Freeform: Shape 12">
            <a:extLst>
              <a:ext uri="{FF2B5EF4-FFF2-40B4-BE49-F238E27FC236}">
                <a16:creationId xmlns:a16="http://schemas.microsoft.com/office/drawing/2014/main" id="{0723F16E-16F7-5575-6FFD-737AC635D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4">
            <a:extLst>
              <a:ext uri="{FF2B5EF4-FFF2-40B4-BE49-F238E27FC236}">
                <a16:creationId xmlns:a16="http://schemas.microsoft.com/office/drawing/2014/main" id="{A4DBA8AB-A545-E550-E7C3-5D5648396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Content Placeholder 7">
            <a:extLst>
              <a:ext uri="{FF2B5EF4-FFF2-40B4-BE49-F238E27FC236}">
                <a16:creationId xmlns:a16="http://schemas.microsoft.com/office/drawing/2014/main" id="{1B76EC5A-7910-0629-50D0-0D2429520C60}"/>
              </a:ext>
            </a:extLst>
          </p:cNvPr>
          <p:cNvSpPr>
            <a:spLocks noGrp="1"/>
          </p:cNvSpPr>
          <p:nvPr>
            <p:ph idx="1"/>
          </p:nvPr>
        </p:nvSpPr>
        <p:spPr>
          <a:xfrm>
            <a:off x="4642340" y="2121876"/>
            <a:ext cx="7397260" cy="4548554"/>
          </a:xfrm>
        </p:spPr>
        <p:txBody>
          <a:bodyPr>
            <a:normAutofit/>
          </a:bodyPr>
          <a:lstStyle/>
          <a:p>
            <a:endParaRPr lang="en-US"/>
          </a:p>
        </p:txBody>
      </p:sp>
    </p:spTree>
    <p:extLst>
      <p:ext uri="{BB962C8B-B14F-4D97-AF65-F5344CB8AC3E}">
        <p14:creationId xmlns:p14="http://schemas.microsoft.com/office/powerpoint/2010/main" val="1976991567"/>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TornVTI</vt:lpstr>
      <vt:lpstr>1840s</vt:lpstr>
      <vt:lpstr>What was life like for young people in the 1840s</vt:lpstr>
      <vt:lpstr>The Work House </vt:lpstr>
      <vt:lpstr>John Pounds </vt:lpstr>
      <vt:lpstr>Ragged schools </vt:lpstr>
      <vt:lpstr>PowerPoint Presentation</vt:lpstr>
      <vt:lpstr>Safeguarding </vt:lpstr>
      <vt:lpstr>Education </vt:lpstr>
      <vt:lpstr>Social care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270</cp:revision>
  <dcterms:created xsi:type="dcterms:W3CDTF">2024-01-29T17:18:38Z</dcterms:created>
  <dcterms:modified xsi:type="dcterms:W3CDTF">2024-03-28T09:57:57Z</dcterms:modified>
</cp:coreProperties>
</file>