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341" r:id="rId1"/>
    <p:sldMasterId id="2147484172" r:id="rId2"/>
  </p:sldMasterIdLst>
  <p:notesMasterIdLst>
    <p:notesMasterId r:id="rId46"/>
  </p:notesMasterIdLst>
  <p:handoutMasterIdLst>
    <p:handoutMasterId r:id="rId47"/>
  </p:handoutMasterIdLst>
  <p:sldIdLst>
    <p:sldId id="368" r:id="rId3"/>
    <p:sldId id="359" r:id="rId4"/>
    <p:sldId id="328" r:id="rId5"/>
    <p:sldId id="329" r:id="rId6"/>
    <p:sldId id="315" r:id="rId7"/>
    <p:sldId id="316" r:id="rId8"/>
    <p:sldId id="349" r:id="rId9"/>
    <p:sldId id="360" r:id="rId10"/>
    <p:sldId id="323" r:id="rId11"/>
    <p:sldId id="361" r:id="rId12"/>
    <p:sldId id="351" r:id="rId13"/>
    <p:sldId id="320" r:id="rId14"/>
    <p:sldId id="358" r:id="rId15"/>
    <p:sldId id="331" r:id="rId16"/>
    <p:sldId id="322" r:id="rId17"/>
    <p:sldId id="324" r:id="rId18"/>
    <p:sldId id="325" r:id="rId19"/>
    <p:sldId id="326" r:id="rId20"/>
    <p:sldId id="332" r:id="rId21"/>
    <p:sldId id="352" r:id="rId22"/>
    <p:sldId id="355" r:id="rId23"/>
    <p:sldId id="353" r:id="rId24"/>
    <p:sldId id="369" r:id="rId25"/>
    <p:sldId id="370" r:id="rId26"/>
    <p:sldId id="371" r:id="rId27"/>
    <p:sldId id="342" r:id="rId28"/>
    <p:sldId id="362" r:id="rId29"/>
    <p:sldId id="343" r:id="rId30"/>
    <p:sldId id="363" r:id="rId31"/>
    <p:sldId id="372" r:id="rId32"/>
    <p:sldId id="344" r:id="rId33"/>
    <p:sldId id="364" r:id="rId34"/>
    <p:sldId id="345" r:id="rId35"/>
    <p:sldId id="365" r:id="rId36"/>
    <p:sldId id="366" r:id="rId37"/>
    <p:sldId id="346" r:id="rId38"/>
    <p:sldId id="348" r:id="rId39"/>
    <p:sldId id="367" r:id="rId40"/>
    <p:sldId id="356" r:id="rId41"/>
    <p:sldId id="357" r:id="rId42"/>
    <p:sldId id="347" r:id="rId43"/>
    <p:sldId id="339" r:id="rId44"/>
    <p:sldId id="327" r:id="rId45"/>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0066"/>
    <a:srgbClr val="FF0066"/>
    <a:srgbClr val="B30068"/>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E53EAF-FBF1-82D6-A88B-55622D2397D7}" v="584" dt="2023-06-12T10:26:08.6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41691" autoAdjust="0"/>
  </p:normalViewPr>
  <p:slideViewPr>
    <p:cSldViewPr>
      <p:cViewPr varScale="1">
        <p:scale>
          <a:sx n="39" d="100"/>
          <a:sy n="39" d="100"/>
        </p:scale>
        <p:origin x="2337" y="2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0"/>
    </p:cViewPr>
  </p:sorterViewPr>
  <p:notesViewPr>
    <p:cSldViewPr>
      <p:cViewPr varScale="1">
        <p:scale>
          <a:sx n="56" d="100"/>
          <a:sy n="56" d="100"/>
        </p:scale>
        <p:origin x="-1854" y="-90"/>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microsoft.com/office/2015/10/relationships/revisionInfo" Target="revisionInfo.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Young" userId="S::n.young@uwtsd.ac.uk::450ac887-d51d-4f28-b5bb-9aa773a39bcf" providerId="AD" clId="Web-{8EE53EAF-FBF1-82D6-A88B-55622D2397D7}"/>
    <pc:docChg chg="addSld modSld addMainMaster">
      <pc:chgData name="Natasha Young" userId="S::n.young@uwtsd.ac.uk::450ac887-d51d-4f28-b5bb-9aa773a39bcf" providerId="AD" clId="Web-{8EE53EAF-FBF1-82D6-A88B-55622D2397D7}" dt="2023-06-12T10:26:08.656" v="419"/>
      <pc:docMkLst>
        <pc:docMk/>
      </pc:docMkLst>
      <pc:sldChg chg="addSp modSp">
        <pc:chgData name="Natasha Young" userId="S::n.young@uwtsd.ac.uk::450ac887-d51d-4f28-b5bb-9aa773a39bcf" providerId="AD" clId="Web-{8EE53EAF-FBF1-82D6-A88B-55622D2397D7}" dt="2023-06-12T10:06:48.015" v="265" actId="20577"/>
        <pc:sldMkLst>
          <pc:docMk/>
          <pc:sldMk cId="0" sldId="323"/>
        </pc:sldMkLst>
        <pc:spChg chg="add mod">
          <ac:chgData name="Natasha Young" userId="S::n.young@uwtsd.ac.uk::450ac887-d51d-4f28-b5bb-9aa773a39bcf" providerId="AD" clId="Web-{8EE53EAF-FBF1-82D6-A88B-55622D2397D7}" dt="2023-06-12T10:06:28.265" v="259" actId="20577"/>
          <ac:spMkLst>
            <pc:docMk/>
            <pc:sldMk cId="0" sldId="323"/>
            <ac:spMk id="3" creationId="{7CE61820-6D75-8F7E-AF6F-4871976822C7}"/>
          </ac:spMkLst>
        </pc:spChg>
        <pc:spChg chg="mod">
          <ac:chgData name="Natasha Young" userId="S::n.young@uwtsd.ac.uk::450ac887-d51d-4f28-b5bb-9aa773a39bcf" providerId="AD" clId="Web-{8EE53EAF-FBF1-82D6-A88B-55622D2397D7}" dt="2023-06-12T10:06:48.015" v="265" actId="20577"/>
          <ac:spMkLst>
            <pc:docMk/>
            <pc:sldMk cId="0" sldId="323"/>
            <ac:spMk id="30722" creationId="{B7B074EF-5D60-082B-B49B-803BD8115672}"/>
          </ac:spMkLst>
        </pc:spChg>
      </pc:sldChg>
      <pc:sldChg chg="modSp">
        <pc:chgData name="Natasha Young" userId="S::n.young@uwtsd.ac.uk::450ac887-d51d-4f28-b5bb-9aa773a39bcf" providerId="AD" clId="Web-{8EE53EAF-FBF1-82D6-A88B-55622D2397D7}" dt="2023-06-12T10:08:59.722" v="298" actId="1076"/>
        <pc:sldMkLst>
          <pc:docMk/>
          <pc:sldMk cId="0" sldId="342"/>
        </pc:sldMkLst>
        <pc:spChg chg="mod">
          <ac:chgData name="Natasha Young" userId="S::n.young@uwtsd.ac.uk::450ac887-d51d-4f28-b5bb-9aa773a39bcf" providerId="AD" clId="Web-{8EE53EAF-FBF1-82D6-A88B-55622D2397D7}" dt="2023-06-12T10:08:59.722" v="298" actId="1076"/>
          <ac:spMkLst>
            <pc:docMk/>
            <pc:sldMk cId="0" sldId="342"/>
            <ac:spMk id="3" creationId="{5DBEA683-107D-1AE9-1EC9-C00A9868770B}"/>
          </ac:spMkLst>
        </pc:spChg>
      </pc:sldChg>
      <pc:sldChg chg="addSp modSp">
        <pc:chgData name="Natasha Young" userId="S::n.young@uwtsd.ac.uk::450ac887-d51d-4f28-b5bb-9aa773a39bcf" providerId="AD" clId="Web-{8EE53EAF-FBF1-82D6-A88B-55622D2397D7}" dt="2023-06-12T10:12:01.321" v="327" actId="1076"/>
        <pc:sldMkLst>
          <pc:docMk/>
          <pc:sldMk cId="0" sldId="343"/>
        </pc:sldMkLst>
        <pc:spChg chg="add mod">
          <ac:chgData name="Natasha Young" userId="S::n.young@uwtsd.ac.uk::450ac887-d51d-4f28-b5bb-9aa773a39bcf" providerId="AD" clId="Web-{8EE53EAF-FBF1-82D6-A88B-55622D2397D7}" dt="2023-06-12T10:11:58.086" v="326" actId="1076"/>
          <ac:spMkLst>
            <pc:docMk/>
            <pc:sldMk cId="0" sldId="343"/>
            <ac:spMk id="2" creationId="{4D2F3DD9-698F-D369-C60B-4473B3199B39}"/>
          </ac:spMkLst>
        </pc:spChg>
        <pc:spChg chg="mod">
          <ac:chgData name="Natasha Young" userId="S::n.young@uwtsd.ac.uk::450ac887-d51d-4f28-b5bb-9aa773a39bcf" providerId="AD" clId="Web-{8EE53EAF-FBF1-82D6-A88B-55622D2397D7}" dt="2023-06-12T10:12:01.321" v="327" actId="1076"/>
          <ac:spMkLst>
            <pc:docMk/>
            <pc:sldMk cId="0" sldId="343"/>
            <ac:spMk id="50178" creationId="{7FD80B91-EBA1-FB8D-8562-832CDE5DFD46}"/>
          </ac:spMkLst>
        </pc:spChg>
      </pc:sldChg>
      <pc:sldChg chg="modSp">
        <pc:chgData name="Natasha Young" userId="S::n.young@uwtsd.ac.uk::450ac887-d51d-4f28-b5bb-9aa773a39bcf" providerId="AD" clId="Web-{8EE53EAF-FBF1-82D6-A88B-55622D2397D7}" dt="2023-06-12T10:13:42.183" v="348" actId="20577"/>
        <pc:sldMkLst>
          <pc:docMk/>
          <pc:sldMk cId="0" sldId="344"/>
        </pc:sldMkLst>
        <pc:spChg chg="mod">
          <ac:chgData name="Natasha Young" userId="S::n.young@uwtsd.ac.uk::450ac887-d51d-4f28-b5bb-9aa773a39bcf" providerId="AD" clId="Web-{8EE53EAF-FBF1-82D6-A88B-55622D2397D7}" dt="2023-06-12T10:13:42.183" v="348" actId="20577"/>
          <ac:spMkLst>
            <pc:docMk/>
            <pc:sldMk cId="0" sldId="344"/>
            <ac:spMk id="3" creationId="{7A983984-B407-EE7C-0BE7-001E0206B4FC}"/>
          </ac:spMkLst>
        </pc:spChg>
      </pc:sldChg>
      <pc:sldChg chg="addSp modSp">
        <pc:chgData name="Natasha Young" userId="S::n.young@uwtsd.ac.uk::450ac887-d51d-4f28-b5bb-9aa773a39bcf" providerId="AD" clId="Web-{8EE53EAF-FBF1-82D6-A88B-55622D2397D7}" dt="2023-06-12T10:15:55.327" v="368" actId="20577"/>
        <pc:sldMkLst>
          <pc:docMk/>
          <pc:sldMk cId="0" sldId="345"/>
        </pc:sldMkLst>
        <pc:spChg chg="add mod">
          <ac:chgData name="Natasha Young" userId="S::n.young@uwtsd.ac.uk::450ac887-d51d-4f28-b5bb-9aa773a39bcf" providerId="AD" clId="Web-{8EE53EAF-FBF1-82D6-A88B-55622D2397D7}" dt="2023-06-12T10:15:55.327" v="368" actId="20577"/>
          <ac:spMkLst>
            <pc:docMk/>
            <pc:sldMk cId="0" sldId="345"/>
            <ac:spMk id="2" creationId="{AF357DF5-0E69-C12C-CEE7-9ED1EC27D815}"/>
          </ac:spMkLst>
        </pc:spChg>
      </pc:sldChg>
      <pc:sldChg chg="addSp modSp">
        <pc:chgData name="Natasha Young" userId="S::n.young@uwtsd.ac.uk::450ac887-d51d-4f28-b5bb-9aa773a39bcf" providerId="AD" clId="Web-{8EE53EAF-FBF1-82D6-A88B-55622D2397D7}" dt="2023-06-12T10:19:51.333" v="418" actId="20577"/>
        <pc:sldMkLst>
          <pc:docMk/>
          <pc:sldMk cId="0" sldId="348"/>
        </pc:sldMkLst>
        <pc:spChg chg="add mod">
          <ac:chgData name="Natasha Young" userId="S::n.young@uwtsd.ac.uk::450ac887-d51d-4f28-b5bb-9aa773a39bcf" providerId="AD" clId="Web-{8EE53EAF-FBF1-82D6-A88B-55622D2397D7}" dt="2023-06-12T10:19:51.333" v="418" actId="20577"/>
          <ac:spMkLst>
            <pc:docMk/>
            <pc:sldMk cId="0" sldId="348"/>
            <ac:spMk id="2" creationId="{882629F7-B416-ECCD-4301-ECA8C603E60D}"/>
          </ac:spMkLst>
        </pc:spChg>
      </pc:sldChg>
      <pc:sldChg chg="modSp">
        <pc:chgData name="Natasha Young" userId="S::n.young@uwtsd.ac.uk::450ac887-d51d-4f28-b5bb-9aa773a39bcf" providerId="AD" clId="Web-{8EE53EAF-FBF1-82D6-A88B-55622D2397D7}" dt="2023-06-12T10:02:37.631" v="115" actId="20577"/>
        <pc:sldMkLst>
          <pc:docMk/>
          <pc:sldMk cId="0" sldId="349"/>
        </pc:sldMkLst>
        <pc:spChg chg="mod">
          <ac:chgData name="Natasha Young" userId="S::n.young@uwtsd.ac.uk::450ac887-d51d-4f28-b5bb-9aa773a39bcf" providerId="AD" clId="Web-{8EE53EAF-FBF1-82D6-A88B-55622D2397D7}" dt="2023-06-12T10:02:37.631" v="115" actId="20577"/>
          <ac:spMkLst>
            <pc:docMk/>
            <pc:sldMk cId="0" sldId="349"/>
            <ac:spMk id="19459" creationId="{8A0B9CEA-D41E-7216-6F46-04CFB8313FC4}"/>
          </ac:spMkLst>
        </pc:spChg>
      </pc:sldChg>
      <pc:sldChg chg="modSp">
        <pc:chgData name="Natasha Young" userId="S::n.young@uwtsd.ac.uk::450ac887-d51d-4f28-b5bb-9aa773a39bcf" providerId="AD" clId="Web-{8EE53EAF-FBF1-82D6-A88B-55622D2397D7}" dt="2023-06-12T10:02:05.177" v="99" actId="20577"/>
        <pc:sldMkLst>
          <pc:docMk/>
          <pc:sldMk cId="615302892" sldId="360"/>
        </pc:sldMkLst>
        <pc:spChg chg="mod">
          <ac:chgData name="Natasha Young" userId="S::n.young@uwtsd.ac.uk::450ac887-d51d-4f28-b5bb-9aa773a39bcf" providerId="AD" clId="Web-{8EE53EAF-FBF1-82D6-A88B-55622D2397D7}" dt="2023-06-12T10:02:05.177" v="99" actId="20577"/>
          <ac:spMkLst>
            <pc:docMk/>
            <pc:sldMk cId="615302892" sldId="360"/>
            <ac:spMk id="19459" creationId="{8A0B9CEA-D41E-7216-6F46-04CFB8313FC4}"/>
          </ac:spMkLst>
        </pc:spChg>
      </pc:sldChg>
      <pc:sldChg chg="modSp">
        <pc:chgData name="Natasha Young" userId="S::n.young@uwtsd.ac.uk::450ac887-d51d-4f28-b5bb-9aa773a39bcf" providerId="AD" clId="Web-{8EE53EAF-FBF1-82D6-A88B-55622D2397D7}" dt="2023-06-12T10:06:37.296" v="262" actId="20577"/>
        <pc:sldMkLst>
          <pc:docMk/>
          <pc:sldMk cId="823561907" sldId="361"/>
        </pc:sldMkLst>
        <pc:spChg chg="mod">
          <ac:chgData name="Natasha Young" userId="S::n.young@uwtsd.ac.uk::450ac887-d51d-4f28-b5bb-9aa773a39bcf" providerId="AD" clId="Web-{8EE53EAF-FBF1-82D6-A88B-55622D2397D7}" dt="2023-06-12T10:06:37.296" v="262" actId="20577"/>
          <ac:spMkLst>
            <pc:docMk/>
            <pc:sldMk cId="823561907" sldId="361"/>
            <ac:spMk id="2" creationId="{CDB6373C-8DC5-8E56-85E9-6F38E2953CD1}"/>
          </ac:spMkLst>
        </pc:spChg>
      </pc:sldChg>
      <pc:sldChg chg="addSp modSp">
        <pc:chgData name="Natasha Young" userId="S::n.young@uwtsd.ac.uk::450ac887-d51d-4f28-b5bb-9aa773a39bcf" providerId="AD" clId="Web-{8EE53EAF-FBF1-82D6-A88B-55622D2397D7}" dt="2023-06-12T10:18:04.549" v="401" actId="20577"/>
        <pc:sldMkLst>
          <pc:docMk/>
          <pc:sldMk cId="3261258562" sldId="366"/>
        </pc:sldMkLst>
        <pc:spChg chg="add mod">
          <ac:chgData name="Natasha Young" userId="S::n.young@uwtsd.ac.uk::450ac887-d51d-4f28-b5bb-9aa773a39bcf" providerId="AD" clId="Web-{8EE53EAF-FBF1-82D6-A88B-55622D2397D7}" dt="2023-06-12T10:18:04.549" v="401" actId="20577"/>
          <ac:spMkLst>
            <pc:docMk/>
            <pc:sldMk cId="3261258562" sldId="366"/>
            <ac:spMk id="2" creationId="{52C9418B-3571-0BA4-73AE-FDA1C276123E}"/>
          </ac:spMkLst>
        </pc:spChg>
      </pc:sldChg>
      <pc:sldChg chg="add">
        <pc:chgData name="Natasha Young" userId="S::n.young@uwtsd.ac.uk::450ac887-d51d-4f28-b5bb-9aa773a39bcf" providerId="AD" clId="Web-{8EE53EAF-FBF1-82D6-A88B-55622D2397D7}" dt="2023-06-12T10:26:08.656" v="419"/>
        <pc:sldMkLst>
          <pc:docMk/>
          <pc:sldMk cId="279036182" sldId="372"/>
        </pc:sldMkLst>
      </pc:sldChg>
      <pc:sldMasterChg chg="add addSldLayout">
        <pc:chgData name="Natasha Young" userId="S::n.young@uwtsd.ac.uk::450ac887-d51d-4f28-b5bb-9aa773a39bcf" providerId="AD" clId="Web-{8EE53EAF-FBF1-82D6-A88B-55622D2397D7}" dt="2023-06-12T10:26:08.656" v="419"/>
        <pc:sldMasterMkLst>
          <pc:docMk/>
          <pc:sldMasterMk cId="3885837940" sldId="2147484172"/>
        </pc:sldMasterMkLst>
        <pc:sldLayoutChg chg="add">
          <pc:chgData name="Natasha Young" userId="S::n.young@uwtsd.ac.uk::450ac887-d51d-4f28-b5bb-9aa773a39bcf" providerId="AD" clId="Web-{8EE53EAF-FBF1-82D6-A88B-55622D2397D7}" dt="2023-06-12T10:26:08.656" v="419"/>
          <pc:sldLayoutMkLst>
            <pc:docMk/>
            <pc:sldMasterMk cId="3885837940" sldId="2147484172"/>
            <pc:sldLayoutMk cId="2885822217" sldId="2147484173"/>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3381147238" sldId="2147484174"/>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2593535496" sldId="2147484175"/>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1873549761" sldId="2147484176"/>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1952935667" sldId="2147484177"/>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3507993399" sldId="2147484178"/>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1245962372" sldId="2147484179"/>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3470009088" sldId="2147484180"/>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2438012778" sldId="2147484181"/>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72067510" sldId="2147484182"/>
          </pc:sldLayoutMkLst>
        </pc:sldLayoutChg>
        <pc:sldLayoutChg chg="add">
          <pc:chgData name="Natasha Young" userId="S::n.young@uwtsd.ac.uk::450ac887-d51d-4f28-b5bb-9aa773a39bcf" providerId="AD" clId="Web-{8EE53EAF-FBF1-82D6-A88B-55622D2397D7}" dt="2023-06-12T10:26:08.656" v="419"/>
          <pc:sldLayoutMkLst>
            <pc:docMk/>
            <pc:sldMasterMk cId="3885837940" sldId="2147484172"/>
            <pc:sldLayoutMk cId="3155524217" sldId="2147484183"/>
          </pc:sldLayoutMkLst>
        </pc:sldLayoutChg>
      </pc:sldMasterChg>
    </pc:docChg>
  </pc:docChgLst>
  <pc:docChgLst>
    <pc:chgData name="Natasha Young" userId="450ac887-d51d-4f28-b5bb-9aa773a39bcf" providerId="ADAL" clId="{C7F57DFF-7D74-435B-87BE-425E2C967BA5}"/>
    <pc:docChg chg="custSel addSld modSld">
      <pc:chgData name="Natasha Young" userId="450ac887-d51d-4f28-b5bb-9aa773a39bcf" providerId="ADAL" clId="{C7F57DFF-7D74-435B-87BE-425E2C967BA5}" dt="2023-06-10T16:51:04.318" v="204"/>
      <pc:docMkLst>
        <pc:docMk/>
      </pc:docMkLst>
      <pc:sldChg chg="modSp new mod">
        <pc:chgData name="Natasha Young" userId="450ac887-d51d-4f28-b5bb-9aa773a39bcf" providerId="ADAL" clId="{C7F57DFF-7D74-435B-87BE-425E2C967BA5}" dt="2023-06-08T16:39:37.988" v="171" actId="207"/>
        <pc:sldMkLst>
          <pc:docMk/>
          <pc:sldMk cId="630728676" sldId="369"/>
        </pc:sldMkLst>
        <pc:spChg chg="mod">
          <ac:chgData name="Natasha Young" userId="450ac887-d51d-4f28-b5bb-9aa773a39bcf" providerId="ADAL" clId="{C7F57DFF-7D74-435B-87BE-425E2C967BA5}" dt="2023-06-08T16:37:34.488" v="17" actId="207"/>
          <ac:spMkLst>
            <pc:docMk/>
            <pc:sldMk cId="630728676" sldId="369"/>
            <ac:spMk id="2" creationId="{C62DA9B6-44A1-4ED9-5C22-39E96C97818C}"/>
          </ac:spMkLst>
        </pc:spChg>
        <pc:spChg chg="mod">
          <ac:chgData name="Natasha Young" userId="450ac887-d51d-4f28-b5bb-9aa773a39bcf" providerId="ADAL" clId="{C7F57DFF-7D74-435B-87BE-425E2C967BA5}" dt="2023-06-08T16:39:34.642" v="170" actId="20577"/>
          <ac:spMkLst>
            <pc:docMk/>
            <pc:sldMk cId="630728676" sldId="369"/>
            <ac:spMk id="3" creationId="{1BA3DB65-9ADD-38AB-8EC8-512395A69913}"/>
          </ac:spMkLst>
        </pc:spChg>
        <pc:spChg chg="mod">
          <ac:chgData name="Natasha Young" userId="450ac887-d51d-4f28-b5bb-9aa773a39bcf" providerId="ADAL" clId="{C7F57DFF-7D74-435B-87BE-425E2C967BA5}" dt="2023-06-08T16:39:37.988" v="171" actId="207"/>
          <ac:spMkLst>
            <pc:docMk/>
            <pc:sldMk cId="630728676" sldId="369"/>
            <ac:spMk id="4" creationId="{CE30508B-8A38-1432-F2B4-93D04A25EBBE}"/>
          </ac:spMkLst>
        </pc:spChg>
      </pc:sldChg>
      <pc:sldChg chg="modSp new mod modNotesTx">
        <pc:chgData name="Natasha Young" userId="450ac887-d51d-4f28-b5bb-9aa773a39bcf" providerId="ADAL" clId="{C7F57DFF-7D74-435B-87BE-425E2C967BA5}" dt="2023-06-10T16:35:18.682" v="187"/>
        <pc:sldMkLst>
          <pc:docMk/>
          <pc:sldMk cId="3405027946" sldId="370"/>
        </pc:sldMkLst>
        <pc:spChg chg="mod">
          <ac:chgData name="Natasha Young" userId="450ac887-d51d-4f28-b5bb-9aa773a39bcf" providerId="ADAL" clId="{C7F57DFF-7D74-435B-87BE-425E2C967BA5}" dt="2023-06-10T16:33:33.370" v="180" actId="122"/>
          <ac:spMkLst>
            <pc:docMk/>
            <pc:sldMk cId="3405027946" sldId="370"/>
            <ac:spMk id="2" creationId="{66FAAC22-B038-E401-B25E-78382D1FCC80}"/>
          </ac:spMkLst>
        </pc:spChg>
        <pc:spChg chg="mod">
          <ac:chgData name="Natasha Young" userId="450ac887-d51d-4f28-b5bb-9aa773a39bcf" providerId="ADAL" clId="{C7F57DFF-7D74-435B-87BE-425E2C967BA5}" dt="2023-06-10T16:34:04.650" v="183"/>
          <ac:spMkLst>
            <pc:docMk/>
            <pc:sldMk cId="3405027946" sldId="370"/>
            <ac:spMk id="3" creationId="{CE2BEDA8-76FF-A159-63AA-B8BD6EF83277}"/>
          </ac:spMkLst>
        </pc:spChg>
        <pc:spChg chg="mod">
          <ac:chgData name="Natasha Young" userId="450ac887-d51d-4f28-b5bb-9aa773a39bcf" providerId="ADAL" clId="{C7F57DFF-7D74-435B-87BE-425E2C967BA5}" dt="2023-06-10T16:34:19.092" v="184"/>
          <ac:spMkLst>
            <pc:docMk/>
            <pc:sldMk cId="3405027946" sldId="370"/>
            <ac:spMk id="4" creationId="{C1FAC9AB-BF41-6C24-54B9-EDFF2A3E790C}"/>
          </ac:spMkLst>
        </pc:spChg>
      </pc:sldChg>
      <pc:sldChg chg="modSp new mod modNotesTx">
        <pc:chgData name="Natasha Young" userId="450ac887-d51d-4f28-b5bb-9aa773a39bcf" providerId="ADAL" clId="{C7F57DFF-7D74-435B-87BE-425E2C967BA5}" dt="2023-06-10T16:51:04.318" v="204"/>
        <pc:sldMkLst>
          <pc:docMk/>
          <pc:sldMk cId="827936557" sldId="371"/>
        </pc:sldMkLst>
        <pc:spChg chg="mod">
          <ac:chgData name="Natasha Young" userId="450ac887-d51d-4f28-b5bb-9aa773a39bcf" providerId="ADAL" clId="{C7F57DFF-7D74-435B-87BE-425E2C967BA5}" dt="2023-06-10T16:36:41.916" v="198" actId="1076"/>
          <ac:spMkLst>
            <pc:docMk/>
            <pc:sldMk cId="827936557" sldId="371"/>
            <ac:spMk id="2" creationId="{701694BC-A6C4-8CB9-1B97-0C9920F7787F}"/>
          </ac:spMkLst>
        </pc:spChg>
        <pc:spChg chg="mod">
          <ac:chgData name="Natasha Young" userId="450ac887-d51d-4f28-b5bb-9aa773a39bcf" providerId="ADAL" clId="{C7F57DFF-7D74-435B-87BE-425E2C967BA5}" dt="2023-06-10T16:50:43.814" v="202" actId="255"/>
          <ac:spMkLst>
            <pc:docMk/>
            <pc:sldMk cId="827936557" sldId="371"/>
            <ac:spMk id="3" creationId="{28EC7073-4406-6144-5EBB-5FE0D594A69C}"/>
          </ac:spMkLst>
        </pc:spChg>
        <pc:spChg chg="mod">
          <ac:chgData name="Natasha Young" userId="450ac887-d51d-4f28-b5bb-9aa773a39bcf" providerId="ADAL" clId="{C7F57DFF-7D74-435B-87BE-425E2C967BA5}" dt="2023-06-10T16:50:49.402" v="203" actId="255"/>
          <ac:spMkLst>
            <pc:docMk/>
            <pc:sldMk cId="827936557" sldId="371"/>
            <ac:spMk id="4" creationId="{1142E737-7DEF-71FF-5692-7C9C74B5631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19A4C99-882F-B164-1E13-6AE5203EA83C}"/>
              </a:ext>
            </a:extLst>
          </p:cNvPr>
          <p:cNvSpPr>
            <a:spLocks noGrp="1" noChangeArrowheads="1"/>
          </p:cNvSpPr>
          <p:nvPr>
            <p:ph type="hdr" sz="quarter"/>
          </p:nvPr>
        </p:nvSpPr>
        <p:spPr bwMode="auto">
          <a:xfrm>
            <a:off x="0" y="0"/>
            <a:ext cx="2890838"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5363" name="Rectangle 3">
            <a:extLst>
              <a:ext uri="{FF2B5EF4-FFF2-40B4-BE49-F238E27FC236}">
                <a16:creationId xmlns:a16="http://schemas.microsoft.com/office/drawing/2014/main" id="{5DB4649F-1385-737D-B98D-53F9F0047D5B}"/>
              </a:ext>
            </a:extLst>
          </p:cNvPr>
          <p:cNvSpPr>
            <a:spLocks noGrp="1" noChangeArrowheads="1"/>
          </p:cNvSpPr>
          <p:nvPr>
            <p:ph type="dt" sz="quarter" idx="1"/>
          </p:nvPr>
        </p:nvSpPr>
        <p:spPr bwMode="auto">
          <a:xfrm>
            <a:off x="3776663" y="0"/>
            <a:ext cx="2890837"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lgn="r">
              <a:defRPr sz="1200">
                <a:latin typeface="Arial" charset="0"/>
                <a:ea typeface="ＭＳ Ｐゴシック" charset="0"/>
                <a:cs typeface="ＭＳ Ｐゴシック" charset="0"/>
              </a:defRPr>
            </a:lvl1pPr>
          </a:lstStyle>
          <a:p>
            <a:pPr>
              <a:defRPr/>
            </a:pPr>
            <a:endParaRPr lang="cy-GB"/>
          </a:p>
        </p:txBody>
      </p:sp>
      <p:sp>
        <p:nvSpPr>
          <p:cNvPr id="15364" name="Rectangle 4">
            <a:extLst>
              <a:ext uri="{FF2B5EF4-FFF2-40B4-BE49-F238E27FC236}">
                <a16:creationId xmlns:a16="http://schemas.microsoft.com/office/drawing/2014/main" id="{87619FF0-65ED-CD55-B0D6-FB9E7FF2572A}"/>
              </a:ext>
            </a:extLst>
          </p:cNvPr>
          <p:cNvSpPr>
            <a:spLocks noGrp="1" noChangeArrowheads="1"/>
          </p:cNvSpPr>
          <p:nvPr>
            <p:ph type="ftr" sz="quarter" idx="2"/>
          </p:nvPr>
        </p:nvSpPr>
        <p:spPr bwMode="auto">
          <a:xfrm>
            <a:off x="0" y="9263063"/>
            <a:ext cx="2890838"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5365" name="Rectangle 5">
            <a:extLst>
              <a:ext uri="{FF2B5EF4-FFF2-40B4-BE49-F238E27FC236}">
                <a16:creationId xmlns:a16="http://schemas.microsoft.com/office/drawing/2014/main" id="{9922548B-D45A-0344-C654-6DE42DF544F0}"/>
              </a:ext>
            </a:extLst>
          </p:cNvPr>
          <p:cNvSpPr>
            <a:spLocks noGrp="1" noChangeArrowheads="1"/>
          </p:cNvSpPr>
          <p:nvPr>
            <p:ph type="sldNum" sz="quarter" idx="3"/>
          </p:nvPr>
        </p:nvSpPr>
        <p:spPr bwMode="auto">
          <a:xfrm>
            <a:off x="3776663" y="9263063"/>
            <a:ext cx="2890837"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lgn="r">
              <a:defRPr sz="1200">
                <a:latin typeface="Arial" panose="020B0604020202020204" pitchFamily="34" charset="0"/>
                <a:ea typeface="ＭＳ Ｐゴシック" panose="020B0600070205080204" pitchFamily="34" charset="-128"/>
              </a:defRPr>
            </a:lvl1pPr>
          </a:lstStyle>
          <a:p>
            <a:pPr>
              <a:defRPr/>
            </a:pPr>
            <a:fld id="{46FD3221-746A-469F-A655-A02E3895028D}" type="slidenum">
              <a:rPr lang="cy-GB" altLang="en-US"/>
              <a:pPr>
                <a:defRPr/>
              </a:pPr>
              <a:t>‹#›</a:t>
            </a:fld>
            <a:endParaRPr lang="cy-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B8872CEF-F63B-EC79-8842-895EB70661AA}"/>
              </a:ext>
            </a:extLst>
          </p:cNvPr>
          <p:cNvSpPr>
            <a:spLocks noGrp="1" noChangeArrowheads="1"/>
          </p:cNvSpPr>
          <p:nvPr>
            <p:ph type="hdr" sz="quarter"/>
          </p:nvPr>
        </p:nvSpPr>
        <p:spPr bwMode="auto">
          <a:xfrm>
            <a:off x="0" y="0"/>
            <a:ext cx="2890838"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7411" name="Rectangle 3">
            <a:extLst>
              <a:ext uri="{FF2B5EF4-FFF2-40B4-BE49-F238E27FC236}">
                <a16:creationId xmlns:a16="http://schemas.microsoft.com/office/drawing/2014/main" id="{9686C841-4F3B-966E-FD1C-BB98B9229586}"/>
              </a:ext>
            </a:extLst>
          </p:cNvPr>
          <p:cNvSpPr>
            <a:spLocks noGrp="1" noChangeArrowheads="1"/>
          </p:cNvSpPr>
          <p:nvPr>
            <p:ph type="dt" idx="1"/>
          </p:nvPr>
        </p:nvSpPr>
        <p:spPr bwMode="auto">
          <a:xfrm>
            <a:off x="3776663" y="0"/>
            <a:ext cx="2890837" cy="488950"/>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lvl1pPr algn="r">
              <a:defRPr sz="1200">
                <a:latin typeface="Arial" charset="0"/>
                <a:ea typeface="ＭＳ Ｐゴシック" charset="0"/>
                <a:cs typeface="ＭＳ Ｐゴシック" charset="0"/>
              </a:defRPr>
            </a:lvl1pPr>
          </a:lstStyle>
          <a:p>
            <a:pPr>
              <a:defRPr/>
            </a:pPr>
            <a:endParaRPr lang="cy-GB"/>
          </a:p>
        </p:txBody>
      </p:sp>
      <p:sp>
        <p:nvSpPr>
          <p:cNvPr id="6148" name="Rectangle 4">
            <a:extLst>
              <a:ext uri="{FF2B5EF4-FFF2-40B4-BE49-F238E27FC236}">
                <a16:creationId xmlns:a16="http://schemas.microsoft.com/office/drawing/2014/main" id="{99E5FE87-B030-3AD9-97FB-EDF08F9AEA35}"/>
              </a:ext>
            </a:extLst>
          </p:cNvPr>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3" name="Rectangle 5">
            <a:extLst>
              <a:ext uri="{FF2B5EF4-FFF2-40B4-BE49-F238E27FC236}">
                <a16:creationId xmlns:a16="http://schemas.microsoft.com/office/drawing/2014/main" id="{CFBE8CC7-0F4B-2BA5-91A5-ED6F8B2A1750}"/>
              </a:ext>
            </a:extLst>
          </p:cNvPr>
          <p:cNvSpPr>
            <a:spLocks noGrp="1" noChangeArrowheads="1"/>
          </p:cNvSpPr>
          <p:nvPr>
            <p:ph type="body" sz="quarter" idx="3"/>
          </p:nvPr>
        </p:nvSpPr>
        <p:spPr bwMode="auto">
          <a:xfrm>
            <a:off x="666750" y="4632325"/>
            <a:ext cx="5335588" cy="4389438"/>
          </a:xfrm>
          <a:prstGeom prst="rect">
            <a:avLst/>
          </a:prstGeom>
          <a:noFill/>
          <a:ln w="9525">
            <a:noFill/>
            <a:miter lim="800000"/>
            <a:headEnd/>
            <a:tailEnd/>
          </a:ln>
          <a:effectLst/>
        </p:spPr>
        <p:txBody>
          <a:bodyPr vert="horz" wrap="square" lIns="89785" tIns="44892" rIns="89785" bIns="44892" numCol="1" anchor="t" anchorCtr="0" compatLnSpc="1">
            <a:prstTxWarp prst="textNoShape">
              <a:avLst/>
            </a:prstTxWarp>
          </a:bodyPr>
          <a:lstStyle/>
          <a:p>
            <a:pPr lvl="0"/>
            <a:r>
              <a:rPr lang="cy-GB" noProof="0"/>
              <a:t>Cliciwch i olygu arddulliau'r Meistr testun</a:t>
            </a:r>
          </a:p>
          <a:p>
            <a:pPr lvl="1"/>
            <a:r>
              <a:rPr lang="cy-GB" noProof="0"/>
              <a:t>Ail lefel</a:t>
            </a:r>
          </a:p>
          <a:p>
            <a:pPr lvl="2"/>
            <a:r>
              <a:rPr lang="cy-GB" noProof="0"/>
              <a:t>Trydydd lefel</a:t>
            </a:r>
          </a:p>
          <a:p>
            <a:pPr lvl="3"/>
            <a:r>
              <a:rPr lang="cy-GB" noProof="0"/>
              <a:t>Pedwerydd lefel</a:t>
            </a:r>
          </a:p>
          <a:p>
            <a:pPr lvl="4"/>
            <a:r>
              <a:rPr lang="cy-GB" noProof="0"/>
              <a:t>Pumed lefel</a:t>
            </a:r>
          </a:p>
        </p:txBody>
      </p:sp>
      <p:sp>
        <p:nvSpPr>
          <p:cNvPr id="17414" name="Rectangle 6">
            <a:extLst>
              <a:ext uri="{FF2B5EF4-FFF2-40B4-BE49-F238E27FC236}">
                <a16:creationId xmlns:a16="http://schemas.microsoft.com/office/drawing/2014/main" id="{3F3A1343-31E6-BCC5-34FF-C0BDAEBFDBD9}"/>
              </a:ext>
            </a:extLst>
          </p:cNvPr>
          <p:cNvSpPr>
            <a:spLocks noGrp="1" noChangeArrowheads="1"/>
          </p:cNvSpPr>
          <p:nvPr>
            <p:ph type="ftr" sz="quarter" idx="4"/>
          </p:nvPr>
        </p:nvSpPr>
        <p:spPr bwMode="auto">
          <a:xfrm>
            <a:off x="0" y="9263063"/>
            <a:ext cx="2890838"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cy-GB"/>
          </a:p>
        </p:txBody>
      </p:sp>
      <p:sp>
        <p:nvSpPr>
          <p:cNvPr id="17415" name="Rectangle 7">
            <a:extLst>
              <a:ext uri="{FF2B5EF4-FFF2-40B4-BE49-F238E27FC236}">
                <a16:creationId xmlns:a16="http://schemas.microsoft.com/office/drawing/2014/main" id="{4FC4490E-F637-F8F7-52F3-B04B74F90969}"/>
              </a:ext>
            </a:extLst>
          </p:cNvPr>
          <p:cNvSpPr>
            <a:spLocks noGrp="1" noChangeArrowheads="1"/>
          </p:cNvSpPr>
          <p:nvPr>
            <p:ph type="sldNum" sz="quarter" idx="5"/>
          </p:nvPr>
        </p:nvSpPr>
        <p:spPr bwMode="auto">
          <a:xfrm>
            <a:off x="3776663" y="9263063"/>
            <a:ext cx="2890837" cy="488950"/>
          </a:xfrm>
          <a:prstGeom prst="rect">
            <a:avLst/>
          </a:prstGeom>
          <a:noFill/>
          <a:ln w="9525">
            <a:noFill/>
            <a:miter lim="800000"/>
            <a:headEnd/>
            <a:tailEnd/>
          </a:ln>
          <a:effectLst/>
        </p:spPr>
        <p:txBody>
          <a:bodyPr vert="horz" wrap="square" lIns="89785" tIns="44892" rIns="89785" bIns="44892" numCol="1" anchor="b" anchorCtr="0" compatLnSpc="1">
            <a:prstTxWarp prst="textNoShape">
              <a:avLst/>
            </a:prstTxWarp>
          </a:bodyPr>
          <a:lstStyle>
            <a:lvl1pPr algn="r">
              <a:defRPr sz="1200">
                <a:latin typeface="Arial" panose="020B0604020202020204" pitchFamily="34" charset="0"/>
                <a:ea typeface="ＭＳ Ｐゴシック" panose="020B0600070205080204" pitchFamily="34" charset="-128"/>
              </a:defRPr>
            </a:lvl1pPr>
          </a:lstStyle>
          <a:p>
            <a:pPr>
              <a:defRPr/>
            </a:pPr>
            <a:fld id="{3340174D-BCC5-4533-8A0C-8F9ECBF6AE1B}" type="slidenum">
              <a:rPr lang="cy-GB" altLang="en-US"/>
              <a:pPr>
                <a:defRPr/>
              </a:pPr>
              <a:t>‹#›</a:t>
            </a:fld>
            <a:endParaRPr lang="cy-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4F944DA7-553B-DAAA-55D5-0E2CE11FE9D0}"/>
              </a:ext>
            </a:extLst>
          </p:cNvPr>
          <p:cNvSpPr>
            <a:spLocks noGrp="1" noRot="1" noChangeAspect="1" noChangeArrowheads="1" noTextEdit="1"/>
          </p:cNvSpPr>
          <p:nvPr>
            <p:ph type="sldImg"/>
          </p:nvPr>
        </p:nvSpPr>
        <p:spPr>
          <a:ln/>
        </p:spPr>
      </p:sp>
      <p:sp>
        <p:nvSpPr>
          <p:cNvPr id="9219" name="Notes Placeholder 2">
            <a:extLst>
              <a:ext uri="{FF2B5EF4-FFF2-40B4-BE49-F238E27FC236}">
                <a16:creationId xmlns:a16="http://schemas.microsoft.com/office/drawing/2014/main" id="{1D9BAB46-99CF-17C4-EEBB-A39CA6F5DD0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9220" name="Slide Number Placeholder 3">
            <a:extLst>
              <a:ext uri="{FF2B5EF4-FFF2-40B4-BE49-F238E27FC236}">
                <a16:creationId xmlns:a16="http://schemas.microsoft.com/office/drawing/2014/main" id="{8CDF96F4-8248-86CF-585B-35F9DDB008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12BD856E-45DB-452D-B3E7-A24C0F37E5F8}" type="slidenum">
              <a:rPr lang="en-GB" altLang="en-US" sz="1200" smtClean="0">
                <a:solidFill>
                  <a:srgbClr val="000000"/>
                </a:solidFill>
                <a:latin typeface="Arial" panose="020B0604020202020204" pitchFamily="34" charset="0"/>
              </a:rPr>
              <a:pPr/>
              <a:t>2</a:t>
            </a:fld>
            <a:endParaRPr lang="en-GB" altLang="en-US" sz="1200">
              <a:solidFill>
                <a:srgbClr val="000000"/>
              </a:solidFill>
              <a:latin typeface="Arial" panose="020B0604020202020204" pitchFamily="34" charset="0"/>
            </a:endParaRPr>
          </a:p>
        </p:txBody>
      </p:sp>
    </p:spTree>
    <p:extLst>
      <p:ext uri="{BB962C8B-B14F-4D97-AF65-F5344CB8AC3E}">
        <p14:creationId xmlns:p14="http://schemas.microsoft.com/office/powerpoint/2010/main" val="2311505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6AFC41F1-CA5F-B170-01CB-BF0DD0E8AB6F}"/>
              </a:ext>
            </a:extLst>
          </p:cNvPr>
          <p:cNvSpPr>
            <a:spLocks noGrp="1" noRot="1" noChangeAspect="1" noChangeArrowheads="1" noTextEdit="1"/>
          </p:cNvSpPr>
          <p:nvPr>
            <p:ph type="sldImg"/>
          </p:nvPr>
        </p:nvSpPr>
        <p:spPr>
          <a:ln/>
        </p:spPr>
      </p:sp>
      <p:sp>
        <p:nvSpPr>
          <p:cNvPr id="11267" name="Notes Placeholder 2">
            <a:extLst>
              <a:ext uri="{FF2B5EF4-FFF2-40B4-BE49-F238E27FC236}">
                <a16:creationId xmlns:a16="http://schemas.microsoft.com/office/drawing/2014/main" id="{347B9ED9-7D44-2387-C17F-2BE95602086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1268" name="Slide Number Placeholder 3">
            <a:extLst>
              <a:ext uri="{FF2B5EF4-FFF2-40B4-BE49-F238E27FC236}">
                <a16:creationId xmlns:a16="http://schemas.microsoft.com/office/drawing/2014/main" id="{6F659E55-1C6A-4687-FA19-376AEDD43CF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8885A58-C84E-4743-8306-B76F2E2FFE86}" type="slidenum">
              <a:rPr lang="en-GB" altLang="en-US" sz="1200" smtClean="0">
                <a:latin typeface="Arial" panose="020B0604020202020204" pitchFamily="34" charset="0"/>
              </a:rPr>
              <a:pPr/>
              <a:t>3</a:t>
            </a:fld>
            <a:endParaRPr lang="en-GB" altLang="en-US" sz="120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2D7C263D-7FE7-6F3F-7891-D1E7373B3F0F}"/>
              </a:ext>
            </a:extLst>
          </p:cNvPr>
          <p:cNvSpPr>
            <a:spLocks noGrp="1" noRot="1" noChangeAspect="1" noChangeArrowheads="1" noTextEdit="1"/>
          </p:cNvSpPr>
          <p:nvPr>
            <p:ph type="sldImg"/>
          </p:nvPr>
        </p:nvSpPr>
        <p:spPr>
          <a:ln/>
        </p:spPr>
      </p:sp>
      <p:sp>
        <p:nvSpPr>
          <p:cNvPr id="13315" name="Notes Placeholder 2">
            <a:extLst>
              <a:ext uri="{FF2B5EF4-FFF2-40B4-BE49-F238E27FC236}">
                <a16:creationId xmlns:a16="http://schemas.microsoft.com/office/drawing/2014/main" id="{73BD612B-51EC-DD22-9F6C-DEBF221B60C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3316" name="Slide Number Placeholder 3">
            <a:extLst>
              <a:ext uri="{FF2B5EF4-FFF2-40B4-BE49-F238E27FC236}">
                <a16:creationId xmlns:a16="http://schemas.microsoft.com/office/drawing/2014/main" id="{49D10513-5271-EA20-8236-7340E2FEBEA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7583F9D-F081-4543-8AA6-6030FE03EEDB}" type="slidenum">
              <a:rPr lang="en-GB" altLang="en-US" sz="1200" smtClean="0">
                <a:latin typeface="Arial" panose="020B0604020202020204" pitchFamily="34" charset="0"/>
              </a:rPr>
              <a:pPr/>
              <a:t>4</a:t>
            </a:fld>
            <a:endParaRPr lang="en-GB" altLang="en-US" sz="12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4013EC9A-3505-0040-8EF2-39665D1F6F8A}"/>
              </a:ext>
            </a:extLst>
          </p:cNvPr>
          <p:cNvSpPr>
            <a:spLocks noGrp="1" noRot="1" noChangeAspect="1" noChangeArrowheads="1" noTextEdit="1"/>
          </p:cNvSpPr>
          <p:nvPr>
            <p:ph type="sldImg"/>
          </p:nvPr>
        </p:nvSpPr>
        <p:spPr>
          <a:ln/>
        </p:spPr>
      </p:sp>
      <p:sp>
        <p:nvSpPr>
          <p:cNvPr id="15363" name="Notes Placeholder 2">
            <a:extLst>
              <a:ext uri="{FF2B5EF4-FFF2-40B4-BE49-F238E27FC236}">
                <a16:creationId xmlns:a16="http://schemas.microsoft.com/office/drawing/2014/main" id="{F277950A-9F3C-4F82-1E3D-8412A706C7C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Supersedes the Children Act 1948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Influenced by Jasmine Beckford, Tyra Henry, Heidi </a:t>
            </a:r>
            <a:r>
              <a:rPr lang="en-GB" sz="1800" b="0" i="0" u="none" strike="noStrike" dirty="0" err="1">
                <a:solidFill>
                  <a:srgbClr val="000000"/>
                </a:solidFill>
                <a:effectLst/>
                <a:latin typeface="Arial" panose="020B0604020202020204" pitchFamily="34" charset="0"/>
              </a:rPr>
              <a:t>Koseda</a:t>
            </a:r>
            <a:r>
              <a:rPr lang="en-GB" sz="1800" b="0" i="0" u="none" strike="noStrike" dirty="0">
                <a:solidFill>
                  <a:srgbClr val="000000"/>
                </a:solidFill>
                <a:effectLst/>
                <a:latin typeface="Arial" panose="020B0604020202020204" pitchFamily="34" charset="0"/>
              </a:rPr>
              <a:t> and others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Came into force in 1991 – remember the process for introducing new legislation is lengthy, </a:t>
            </a:r>
            <a:r>
              <a:rPr lang="en-GB" sz="1800" b="0" i="0" u="none" strike="noStrike" dirty="0" err="1">
                <a:solidFill>
                  <a:srgbClr val="000000"/>
                </a:solidFill>
                <a:effectLst/>
                <a:latin typeface="Arial" panose="020B0604020202020204" pitchFamily="34" charset="0"/>
              </a:rPr>
              <a:t>approx</a:t>
            </a:r>
            <a:r>
              <a:rPr lang="en-GB" sz="1800" b="0" i="0" u="none" strike="noStrike" dirty="0">
                <a:solidFill>
                  <a:srgbClr val="000000"/>
                </a:solidFill>
                <a:effectLst/>
                <a:latin typeface="Arial" panose="020B0604020202020204" pitchFamily="34" charset="0"/>
              </a:rPr>
              <a:t> 2 years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Same month and Year that the UK signed the United Nations Convention on the rights of the child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Section 17 and 47</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•Significant harm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•Child’s voice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•Policies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•Child’s welfare as paramount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Whenever, wherever possible: children to be cared for within their </a:t>
            </a:r>
            <a:r>
              <a:rPr lang="en-US" sz="1800" b="1" i="0" u="none" strike="noStrike" dirty="0">
                <a:solidFill>
                  <a:srgbClr val="000000"/>
                </a:solidFill>
                <a:effectLst/>
                <a:latin typeface="Arial" panose="020B0604020202020204" pitchFamily="34" charset="0"/>
              </a:rPr>
              <a:t>own families</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1" i="1" u="none" strike="noStrike" dirty="0">
                <a:solidFill>
                  <a:srgbClr val="000000"/>
                </a:solidFill>
                <a:effectLst/>
                <a:latin typeface="Arial" panose="020B0604020202020204" pitchFamily="34" charset="0"/>
              </a:rPr>
              <a:t>Children in need</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Race, culture, religion and language</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1" i="0" u="none" strike="noStrike" dirty="0">
                <a:solidFill>
                  <a:srgbClr val="000000"/>
                </a:solidFill>
                <a:effectLst/>
                <a:latin typeface="Arial" panose="020B0604020202020204" pitchFamily="34" charset="0"/>
              </a:rPr>
              <a:t>Parental </a:t>
            </a:r>
            <a:r>
              <a:rPr lang="en-US" sz="1800" b="0" i="0" u="none" strike="noStrike" dirty="0">
                <a:solidFill>
                  <a:srgbClr val="000000"/>
                </a:solidFill>
                <a:effectLst/>
                <a:latin typeface="Arial" panose="020B0604020202020204" pitchFamily="34" charset="0"/>
              </a:rPr>
              <a:t>responsibility </a:t>
            </a:r>
            <a:r>
              <a:rPr lang="en-GB"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At some point in their lives a child could be a child in need</a:t>
            </a:r>
            <a:r>
              <a:rPr lang="en-US" sz="1800" b="0" i="0" dirty="0">
                <a:solidFill>
                  <a:srgbClr val="444444"/>
                </a:solidFill>
                <a:effectLst/>
                <a:latin typeface="Arial" panose="020B0604020202020204" pitchFamily="34" charset="0"/>
              </a:rPr>
              <a:t>​</a:t>
            </a:r>
          </a:p>
          <a:p>
            <a:pPr algn="l" rtl="0" fontAlgn="base"/>
            <a:r>
              <a:rPr lang="en-US" sz="1800" b="0" i="0" u="none" strike="noStrike" dirty="0">
                <a:solidFill>
                  <a:srgbClr val="000000"/>
                </a:solidFill>
                <a:effectLst/>
                <a:latin typeface="Arial" panose="020B0604020202020204" pitchFamily="34" charset="0"/>
              </a:rPr>
              <a:t>Most influential legislation in over a century</a:t>
            </a:r>
            <a:endParaRPr lang="en-US" b="0" i="0" dirty="0">
              <a:solidFill>
                <a:srgbClr val="444444"/>
              </a:solidFill>
              <a:effectLst/>
              <a:latin typeface="Calibri" panose="020F0502020204030204" pitchFamily="34" charset="0"/>
            </a:endParaRPr>
          </a:p>
          <a:p>
            <a:endParaRPr lang="en-GB" altLang="en-US" dirty="0">
              <a:latin typeface="Arial" panose="020B0604020202020204" pitchFamily="34" charset="0"/>
              <a:cs typeface="Arial"/>
            </a:endParaRPr>
          </a:p>
        </p:txBody>
      </p:sp>
      <p:sp>
        <p:nvSpPr>
          <p:cNvPr id="15364" name="Slide Number Placeholder 3">
            <a:extLst>
              <a:ext uri="{FF2B5EF4-FFF2-40B4-BE49-F238E27FC236}">
                <a16:creationId xmlns:a16="http://schemas.microsoft.com/office/drawing/2014/main" id="{83E59098-EA45-AC48-352B-4B9181BFE27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94876B1-2344-449E-B853-EFD98A247009}" type="slidenum">
              <a:rPr lang="cy-GB" altLang="en-US" sz="1200" smtClean="0">
                <a:latin typeface="Arial" panose="020B0604020202020204" pitchFamily="34" charset="0"/>
              </a:rPr>
              <a:pPr/>
              <a:t>5</a:t>
            </a:fld>
            <a:endParaRPr lang="cy-GB" altLang="en-US" sz="120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78CFD7AC-0E24-1DCC-E754-3E2BE6B4AFDF}"/>
              </a:ext>
            </a:extLst>
          </p:cNvPr>
          <p:cNvSpPr>
            <a:spLocks noGrp="1" noRot="1" noChangeAspect="1" noChangeArrowheads="1" noTextEdit="1"/>
          </p:cNvSpPr>
          <p:nvPr>
            <p:ph type="sldImg"/>
          </p:nvPr>
        </p:nvSpPr>
        <p:spPr>
          <a:ln/>
        </p:spPr>
      </p:sp>
      <p:sp>
        <p:nvSpPr>
          <p:cNvPr id="17411" name="Notes Placeholder 2">
            <a:extLst>
              <a:ext uri="{FF2B5EF4-FFF2-40B4-BE49-F238E27FC236}">
                <a16:creationId xmlns:a16="http://schemas.microsoft.com/office/drawing/2014/main" id="{0E6D7C1E-9F22-6377-8F20-8459E1F58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After the death of Victoria Climbie and Lord </a:t>
            </a:r>
            <a:r>
              <a:rPr lang="en-US" sz="1800" b="0" i="0" u="none" strike="noStrike" dirty="0" err="1">
                <a:solidFill>
                  <a:srgbClr val="000000"/>
                </a:solidFill>
                <a:effectLst/>
                <a:latin typeface="Arial" panose="020B0604020202020204" pitchFamily="34" charset="0"/>
              </a:rPr>
              <a:t>Lamings</a:t>
            </a:r>
            <a:r>
              <a:rPr lang="en-US" sz="1800" b="0" i="0" u="none" strike="noStrike" dirty="0">
                <a:solidFill>
                  <a:srgbClr val="000000"/>
                </a:solidFill>
                <a:effectLst/>
                <a:latin typeface="Arial" panose="020B0604020202020204" pitchFamily="34" charset="0"/>
              </a:rPr>
              <a:t> report</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Came into force in 2006</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Runs alongside the Children Act 1989</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Children’s Commissioner for England immediately under this Act</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Child </a:t>
            </a:r>
            <a:r>
              <a:rPr lang="en-US" sz="1800" b="0" i="0" u="none" strike="noStrike" dirty="0" err="1">
                <a:solidFill>
                  <a:srgbClr val="000000"/>
                </a:solidFill>
                <a:effectLst/>
                <a:latin typeface="Arial" panose="020B0604020202020204" pitchFamily="34" charset="0"/>
              </a:rPr>
              <a:t>Centred</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Local Safeguarding Children’s Boards</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Legislative basis for sharing information</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Clearer Accountability</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Serious Case Review</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GB" sz="1800" b="0" i="0" u="none" strike="noStrike" dirty="0">
                <a:solidFill>
                  <a:srgbClr val="000000"/>
                </a:solidFill>
                <a:effectLst/>
                <a:latin typeface="Arial" panose="020B0604020202020204" pitchFamily="34" charset="0"/>
              </a:rPr>
              <a:t>Influenced the Wales Safeguarding Procedures</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Recommendations</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Additional provision for children with ALN</a:t>
            </a:r>
            <a:r>
              <a:rPr lang="en-US" sz="1800" b="0" i="0" dirty="0">
                <a:solidFill>
                  <a:srgbClr val="444444"/>
                </a:solidFill>
                <a:effectLst/>
                <a:latin typeface="Arial" panose="020B0604020202020204" pitchFamily="34" charset="0"/>
              </a:rPr>
              <a:t>​</a:t>
            </a:r>
          </a:p>
          <a:p>
            <a:pPr algn="l" rtl="0" fontAlgn="base">
              <a:buFont typeface="Arial" panose="020B0604020202020204" pitchFamily="34" charset="0"/>
              <a:buChar char="•"/>
            </a:pPr>
            <a:r>
              <a:rPr lang="en-US" sz="1800" b="0" i="0" u="none" strike="noStrike" dirty="0">
                <a:solidFill>
                  <a:srgbClr val="000000"/>
                </a:solidFill>
                <a:effectLst/>
                <a:latin typeface="Arial" panose="020B0604020202020204" pitchFamily="34" charset="0"/>
              </a:rPr>
              <a:t>The Green Paper: Every Child Matters</a:t>
            </a:r>
            <a:endParaRPr lang="en-US" sz="1800" b="0" i="0" dirty="0">
              <a:solidFill>
                <a:srgbClr val="444444"/>
              </a:solidFill>
              <a:effectLst/>
              <a:latin typeface="Arial" panose="020B0604020202020204" pitchFamily="34" charset="0"/>
            </a:endParaRPr>
          </a:p>
          <a:p>
            <a:pPr marL="0" indent="0">
              <a:spcBef>
                <a:spcPts val="700"/>
              </a:spcBef>
              <a:buFont typeface="Arial"/>
              <a:buNone/>
            </a:pPr>
            <a:endParaRPr lang="en-US" dirty="0">
              <a:latin typeface="Arial"/>
              <a:ea typeface="MS PGothic"/>
              <a:cs typeface="Arial"/>
            </a:endParaRPr>
          </a:p>
        </p:txBody>
      </p:sp>
      <p:sp>
        <p:nvSpPr>
          <p:cNvPr id="17412" name="Slide Number Placeholder 3">
            <a:extLst>
              <a:ext uri="{FF2B5EF4-FFF2-40B4-BE49-F238E27FC236}">
                <a16:creationId xmlns:a16="http://schemas.microsoft.com/office/drawing/2014/main" id="{D2975F29-FFFA-1590-C54A-6C61A47C25A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29F3DD78-7276-4D29-9DD5-9D6EDFF81DB4}" type="slidenum">
              <a:rPr lang="cy-GB" altLang="en-US" sz="1200" smtClean="0">
                <a:latin typeface="Arial" panose="020B0604020202020204" pitchFamily="34" charset="0"/>
              </a:rPr>
              <a:pPr/>
              <a:t>6</a:t>
            </a:fld>
            <a:endParaRPr lang="cy-GB" altLang="en-US" sz="1200">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63108A1-ECB3-FCC0-8304-E2809BDFEC27}"/>
              </a:ext>
            </a:extLst>
          </p:cNvPr>
          <p:cNvSpPr>
            <a:spLocks noGrp="1" noRot="1" noChangeAspect="1" noChangeArrowheads="1" noTextEdit="1"/>
          </p:cNvSpPr>
          <p:nvPr>
            <p:ph type="sldImg"/>
          </p:nvPr>
        </p:nvSpPr>
        <p:spPr>
          <a:ln/>
        </p:spPr>
      </p:sp>
      <p:sp>
        <p:nvSpPr>
          <p:cNvPr id="23555" name="Notes Placeholder 2">
            <a:extLst>
              <a:ext uri="{FF2B5EF4-FFF2-40B4-BE49-F238E27FC236}">
                <a16:creationId xmlns:a16="http://schemas.microsoft.com/office/drawing/2014/main" id="{37EF9A9F-167E-26A0-F7E8-D4A8A26B3F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Sarah Payne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Born in 1992, was abducted and murdered in west </a:t>
            </a:r>
            <a:r>
              <a:rPr lang="en-GB" sz="1800" b="0" i="0" u="none" strike="noStrike" dirty="0" err="1">
                <a:solidFill>
                  <a:srgbClr val="000000"/>
                </a:solidFill>
                <a:effectLst/>
                <a:latin typeface="Arial" panose="020B0604020202020204" pitchFamily="34" charset="0"/>
              </a:rPr>
              <a:t>sussex</a:t>
            </a:r>
            <a:r>
              <a:rPr lang="en-GB" sz="1800" b="0" i="0" u="none" strike="noStrike" dirty="0">
                <a:solidFill>
                  <a:srgbClr val="000000"/>
                </a:solidFill>
                <a:effectLst/>
                <a:latin typeface="Arial" panose="020B0604020202020204" pitchFamily="34" charset="0"/>
              </a:rPr>
              <a:t> in 2000. Sarah Payne had been playing hide and seek with her siblings when she was abducted and murdered by Roy Whiting, a convicted sex offender. Roy Whiting was one of the first individuals to be put on the Sex offenders Register under the Sex offenders Act 1997 as a result of his previous convictions. Despite this fact, neither Sarah’s family nor locals were aware that there was a convicted sex offender living in the area. The Sex offenders Act list all people convicted of acts of a 'sexual nature' involving abuse of power, or where the victim is unable to informed or true consent. It therefore covers a range of offences such as rape, incest, child abuse and indecent assault. The Act requires anyone who is on the register to inform police of any change of address or names. In 2000 there were some amendments made to the Act including penalties for failure to register, changes to power of arrest and time scales for registering.</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As a direct result of dedicated campaigning from Sara Payne (Sarah’s mum) for a law similar to </a:t>
            </a:r>
            <a:r>
              <a:rPr lang="en-GB" sz="1800" b="0" i="0" u="none" strike="noStrike" dirty="0" err="1">
                <a:solidFill>
                  <a:srgbClr val="000000"/>
                </a:solidFill>
                <a:effectLst/>
                <a:latin typeface="Arial" panose="020B0604020202020204" pitchFamily="34" charset="0"/>
              </a:rPr>
              <a:t>Megans</a:t>
            </a:r>
            <a:r>
              <a:rPr lang="en-GB" sz="1800" b="0" i="0" u="none" strike="noStrike" dirty="0">
                <a:solidFill>
                  <a:srgbClr val="000000"/>
                </a:solidFill>
                <a:effectLst/>
                <a:latin typeface="Arial" panose="020B0604020202020204" pitchFamily="34" charset="0"/>
              </a:rPr>
              <a:t> law in the USA. </a:t>
            </a:r>
            <a:r>
              <a:rPr lang="en-GB" sz="1800" b="0" i="0" u="none" strike="noStrike" dirty="0" err="1">
                <a:solidFill>
                  <a:srgbClr val="000000"/>
                </a:solidFill>
                <a:effectLst/>
                <a:latin typeface="Arial" panose="020B0604020202020204" pitchFamily="34" charset="0"/>
              </a:rPr>
              <a:t>Megans</a:t>
            </a:r>
            <a:r>
              <a:rPr lang="en-GB" sz="1800" b="0" i="0" u="none" strike="noStrike" dirty="0">
                <a:solidFill>
                  <a:srgbClr val="000000"/>
                </a:solidFill>
                <a:effectLst/>
                <a:latin typeface="Arial" panose="020B0604020202020204" pitchFamily="34" charset="0"/>
              </a:rPr>
              <a:t> law enabled posters/images with details of perpetrators which led to </a:t>
            </a:r>
            <a:r>
              <a:rPr lang="en-GB" sz="1800" b="0" i="0" u="none" strike="noStrike" dirty="0" err="1">
                <a:solidFill>
                  <a:srgbClr val="000000"/>
                </a:solidFill>
                <a:effectLst/>
                <a:latin typeface="Arial" panose="020B0604020202020204" pitchFamily="34" charset="0"/>
              </a:rPr>
              <a:t>vigilanteism</a:t>
            </a:r>
            <a:r>
              <a:rPr lang="en-GB" sz="1800" b="0" i="0" u="none" strike="noStrike" dirty="0">
                <a:solidFill>
                  <a:srgbClr val="000000"/>
                </a:solidFill>
                <a:effectLst/>
                <a:latin typeface="Arial" panose="020B0604020202020204" pitchFamily="34" charset="0"/>
              </a:rPr>
              <a:t>. The Child Sex Offender Disclosure Scheme in England and Wales also known as Sarah’s law, was introduced in 2008. Very different to that of Megan's law. This gives the police the power to tell anyone caring for children if an individual has a record of child sexual offences on request. In the UK (England and Wales) anyone suspecting or suspicious of any individual can inform police and apply for information regarding whether there should be cause for concern. Any information provided to individuals by the police has to be treated as confidential, it is a formal process and you can be held accountable.</a:t>
            </a:r>
            <a:endParaRPr lang="en-GB" b="0" i="0" dirty="0">
              <a:solidFill>
                <a:srgbClr val="444444"/>
              </a:solidFill>
              <a:effectLst/>
              <a:latin typeface="Calibri" panose="020F0502020204030204" pitchFamily="34" charset="0"/>
            </a:endParaRPr>
          </a:p>
          <a:p>
            <a:endParaRPr lang="en-GB" dirty="0">
              <a:cs typeface="Arial"/>
            </a:endParaRPr>
          </a:p>
        </p:txBody>
      </p:sp>
      <p:sp>
        <p:nvSpPr>
          <p:cNvPr id="23556" name="Slide Number Placeholder 3">
            <a:extLst>
              <a:ext uri="{FF2B5EF4-FFF2-40B4-BE49-F238E27FC236}">
                <a16:creationId xmlns:a16="http://schemas.microsoft.com/office/drawing/2014/main" id="{BBEBF13A-15DD-6D2B-BCBB-252489143F5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D763A2A-5143-4202-9E23-FFFFF49EFEEE}" type="slidenum">
              <a:rPr lang="cy-GB" altLang="en-US" sz="1200" smtClean="0">
                <a:latin typeface="Arial" panose="020B0604020202020204" pitchFamily="34" charset="0"/>
              </a:rPr>
              <a:pPr/>
              <a:t>7</a:t>
            </a:fld>
            <a:endParaRPr lang="cy-GB" altLang="en-US" sz="1200">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A63108A1-ECB3-FCC0-8304-E2809BDFEC27}"/>
              </a:ext>
            </a:extLst>
          </p:cNvPr>
          <p:cNvSpPr>
            <a:spLocks noGrp="1" noRot="1" noChangeAspect="1" noChangeArrowheads="1" noTextEdit="1"/>
          </p:cNvSpPr>
          <p:nvPr>
            <p:ph type="sldImg"/>
          </p:nvPr>
        </p:nvSpPr>
        <p:spPr>
          <a:ln/>
        </p:spPr>
      </p:sp>
      <p:sp>
        <p:nvSpPr>
          <p:cNvPr id="23555" name="Notes Placeholder 2">
            <a:extLst>
              <a:ext uri="{FF2B5EF4-FFF2-40B4-BE49-F238E27FC236}">
                <a16:creationId xmlns:a16="http://schemas.microsoft.com/office/drawing/2014/main" id="{37EF9A9F-167E-26A0-F7E8-D4A8A26B3FF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Sarah Payne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Born in 1992, was abducted and murdered in west </a:t>
            </a:r>
            <a:r>
              <a:rPr lang="en-GB" sz="1800" b="0" i="0" u="none" strike="noStrike" dirty="0" err="1">
                <a:solidFill>
                  <a:srgbClr val="000000"/>
                </a:solidFill>
                <a:effectLst/>
                <a:latin typeface="Arial" panose="020B0604020202020204" pitchFamily="34" charset="0"/>
              </a:rPr>
              <a:t>sussex</a:t>
            </a:r>
            <a:r>
              <a:rPr lang="en-GB" sz="1800" b="0" i="0" u="none" strike="noStrike" dirty="0">
                <a:solidFill>
                  <a:srgbClr val="000000"/>
                </a:solidFill>
                <a:effectLst/>
                <a:latin typeface="Arial" panose="020B0604020202020204" pitchFamily="34" charset="0"/>
              </a:rPr>
              <a:t> in 2000. Sarah Payne had been playing hide and seek with her siblings when she was abducted and murdered by Roy Whiting, a convicted sex offender. Roy Whiting was one of the first individuals to be put on the Sex offenders Register under the Sex offenders Act 1997 as a result of his previous convictions. Despite this fact, neither Sarah’s family nor locals were aware that there was a convicted sex offender living in the area. The Sex offenders Act list all people convicted of acts of a 'sexual nature' involving abuse of power, or where the victim is unable to informed or true consent. It therefore covers a range of offences such as rape, incest, child abuse and indecent assault. The Act requires anyone who is on the register to inform police of any change of address or names. In 2000 there were some amendments made to the Act including penalties for failure to register, changes to power of arrest and time scales for registering.</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As a direct result of dedicated campaigning from Sara Payne (Sarah’s mum) for a law similar to </a:t>
            </a:r>
            <a:r>
              <a:rPr lang="en-GB" sz="1800" b="0" i="0" u="none" strike="noStrike" dirty="0" err="1">
                <a:solidFill>
                  <a:srgbClr val="000000"/>
                </a:solidFill>
                <a:effectLst/>
                <a:latin typeface="Arial" panose="020B0604020202020204" pitchFamily="34" charset="0"/>
              </a:rPr>
              <a:t>Megans</a:t>
            </a:r>
            <a:r>
              <a:rPr lang="en-GB" sz="1800" b="0" i="0" u="none" strike="noStrike" dirty="0">
                <a:solidFill>
                  <a:srgbClr val="000000"/>
                </a:solidFill>
                <a:effectLst/>
                <a:latin typeface="Arial" panose="020B0604020202020204" pitchFamily="34" charset="0"/>
              </a:rPr>
              <a:t> law in the USA. </a:t>
            </a:r>
            <a:r>
              <a:rPr lang="en-GB" sz="1800" b="0" i="0" u="none" strike="noStrike" dirty="0" err="1">
                <a:solidFill>
                  <a:srgbClr val="000000"/>
                </a:solidFill>
                <a:effectLst/>
                <a:latin typeface="Arial" panose="020B0604020202020204" pitchFamily="34" charset="0"/>
              </a:rPr>
              <a:t>Megans</a:t>
            </a:r>
            <a:r>
              <a:rPr lang="en-GB" sz="1800" b="0" i="0" u="none" strike="noStrike" dirty="0">
                <a:solidFill>
                  <a:srgbClr val="000000"/>
                </a:solidFill>
                <a:effectLst/>
                <a:latin typeface="Arial" panose="020B0604020202020204" pitchFamily="34" charset="0"/>
              </a:rPr>
              <a:t> law enabled posters/images with details of perpetrators which led to </a:t>
            </a:r>
            <a:r>
              <a:rPr lang="en-GB" sz="1800" b="0" i="0" u="none" strike="noStrike" dirty="0" err="1">
                <a:solidFill>
                  <a:srgbClr val="000000"/>
                </a:solidFill>
                <a:effectLst/>
                <a:latin typeface="Arial" panose="020B0604020202020204" pitchFamily="34" charset="0"/>
              </a:rPr>
              <a:t>vigilanteism</a:t>
            </a:r>
            <a:r>
              <a:rPr lang="en-GB" sz="1800" b="0" i="0" u="none" strike="noStrike" dirty="0">
                <a:solidFill>
                  <a:srgbClr val="000000"/>
                </a:solidFill>
                <a:effectLst/>
                <a:latin typeface="Arial" panose="020B0604020202020204" pitchFamily="34" charset="0"/>
              </a:rPr>
              <a:t>. The Child Sex Offender Disclosure Scheme in England and Wales also known as Sarah’s law, was introduced in 2008. Very different to that of Megan's law. This gives the police the power to tell anyone caring for children if an individual has a record of child sexual offences on request. In the UK (England and Wales) anyone suspecting or suspicious of any individual can inform police and apply for information regarding whether there should be cause for concern. Any information provided to individuals by the police has to be treated as confidential, it is a formal process and you can be held accountable.</a:t>
            </a:r>
            <a:endParaRPr lang="en-GB" b="0" i="0" dirty="0">
              <a:solidFill>
                <a:srgbClr val="444444"/>
              </a:solidFill>
              <a:effectLst/>
              <a:latin typeface="Calibri" panose="020F0502020204030204" pitchFamily="34" charset="0"/>
            </a:endParaRPr>
          </a:p>
          <a:p>
            <a:endParaRPr lang="en-GB" dirty="0">
              <a:cs typeface="Arial"/>
            </a:endParaRPr>
          </a:p>
        </p:txBody>
      </p:sp>
      <p:sp>
        <p:nvSpPr>
          <p:cNvPr id="23556" name="Slide Number Placeholder 3">
            <a:extLst>
              <a:ext uri="{FF2B5EF4-FFF2-40B4-BE49-F238E27FC236}">
                <a16:creationId xmlns:a16="http://schemas.microsoft.com/office/drawing/2014/main" id="{BBEBF13A-15DD-6D2B-BCBB-252489143F5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D763A2A-5143-4202-9E23-FFFFF49EFEEE}" type="slidenum">
              <a:rPr lang="cy-GB" altLang="en-US" sz="1200" smtClean="0">
                <a:latin typeface="Arial" panose="020B0604020202020204" pitchFamily="34" charset="0"/>
              </a:rPr>
              <a:pPr/>
              <a:t>8</a:t>
            </a:fld>
            <a:endParaRPr lang="cy-GB" altLang="en-US" sz="1200">
              <a:latin typeface="Arial" panose="020B0604020202020204" pitchFamily="34" charset="0"/>
            </a:endParaRPr>
          </a:p>
        </p:txBody>
      </p:sp>
    </p:spTree>
    <p:extLst>
      <p:ext uri="{BB962C8B-B14F-4D97-AF65-F5344CB8AC3E}">
        <p14:creationId xmlns:p14="http://schemas.microsoft.com/office/powerpoint/2010/main" val="1101306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20ADFE4E-5FF8-0D37-7450-61B6135D4BD5}"/>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52B86B23-47FD-383A-632C-B4733C88BBC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a:cs typeface="Arial"/>
            </a:endParaRPr>
          </a:p>
        </p:txBody>
      </p:sp>
      <p:sp>
        <p:nvSpPr>
          <p:cNvPr id="31748" name="Slide Number Placeholder 3">
            <a:extLst>
              <a:ext uri="{FF2B5EF4-FFF2-40B4-BE49-F238E27FC236}">
                <a16:creationId xmlns:a16="http://schemas.microsoft.com/office/drawing/2014/main" id="{D6B3A620-6426-1B17-F590-E419438A33E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B9E4ADA7-3F1F-4439-ADDE-E218EB416D0B}" type="slidenum">
              <a:rPr lang="cy-GB" altLang="en-US" sz="1200" smtClean="0">
                <a:latin typeface="Arial" panose="020B0604020202020204" pitchFamily="34" charset="0"/>
              </a:rPr>
              <a:pPr/>
              <a:t>9</a:t>
            </a:fld>
            <a:endParaRPr lang="cy-GB" altLang="en-US" sz="120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20ADFE4E-5FF8-0D37-7450-61B6135D4BD5}"/>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52B86B23-47FD-383A-632C-B4733C88BBC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Arial" panose="020B0604020202020204" pitchFamily="34" charset="0"/>
              </a:rPr>
              <a:t>Born in 1991, Holly Wells and Jessica Chapman. They were best friends at a family barbecue 2002. They asked to go to the shops together but never returned. Their bodies were found nearly 2 weeks later in a wooded area 40 miles from Soham. Ian </a:t>
            </a:r>
            <a:r>
              <a:rPr lang="en-GB" sz="1800" b="0" i="0" u="none" strike="noStrike" dirty="0" err="1">
                <a:solidFill>
                  <a:srgbClr val="000000"/>
                </a:solidFill>
                <a:effectLst/>
                <a:latin typeface="Arial" panose="020B0604020202020204" pitchFamily="34" charset="0"/>
              </a:rPr>
              <a:t>Huntleigh</a:t>
            </a:r>
            <a:r>
              <a:rPr lang="en-GB" sz="1800" b="0" i="0" u="none" strike="noStrike" dirty="0">
                <a:solidFill>
                  <a:srgbClr val="000000"/>
                </a:solidFill>
                <a:effectLst/>
                <a:latin typeface="Arial" panose="020B0604020202020204" pitchFamily="34" charset="0"/>
              </a:rPr>
              <a:t> was convicted of their murder and Maxine </a:t>
            </a:r>
            <a:r>
              <a:rPr lang="en-GB" sz="1800" b="0" i="0" u="none" strike="noStrike" dirty="0" err="1">
                <a:solidFill>
                  <a:srgbClr val="000000"/>
                </a:solidFill>
                <a:effectLst/>
                <a:latin typeface="Arial" panose="020B0604020202020204" pitchFamily="34" charset="0"/>
              </a:rPr>
              <a:t>Carr</a:t>
            </a:r>
            <a:r>
              <a:rPr lang="en-GB" sz="1800" b="0" i="0" u="none" strike="noStrike" dirty="0">
                <a:solidFill>
                  <a:srgbClr val="000000"/>
                </a:solidFill>
                <a:effectLst/>
                <a:latin typeface="Arial" panose="020B0604020202020204" pitchFamily="34" charset="0"/>
              </a:rPr>
              <a:t>  for conspiracy and perverting the course of justice. </a:t>
            </a:r>
            <a:r>
              <a:rPr lang="en-GB" sz="1800" b="0" i="0" u="none" strike="noStrike" dirty="0" err="1">
                <a:solidFill>
                  <a:srgbClr val="000000"/>
                </a:solidFill>
                <a:effectLst/>
                <a:latin typeface="Arial" panose="020B0604020202020204" pitchFamily="34" charset="0"/>
              </a:rPr>
              <a:t>Huntleigh</a:t>
            </a:r>
            <a:r>
              <a:rPr lang="en-GB" sz="1800" b="0" i="0" u="none" strike="noStrike" dirty="0">
                <a:solidFill>
                  <a:srgbClr val="000000"/>
                </a:solidFill>
                <a:effectLst/>
                <a:latin typeface="Arial" panose="020B0604020202020204" pitchFamily="34" charset="0"/>
              </a:rPr>
              <a:t> and </a:t>
            </a:r>
            <a:r>
              <a:rPr lang="en-GB" sz="1800" b="0" i="0" u="none" strike="noStrike" dirty="0" err="1">
                <a:solidFill>
                  <a:srgbClr val="000000"/>
                </a:solidFill>
                <a:effectLst/>
                <a:latin typeface="Arial" panose="020B0604020202020204" pitchFamily="34" charset="0"/>
              </a:rPr>
              <a:t>Carr</a:t>
            </a:r>
            <a:r>
              <a:rPr lang="en-GB" sz="1800" b="0" i="0" u="none" strike="noStrike" dirty="0">
                <a:solidFill>
                  <a:srgbClr val="000000"/>
                </a:solidFill>
                <a:effectLst/>
                <a:latin typeface="Arial" panose="020B0604020202020204" pitchFamily="34" charset="0"/>
              </a:rPr>
              <a:t> were known to the children as </a:t>
            </a:r>
            <a:r>
              <a:rPr lang="en-GB" sz="1800" b="0" i="0" u="none" strike="noStrike" dirty="0" err="1">
                <a:solidFill>
                  <a:srgbClr val="000000"/>
                </a:solidFill>
                <a:effectLst/>
                <a:latin typeface="Arial" panose="020B0604020202020204" pitchFamily="34" charset="0"/>
              </a:rPr>
              <a:t>Huntleigh</a:t>
            </a:r>
            <a:r>
              <a:rPr lang="en-GB" sz="1800" b="0" i="0" u="none" strike="noStrike" dirty="0">
                <a:solidFill>
                  <a:srgbClr val="000000"/>
                </a:solidFill>
                <a:effectLst/>
                <a:latin typeface="Arial" panose="020B0604020202020204" pitchFamily="34" charset="0"/>
              </a:rPr>
              <a:t> was a caretaker at a local college and </a:t>
            </a:r>
            <a:r>
              <a:rPr lang="en-GB" sz="1800" b="0" i="0" u="none" strike="noStrike" dirty="0" err="1">
                <a:solidFill>
                  <a:srgbClr val="000000"/>
                </a:solidFill>
                <a:effectLst/>
                <a:latin typeface="Arial" panose="020B0604020202020204" pitchFamily="34" charset="0"/>
              </a:rPr>
              <a:t>Carr</a:t>
            </a:r>
            <a:r>
              <a:rPr lang="en-GB" sz="1800" b="0" i="0" u="none" strike="noStrike" dirty="0">
                <a:solidFill>
                  <a:srgbClr val="000000"/>
                </a:solidFill>
                <a:effectLst/>
                <a:latin typeface="Arial" panose="020B0604020202020204" pitchFamily="34" charset="0"/>
              </a:rPr>
              <a:t> worked as teaching assistant in the children’s school. During the hunt for the girls, </a:t>
            </a:r>
            <a:r>
              <a:rPr lang="en-GB" sz="1800" b="0" i="0" u="none" strike="noStrike" dirty="0" err="1">
                <a:solidFill>
                  <a:srgbClr val="000000"/>
                </a:solidFill>
                <a:effectLst/>
                <a:latin typeface="Arial" panose="020B0604020202020204" pitchFamily="34" charset="0"/>
              </a:rPr>
              <a:t>Huntleigh</a:t>
            </a:r>
            <a:r>
              <a:rPr lang="en-GB" sz="1800" b="0" i="0" u="none" strike="noStrike" dirty="0">
                <a:solidFill>
                  <a:srgbClr val="000000"/>
                </a:solidFill>
                <a:effectLst/>
                <a:latin typeface="Arial" panose="020B0604020202020204" pitchFamily="34" charset="0"/>
              </a:rPr>
              <a:t> had been ‘overly helpful’, it was this odd behaviour that had aroused suspicion. It was only after their convictions that Ian </a:t>
            </a:r>
            <a:r>
              <a:rPr lang="en-GB" sz="1800" b="0" i="0" u="none" strike="noStrike" dirty="0" err="1">
                <a:solidFill>
                  <a:srgbClr val="000000"/>
                </a:solidFill>
                <a:effectLst/>
                <a:latin typeface="Arial" panose="020B0604020202020204" pitchFamily="34" charset="0"/>
              </a:rPr>
              <a:t>Huntleighs</a:t>
            </a:r>
            <a:r>
              <a:rPr lang="en-GB" sz="1800" b="0" i="0" u="none" strike="noStrike" dirty="0">
                <a:solidFill>
                  <a:srgbClr val="000000"/>
                </a:solidFill>
                <a:effectLst/>
                <a:latin typeface="Arial" panose="020B0604020202020204" pitchFamily="34" charset="0"/>
              </a:rPr>
              <a:t> previous convictions were reported, including convictions for sexual offences against children. He had mastered the Criminal Records Bureau (CRB) system, which was the vetting system at the time, this involved running names through the Police National Computer. </a:t>
            </a:r>
            <a:r>
              <a:rPr lang="en-GB" sz="1800" b="0" i="0" u="none" strike="noStrike" dirty="0" err="1">
                <a:solidFill>
                  <a:srgbClr val="000000"/>
                </a:solidFill>
                <a:effectLst/>
                <a:latin typeface="Arial" panose="020B0604020202020204" pitchFamily="34" charset="0"/>
              </a:rPr>
              <a:t>Huntleigh</a:t>
            </a:r>
            <a:r>
              <a:rPr lang="en-GB" sz="1800" b="0" i="0" u="none" strike="noStrike" dirty="0">
                <a:solidFill>
                  <a:srgbClr val="000000"/>
                </a:solidFill>
                <a:effectLst/>
                <a:latin typeface="Arial" panose="020B0604020202020204" pitchFamily="34" charset="0"/>
              </a:rPr>
              <a:t> cheated this by changing his name, or the spelling of his name, or his date of birth. In light of the revelation about </a:t>
            </a:r>
            <a:r>
              <a:rPr lang="en-GB" sz="1800" b="0" i="0" u="none" strike="noStrike" dirty="0" err="1">
                <a:solidFill>
                  <a:srgbClr val="000000"/>
                </a:solidFill>
                <a:effectLst/>
                <a:latin typeface="Arial" panose="020B0604020202020204" pitchFamily="34" charset="0"/>
              </a:rPr>
              <a:t>Huntleighs</a:t>
            </a:r>
            <a:r>
              <a:rPr lang="en-GB" sz="1800" b="0" i="0" u="none" strike="noStrike" dirty="0">
                <a:solidFill>
                  <a:srgbClr val="000000"/>
                </a:solidFill>
                <a:effectLst/>
                <a:latin typeface="Arial" panose="020B0604020202020204" pitchFamily="34" charset="0"/>
              </a:rPr>
              <a:t> previous convictions, a public enquiry was commissioned by the home secretary. Sir Michael </a:t>
            </a:r>
            <a:r>
              <a:rPr lang="en-GB" sz="1800" b="0" i="0" u="none" strike="noStrike" dirty="0" err="1">
                <a:solidFill>
                  <a:srgbClr val="000000"/>
                </a:solidFill>
                <a:effectLst/>
                <a:latin typeface="Arial" panose="020B0604020202020204" pitchFamily="34" charset="0"/>
              </a:rPr>
              <a:t>Bichard’s</a:t>
            </a:r>
            <a:r>
              <a:rPr lang="en-GB" sz="1800" b="0" i="0" u="none" strike="noStrike" dirty="0">
                <a:solidFill>
                  <a:srgbClr val="000000"/>
                </a:solidFill>
                <a:effectLst/>
                <a:latin typeface="Arial" panose="020B0604020202020204" pitchFamily="34" charset="0"/>
              </a:rPr>
              <a:t> report focused on the intelligence based record keeping and vetting system. The findings of the report led to the introduction of the Independent Safeguarding Authority (ISA) and tightening of vetting processes within the Criminal Records Bureau. </a:t>
            </a:r>
            <a:endParaRPr lang="en-GB" dirty="0">
              <a:cs typeface="Arial"/>
            </a:endParaRPr>
          </a:p>
        </p:txBody>
      </p:sp>
      <p:sp>
        <p:nvSpPr>
          <p:cNvPr id="31748" name="Slide Number Placeholder 3">
            <a:extLst>
              <a:ext uri="{FF2B5EF4-FFF2-40B4-BE49-F238E27FC236}">
                <a16:creationId xmlns:a16="http://schemas.microsoft.com/office/drawing/2014/main" id="{D6B3A620-6426-1B17-F590-E419438A33E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B9E4ADA7-3F1F-4439-ADDE-E218EB416D0B}" type="slidenum">
              <a:rPr lang="cy-GB" altLang="en-US" sz="1200" smtClean="0">
                <a:latin typeface="Arial" panose="020B0604020202020204" pitchFamily="34" charset="0"/>
              </a:rPr>
              <a:pPr/>
              <a:t>10</a:t>
            </a:fld>
            <a:endParaRPr lang="cy-GB" altLang="en-US" sz="1200">
              <a:latin typeface="Arial" panose="020B0604020202020204" pitchFamily="34" charset="0"/>
            </a:endParaRPr>
          </a:p>
        </p:txBody>
      </p:sp>
    </p:spTree>
    <p:extLst>
      <p:ext uri="{BB962C8B-B14F-4D97-AF65-F5344CB8AC3E}">
        <p14:creationId xmlns:p14="http://schemas.microsoft.com/office/powerpoint/2010/main" val="1333895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800" b="0" i="0" u="none" strike="noStrike" dirty="0">
                <a:solidFill>
                  <a:srgbClr val="000000"/>
                </a:solidFill>
                <a:effectLst/>
                <a:latin typeface="Arial" panose="020B0604020202020204" pitchFamily="34" charset="0"/>
              </a:rPr>
              <a:t>Disclosure and Barring Service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In 2011 the Criminal Records Bureau and Independent Safeguarding Authority merged to create the more stringent and streamlined Disclosure and Barring Service that we are now all familiar with. This gives employers and </a:t>
            </a:r>
            <a:r>
              <a:rPr lang="en-US" sz="1800" b="0" i="0" u="none" strike="noStrike" dirty="0" err="1">
                <a:solidFill>
                  <a:srgbClr val="000000"/>
                </a:solidFill>
                <a:effectLst/>
                <a:latin typeface="Arial" panose="020B0604020202020204" pitchFamily="34" charset="0"/>
              </a:rPr>
              <a:t>organisations</a:t>
            </a:r>
            <a:r>
              <a:rPr lang="en-US" sz="1800" b="0" i="0" u="none" strike="noStrike" dirty="0">
                <a:solidFill>
                  <a:srgbClr val="000000"/>
                </a:solidFill>
                <a:effectLst/>
                <a:latin typeface="Arial" panose="020B0604020202020204" pitchFamily="34" charset="0"/>
              </a:rPr>
              <a:t> the ability to check if individuals applying to work with children or vulnerable individuals have a criminal record. </a:t>
            </a:r>
            <a:endParaRPr lang="en-GB" b="0" i="0" dirty="0">
              <a:solidFill>
                <a:srgbClr val="444444"/>
              </a:solidFill>
              <a:effectLst/>
              <a:latin typeface="Calibri" panose="020F0502020204030204" pitchFamily="34" charset="0"/>
            </a:endParaRPr>
          </a:p>
          <a:p>
            <a:pPr>
              <a:spcBef>
                <a:spcPts val="0"/>
              </a:spcBef>
              <a:spcAft>
                <a:spcPts val="0"/>
              </a:spcAft>
            </a:pPr>
            <a:endParaRPr lang="en-US" dirty="0">
              <a:cs typeface="Arial"/>
            </a:endParaRPr>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a:pPr>
                <a:defRPr/>
              </a:pPr>
              <a:t>11</a:t>
            </a:fld>
            <a:endParaRPr lang="cy-GB" altLang="en-US"/>
          </a:p>
        </p:txBody>
      </p:sp>
    </p:spTree>
    <p:extLst>
      <p:ext uri="{BB962C8B-B14F-4D97-AF65-F5344CB8AC3E}">
        <p14:creationId xmlns:p14="http://schemas.microsoft.com/office/powerpoint/2010/main" val="12484880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EBDA1CF1-BFF7-FBE1-B1D2-3155D651BC1E}"/>
              </a:ext>
            </a:extLst>
          </p:cNvPr>
          <p:cNvSpPr>
            <a:spLocks noGrp="1" noRot="1" noChangeAspect="1" noChangeArrowheads="1" noTextEdit="1"/>
          </p:cNvSpPr>
          <p:nvPr>
            <p:ph type="sldImg"/>
          </p:nvPr>
        </p:nvSpPr>
        <p:spPr>
          <a:ln/>
        </p:spPr>
      </p:sp>
      <p:sp>
        <p:nvSpPr>
          <p:cNvPr id="25603" name="Notes Placeholder 2">
            <a:extLst>
              <a:ext uri="{FF2B5EF4-FFF2-40B4-BE49-F238E27FC236}">
                <a16:creationId xmlns:a16="http://schemas.microsoft.com/office/drawing/2014/main" id="{6468CED3-5FD2-A21B-340A-AEBDF972418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000000"/>
                </a:solidFill>
                <a:effectLst/>
                <a:latin typeface="Arial" panose="020B0604020202020204" pitchFamily="34" charset="0"/>
              </a:rPr>
              <a:t>HUMAN rights, all human beings, however parts of this links closely to the UNCRC.</a:t>
            </a:r>
            <a:endParaRPr lang="en-GB" altLang="en-US" dirty="0">
              <a:latin typeface="Arial" panose="020B0604020202020204" pitchFamily="34" charset="0"/>
            </a:endParaRPr>
          </a:p>
        </p:txBody>
      </p:sp>
      <p:sp>
        <p:nvSpPr>
          <p:cNvPr id="25604" name="Slide Number Placeholder 3">
            <a:extLst>
              <a:ext uri="{FF2B5EF4-FFF2-40B4-BE49-F238E27FC236}">
                <a16:creationId xmlns:a16="http://schemas.microsoft.com/office/drawing/2014/main" id="{0249AD36-C6E8-B797-FFE5-3E27875CE3B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CC9C9C9A-508E-4382-81BA-78D22E370696}" type="slidenum">
              <a:rPr lang="cy-GB" altLang="en-US" sz="1200" smtClean="0">
                <a:latin typeface="Arial" panose="020B0604020202020204" pitchFamily="34" charset="0"/>
              </a:rPr>
              <a:pPr/>
              <a:t>12</a:t>
            </a:fld>
            <a:endParaRPr lang="cy-GB" altLang="en-US" sz="1200">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A14B5B5D-0C06-D4BF-9583-692BAD525B21}"/>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5D92D214-67DB-D771-986F-BBDF7681F79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In 2018 the original Data Protection Act was replaced by the General Data Protection Regulations (GDPR)</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GDPR – Concerned with safe keeping, storage, usage and disposing of personal records.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In settings, children's full names should not be displayed on walls, this was once a common practice.</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Consider the information that is kept in a reception area, awards, schemes etc.</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Consider technology – caution needs to be taken at all times.</a:t>
            </a:r>
            <a:endParaRPr lang="en-GB" b="0" i="0" dirty="0">
              <a:solidFill>
                <a:srgbClr val="444444"/>
              </a:solidFill>
              <a:effectLst/>
              <a:latin typeface="Calibri" panose="020F0502020204030204" pitchFamily="34" charset="0"/>
            </a:endParaRPr>
          </a:p>
          <a:p>
            <a:endParaRPr lang="en-GB" dirty="0">
              <a:cs typeface="Arial"/>
            </a:endParaRPr>
          </a:p>
        </p:txBody>
      </p:sp>
      <p:sp>
        <p:nvSpPr>
          <p:cNvPr id="27652" name="Slide Number Placeholder 3">
            <a:extLst>
              <a:ext uri="{FF2B5EF4-FFF2-40B4-BE49-F238E27FC236}">
                <a16:creationId xmlns:a16="http://schemas.microsoft.com/office/drawing/2014/main" id="{1C4D61B9-947F-32FB-93C8-04F63D0A65F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47FF6773-6D6C-4549-B7CF-1DF78091DCF9}" type="slidenum">
              <a:rPr lang="en-GB" altLang="en-US" sz="1200" smtClean="0">
                <a:latin typeface="Arial" panose="020B0604020202020204" pitchFamily="34" charset="0"/>
              </a:rPr>
              <a:pPr/>
              <a:t>14</a:t>
            </a:fld>
            <a:endParaRPr lang="en-GB" altLang="en-US" sz="1200">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56AD34F2-6D55-FF8F-308D-092190751925}"/>
              </a:ext>
            </a:extLst>
          </p:cNvPr>
          <p:cNvSpPr>
            <a:spLocks noGrp="1" noRot="1" noChangeAspect="1" noChangeArrowheads="1" noTextEdit="1"/>
          </p:cNvSpPr>
          <p:nvPr>
            <p:ph type="sldImg"/>
          </p:nvPr>
        </p:nvSpPr>
        <p:spPr>
          <a:ln/>
        </p:spPr>
      </p:sp>
      <p:sp>
        <p:nvSpPr>
          <p:cNvPr id="29699" name="Notes Placeholder 2">
            <a:extLst>
              <a:ext uri="{FF2B5EF4-FFF2-40B4-BE49-F238E27FC236}">
                <a16:creationId xmlns:a16="http://schemas.microsoft.com/office/drawing/2014/main" id="{1B6FF4A4-621F-7F69-0D21-583BE415439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000000"/>
                </a:solidFill>
                <a:effectLst/>
                <a:latin typeface="Arial" panose="020B0604020202020204" pitchFamily="34" charset="0"/>
              </a:rPr>
              <a:t>Protection of Children Act 1999 – also known as POCA. This Act was the first step towards the government providing a framework for a coherent cross sector scheme for identifying individuals who are unsuitable to work with children. Once individuals have been identified as unsuitable, they are prevented from ever gaining access to children through work. This significantly increased the level of protection for children. However it is reliant of employers carrying out pre employment checks. The police authority keep a list, titled List 99 with all those individuals who are unsuitable to work with children and vulnerable adults. </a:t>
            </a:r>
            <a:endParaRPr lang="en-GB" dirty="0">
              <a:cs typeface="Arial"/>
            </a:endParaRPr>
          </a:p>
        </p:txBody>
      </p:sp>
      <p:sp>
        <p:nvSpPr>
          <p:cNvPr id="29700" name="Slide Number Placeholder 3">
            <a:extLst>
              <a:ext uri="{FF2B5EF4-FFF2-40B4-BE49-F238E27FC236}">
                <a16:creationId xmlns:a16="http://schemas.microsoft.com/office/drawing/2014/main" id="{AE3D2FBD-BEFD-9FBB-163E-F64F8C1D815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4C0EF49-E06B-4CEB-8354-BE722B653F2A}" type="slidenum">
              <a:rPr lang="cy-GB" altLang="en-US" sz="1200" smtClean="0">
                <a:latin typeface="Arial" panose="020B0604020202020204" pitchFamily="34" charset="0"/>
              </a:rPr>
              <a:pPr/>
              <a:t>15</a:t>
            </a:fld>
            <a:endParaRPr lang="cy-GB" altLang="en-US" sz="120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6432D91A-1B78-3F50-DCC3-2D59BCDD5FEC}"/>
              </a:ext>
            </a:extLst>
          </p:cNvPr>
          <p:cNvSpPr>
            <a:spLocks noGrp="1" noRot="1" noChangeAspect="1" noChangeArrowheads="1" noTextEdit="1"/>
          </p:cNvSpPr>
          <p:nvPr>
            <p:ph type="sldImg"/>
          </p:nvPr>
        </p:nvSpPr>
        <p:spPr>
          <a:ln/>
        </p:spPr>
      </p:sp>
      <p:sp>
        <p:nvSpPr>
          <p:cNvPr id="33795" name="Notes Placeholder 2">
            <a:extLst>
              <a:ext uri="{FF2B5EF4-FFF2-40B4-BE49-F238E27FC236}">
                <a16:creationId xmlns:a16="http://schemas.microsoft.com/office/drawing/2014/main" id="{39A5F07C-FF0C-4257-7333-A1899D61D69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dirty="0">
              <a:cs typeface="Arial"/>
            </a:endParaRPr>
          </a:p>
          <a:p>
            <a:pPr algn="l" rtl="0" fontAlgn="base"/>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The Care Standards Act 2000 was introduced to regulate, and ensure that agencies/ providers were competent in their duty of care, and to develop a level playing ﬁeld for all service providers including the elderly, children and vulnerable adults.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All care settings will need to register and comply. Inspection, regulation and reviewing of services is carried out under this ACT.</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Care Inspectorate Wales (formerly CSSIW Care and Social Services Inspectorate Wales) was set up as a direct result of this Act. NMS.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Not relevant in schools.</a:t>
            </a:r>
            <a:endParaRPr lang="en-GB" b="0" i="0" dirty="0">
              <a:solidFill>
                <a:srgbClr val="444444"/>
              </a:solidFill>
              <a:effectLst/>
              <a:latin typeface="Calibri" panose="020F0502020204030204" pitchFamily="34" charset="0"/>
            </a:endParaRPr>
          </a:p>
          <a:p>
            <a:endParaRPr lang="en-GB" dirty="0">
              <a:cs typeface="Arial"/>
            </a:endParaRPr>
          </a:p>
        </p:txBody>
      </p:sp>
      <p:sp>
        <p:nvSpPr>
          <p:cNvPr id="33796" name="Slide Number Placeholder 3">
            <a:extLst>
              <a:ext uri="{FF2B5EF4-FFF2-40B4-BE49-F238E27FC236}">
                <a16:creationId xmlns:a16="http://schemas.microsoft.com/office/drawing/2014/main" id="{F1BE9B11-096F-3500-330B-9E808A8E264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1261D5C5-C128-4378-A174-45172245AE4E}" type="slidenum">
              <a:rPr lang="cy-GB" altLang="en-US" sz="1200" smtClean="0">
                <a:latin typeface="Arial" panose="020B0604020202020204" pitchFamily="34" charset="0"/>
              </a:rPr>
              <a:pPr/>
              <a:t>16</a:t>
            </a:fld>
            <a:endParaRPr lang="cy-GB" altLang="en-US" sz="1200">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0EFB8CAC-28D1-DD15-2E6F-D64D43673090}"/>
              </a:ext>
            </a:extLst>
          </p:cNvPr>
          <p:cNvSpPr>
            <a:spLocks noGrp="1" noRot="1" noChangeAspect="1" noChangeArrowheads="1" noTextEdit="1"/>
          </p:cNvSpPr>
          <p:nvPr>
            <p:ph type="sldImg"/>
          </p:nvPr>
        </p:nvSpPr>
        <p:spPr>
          <a:ln/>
        </p:spPr>
      </p:sp>
      <p:sp>
        <p:nvSpPr>
          <p:cNvPr id="35843" name="Notes Placeholder 2">
            <a:extLst>
              <a:ext uri="{FF2B5EF4-FFF2-40B4-BE49-F238E27FC236}">
                <a16:creationId xmlns:a16="http://schemas.microsoft.com/office/drawing/2014/main" id="{DBBF95A2-5CE2-5664-DE4C-7130B518767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Childcare Act 2006 – emphasis on standards of care and protection and working together for care settings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Again not relevant in schools, only for non-maintained settings and services offering paid childcare such as afterschool clubs and wraparound.</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Ensure that there is sufficient care available – 30 hours childcare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Provide information to families – Family Information Service</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Agencies required to work together.</a:t>
            </a:r>
            <a:endParaRPr lang="en-GB" b="0" i="0" dirty="0">
              <a:solidFill>
                <a:srgbClr val="444444"/>
              </a:solidFill>
              <a:effectLst/>
              <a:latin typeface="Calibri" panose="020F0502020204030204" pitchFamily="34" charset="0"/>
            </a:endParaRPr>
          </a:p>
          <a:p>
            <a:endParaRPr lang="en-GB" dirty="0">
              <a:cs typeface="Arial"/>
            </a:endParaRPr>
          </a:p>
        </p:txBody>
      </p:sp>
      <p:sp>
        <p:nvSpPr>
          <p:cNvPr id="35844" name="Slide Number Placeholder 3">
            <a:extLst>
              <a:ext uri="{FF2B5EF4-FFF2-40B4-BE49-F238E27FC236}">
                <a16:creationId xmlns:a16="http://schemas.microsoft.com/office/drawing/2014/main" id="{E4BFF105-CE27-541C-CF5D-B878D35ABBA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2272ACFB-190E-410F-B472-08D8AA982B5F}" type="slidenum">
              <a:rPr lang="cy-GB" altLang="en-US" sz="1200" smtClean="0">
                <a:latin typeface="Arial" panose="020B0604020202020204" pitchFamily="34" charset="0"/>
              </a:rPr>
              <a:pPr/>
              <a:t>17</a:t>
            </a:fld>
            <a:endParaRPr lang="cy-GB" altLang="en-US" sz="1200">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232E5389-F07F-0C5F-2664-DE4CA2E58603}"/>
              </a:ext>
            </a:extLst>
          </p:cNvPr>
          <p:cNvSpPr>
            <a:spLocks noGrp="1" noRot="1" noChangeAspect="1" noChangeArrowheads="1" noTextEdit="1"/>
          </p:cNvSpPr>
          <p:nvPr>
            <p:ph type="sldImg"/>
          </p:nvPr>
        </p:nvSpPr>
        <p:spPr>
          <a:ln/>
        </p:spPr>
      </p:sp>
      <p:sp>
        <p:nvSpPr>
          <p:cNvPr id="37891" name="Notes Placeholder 2">
            <a:extLst>
              <a:ext uri="{FF2B5EF4-FFF2-40B4-BE49-F238E27FC236}">
                <a16:creationId xmlns:a16="http://schemas.microsoft.com/office/drawing/2014/main" id="{F6B3332E-70B3-702F-B397-B8BA56AA725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r>
              <a:rPr lang="en-GB" sz="1800" b="0" i="0" u="none" strike="noStrike" dirty="0">
                <a:solidFill>
                  <a:srgbClr val="000000"/>
                </a:solidFill>
                <a:effectLst/>
                <a:latin typeface="Arial" panose="020B0604020202020204" pitchFamily="34" charset="0"/>
              </a:rPr>
              <a:t>Consider Devolution in 2000, Wales now has its own laws/ reports/regulations which are both separate and in addition to Acts of Parliament.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The Children and Young Person's Wales measure  2011</a:t>
            </a:r>
            <a:r>
              <a:rPr lang="en-GB" sz="1800" b="0" i="0" dirty="0">
                <a:solidFill>
                  <a:srgbClr val="44444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The Social Services and Well-being Act 2014</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GB" sz="1800" b="0" i="0" u="none" strike="noStrike" dirty="0">
                <a:solidFill>
                  <a:srgbClr val="000000"/>
                </a:solidFill>
                <a:effectLst/>
                <a:latin typeface="Arial" panose="020B0604020202020204" pitchFamily="34" charset="0"/>
              </a:rPr>
              <a:t>Social Care Wales</a:t>
            </a:r>
            <a:endParaRPr lang="en-GB" b="0" i="0" dirty="0">
              <a:solidFill>
                <a:srgbClr val="444444"/>
              </a:solidFill>
              <a:effectLst/>
              <a:latin typeface="Calibri" panose="020F0502020204030204" pitchFamily="34" charset="0"/>
            </a:endParaRPr>
          </a:p>
          <a:p>
            <a:endParaRPr lang="en-GB" altLang="en-US" dirty="0">
              <a:latin typeface="Arial" panose="020B0604020202020204" pitchFamily="34" charset="0"/>
            </a:endParaRPr>
          </a:p>
        </p:txBody>
      </p:sp>
      <p:sp>
        <p:nvSpPr>
          <p:cNvPr id="37892" name="Slide Number Placeholder 3">
            <a:extLst>
              <a:ext uri="{FF2B5EF4-FFF2-40B4-BE49-F238E27FC236}">
                <a16:creationId xmlns:a16="http://schemas.microsoft.com/office/drawing/2014/main" id="{B58CA1EF-DC09-BB7D-840A-7243FD597F1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0AA6E2F-5FC2-42B0-B5D4-677CBD116498}" type="slidenum">
              <a:rPr lang="cy-GB" altLang="en-US" sz="1200" smtClean="0">
                <a:latin typeface="Arial" panose="020B0604020202020204" pitchFamily="34" charset="0"/>
              </a:rPr>
              <a:pPr/>
              <a:t>18</a:t>
            </a:fld>
            <a:endParaRPr lang="cy-GB" altLang="en-US" sz="1200">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dirty="0">
                <a:solidFill>
                  <a:srgbClr val="000000"/>
                </a:solidFill>
                <a:effectLst/>
                <a:latin typeface="Arial" panose="020B0604020202020204" pitchFamily="34" charset="0"/>
              </a:rPr>
              <a:t>The Act provides the legal framework for improving the well-being of people who need care and support, and </a:t>
            </a:r>
            <a:r>
              <a:rPr lang="en-US" sz="1800" b="0" i="0" u="none" strike="noStrike" dirty="0" err="1">
                <a:solidFill>
                  <a:srgbClr val="000000"/>
                </a:solidFill>
                <a:effectLst/>
                <a:latin typeface="Arial" panose="020B0604020202020204" pitchFamily="34" charset="0"/>
              </a:rPr>
              <a:t>carers</a:t>
            </a:r>
            <a:r>
              <a:rPr lang="en-US" sz="1800" b="0" i="0" u="none" strike="noStrike" dirty="0">
                <a:solidFill>
                  <a:srgbClr val="000000"/>
                </a:solidFill>
                <a:effectLst/>
                <a:latin typeface="Arial" panose="020B0604020202020204" pitchFamily="34" charset="0"/>
              </a:rPr>
              <a:t> who need support, and for transforming social services in Wales.</a:t>
            </a:r>
            <a:endParaRPr lang="en-US" dirty="0">
              <a:latin typeface="Arial"/>
              <a:ea typeface="MS PGothic"/>
              <a:cs typeface="Arial"/>
            </a:endParaRPr>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a:pPr>
                <a:defRPr/>
              </a:pPr>
              <a:t>20</a:t>
            </a:fld>
            <a:endParaRPr lang="cy-GB" altLang="en-US"/>
          </a:p>
        </p:txBody>
      </p:sp>
    </p:spTree>
    <p:extLst>
      <p:ext uri="{BB962C8B-B14F-4D97-AF65-F5344CB8AC3E}">
        <p14:creationId xmlns:p14="http://schemas.microsoft.com/office/powerpoint/2010/main" val="13864184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800" b="0" i="0" u="none" strike="noStrike" dirty="0">
                <a:solidFill>
                  <a:srgbClr val="000000"/>
                </a:solidFill>
                <a:effectLst/>
                <a:latin typeface="Calibri" panose="020F0502020204030204" pitchFamily="34" charset="0"/>
              </a:rPr>
              <a:t>The new Wales Safeguarding Procedures 2019 were written as a result of this Act</a:t>
            </a:r>
            <a:r>
              <a:rPr lang="en-US" sz="1800" b="0" i="0" dirty="0">
                <a:solidFill>
                  <a:srgbClr val="444444"/>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Calibri" panose="020F0502020204030204" pitchFamily="34" charset="0"/>
              </a:rPr>
              <a:t>Following the introduction of the Social services and well-being (Wales) Act 2014, Welsh Government and Social Care Wales worked together to produce a new set of Safeguarding Procedures as the AWCPP from 2008 were no longer fit for purpose. Why? Because in that time, many things had changed, not just laws and statutory requirements, but also technology and Wales as a Nation, with new challenges presenting themselves such as immigration, child sexual exploitation, and Female Genital Mutilation (FGM). The original AWCPP were no longer able to provide clear procedures that were able to deal with the complexities of safeguarding.</a:t>
            </a:r>
            <a:r>
              <a:rPr lang="en-US" sz="1800" b="0" i="0" dirty="0">
                <a:solidFill>
                  <a:srgbClr val="444444"/>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Calibri" panose="020F0502020204030204" pitchFamily="34" charset="0"/>
              </a:rPr>
              <a:t>Emphasis on (slide content)</a:t>
            </a:r>
            <a:endParaRPr lang="en-US" b="0" i="0" dirty="0">
              <a:solidFill>
                <a:srgbClr val="444444"/>
              </a:solidFill>
              <a:effectLs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smtClean="0"/>
              <a:pPr>
                <a:defRPr/>
              </a:pPr>
              <a:t>21</a:t>
            </a:fld>
            <a:endParaRPr lang="cy-GB" altLang="en-US"/>
          </a:p>
        </p:txBody>
      </p:sp>
    </p:spTree>
    <p:extLst>
      <p:ext uri="{BB962C8B-B14F-4D97-AF65-F5344CB8AC3E}">
        <p14:creationId xmlns:p14="http://schemas.microsoft.com/office/powerpoint/2010/main" val="35193177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sz="1800" b="0" i="0" u="none" strike="noStrike" dirty="0">
                <a:solidFill>
                  <a:srgbClr val="000000"/>
                </a:solidFill>
                <a:effectLst/>
                <a:latin typeface="Arial" panose="020B0604020202020204" pitchFamily="34" charset="0"/>
              </a:rPr>
              <a:t>The Well-being of Future Generations Act requires public bodies in Wales to think about the long-term impact of their decisions, to work better with people, communities and each other, and to prevent persistent problems such as poverty, health inequalities and climate change.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Seven goals;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 prosperous </a:t>
            </a:r>
            <a:r>
              <a:rPr lang="en-US" sz="1800" b="0" i="0" u="none" strike="noStrike" dirty="0" err="1">
                <a:solidFill>
                  <a:srgbClr val="000000"/>
                </a:solidFill>
                <a:effectLst/>
                <a:latin typeface="Arial" panose="020B0604020202020204" pitchFamily="34" charset="0"/>
              </a:rPr>
              <a:t>wales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 resilient Wales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 more equal Wales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 healthier Wales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 Wales of cohesive communities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  Wales of vibrant culture and thriving Welsh language</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A globally responsible Wales</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It focuses on 5 ways of working</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Long term</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Integration</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Involvement</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Collaboration </a:t>
            </a:r>
            <a:r>
              <a:rPr lang="en-US" sz="1800" b="0" i="0" dirty="0">
                <a:solidFill>
                  <a:srgbClr val="444444"/>
                </a:solidFill>
                <a:effectLst/>
                <a:latin typeface="Arial" panose="020B0604020202020204" pitchFamily="34" charset="0"/>
              </a:rPr>
              <a:t>​</a:t>
            </a:r>
            <a:endParaRPr lang="en-US" b="0" i="0" dirty="0">
              <a:solidFill>
                <a:srgbClr val="444444"/>
              </a:solidFill>
              <a:effectLst/>
              <a:latin typeface="Calibri" panose="020F0502020204030204" pitchFamily="34" charset="0"/>
            </a:endParaRPr>
          </a:p>
          <a:p>
            <a:pPr algn="l" rtl="0" fontAlgn="base"/>
            <a:r>
              <a:rPr lang="en-US" sz="1800" b="0" i="0" u="none" strike="noStrike" dirty="0">
                <a:solidFill>
                  <a:srgbClr val="000000"/>
                </a:solidFill>
                <a:effectLst/>
                <a:latin typeface="Arial" panose="020B0604020202020204" pitchFamily="34" charset="0"/>
              </a:rPr>
              <a:t>Prevention</a:t>
            </a:r>
            <a:endParaRPr lang="en-US" b="0" i="0" dirty="0">
              <a:solidFill>
                <a:srgbClr val="444444"/>
              </a:solidFill>
              <a:effectLst/>
              <a:latin typeface="Calibri" panose="020F0502020204030204" pitchFamily="34" charset="0"/>
            </a:endParaRPr>
          </a:p>
          <a:p>
            <a:endParaRPr lang="en-US" dirty="0">
              <a:cs typeface="Arial"/>
            </a:endParaRPr>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a:pPr>
                <a:defRPr/>
              </a:pPr>
              <a:t>22</a:t>
            </a:fld>
            <a:endParaRPr lang="cy-GB" altLang="en-US"/>
          </a:p>
        </p:txBody>
      </p:sp>
    </p:spTree>
    <p:extLst>
      <p:ext uri="{BB962C8B-B14F-4D97-AF65-F5344CB8AC3E}">
        <p14:creationId xmlns:p14="http://schemas.microsoft.com/office/powerpoint/2010/main" val="2224883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a:solidFill>
                  <a:srgbClr val="000000"/>
                </a:solidFill>
                <a:effectLst/>
                <a:latin typeface="Calibri" panose="020F0502020204030204" pitchFamily="34" charset="0"/>
              </a:rPr>
              <a:t>A Child Practice Review (CPR) are t</a:t>
            </a:r>
            <a:r>
              <a:rPr lang="en-GB" b="1" i="0" u="none" strike="noStrike" dirty="0">
                <a:solidFill>
                  <a:srgbClr val="202124"/>
                </a:solidFill>
                <a:effectLst/>
                <a:latin typeface="arial" panose="020B0604020202020204" pitchFamily="34" charset="0"/>
              </a:rPr>
              <a:t>he new arrangements in Wales for undertaking multi-agency reviews involving a significant incident where abuse or neglect of a child is known or suspected. </a:t>
            </a:r>
            <a:r>
              <a:rPr lang="en-GB" b="0" i="0" u="none" strike="noStrike" dirty="0">
                <a:solidFill>
                  <a:srgbClr val="202124"/>
                </a:solidFill>
                <a:effectLst/>
                <a:latin typeface="arial" panose="020B0604020202020204" pitchFamily="34" charset="0"/>
              </a:rPr>
              <a:t>There are 2 different types of Child Practice Review – a concise review, where the child was not on the child protection register or in care in the 6 months prior to the incident, and an extended review, where the child has been on the child protection register or in care during the 6 months leading up to the incident.</a:t>
            </a:r>
            <a:r>
              <a:rPr lang="en-GB" b="0" i="0" dirty="0">
                <a:solidFill>
                  <a:srgbClr val="202124"/>
                </a:solidFill>
                <a:effectLst/>
                <a:latin typeface="arial" panose="020B0604020202020204" pitchFamily="34" charset="0"/>
              </a:rPr>
              <a:t>​</a:t>
            </a:r>
            <a:endParaRPr lang="en-GB" b="0" i="0" dirty="0">
              <a:solidFill>
                <a:srgbClr val="444444"/>
              </a:solidFill>
              <a:effectLst/>
              <a:latin typeface="Calibri" panose="020F0502020204030204" pitchFamily="34" charset="0"/>
            </a:endParaRPr>
          </a:p>
          <a:p>
            <a:pPr algn="l" rtl="0" fontAlgn="base"/>
            <a:r>
              <a:rPr lang="en-GB" b="0" i="0" u="none" strike="noStrike" dirty="0">
                <a:solidFill>
                  <a:srgbClr val="000000"/>
                </a:solidFill>
                <a:effectLst/>
                <a:latin typeface="Calibri" panose="020F0502020204030204" pitchFamily="34" charset="0"/>
              </a:rPr>
              <a:t>The purpose of Child-centred review is to identify where practitioners have failed to take a child-centred approach to safeguarding. Failing to do this can result in children’s experiences, wishes and feelings not being considered and children feeling marginalised. </a:t>
            </a:r>
            <a:r>
              <a:rPr lang="en-US" b="0" i="0" dirty="0">
                <a:solidFill>
                  <a:srgbClr val="000000"/>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Child practice reviews can positively impact practice by improving the participation of children in their own outcomes, this approach needs it be specific and unique to each child using a variety of approaches depending on the needs of the child. This could be done through play for younger children or perhaps through advocacy support for older children, however, individual needs must be considered and provided for.</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Child practice reviews can also allow us, by improving participation, to gain an insight into children’s lived experiences, identifying the risks and meeting the needs of a child is easier when there is an improved understanding of what that child’s lived experience is like. It is only by gaining this insight can practitioners understand how abuse, in whatever form identifying what the child wants to change about their life. </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It is important to understand what change children desire for themselves,  this can provide practitioners with an opportunity to understand how a child perceives what is happening to them, and what they want to change, identifying desired outcomes, child practice reviews can help do this. </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Whilst the child’s rights need to be central to any and all approaches, best interests should be paramount – a child practice review can help determine where that boundary lies.</a:t>
            </a:r>
            <a:endParaRPr lang="en-US" sz="1800" b="0" i="0" dirty="0">
              <a:solidFill>
                <a:srgbClr val="444444"/>
              </a:solidFill>
              <a:effectLs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smtClean="0"/>
              <a:pPr>
                <a:defRPr/>
              </a:pPr>
              <a:t>24</a:t>
            </a:fld>
            <a:endParaRPr lang="cy-GB" altLang="en-US"/>
          </a:p>
        </p:txBody>
      </p:sp>
    </p:spTree>
    <p:extLst>
      <p:ext uri="{BB962C8B-B14F-4D97-AF65-F5344CB8AC3E}">
        <p14:creationId xmlns:p14="http://schemas.microsoft.com/office/powerpoint/2010/main" val="18646082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Serious case revies you may be more familiar with. A Serious Case Review is commissioned if a child has lost their life or has been seriously injured and abuse is suspected. The purpose of a Serious case reviews is to highlight failings and identify and establish any opportunities to prevent those failings from happening again. And also to identify opportunities to improve collaboration and multiagency approaches.</a:t>
            </a:r>
            <a:endParaRPr lang="en-GB" dirty="0"/>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smtClean="0"/>
              <a:pPr>
                <a:defRPr/>
              </a:pPr>
              <a:t>25</a:t>
            </a:fld>
            <a:endParaRPr lang="cy-GB" altLang="en-US"/>
          </a:p>
        </p:txBody>
      </p:sp>
    </p:spTree>
    <p:extLst>
      <p:ext uri="{BB962C8B-B14F-4D97-AF65-F5344CB8AC3E}">
        <p14:creationId xmlns:p14="http://schemas.microsoft.com/office/powerpoint/2010/main" val="14917606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All four Nations have different child protection systems and procedures.</a:t>
            </a:r>
            <a:endParaRPr lang="en-GB" dirty="0"/>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smtClean="0"/>
              <a:pPr>
                <a:defRPr/>
              </a:pPr>
              <a:t>27</a:t>
            </a:fld>
            <a:endParaRPr lang="cy-GB" altLang="en-US"/>
          </a:p>
        </p:txBody>
      </p:sp>
    </p:spTree>
    <p:extLst>
      <p:ext uri="{BB962C8B-B14F-4D97-AF65-F5344CB8AC3E}">
        <p14:creationId xmlns:p14="http://schemas.microsoft.com/office/powerpoint/2010/main" val="38856077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Skim over, just make aware</a:t>
            </a:r>
            <a:endParaRPr lang="en-GB" dirty="0"/>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smtClean="0"/>
              <a:pPr>
                <a:defRPr/>
              </a:pPr>
              <a:t>29</a:t>
            </a:fld>
            <a:endParaRPr lang="cy-GB" altLang="en-US"/>
          </a:p>
        </p:txBody>
      </p:sp>
    </p:spTree>
    <p:extLst>
      <p:ext uri="{BB962C8B-B14F-4D97-AF65-F5344CB8AC3E}">
        <p14:creationId xmlns:p14="http://schemas.microsoft.com/office/powerpoint/2010/main" val="12151592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Skim over, just make aware</a:t>
            </a:r>
            <a:endParaRPr lang="en-GB" dirty="0"/>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smtClean="0"/>
              <a:pPr>
                <a:defRPr/>
              </a:pPr>
              <a:t>31</a:t>
            </a:fld>
            <a:endParaRPr lang="cy-GB" altLang="en-US"/>
          </a:p>
        </p:txBody>
      </p:sp>
    </p:spTree>
    <p:extLst>
      <p:ext uri="{BB962C8B-B14F-4D97-AF65-F5344CB8AC3E}">
        <p14:creationId xmlns:p14="http://schemas.microsoft.com/office/powerpoint/2010/main" val="22196544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Calibri" panose="020F0502020204030204" pitchFamily="34" charset="0"/>
              </a:rPr>
              <a:t>Skim over, just make aware</a:t>
            </a:r>
            <a:endParaRPr lang="en-GB" dirty="0"/>
          </a:p>
        </p:txBody>
      </p:sp>
      <p:sp>
        <p:nvSpPr>
          <p:cNvPr id="4" name="Slide Number Placeholder 3"/>
          <p:cNvSpPr>
            <a:spLocks noGrp="1"/>
          </p:cNvSpPr>
          <p:nvPr>
            <p:ph type="sldNum" sz="quarter" idx="5"/>
          </p:nvPr>
        </p:nvSpPr>
        <p:spPr/>
        <p:txBody>
          <a:bodyPr/>
          <a:lstStyle/>
          <a:p>
            <a:pPr>
              <a:defRPr/>
            </a:pPr>
            <a:fld id="{3340174D-BCC5-4533-8A0C-8F9ECBF6AE1B}" type="slidenum">
              <a:rPr lang="cy-GB" altLang="en-US" smtClean="0"/>
              <a:pPr>
                <a:defRPr/>
              </a:pPr>
              <a:t>33</a:t>
            </a:fld>
            <a:endParaRPr lang="cy-GB" altLang="en-US"/>
          </a:p>
        </p:txBody>
      </p:sp>
    </p:spTree>
    <p:extLst>
      <p:ext uri="{BB962C8B-B14F-4D97-AF65-F5344CB8AC3E}">
        <p14:creationId xmlns:p14="http://schemas.microsoft.com/office/powerpoint/2010/main" val="7639104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99E905A4-824C-AE5D-CA7D-F5E018AC5072}"/>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08C989AE-A130-BE6D-C316-96F8065A330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9156" name="Slide Number Placeholder 3">
            <a:extLst>
              <a:ext uri="{FF2B5EF4-FFF2-40B4-BE49-F238E27FC236}">
                <a16:creationId xmlns:a16="http://schemas.microsoft.com/office/drawing/2014/main" id="{273A69D5-36DB-AC5B-9C14-E520CE9F481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96CF7A3A-E6AE-4B4B-9745-C779A319FF08}" type="slidenum">
              <a:rPr lang="cy-GB" altLang="en-US" sz="1200" smtClean="0">
                <a:latin typeface="Arial" panose="020B0604020202020204" pitchFamily="34" charset="0"/>
              </a:rPr>
              <a:pPr/>
              <a:t>40</a:t>
            </a:fld>
            <a:endParaRPr lang="cy-GB" altLang="en-US" sz="1200">
              <a:latin typeface="Arial" panose="020B060402020202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FBB4C75B-B9D1-6C30-914A-DBB8DFAA0DF1}"/>
              </a:ext>
            </a:extLst>
          </p:cNvPr>
          <p:cNvSpPr>
            <a:spLocks noGrp="1" noRot="1" noChangeAspect="1" noChangeArrowheads="1" noTextEdit="1"/>
          </p:cNvSpPr>
          <p:nvPr>
            <p:ph type="sldImg"/>
          </p:nvPr>
        </p:nvSpPr>
        <p:spPr>
          <a:ln/>
        </p:spPr>
      </p:sp>
      <p:sp>
        <p:nvSpPr>
          <p:cNvPr id="53251" name="Notes Placeholder 2">
            <a:extLst>
              <a:ext uri="{FF2B5EF4-FFF2-40B4-BE49-F238E27FC236}">
                <a16:creationId xmlns:a16="http://schemas.microsoft.com/office/drawing/2014/main" id="{691E0862-74AA-6C69-E360-743A9267949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3252" name="Slide Number Placeholder 3">
            <a:extLst>
              <a:ext uri="{FF2B5EF4-FFF2-40B4-BE49-F238E27FC236}">
                <a16:creationId xmlns:a16="http://schemas.microsoft.com/office/drawing/2014/main" id="{242A8D92-9B3A-4FFE-806D-E3388D6772D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28663" indent="-279400">
              <a:defRPr sz="2400">
                <a:solidFill>
                  <a:schemeClr val="tx1"/>
                </a:solidFill>
                <a:latin typeface="Times" panose="02020603050405020304" pitchFamily="18" charset="0"/>
                <a:ea typeface="MS PGothic" panose="020B0600070205080204" pitchFamily="34" charset="-128"/>
              </a:defRPr>
            </a:lvl2pPr>
            <a:lvl3pPr marL="1120775" indent="-223838">
              <a:defRPr sz="2400">
                <a:solidFill>
                  <a:schemeClr val="tx1"/>
                </a:solidFill>
                <a:latin typeface="Times" panose="02020603050405020304" pitchFamily="18" charset="0"/>
                <a:ea typeface="MS PGothic" panose="020B0600070205080204" pitchFamily="34" charset="-128"/>
              </a:defRPr>
            </a:lvl3pPr>
            <a:lvl4pPr marL="1570038" indent="-223838">
              <a:defRPr sz="2400">
                <a:solidFill>
                  <a:schemeClr val="tx1"/>
                </a:solidFill>
                <a:latin typeface="Times" panose="02020603050405020304" pitchFamily="18" charset="0"/>
                <a:ea typeface="MS PGothic" panose="020B0600070205080204" pitchFamily="34" charset="-128"/>
              </a:defRPr>
            </a:lvl4pPr>
            <a:lvl5pPr marL="2019300" indent="-223838">
              <a:defRPr sz="2400">
                <a:solidFill>
                  <a:schemeClr val="tx1"/>
                </a:solidFill>
                <a:latin typeface="Times" panose="02020603050405020304" pitchFamily="18" charset="0"/>
                <a:ea typeface="MS PGothic" panose="020B0600070205080204" pitchFamily="34" charset="-128"/>
              </a:defRPr>
            </a:lvl5pPr>
            <a:lvl6pPr marL="24765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337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909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48100" indent="-223838"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78EC9454-F7AE-4315-8292-C51C0BEEF927}" type="slidenum">
              <a:rPr lang="cy-GB" altLang="en-US" sz="1200" smtClean="0">
                <a:latin typeface="Arial" panose="020B0604020202020204" pitchFamily="34" charset="0"/>
              </a:rPr>
              <a:pPr/>
              <a:t>42</a:t>
            </a:fld>
            <a:endParaRPr lang="cy-GB" altLang="en-US" sz="120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pPr>
              <a:defRPr/>
            </a:pPr>
            <a:fld id="{3A4CDF3E-1DE5-4F22-83CE-48F8043DC78E}"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pPr>
              <a:defRPr/>
            </a:pPr>
            <a:fld id="{4703781F-5CC8-493B-9CCE-5A2C53474CBD}" type="slidenum">
              <a:rPr lang="en-GB" altLang="en-US" smtClean="0"/>
              <a:pPr>
                <a:defRPr/>
              </a:pPr>
              <a:t>‹#›</a:t>
            </a:fld>
            <a:endParaRPr lang="en-GB" altLang="en-US"/>
          </a:p>
        </p:txBody>
      </p:sp>
    </p:spTree>
    <p:extLst>
      <p:ext uri="{BB962C8B-B14F-4D97-AF65-F5344CB8AC3E}">
        <p14:creationId xmlns:p14="http://schemas.microsoft.com/office/powerpoint/2010/main" val="4209570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pPr>
              <a:defRPr/>
            </a:pPr>
            <a:fld id="{3A4CDF3E-1DE5-4F22-83CE-48F8043DC78E}"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pPr>
              <a:defRPr/>
            </a:pPr>
            <a:fld id="{4703781F-5CC8-493B-9CCE-5A2C53474CBD}" type="slidenum">
              <a:rPr lang="en-GB" altLang="en-US" smtClean="0"/>
              <a:pPr>
                <a:defRPr/>
              </a:pPr>
              <a:t>‹#›</a:t>
            </a:fld>
            <a:endParaRPr lang="en-GB" altLang="en-US"/>
          </a:p>
        </p:txBody>
      </p:sp>
    </p:spTree>
    <p:extLst>
      <p:ext uri="{BB962C8B-B14F-4D97-AF65-F5344CB8AC3E}">
        <p14:creationId xmlns:p14="http://schemas.microsoft.com/office/powerpoint/2010/main" val="3502772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pPr>
              <a:defRPr/>
            </a:pPr>
            <a:fld id="{3A4CDF3E-1DE5-4F22-83CE-48F8043DC78E}"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pPr>
              <a:defRPr/>
            </a:pPr>
            <a:fld id="{4703781F-5CC8-493B-9CCE-5A2C53474CBD}" type="slidenum">
              <a:rPr lang="en-GB" altLang="en-US" smtClean="0"/>
              <a:pPr>
                <a:defRPr/>
              </a:pPr>
              <a:t>‹#›</a:t>
            </a:fld>
            <a:endParaRPr lang="en-GB" altLang="en-US"/>
          </a:p>
        </p:txBody>
      </p:sp>
    </p:spTree>
    <p:extLst>
      <p:ext uri="{BB962C8B-B14F-4D97-AF65-F5344CB8AC3E}">
        <p14:creationId xmlns:p14="http://schemas.microsoft.com/office/powerpoint/2010/main" val="581604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628650" y="1825625"/>
            <a:ext cx="38862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pPr>
              <a:defRPr/>
            </a:pPr>
            <a:fld id="{A66E2C41-1A40-4925-AEB2-4ECF1E252B01}" type="datetimeFigureOut">
              <a:rPr lang="en-GB" smtClean="0"/>
              <a:pPr>
                <a:defRPr/>
              </a:pPr>
              <a:t>12/06/2023</a:t>
            </a:fld>
            <a:endParaRPr lang="en-GB" dirty="0"/>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pPr>
              <a:defRPr/>
            </a:pPr>
            <a:fld id="{F4B89D88-934B-402F-84D3-13B6FB975A6F}" type="slidenum">
              <a:rPr lang="en-GB" altLang="en-US" smtClean="0"/>
              <a:pPr>
                <a:defRPr/>
              </a:pPr>
              <a:t>‹#›</a:t>
            </a:fld>
            <a:endParaRPr lang="en-GB" altLang="en-US"/>
          </a:p>
        </p:txBody>
      </p:sp>
    </p:spTree>
    <p:extLst>
      <p:ext uri="{BB962C8B-B14F-4D97-AF65-F5344CB8AC3E}">
        <p14:creationId xmlns:p14="http://schemas.microsoft.com/office/powerpoint/2010/main" val="2676397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pPr>
              <a:defRPr/>
            </a:pPr>
            <a:fld id="{E0DD149D-1F32-4BAD-8ECE-74BE8638DA5D}" type="datetimeFigureOut">
              <a:rPr lang="en-GB" smtClean="0"/>
              <a:pPr>
                <a:defRPr/>
              </a:pPr>
              <a:t>12/06/2023</a:t>
            </a:fld>
            <a:endParaRPr lang="en-GB" dirty="0"/>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pPr>
              <a:defRPr/>
            </a:pPr>
            <a:endParaRPr lang="en-US"/>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pPr>
              <a:defRPr/>
            </a:pPr>
            <a:fld id="{40EB3686-B866-45EE-853F-EEB76D54E337}" type="slidenum">
              <a:rPr lang="en-GB" altLang="en-US" smtClean="0"/>
              <a:pPr>
                <a:defRPr/>
              </a:pPr>
              <a:t>‹#›</a:t>
            </a:fld>
            <a:endParaRPr lang="en-GB" altLang="en-US"/>
          </a:p>
        </p:txBody>
      </p:sp>
    </p:spTree>
    <p:extLst>
      <p:ext uri="{BB962C8B-B14F-4D97-AF65-F5344CB8AC3E}">
        <p14:creationId xmlns:p14="http://schemas.microsoft.com/office/powerpoint/2010/main" val="4191839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pPr>
              <a:defRPr/>
            </a:pPr>
            <a:fld id="{405BD0C2-F06F-466C-93BA-E5C5A06B6B0E}" type="datetimeFigureOut">
              <a:rPr lang="en-GB" smtClean="0"/>
              <a:pPr>
                <a:defRPr/>
              </a:pPr>
              <a:t>12/06/2023</a:t>
            </a:fld>
            <a:endParaRPr lang="en-GB" dirty="0"/>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pPr>
              <a:defRPr/>
            </a:pPr>
            <a:endParaRPr lang="en-US"/>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pPr>
              <a:defRPr/>
            </a:pPr>
            <a:fld id="{671254B7-8B34-47C9-80D8-4DF2B9DD10D4}" type="slidenum">
              <a:rPr lang="en-GB" altLang="en-US" smtClean="0"/>
              <a:pPr>
                <a:defRPr/>
              </a:pPr>
              <a:t>‹#›</a:t>
            </a:fld>
            <a:endParaRPr lang="en-GB" altLang="en-US"/>
          </a:p>
        </p:txBody>
      </p:sp>
    </p:spTree>
    <p:extLst>
      <p:ext uri="{BB962C8B-B14F-4D97-AF65-F5344CB8AC3E}">
        <p14:creationId xmlns:p14="http://schemas.microsoft.com/office/powerpoint/2010/main" val="289310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pPr>
              <a:defRPr/>
            </a:pPr>
            <a:fld id="{10680542-9D56-44EE-AC64-2F1B0662E0A7}" type="datetimeFigureOut">
              <a:rPr lang="en-GB" smtClean="0"/>
              <a:pPr>
                <a:defRPr/>
              </a:pPr>
              <a:t>12/06/2023</a:t>
            </a:fld>
            <a:endParaRPr lang="en-GB" dirty="0"/>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pPr>
              <a:defRPr/>
            </a:pPr>
            <a:endParaRPr lang="en-US"/>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pPr>
              <a:defRPr/>
            </a:pPr>
            <a:fld id="{1702F4E2-6CD4-4E04-9653-F5F8CE0FC983}" type="slidenum">
              <a:rPr lang="en-GB" altLang="en-US" smtClean="0"/>
              <a:pPr>
                <a:defRPr/>
              </a:pPr>
              <a:t>‹#›</a:t>
            </a:fld>
            <a:endParaRPr lang="en-GB" altLang="en-US"/>
          </a:p>
        </p:txBody>
      </p:sp>
    </p:spTree>
    <p:extLst>
      <p:ext uri="{BB962C8B-B14F-4D97-AF65-F5344CB8AC3E}">
        <p14:creationId xmlns:p14="http://schemas.microsoft.com/office/powerpoint/2010/main" val="1257883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pPr>
              <a:defRPr/>
            </a:pPr>
            <a:fld id="{6524B4B2-E1C2-4416-B2FB-62D1EBF0A92C}" type="datetimeFigureOut">
              <a:rPr lang="en-GB" smtClean="0"/>
              <a:pPr>
                <a:defRPr/>
              </a:pPr>
              <a:t>12/06/2023</a:t>
            </a:fld>
            <a:endParaRPr lang="en-GB" dirty="0"/>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pPr>
              <a:defRPr/>
            </a:pPr>
            <a:fld id="{E1694740-FFDA-404E-9752-14C456207C9C}" type="slidenum">
              <a:rPr lang="en-GB" altLang="en-US" smtClean="0"/>
              <a:pPr>
                <a:defRPr/>
              </a:pPr>
              <a:t>‹#›</a:t>
            </a:fld>
            <a:endParaRPr lang="en-GB" altLang="en-US"/>
          </a:p>
        </p:txBody>
      </p:sp>
    </p:spTree>
    <p:extLst>
      <p:ext uri="{BB962C8B-B14F-4D97-AF65-F5344CB8AC3E}">
        <p14:creationId xmlns:p14="http://schemas.microsoft.com/office/powerpoint/2010/main" val="3352556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pPr>
              <a:defRPr/>
            </a:pPr>
            <a:fld id="{BD0C75B1-5334-4EBE-A4C2-1C334676E9EC}" type="datetimeFigureOut">
              <a:rPr lang="en-GB" smtClean="0"/>
              <a:pPr>
                <a:defRPr/>
              </a:pPr>
              <a:t>12/06/2023</a:t>
            </a:fld>
            <a:endParaRPr lang="en-GB" dirty="0"/>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pPr>
              <a:defRPr/>
            </a:pPr>
            <a:fld id="{6AFFAE30-B1B9-461B-84BB-5FD9456B1206}" type="slidenum">
              <a:rPr lang="en-GB" altLang="en-US" smtClean="0"/>
              <a:pPr>
                <a:defRPr/>
              </a:pPr>
              <a:t>‹#›</a:t>
            </a:fld>
            <a:endParaRPr lang="en-GB" altLang="en-US"/>
          </a:p>
        </p:txBody>
      </p:sp>
    </p:spTree>
    <p:extLst>
      <p:ext uri="{BB962C8B-B14F-4D97-AF65-F5344CB8AC3E}">
        <p14:creationId xmlns:p14="http://schemas.microsoft.com/office/powerpoint/2010/main" val="2188646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pPr>
              <a:defRPr/>
            </a:pPr>
            <a:fld id="{9FBC53AE-2CE4-449E-A234-EADD502D3401}"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pPr>
              <a:defRPr/>
            </a:pPr>
            <a:fld id="{06E48156-3B22-42EA-9875-82753E9607B5}" type="slidenum">
              <a:rPr lang="en-GB" altLang="en-US" smtClean="0"/>
              <a:pPr>
                <a:defRPr/>
              </a:pPr>
              <a:t>‹#›</a:t>
            </a:fld>
            <a:endParaRPr lang="en-GB" altLang="en-US"/>
          </a:p>
        </p:txBody>
      </p:sp>
    </p:spTree>
    <p:extLst>
      <p:ext uri="{BB962C8B-B14F-4D97-AF65-F5344CB8AC3E}">
        <p14:creationId xmlns:p14="http://schemas.microsoft.com/office/powerpoint/2010/main" val="2610523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pPr>
              <a:defRPr/>
            </a:pPr>
            <a:fld id="{4B4DC21A-FA62-4698-98FE-08F1FDC88F60}"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pPr>
              <a:defRPr/>
            </a:pPr>
            <a:fld id="{DD27CF11-1FFC-4ADF-B60A-5790D22D0F93}" type="slidenum">
              <a:rPr lang="en-GB" altLang="en-US" smtClean="0"/>
              <a:pPr>
                <a:defRPr/>
              </a:pPr>
              <a:t>‹#›</a:t>
            </a:fld>
            <a:endParaRPr lang="en-GB" altLang="en-US"/>
          </a:p>
        </p:txBody>
      </p:sp>
    </p:spTree>
    <p:extLst>
      <p:ext uri="{BB962C8B-B14F-4D97-AF65-F5344CB8AC3E}">
        <p14:creationId xmlns:p14="http://schemas.microsoft.com/office/powerpoint/2010/main" val="27015261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82759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310286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28858222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3381147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2E8CB-BB3C-0555-62DA-392DA18E1B1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0581A0E-B524-3FB4-DFE0-101D3B555C23}"/>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97F60C-4DF2-7892-801F-1EFA7D04C243}"/>
              </a:ext>
            </a:extLst>
          </p:cNvPr>
          <p:cNvSpPr>
            <a:spLocks noGrp="1"/>
          </p:cNvSpPr>
          <p:nvPr>
            <p:ph type="dt" sz="half" idx="10"/>
          </p:nvPr>
        </p:nvSpPr>
        <p:spPr/>
        <p:txBody>
          <a:body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3BDDDC0D-C069-D900-9C2A-E0432BEF5F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AC86BF-4EC2-8269-2C36-BE95A801E597}"/>
              </a:ext>
            </a:extLst>
          </p:cNvPr>
          <p:cNvSpPr>
            <a:spLocks noGrp="1"/>
          </p:cNvSpPr>
          <p:nvPr>
            <p:ph type="sldNum" sz="quarter" idx="12"/>
          </p:nvPr>
        </p:nvSpPr>
        <p:spPr/>
        <p:txBody>
          <a:bodyPr/>
          <a:lstStyle/>
          <a:p>
            <a:pPr>
              <a:defRPr/>
            </a:pPr>
            <a:fld id="{BC3992D4-C7F1-4FFC-85C4-7E1E586751AB}" type="slidenum">
              <a:rPr lang="en-GB" altLang="en-US" smtClean="0"/>
              <a:pPr>
                <a:defRPr/>
              </a:pPr>
              <a:t>‹#›</a:t>
            </a:fld>
            <a:endParaRPr lang="en-GB" altLang="en-US"/>
          </a:p>
        </p:txBody>
      </p:sp>
    </p:spTree>
    <p:extLst>
      <p:ext uri="{BB962C8B-B14F-4D97-AF65-F5344CB8AC3E}">
        <p14:creationId xmlns:p14="http://schemas.microsoft.com/office/powerpoint/2010/main" val="25935354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628650" y="1825625"/>
            <a:ext cx="38862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pPr>
              <a:defRPr/>
            </a:pPr>
            <a:fld id="{C5D46906-ACA7-47E6-9801-94950784BD64}" type="datetimeFigureOut">
              <a:rPr lang="en-GB" smtClean="0"/>
              <a:pPr>
                <a:defRPr/>
              </a:pPr>
              <a:t>12/06/2023</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pPr>
              <a:defRPr/>
            </a:pPr>
            <a:fld id="{DE29F454-87CC-49AD-B415-A173991E88F6}" type="slidenum">
              <a:rPr lang="en-GB" altLang="en-US" smtClean="0"/>
              <a:pPr>
                <a:defRPr/>
              </a:pPr>
              <a:t>‹#›</a:t>
            </a:fld>
            <a:endParaRPr lang="en-GB" altLang="en-US"/>
          </a:p>
        </p:txBody>
      </p:sp>
    </p:spTree>
    <p:extLst>
      <p:ext uri="{BB962C8B-B14F-4D97-AF65-F5344CB8AC3E}">
        <p14:creationId xmlns:p14="http://schemas.microsoft.com/office/powerpoint/2010/main" val="18735497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73C0-40CF-2FC9-94C3-7213AD87A74E}"/>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62FEBA-4439-3719-5772-FBD1D3F4144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E968AFC-731D-1424-00C3-2B73CD34B5BD}"/>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77DC241-E3F6-80DA-8CC3-C16B552030D9}"/>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1F43FBDA-C41A-F520-F63D-D095AED9FEA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D75BDA3-F855-28ED-3643-0A9DEEC854D9}"/>
              </a:ext>
            </a:extLst>
          </p:cNvPr>
          <p:cNvSpPr>
            <a:spLocks noGrp="1"/>
          </p:cNvSpPr>
          <p:nvPr>
            <p:ph type="dt" sz="half" idx="10"/>
          </p:nvPr>
        </p:nvSpPr>
        <p:spPr/>
        <p:txBody>
          <a:bodyPr/>
          <a:lstStyle/>
          <a:p>
            <a:pPr>
              <a:defRPr/>
            </a:pPr>
            <a:fld id="{1AF878FA-30AC-4C36-BC8B-BCA34C6838D9}" type="datetimeFigureOut">
              <a:rPr lang="en-GB" smtClean="0"/>
              <a:pPr>
                <a:defRPr/>
              </a:pPr>
              <a:t>12/06/2023</a:t>
            </a:fld>
            <a:endParaRPr lang="en-GB"/>
          </a:p>
        </p:txBody>
      </p:sp>
      <p:sp>
        <p:nvSpPr>
          <p:cNvPr id="8" name="Footer Placeholder 7">
            <a:extLst>
              <a:ext uri="{FF2B5EF4-FFF2-40B4-BE49-F238E27FC236}">
                <a16:creationId xmlns:a16="http://schemas.microsoft.com/office/drawing/2014/main" id="{23FB818B-D670-7C6C-3F24-777531E2BE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AE22EEB-E88B-F4E8-05C4-36167E8DF927}"/>
              </a:ext>
            </a:extLst>
          </p:cNvPr>
          <p:cNvSpPr>
            <a:spLocks noGrp="1"/>
          </p:cNvSpPr>
          <p:nvPr>
            <p:ph type="sldNum" sz="quarter" idx="12"/>
          </p:nvPr>
        </p:nvSpPr>
        <p:spPr/>
        <p:txBody>
          <a:bodyPr/>
          <a:lstStyle/>
          <a:p>
            <a:pPr>
              <a:defRPr/>
            </a:pPr>
            <a:fld id="{E75E81B2-52DE-4635-8881-907B84CC39BD}" type="slidenum">
              <a:rPr lang="en-GB" altLang="en-US" smtClean="0"/>
              <a:pPr>
                <a:defRPr/>
              </a:pPr>
              <a:t>‹#›</a:t>
            </a:fld>
            <a:endParaRPr lang="en-GB" altLang="en-US"/>
          </a:p>
        </p:txBody>
      </p:sp>
    </p:spTree>
    <p:extLst>
      <p:ext uri="{BB962C8B-B14F-4D97-AF65-F5344CB8AC3E}">
        <p14:creationId xmlns:p14="http://schemas.microsoft.com/office/powerpoint/2010/main" val="19529356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45EB-EFE0-30D7-0E67-6C76905F90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DD2B245-0227-51D7-1EBB-846299BB0A3C}"/>
              </a:ext>
            </a:extLst>
          </p:cNvPr>
          <p:cNvSpPr>
            <a:spLocks noGrp="1"/>
          </p:cNvSpPr>
          <p:nvPr>
            <p:ph type="dt" sz="half" idx="10"/>
          </p:nvPr>
        </p:nvSpPr>
        <p:spPr/>
        <p:txBody>
          <a:bodyPr/>
          <a:lstStyle/>
          <a:p>
            <a:pPr>
              <a:defRPr/>
            </a:pPr>
            <a:fld id="{133F55D3-DEC4-4DA2-A47E-6A2949D6D937}" type="datetimeFigureOut">
              <a:rPr lang="en-GB" smtClean="0"/>
              <a:pPr>
                <a:defRPr/>
              </a:pPr>
              <a:t>12/06/2023</a:t>
            </a:fld>
            <a:endParaRPr lang="en-GB"/>
          </a:p>
        </p:txBody>
      </p:sp>
      <p:sp>
        <p:nvSpPr>
          <p:cNvPr id="4" name="Footer Placeholder 3">
            <a:extLst>
              <a:ext uri="{FF2B5EF4-FFF2-40B4-BE49-F238E27FC236}">
                <a16:creationId xmlns:a16="http://schemas.microsoft.com/office/drawing/2014/main" id="{3583351B-CEA3-677C-4B19-EFDE61CE607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89C6770-6E5B-0453-9F84-3259461F9C31}"/>
              </a:ext>
            </a:extLst>
          </p:cNvPr>
          <p:cNvSpPr>
            <a:spLocks noGrp="1"/>
          </p:cNvSpPr>
          <p:nvPr>
            <p:ph type="sldNum" sz="quarter" idx="12"/>
          </p:nvPr>
        </p:nvSpPr>
        <p:spPr/>
        <p:txBody>
          <a:bodyPr/>
          <a:lstStyle/>
          <a:p>
            <a:pPr>
              <a:defRPr/>
            </a:pPr>
            <a:fld id="{CC6EBC26-0510-45A0-960C-20D9FA7CC5E6}" type="slidenum">
              <a:rPr lang="en-GB" altLang="en-US" smtClean="0"/>
              <a:pPr>
                <a:defRPr/>
              </a:pPr>
              <a:t>‹#›</a:t>
            </a:fld>
            <a:endParaRPr lang="en-GB" altLang="en-US"/>
          </a:p>
        </p:txBody>
      </p:sp>
    </p:spTree>
    <p:extLst>
      <p:ext uri="{BB962C8B-B14F-4D97-AF65-F5344CB8AC3E}">
        <p14:creationId xmlns:p14="http://schemas.microsoft.com/office/powerpoint/2010/main" val="3507993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pPr>
              <a:defRPr/>
            </a:pPr>
            <a:fld id="{6B1E34B3-441E-49F0-B008-E18D480D03C0}" type="datetimeFigureOut">
              <a:rPr lang="en-GB" smtClean="0"/>
              <a:pPr>
                <a:defRPr/>
              </a:pPr>
              <a:t>12/06/2023</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pPr>
              <a:defRPr/>
            </a:pPr>
            <a:fld id="{A3AF10F6-B9DD-4C1A-8505-D614A5501155}" type="slidenum">
              <a:rPr lang="en-GB" altLang="en-US" smtClean="0"/>
              <a:pPr>
                <a:defRPr/>
              </a:pPr>
              <a:t>‹#›</a:t>
            </a:fld>
            <a:endParaRPr lang="en-GB" altLang="en-US"/>
          </a:p>
        </p:txBody>
      </p:sp>
    </p:spTree>
    <p:extLst>
      <p:ext uri="{BB962C8B-B14F-4D97-AF65-F5344CB8AC3E}">
        <p14:creationId xmlns:p14="http://schemas.microsoft.com/office/powerpoint/2010/main" val="12459623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05429-5ED5-C3BE-6F81-3CCFC4281A8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E20B3F-69E4-2E87-3D2A-A211D969307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B0081D-D046-9AA5-B55C-F1476899EAD9}"/>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2DCC585-60AE-1B13-426D-5D63F16EE613}"/>
              </a:ext>
            </a:extLst>
          </p:cNvPr>
          <p:cNvSpPr>
            <a:spLocks noGrp="1"/>
          </p:cNvSpPr>
          <p:nvPr>
            <p:ph type="dt" sz="half" idx="10"/>
          </p:nvPr>
        </p:nvSpPr>
        <p:spPr/>
        <p:txBody>
          <a:bodyPr/>
          <a:lstStyle/>
          <a:p>
            <a:pPr>
              <a:defRPr/>
            </a:pPr>
            <a:fld id="{0E154046-7230-45D0-8EAE-E8ACFE9C1DFD}" type="datetimeFigureOut">
              <a:rPr lang="en-GB" smtClean="0"/>
              <a:pPr>
                <a:defRPr/>
              </a:pPr>
              <a:t>12/06/2023</a:t>
            </a:fld>
            <a:endParaRPr lang="en-GB"/>
          </a:p>
        </p:txBody>
      </p:sp>
      <p:sp>
        <p:nvSpPr>
          <p:cNvPr id="6" name="Footer Placeholder 5">
            <a:extLst>
              <a:ext uri="{FF2B5EF4-FFF2-40B4-BE49-F238E27FC236}">
                <a16:creationId xmlns:a16="http://schemas.microsoft.com/office/drawing/2014/main" id="{16CEED50-9BCF-5ACB-45AC-98A93736B7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175145-BA89-CABD-010A-9A07B1CBCDD9}"/>
              </a:ext>
            </a:extLst>
          </p:cNvPr>
          <p:cNvSpPr>
            <a:spLocks noGrp="1"/>
          </p:cNvSpPr>
          <p:nvPr>
            <p:ph type="sldNum" sz="quarter" idx="12"/>
          </p:nvPr>
        </p:nvSpPr>
        <p:spPr/>
        <p:txBody>
          <a:bodyPr/>
          <a:lstStyle/>
          <a:p>
            <a:pPr>
              <a:defRPr/>
            </a:pPr>
            <a:fld id="{279B80F5-4112-46D8-815C-7670ED5CED5E}" type="slidenum">
              <a:rPr lang="en-GB" altLang="en-US" smtClean="0"/>
              <a:pPr>
                <a:defRPr/>
              </a:pPr>
              <a:t>‹#›</a:t>
            </a:fld>
            <a:endParaRPr lang="en-GB" altLang="en-US"/>
          </a:p>
        </p:txBody>
      </p:sp>
    </p:spTree>
    <p:extLst>
      <p:ext uri="{BB962C8B-B14F-4D97-AF65-F5344CB8AC3E}">
        <p14:creationId xmlns:p14="http://schemas.microsoft.com/office/powerpoint/2010/main" val="34700090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44A72-BFF5-07D3-EB95-6561DCD0775D}"/>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65523C4-94D3-8BD7-C57A-526984C65032}"/>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8DD0C316-DADC-B88B-64F0-88B60298022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2681A5E-2120-D45E-E2E9-E0D2C1FD69B0}"/>
              </a:ext>
            </a:extLst>
          </p:cNvPr>
          <p:cNvSpPr>
            <a:spLocks noGrp="1"/>
          </p:cNvSpPr>
          <p:nvPr>
            <p:ph type="dt" sz="half" idx="10"/>
          </p:nvPr>
        </p:nvSpPr>
        <p:spPr/>
        <p:txBody>
          <a:bodyPr/>
          <a:lstStyle/>
          <a:p>
            <a:pPr>
              <a:defRPr/>
            </a:pPr>
            <a:fld id="{66CC35D4-F630-4434-A113-7D5E86CE56EA}" type="datetimeFigureOut">
              <a:rPr lang="en-GB" smtClean="0"/>
              <a:pPr>
                <a:defRPr/>
              </a:pPr>
              <a:t>12/06/2023</a:t>
            </a:fld>
            <a:endParaRPr lang="en-GB"/>
          </a:p>
        </p:txBody>
      </p:sp>
      <p:sp>
        <p:nvSpPr>
          <p:cNvPr id="6" name="Footer Placeholder 5">
            <a:extLst>
              <a:ext uri="{FF2B5EF4-FFF2-40B4-BE49-F238E27FC236}">
                <a16:creationId xmlns:a16="http://schemas.microsoft.com/office/drawing/2014/main" id="{D90C6E2B-B33C-DE23-7809-9F0E7BFDC4B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1FE30C-6546-978E-A52B-0949E86B6921}"/>
              </a:ext>
            </a:extLst>
          </p:cNvPr>
          <p:cNvSpPr>
            <a:spLocks noGrp="1"/>
          </p:cNvSpPr>
          <p:nvPr>
            <p:ph type="sldNum" sz="quarter" idx="12"/>
          </p:nvPr>
        </p:nvSpPr>
        <p:spPr/>
        <p:txBody>
          <a:bodyPr/>
          <a:lstStyle/>
          <a:p>
            <a:pPr>
              <a:defRPr/>
            </a:pPr>
            <a:fld id="{79EE503D-C6EC-4958-A8A6-A7AB1EADD5B5}" type="slidenum">
              <a:rPr lang="en-GB" altLang="en-US" smtClean="0"/>
              <a:pPr>
                <a:defRPr/>
              </a:pPr>
              <a:t>‹#›</a:t>
            </a:fld>
            <a:endParaRPr lang="en-GB" altLang="en-US"/>
          </a:p>
        </p:txBody>
      </p:sp>
    </p:spTree>
    <p:extLst>
      <p:ext uri="{BB962C8B-B14F-4D97-AF65-F5344CB8AC3E}">
        <p14:creationId xmlns:p14="http://schemas.microsoft.com/office/powerpoint/2010/main" val="24380127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8AA09-3787-C63D-5C8C-BD19BE19679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CD17DA-301A-C4F5-B776-9A19953030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15888-0BCF-5E36-BEEB-D2F3D1843DC1}"/>
              </a:ext>
            </a:extLst>
          </p:cNvPr>
          <p:cNvSpPr>
            <a:spLocks noGrp="1"/>
          </p:cNvSpPr>
          <p:nvPr>
            <p:ph type="dt" sz="half" idx="10"/>
          </p:nvPr>
        </p:nvSpPr>
        <p:spPr/>
        <p:txBody>
          <a:bodyPr/>
          <a:lstStyle/>
          <a:p>
            <a:pPr>
              <a:defRPr/>
            </a:pPr>
            <a:fld id="{4D535862-AED1-4D10-B49A-19DB0E56CD9C}" type="datetimeFigureOut">
              <a:rPr lang="en-GB" smtClean="0"/>
              <a:pPr>
                <a:defRPr/>
              </a:pPr>
              <a:t>12/06/2023</a:t>
            </a:fld>
            <a:endParaRPr lang="en-GB"/>
          </a:p>
        </p:txBody>
      </p:sp>
      <p:sp>
        <p:nvSpPr>
          <p:cNvPr id="5" name="Footer Placeholder 4">
            <a:extLst>
              <a:ext uri="{FF2B5EF4-FFF2-40B4-BE49-F238E27FC236}">
                <a16:creationId xmlns:a16="http://schemas.microsoft.com/office/drawing/2014/main" id="{3A16C6E8-9525-0C3D-5753-D62FE71653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7171B1-BE30-34EF-6BAC-F8D7EA5D8BBB}"/>
              </a:ext>
            </a:extLst>
          </p:cNvPr>
          <p:cNvSpPr>
            <a:spLocks noGrp="1"/>
          </p:cNvSpPr>
          <p:nvPr>
            <p:ph type="sldNum" sz="quarter" idx="12"/>
          </p:nvPr>
        </p:nvSpPr>
        <p:spPr/>
        <p:txBody>
          <a:bodyPr/>
          <a:lstStyle/>
          <a:p>
            <a:pPr>
              <a:defRPr/>
            </a:pPr>
            <a:fld id="{8E4DE58A-640B-4815-AF09-61BD526FA78C}" type="slidenum">
              <a:rPr lang="en-GB" altLang="en-US" smtClean="0"/>
              <a:pPr>
                <a:defRPr/>
              </a:pPr>
              <a:t>‹#›</a:t>
            </a:fld>
            <a:endParaRPr lang="en-GB" altLang="en-US"/>
          </a:p>
        </p:txBody>
      </p:sp>
    </p:spTree>
    <p:extLst>
      <p:ext uri="{BB962C8B-B14F-4D97-AF65-F5344CB8AC3E}">
        <p14:creationId xmlns:p14="http://schemas.microsoft.com/office/powerpoint/2010/main" val="720675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1046126-E97E-74B3-429A-CEA866415A67}"/>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AEEE51-B56D-E925-A7AC-08B3FD7C0F1E}"/>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5B83C2-6FA2-0625-E056-AE2C79D7D1D7}"/>
              </a:ext>
            </a:extLst>
          </p:cNvPr>
          <p:cNvSpPr>
            <a:spLocks noGrp="1"/>
          </p:cNvSpPr>
          <p:nvPr>
            <p:ph type="dt" sz="half" idx="10"/>
          </p:nvPr>
        </p:nvSpPr>
        <p:spPr/>
        <p:txBody>
          <a:bodyPr/>
          <a:lstStyle/>
          <a:p>
            <a:pPr>
              <a:defRPr/>
            </a:pPr>
            <a:fld id="{5DAD014F-4A9F-4E4D-BCF3-FF3F4DBE7765}" type="datetimeFigureOut">
              <a:rPr lang="en-GB" smtClean="0"/>
              <a:pPr>
                <a:defRPr/>
              </a:pPr>
              <a:t>12/06/2023</a:t>
            </a:fld>
            <a:endParaRPr lang="en-GB"/>
          </a:p>
        </p:txBody>
      </p:sp>
      <p:sp>
        <p:nvSpPr>
          <p:cNvPr id="5" name="Footer Placeholder 4">
            <a:extLst>
              <a:ext uri="{FF2B5EF4-FFF2-40B4-BE49-F238E27FC236}">
                <a16:creationId xmlns:a16="http://schemas.microsoft.com/office/drawing/2014/main" id="{B4754DC7-4280-32DE-7370-9970B414A3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EC7442D-AAA0-4E99-15BE-8E332A16092E}"/>
              </a:ext>
            </a:extLst>
          </p:cNvPr>
          <p:cNvSpPr>
            <a:spLocks noGrp="1"/>
          </p:cNvSpPr>
          <p:nvPr>
            <p:ph type="sldNum" sz="quarter" idx="12"/>
          </p:nvPr>
        </p:nvSpPr>
        <p:spPr/>
        <p:txBody>
          <a:bodyPr/>
          <a:lstStyle/>
          <a:p>
            <a:pPr>
              <a:defRPr/>
            </a:pPr>
            <a:fld id="{9616F03F-AA78-4C02-9E72-B59EA2256EED}" type="slidenum">
              <a:rPr lang="en-GB" altLang="en-US" smtClean="0"/>
              <a:pPr>
                <a:defRPr/>
              </a:pPr>
              <a:t>‹#›</a:t>
            </a:fld>
            <a:endParaRPr lang="en-GB" altLang="en-US"/>
          </a:p>
        </p:txBody>
      </p:sp>
    </p:spTree>
    <p:extLst>
      <p:ext uri="{BB962C8B-B14F-4D97-AF65-F5344CB8AC3E}">
        <p14:creationId xmlns:p14="http://schemas.microsoft.com/office/powerpoint/2010/main" val="3155524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3A4CDF3E-1DE5-4F22-83CE-48F8043DC78E}"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4703781F-5CC8-493B-9CCE-5A2C53474CBD}" type="slidenum">
              <a:rPr lang="en-GB" altLang="en-US" smtClean="0"/>
              <a:pPr>
                <a:defRPr/>
              </a:pPr>
              <a:t>‹#›</a:t>
            </a:fld>
            <a:endParaRPr lang="en-GB" altLang="en-US"/>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8298656" y="0"/>
            <a:ext cx="866775" cy="115416"/>
          </a:xfrm>
          <a:prstGeom prst="rect">
            <a:avLst/>
          </a:prstGeom>
        </p:spPr>
        <p:txBody>
          <a:bodyPr horzOverflow="overflow" lIns="0" tIns="0" rIns="0" bIns="0">
            <a:spAutoFit/>
          </a:bodyPr>
          <a:lstStyle/>
          <a:p>
            <a:pPr algn="r"/>
            <a:r>
              <a:rPr lang="en-GB" sz="75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5"/>
          <a:stretch>
            <a:fillRect/>
          </a:stretch>
        </p:blipFill>
        <p:spPr>
          <a:xfrm>
            <a:off x="21431" y="5713837"/>
            <a:ext cx="9144000" cy="1196127"/>
          </a:xfrm>
          <a:prstGeom prst="rect">
            <a:avLst/>
          </a:prstGeom>
        </p:spPr>
      </p:pic>
    </p:spTree>
    <p:extLst>
      <p:ext uri="{BB962C8B-B14F-4D97-AF65-F5344CB8AC3E}">
        <p14:creationId xmlns:p14="http://schemas.microsoft.com/office/powerpoint/2010/main" val="3074185440"/>
      </p:ext>
    </p:extLst>
  </p:cSld>
  <p:clrMap bg1="lt1" tx1="dk1" bg2="lt2" tx2="dk2" accent1="accent1" accent2="accent2" accent3="accent3" accent4="accent4" accent5="accent5" accent6="accent6" hlink="hlink" folHlink="folHlink"/>
  <p:sldLayoutIdLst>
    <p:sldLayoutId id="2147484342" r:id="rId1"/>
    <p:sldLayoutId id="2147484343" r:id="rId2"/>
    <p:sldLayoutId id="2147484344" r:id="rId3"/>
    <p:sldLayoutId id="2147484345" r:id="rId4"/>
    <p:sldLayoutId id="2147484346" r:id="rId5"/>
    <p:sldLayoutId id="2147484347" r:id="rId6"/>
    <p:sldLayoutId id="2147484348" r:id="rId7"/>
    <p:sldLayoutId id="2147484349" r:id="rId8"/>
    <p:sldLayoutId id="2147484350" r:id="rId9"/>
    <p:sldLayoutId id="2147484351" r:id="rId10"/>
    <p:sldLayoutId id="2147484352" r:id="rId11"/>
    <p:sldLayoutId id="2147484354" r:id="rId12"/>
    <p:sldLayoutId id="2147484355"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E5"/>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55C6EF-49F6-8994-48F8-E659E21765F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9CE76-A229-9699-2046-9D6435E3027C}"/>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22E84F-5C00-20B4-F119-87DAFEA66D36}"/>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C2C0ECDB-DB1D-46DE-BD74-0C957722FC4C}" type="datetimeFigureOut">
              <a:rPr lang="en-GB" smtClean="0"/>
              <a:pPr>
                <a:defRPr/>
              </a:pPr>
              <a:t>12/06/2023</a:t>
            </a:fld>
            <a:endParaRPr lang="en-GB" dirty="0"/>
          </a:p>
        </p:txBody>
      </p:sp>
      <p:sp>
        <p:nvSpPr>
          <p:cNvPr id="5" name="Footer Placeholder 4">
            <a:extLst>
              <a:ext uri="{FF2B5EF4-FFF2-40B4-BE49-F238E27FC236}">
                <a16:creationId xmlns:a16="http://schemas.microsoft.com/office/drawing/2014/main" id="{C305191A-7B2A-9A47-A78C-5972B11EB1C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E306A2D-CA63-EA9F-7978-5C88B809CF7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BC3992D4-C7F1-4FFC-85C4-7E1E586751AB}" type="slidenum">
              <a:rPr lang="en-GB" altLang="en-US" smtClean="0"/>
              <a:pPr>
                <a:defRPr/>
              </a:pPr>
              <a:t>‹#›</a:t>
            </a:fld>
            <a:endParaRPr lang="en-GB" altLang="en-US"/>
          </a:p>
        </p:txBody>
      </p:sp>
      <p:sp>
        <p:nvSpPr>
          <p:cNvPr id="8" name="TextBox 7">
            <a:extLst>
              <a:ext uri="{FF2B5EF4-FFF2-40B4-BE49-F238E27FC236}">
                <a16:creationId xmlns:a16="http://schemas.microsoft.com/office/drawing/2014/main" id="{12D32F01-7B3F-85CC-91DC-1D400D7FF80D}"/>
              </a:ext>
            </a:extLst>
          </p:cNvPr>
          <p:cNvSpPr txBox="1"/>
          <p:nvPr>
            <p:extLst>
              <p:ext uri="{1162E1C5-73C7-4A58-AE30-91384D911F3F}">
                <p184:classification xmlns:p184="http://schemas.microsoft.com/office/powerpoint/2018/4/main" val="hdr"/>
              </p:ext>
            </p:extLst>
          </p:nvPr>
        </p:nvSpPr>
        <p:spPr>
          <a:xfrm>
            <a:off x="8298656" y="0"/>
            <a:ext cx="866775" cy="115416"/>
          </a:xfrm>
          <a:prstGeom prst="rect">
            <a:avLst/>
          </a:prstGeom>
        </p:spPr>
        <p:txBody>
          <a:bodyPr horzOverflow="overflow" lIns="0" tIns="0" rIns="0" bIns="0">
            <a:spAutoFit/>
          </a:bodyPr>
          <a:lstStyle/>
          <a:p>
            <a:pPr algn="r"/>
            <a:r>
              <a:rPr lang="en-GB" sz="750">
                <a:solidFill>
                  <a:srgbClr val="000000"/>
                </a:solidFill>
                <a:latin typeface="Calibri" panose="020F0502020204030204" pitchFamily="34" charset="0"/>
                <a:cs typeface="Calibri" panose="020F0502020204030204" pitchFamily="34" charset="0"/>
              </a:rPr>
              <a:t>PUBLIC / CYHOEDDUS</a:t>
            </a:r>
          </a:p>
        </p:txBody>
      </p:sp>
      <p:pic>
        <p:nvPicPr>
          <p:cNvPr id="9" name="Picture 8">
            <a:extLst>
              <a:ext uri="{FF2B5EF4-FFF2-40B4-BE49-F238E27FC236}">
                <a16:creationId xmlns:a16="http://schemas.microsoft.com/office/drawing/2014/main" id="{2388DD9F-BFF4-F62B-40E5-57846D9DCAC5}"/>
              </a:ext>
            </a:extLst>
          </p:cNvPr>
          <p:cNvPicPr>
            <a:picLocks noChangeAspect="1"/>
          </p:cNvPicPr>
          <p:nvPr/>
        </p:nvPicPr>
        <p:blipFill>
          <a:blip r:embed="rId13"/>
          <a:stretch>
            <a:fillRect/>
          </a:stretch>
        </p:blipFill>
        <p:spPr>
          <a:xfrm>
            <a:off x="21431" y="5713837"/>
            <a:ext cx="9144000" cy="1196127"/>
          </a:xfrm>
          <a:prstGeom prst="rect">
            <a:avLst/>
          </a:prstGeom>
        </p:spPr>
      </p:pic>
    </p:spTree>
    <p:extLst>
      <p:ext uri="{BB962C8B-B14F-4D97-AF65-F5344CB8AC3E}">
        <p14:creationId xmlns:p14="http://schemas.microsoft.com/office/powerpoint/2010/main" val="3885837940"/>
      </p:ext>
    </p:extLst>
  </p:cSld>
  <p:clrMap bg1="lt1" tx1="dk1" bg2="lt2" tx2="dk2" accent1="accent1" accent2="accent2" accent3="accent3" accent4="accent4" accent5="accent5" accent6="accent6" hlink="hlink" folHlink="folHlink"/>
  <p:sldLayoutIdLst>
    <p:sldLayoutId id="2147484173" r:id="rId1"/>
    <p:sldLayoutId id="2147484174" r:id="rId2"/>
    <p:sldLayoutId id="2147484175" r:id="rId3"/>
    <p:sldLayoutId id="2147484176" r:id="rId4"/>
    <p:sldLayoutId id="2147484177" r:id="rId5"/>
    <p:sldLayoutId id="2147484178" r:id="rId6"/>
    <p:sldLayoutId id="2147484179" r:id="rId7"/>
    <p:sldLayoutId id="2147484180" r:id="rId8"/>
    <p:sldLayoutId id="2147484181" r:id="rId9"/>
    <p:sldLayoutId id="2147484182" r:id="rId10"/>
    <p:sldLayoutId id="21474841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hyperlink" Target="https://learning.nspcc.org.uk/child-protection-system"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learning.nspcc.org.uk/child-protection-system"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learning.nspcc.org.uk/child-protection-system/england"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learning.nspcc.org.uk/child-protection-system/england"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legislation.gov.uk/asp/2014/8/content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hyperlink" Target="https://learning.nspcc.org.uk/child-protection-system/scotland" TargetMode="External"/><Relationship Id="rId4" Type="http://schemas.openxmlformats.org/officeDocument/2006/relationships/hyperlink" Target="https://www.legislation.gov.uk/asp/2007/10/contents" TargetMode="External"/></Relationships>
</file>

<file path=ppt/slides/_rels/slide33.xml.rels><?xml version="1.0" encoding="UTF-8" standalone="yes"?>
<Relationships xmlns="http://schemas.openxmlformats.org/package/2006/relationships"><Relationship Id="rId2" Type="http://schemas.openxmlformats.org/officeDocument/2006/relationships/hyperlink" Target="https://learning.nspcc.org.uk/child-protection-system/northern-ireland"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learning.nspcc.org.uk/child-protection-system/northern-ireland"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learning.nspcc.org.uk/child-protection-system/wale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learning.nspcc.org.uk/child-protection-system/wales" TargetMode="External"/><Relationship Id="rId2" Type="http://schemas.openxmlformats.org/officeDocument/2006/relationships/hyperlink" Target="https://www.legislation.gov.uk/anaw/2014/4/contents"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legislation.gov.uk/anaw/2014/4/contents" TargetMode="External"/><Relationship Id="rId2" Type="http://schemas.openxmlformats.org/officeDocument/2006/relationships/hyperlink" Target="https://www.legislation.gov.uk/ukpga/1989/41/contents" TargetMode="External"/><Relationship Id="rId1" Type="http://schemas.openxmlformats.org/officeDocument/2006/relationships/slideLayout" Target="../slideLayouts/slideLayout2.xml"/><Relationship Id="rId5" Type="http://schemas.openxmlformats.org/officeDocument/2006/relationships/hyperlink" Target="https://www.ohchr.org/EN/ProfessionalInterest/Pages/CRC.aspx" TargetMode="External"/><Relationship Id="rId4" Type="http://schemas.openxmlformats.org/officeDocument/2006/relationships/hyperlink" Target="http://www.legislation.gov.uk/mwa/2011/2/contents/enacted"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2.xml"/><Relationship Id="rId1" Type="http://schemas.openxmlformats.org/officeDocument/2006/relationships/video" Target="https://www.youtube.com/embed/FcCXL6lQjMM?feature=oembed"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ohchr.org/EN/ProfessionalInterest/Pages/CRC.aspx" TargetMode="External"/><Relationship Id="rId7" Type="http://schemas.openxmlformats.org/officeDocument/2006/relationships/hyperlink" Target="https://gov.wales/safeguarding-guidance" TargetMode="External"/><Relationship Id="rId2" Type="http://schemas.openxmlformats.org/officeDocument/2006/relationships/hyperlink" Target="https://assets.publishing.service.gov.uk/government/uploads/system/uploads/attachment_data/file/573782/FGM_Mandatory_Reporting_-_procedural_information_nov16_FINAL.pdf" TargetMode="External"/><Relationship Id="rId1" Type="http://schemas.openxmlformats.org/officeDocument/2006/relationships/slideLayout" Target="../slideLayouts/slideLayout2.xml"/><Relationship Id="rId6" Type="http://schemas.openxmlformats.org/officeDocument/2006/relationships/hyperlink" Target="https://gov.wales/sites/default/files/publications/2019-06/seven-core-aims-for-children-and-young-people.pdf" TargetMode="External"/><Relationship Id="rId5" Type="http://schemas.openxmlformats.org/officeDocument/2006/relationships/hyperlink" Target="https://www.safeguarding.wales/" TargetMode="External"/><Relationship Id="rId4" Type="http://schemas.openxmlformats.org/officeDocument/2006/relationships/hyperlink" Target="https://learning.nspcc.org.uk/child-protection-system" TargetMode="Externa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6534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5D379B-944C-5B4C-59A1-1A8A211D3759}"/>
              </a:ext>
            </a:extLst>
          </p:cNvPr>
          <p:cNvSpPr txBox="1"/>
          <p:nvPr/>
        </p:nvSpPr>
        <p:spPr>
          <a:xfrm>
            <a:off x="0" y="260648"/>
            <a:ext cx="9036496" cy="5189113"/>
          </a:xfrm>
          <a:prstGeom prst="rect">
            <a:avLst/>
          </a:prstGeom>
          <a:noFill/>
        </p:spPr>
        <p:txBody>
          <a:bodyPr wrap="square">
            <a:spAutoFit/>
          </a:bodyPr>
          <a:lstStyle/>
          <a:p>
            <a:pPr algn="ctr" eaLnBrk="1" hangingPunct="1">
              <a:lnSpc>
                <a:spcPct val="100000"/>
              </a:lnSpc>
              <a:spcBef>
                <a:spcPct val="20000"/>
              </a:spcBef>
              <a:buNone/>
            </a:pPr>
            <a:r>
              <a:rPr lang="cy-GB" altLang="en-US" sz="3600" b="1" dirty="0">
                <a:latin typeface="Arial" panose="020B0604020202020204" pitchFamily="34" charset="0"/>
                <a:cs typeface="Arial" panose="020B0604020202020204" pitchFamily="34" charset="0"/>
              </a:rPr>
              <a:t>ECEY5008</a:t>
            </a:r>
            <a:br>
              <a:rPr lang="cy-GB" altLang="en-US" sz="3600" b="1" dirty="0">
                <a:latin typeface="Arial" panose="020B0604020202020204" pitchFamily="34" charset="0"/>
                <a:cs typeface="Arial" panose="020B0604020202020204" pitchFamily="34" charset="0"/>
              </a:rPr>
            </a:br>
            <a:r>
              <a:rPr lang="cy-GB" altLang="en-US" sz="3600" b="1" dirty="0">
                <a:latin typeface="Arial" panose="020B0604020202020204" pitchFamily="34" charset="0"/>
                <a:cs typeface="Arial" panose="020B0604020202020204" pitchFamily="34" charset="0"/>
              </a:rPr>
              <a:t>Diogelu: arfer, </a:t>
            </a:r>
            <a:r>
              <a:rPr lang="cy-GB" altLang="en-US" sz="3600" b="1" dirty="0" err="1">
                <a:latin typeface="Arial" panose="020B0604020202020204" pitchFamily="34" charset="0"/>
                <a:cs typeface="Arial" panose="020B0604020202020204" pitchFamily="34" charset="0"/>
              </a:rPr>
              <a:t>deddfwriarth</a:t>
            </a:r>
            <a:r>
              <a:rPr lang="cy-GB" altLang="en-US" sz="3600" b="1" dirty="0">
                <a:latin typeface="Arial" panose="020B0604020202020204" pitchFamily="34" charset="0"/>
                <a:cs typeface="Arial" panose="020B0604020202020204" pitchFamily="34" charset="0"/>
              </a:rPr>
              <a:t> a’r tîm aml-ddisgyblaeth                               </a:t>
            </a:r>
            <a:r>
              <a:rPr lang="cy-GB" altLang="en-US" sz="3600" b="1" dirty="0" err="1">
                <a:solidFill>
                  <a:schemeClr val="accent6">
                    <a:lumMod val="75000"/>
                  </a:schemeClr>
                </a:solidFill>
                <a:latin typeface="Arial" panose="020B0604020202020204" pitchFamily="34" charset="0"/>
                <a:cs typeface="Arial" panose="020B0604020202020204" pitchFamily="34" charset="0"/>
              </a:rPr>
              <a:t>Safeguarding</a:t>
            </a:r>
            <a:r>
              <a:rPr lang="cy-GB" altLang="en-US" sz="3600" b="1" dirty="0">
                <a:solidFill>
                  <a:schemeClr val="accent6">
                    <a:lumMod val="75000"/>
                  </a:schemeClr>
                </a:solidFill>
                <a:latin typeface="Arial" panose="020B0604020202020204" pitchFamily="34" charset="0"/>
                <a:cs typeface="Arial" panose="020B0604020202020204" pitchFamily="34" charset="0"/>
              </a:rPr>
              <a:t>: </a:t>
            </a:r>
            <a:r>
              <a:rPr lang="cy-GB" altLang="en-US" sz="3600" b="1" dirty="0" err="1">
                <a:solidFill>
                  <a:schemeClr val="accent6">
                    <a:lumMod val="75000"/>
                  </a:schemeClr>
                </a:solidFill>
                <a:latin typeface="Arial" panose="020B0604020202020204" pitchFamily="34" charset="0"/>
                <a:cs typeface="Arial" panose="020B0604020202020204" pitchFamily="34" charset="0"/>
              </a:rPr>
              <a:t>practice</a:t>
            </a:r>
            <a:r>
              <a:rPr lang="cy-GB" altLang="en-US" sz="3600" b="1" dirty="0">
                <a:solidFill>
                  <a:schemeClr val="accent6">
                    <a:lumMod val="75000"/>
                  </a:schemeClr>
                </a:solidFill>
                <a:latin typeface="Arial" panose="020B0604020202020204" pitchFamily="34" charset="0"/>
                <a:cs typeface="Arial" panose="020B0604020202020204" pitchFamily="34" charset="0"/>
              </a:rPr>
              <a:t>, </a:t>
            </a:r>
            <a:r>
              <a:rPr lang="cy-GB" altLang="en-US" sz="3600" b="1" dirty="0" err="1">
                <a:solidFill>
                  <a:schemeClr val="accent6">
                    <a:lumMod val="75000"/>
                  </a:schemeClr>
                </a:solidFill>
                <a:latin typeface="Arial" panose="020B0604020202020204" pitchFamily="34" charset="0"/>
                <a:cs typeface="Arial" panose="020B0604020202020204" pitchFamily="34" charset="0"/>
              </a:rPr>
              <a:t>legislation</a:t>
            </a:r>
            <a:r>
              <a:rPr lang="cy-GB" altLang="en-US" sz="3600" b="1" dirty="0">
                <a:solidFill>
                  <a:schemeClr val="accent6">
                    <a:lumMod val="75000"/>
                  </a:schemeClr>
                </a:solidFill>
                <a:latin typeface="Arial" panose="020B0604020202020204" pitchFamily="34" charset="0"/>
                <a:cs typeface="Arial" panose="020B0604020202020204" pitchFamily="34" charset="0"/>
              </a:rPr>
              <a:t> </a:t>
            </a:r>
            <a:r>
              <a:rPr lang="cy-GB" altLang="en-US" sz="3600" b="1" dirty="0" err="1">
                <a:solidFill>
                  <a:schemeClr val="accent6">
                    <a:lumMod val="75000"/>
                  </a:schemeClr>
                </a:solidFill>
                <a:latin typeface="Arial" panose="020B0604020202020204" pitchFamily="34" charset="0"/>
                <a:cs typeface="Arial" panose="020B0604020202020204" pitchFamily="34" charset="0"/>
              </a:rPr>
              <a:t>and</a:t>
            </a:r>
            <a:r>
              <a:rPr lang="cy-GB" altLang="en-US" sz="3600" b="1" dirty="0">
                <a:solidFill>
                  <a:schemeClr val="accent6">
                    <a:lumMod val="75000"/>
                  </a:schemeClr>
                </a:solidFill>
                <a:latin typeface="Arial" panose="020B0604020202020204" pitchFamily="34" charset="0"/>
                <a:cs typeface="Arial" panose="020B0604020202020204" pitchFamily="34" charset="0"/>
              </a:rPr>
              <a:t> the </a:t>
            </a:r>
            <a:r>
              <a:rPr lang="cy-GB" altLang="en-US" sz="3600" b="1" dirty="0" err="1">
                <a:solidFill>
                  <a:schemeClr val="accent6">
                    <a:lumMod val="75000"/>
                  </a:schemeClr>
                </a:solidFill>
                <a:latin typeface="Arial" panose="020B0604020202020204" pitchFamily="34" charset="0"/>
                <a:cs typeface="Arial" panose="020B0604020202020204" pitchFamily="34" charset="0"/>
              </a:rPr>
              <a:t>multi-disciplinary</a:t>
            </a:r>
            <a:r>
              <a:rPr lang="cy-GB" altLang="en-US" sz="3600" b="1" dirty="0">
                <a:solidFill>
                  <a:schemeClr val="accent6">
                    <a:lumMod val="75000"/>
                  </a:schemeClr>
                </a:solidFill>
                <a:latin typeface="Arial" panose="020B0604020202020204" pitchFamily="34" charset="0"/>
                <a:cs typeface="Arial" panose="020B0604020202020204" pitchFamily="34" charset="0"/>
              </a:rPr>
              <a:t> </a:t>
            </a:r>
            <a:r>
              <a:rPr lang="cy-GB" altLang="en-US" sz="3600" b="1" dirty="0" err="1">
                <a:solidFill>
                  <a:schemeClr val="accent6">
                    <a:lumMod val="75000"/>
                  </a:schemeClr>
                </a:solidFill>
                <a:latin typeface="Arial" panose="020B0604020202020204" pitchFamily="34" charset="0"/>
                <a:cs typeface="Arial" panose="020B0604020202020204" pitchFamily="34" charset="0"/>
              </a:rPr>
              <a:t>team</a:t>
            </a:r>
            <a:r>
              <a:rPr lang="cy-GB" altLang="en-US" sz="3600" b="1" dirty="0">
                <a:solidFill>
                  <a:schemeClr val="accent6">
                    <a:lumMod val="75000"/>
                  </a:schemeClr>
                </a:solidFill>
                <a:latin typeface="Arial" panose="020B0604020202020204" pitchFamily="34" charset="0"/>
                <a:cs typeface="Arial" panose="020B0604020202020204" pitchFamily="34" charset="0"/>
              </a:rPr>
              <a:t> </a:t>
            </a:r>
            <a:br>
              <a:rPr lang="cy-GB" altLang="en-US" sz="3600" b="1" dirty="0">
                <a:latin typeface="Arial" panose="020B0604020202020204" pitchFamily="34" charset="0"/>
                <a:cs typeface="Arial" panose="020B0604020202020204" pitchFamily="34" charset="0"/>
              </a:rPr>
            </a:br>
            <a:r>
              <a:rPr lang="en-GB" altLang="cy-GB" sz="3600" b="1" dirty="0">
                <a:latin typeface="Lucida Sans"/>
                <a:ea typeface="MS PGothic"/>
              </a:rPr>
              <a:t>Fframwaithau </a:t>
            </a:r>
            <a:r>
              <a:rPr lang="en-GB" altLang="cy-GB" sz="3600" b="1" dirty="0" err="1">
                <a:latin typeface="Lucida Sans"/>
                <a:ea typeface="MS PGothic"/>
              </a:rPr>
              <a:t>Deddfwriaethol</a:t>
            </a:r>
            <a:r>
              <a:rPr lang="en-GB" altLang="cy-GB" sz="3600" b="1" dirty="0">
                <a:latin typeface="Lucida Sans"/>
                <a:ea typeface="MS PGothic"/>
              </a:rPr>
              <a:t> </a:t>
            </a:r>
            <a:endParaRPr lang="en-GB" altLang="cy-GB" sz="3600" b="1" dirty="0">
              <a:latin typeface="Lucida Sans" panose="020B0602030504020204" pitchFamily="34" charset="0"/>
            </a:endParaRPr>
          </a:p>
          <a:p>
            <a:pPr algn="ctr" eaLnBrk="1" hangingPunct="1">
              <a:lnSpc>
                <a:spcPct val="100000"/>
              </a:lnSpc>
              <a:spcBef>
                <a:spcPct val="20000"/>
              </a:spcBef>
              <a:buFontTx/>
              <a:buNone/>
            </a:pPr>
            <a:r>
              <a:rPr lang="en-GB" altLang="cy-GB" sz="3600" b="1" dirty="0">
                <a:solidFill>
                  <a:schemeClr val="accent6">
                    <a:lumMod val="75000"/>
                  </a:schemeClr>
                </a:solidFill>
                <a:latin typeface="Lucida Sans"/>
                <a:ea typeface="MS PGothic"/>
              </a:rPr>
              <a:t>Legislative Frameworks</a:t>
            </a:r>
            <a:br>
              <a:rPr lang="cy-GB" altLang="en-US" sz="3600" b="1" dirty="0">
                <a:latin typeface="Lucida Sans" panose="020B0602030504020204" pitchFamily="34" charset="0"/>
                <a:cs typeface="Lucida Sans Unicode" panose="020B0602030504020204" pitchFamily="34" charset="0"/>
              </a:rPr>
            </a:br>
            <a:r>
              <a:rPr lang="cy-GB" altLang="en-US" sz="3600" b="1" dirty="0">
                <a:latin typeface="Lucida Sans" panose="020B0602030504020204" pitchFamily="34" charset="0"/>
                <a:cs typeface="Lucida Sans Unicode" panose="020B0602030504020204" pitchFamily="34" charset="0"/>
              </a:rPr>
              <a:t>Darlith 3</a:t>
            </a:r>
            <a:br>
              <a:rPr lang="cy-GB" altLang="en-US" sz="3600" b="1" dirty="0">
                <a:latin typeface="Lucida Sans" panose="020B0602030504020204" pitchFamily="34" charset="0"/>
                <a:cs typeface="Lucida Sans Unicode" panose="020B0602030504020204" pitchFamily="34" charset="0"/>
              </a:rPr>
            </a:br>
            <a:r>
              <a:rPr lang="cy-GB" altLang="en-US" sz="3600" b="1" dirty="0" err="1">
                <a:solidFill>
                  <a:schemeClr val="accent6">
                    <a:lumMod val="75000"/>
                  </a:schemeClr>
                </a:solidFill>
                <a:latin typeface="Lucida Sans" panose="020B0602030504020204" pitchFamily="34" charset="0"/>
                <a:cs typeface="Lucida Sans Unicode" panose="020B0602030504020204" pitchFamily="34" charset="0"/>
              </a:rPr>
              <a:t>Lecture</a:t>
            </a:r>
            <a:r>
              <a:rPr lang="cy-GB" altLang="en-US" sz="3600" b="1" dirty="0">
                <a:solidFill>
                  <a:schemeClr val="accent6">
                    <a:lumMod val="75000"/>
                  </a:schemeClr>
                </a:solidFill>
                <a:latin typeface="Lucida Sans" panose="020B0602030504020204" pitchFamily="34" charset="0"/>
                <a:cs typeface="Lucida Sans Unicode" panose="020B0602030504020204" pitchFamily="34" charset="0"/>
              </a:rPr>
              <a:t> 3</a:t>
            </a:r>
            <a:endParaRPr lang="en-GB" sz="3600" dirty="0"/>
          </a:p>
        </p:txBody>
      </p:sp>
    </p:spTree>
    <p:extLst>
      <p:ext uri="{BB962C8B-B14F-4D97-AF65-F5344CB8AC3E}">
        <p14:creationId xmlns:p14="http://schemas.microsoft.com/office/powerpoint/2010/main" val="241176488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D3700-9918-C43A-DE17-A02A7C07DF92}"/>
              </a:ext>
            </a:extLst>
          </p:cNvPr>
          <p:cNvSpPr>
            <a:spLocks noGrp="1"/>
          </p:cNvSpPr>
          <p:nvPr>
            <p:ph type="title"/>
          </p:nvPr>
        </p:nvSpPr>
        <p:spPr/>
        <p:txBody>
          <a:bodyPr rtlCol="0">
            <a:normAutofit fontScale="90000"/>
          </a:bodyPr>
          <a:lstStyle/>
          <a:p>
            <a:pPr algn="ctr" fontAlgn="auto">
              <a:spcAft>
                <a:spcPts val="0"/>
              </a:spcAft>
              <a:defRPr/>
            </a:pPr>
            <a:r>
              <a:rPr lang="en-GB" sz="3600" dirty="0">
                <a:latin typeface="Arial" panose="020B0604020202020204" pitchFamily="34" charset="0"/>
                <a:cs typeface="Arial" panose="020B0604020202020204" pitchFamily="34" charset="0"/>
              </a:rPr>
              <a:t>Sgiliau </a:t>
            </a:r>
            <a:r>
              <a:rPr lang="en-GB" sz="3600" dirty="0" err="1">
                <a:latin typeface="Arial" panose="020B0604020202020204" pitchFamily="34" charset="0"/>
                <a:cs typeface="Arial" panose="020B0604020202020204" pitchFamily="34" charset="0"/>
              </a:rPr>
              <a:t>Cyflogadwyedd</a:t>
            </a:r>
            <a:r>
              <a:rPr lang="en-GB" sz="3600" dirty="0">
                <a:latin typeface="Arial" panose="020B0604020202020204" pitchFamily="34" charset="0"/>
                <a:cs typeface="Arial" panose="020B0604020202020204" pitchFamily="34" charset="0"/>
              </a:rPr>
              <a:t>/</a:t>
            </a:r>
            <a:r>
              <a:rPr lang="en-GB" sz="3600" dirty="0" err="1">
                <a:latin typeface="Arial" panose="020B0604020202020204" pitchFamily="34" charset="0"/>
                <a:cs typeface="Arial" panose="020B0604020202020204" pitchFamily="34" charset="0"/>
              </a:rPr>
              <a:t>Trosglwyddadwy</a:t>
            </a:r>
            <a:br>
              <a:rPr lang="en-GB" dirty="0">
                <a:latin typeface="Arial" panose="020B0604020202020204" pitchFamily="34" charset="0"/>
                <a:cs typeface="Arial" panose="020B0604020202020204" pitchFamily="34" charset="0"/>
              </a:rPr>
            </a:br>
            <a:r>
              <a:rPr lang="en-GB" sz="3600" dirty="0">
                <a:solidFill>
                  <a:schemeClr val="accent6">
                    <a:lumMod val="75000"/>
                  </a:schemeClr>
                </a:solidFill>
                <a:latin typeface="Arial" panose="020B0604020202020204" pitchFamily="34" charset="0"/>
                <a:cs typeface="Arial" panose="020B0604020202020204" pitchFamily="34" charset="0"/>
              </a:rPr>
              <a:t>Employability/Transferable Skill</a:t>
            </a:r>
            <a:r>
              <a:rPr lang="en-GB" sz="3600" dirty="0">
                <a:solidFill>
                  <a:schemeClr val="accent6">
                    <a:lumMod val="75000"/>
                  </a:schemeClr>
                </a:solidFill>
                <a:latin typeface="Lucida Sans" panose="020B0602030504020204" pitchFamily="34" charset="0"/>
              </a:rPr>
              <a:t>s</a:t>
            </a:r>
            <a:endParaRPr lang="en-US" sz="3600" dirty="0">
              <a:solidFill>
                <a:schemeClr val="accent6">
                  <a:lumMod val="75000"/>
                </a:schemeClr>
              </a:solidFill>
              <a:latin typeface="Lucida Sans" panose="020B0602030504020204" pitchFamily="34" charset="0"/>
            </a:endParaRPr>
          </a:p>
        </p:txBody>
      </p:sp>
      <p:sp>
        <p:nvSpPr>
          <p:cNvPr id="10243" name="Content Placeholder 2">
            <a:extLst>
              <a:ext uri="{FF2B5EF4-FFF2-40B4-BE49-F238E27FC236}">
                <a16:creationId xmlns:a16="http://schemas.microsoft.com/office/drawing/2014/main" id="{707B4BCC-563E-058A-0330-73D057ED7471}"/>
              </a:ext>
            </a:extLst>
          </p:cNvPr>
          <p:cNvSpPr>
            <a:spLocks noGrp="1" noChangeArrowheads="1"/>
          </p:cNvSpPr>
          <p:nvPr>
            <p:ph sz="half" idx="1"/>
          </p:nvPr>
        </p:nvSpPr>
        <p:spPr bwMode="auto">
          <a:xfrm>
            <a:off x="827584" y="1825625"/>
            <a:ext cx="3886200" cy="4351338"/>
          </a:xfrm>
        </p:spPr>
        <p:txBody>
          <a:bodyPr wrap="square" numCol="1" anchor="t" anchorCtr="0" compatLnSpc="1">
            <a:prstTxWarp prst="textNoShape">
              <a:avLst/>
            </a:prstTxWarp>
          </a:bodyPr>
          <a:lstStyle/>
          <a:p>
            <a:r>
              <a:rPr lang="en-GB" altLang="en-US" dirty="0" err="1">
                <a:latin typeface="Arial" panose="020B0604020202020204" pitchFamily="34" charset="0"/>
                <a:cs typeface="Arial" panose="020B0604020202020204" pitchFamily="34" charset="0"/>
              </a:rPr>
              <a:t>Proffesiynoldeb</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Ymwybyddiaeth</a:t>
            </a:r>
            <a:r>
              <a:rPr lang="en-GB" altLang="en-US" dirty="0">
                <a:latin typeface="Arial" panose="020B0604020202020204" pitchFamily="34" charset="0"/>
                <a:cs typeface="Arial" panose="020B0604020202020204" pitchFamily="34" charset="0"/>
              </a:rPr>
              <a:t> </a:t>
            </a:r>
          </a:p>
          <a:p>
            <a:r>
              <a:rPr lang="en-GB" altLang="en-US" dirty="0" err="1">
                <a:latin typeface="Arial" panose="020B0604020202020204" pitchFamily="34" charset="0"/>
                <a:cs typeface="Arial" panose="020B0604020202020204" pitchFamily="34" charset="0"/>
              </a:rPr>
              <a:t>Cyfrifoldeb</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Atebolrwydd</a:t>
            </a:r>
            <a:endParaRPr lang="en-GB" altLang="en-US" dirty="0">
              <a:latin typeface="Arial" panose="020B0604020202020204" pitchFamily="34" charset="0"/>
              <a:cs typeface="Arial" panose="020B0604020202020204" pitchFamily="34" charset="0"/>
            </a:endParaRPr>
          </a:p>
          <a:p>
            <a:r>
              <a:rPr lang="en-GB" altLang="en-US" dirty="0" err="1">
                <a:latin typeface="Arial" panose="020B0604020202020204" pitchFamily="34" charset="0"/>
                <a:cs typeface="Arial" panose="020B0604020202020204" pitchFamily="34" charset="0"/>
              </a:rPr>
              <a:t>Deallusrwydd</a:t>
            </a:r>
            <a:endParaRPr lang="en-GB" altLang="en-US" dirty="0">
              <a:latin typeface="Arial" panose="020B0604020202020204" pitchFamily="34" charset="0"/>
              <a:cs typeface="Arial" panose="020B0604020202020204" pitchFamily="34" charset="0"/>
            </a:endParaRPr>
          </a:p>
        </p:txBody>
      </p:sp>
      <p:sp>
        <p:nvSpPr>
          <p:cNvPr id="10244" name="Content Placeholder 3">
            <a:extLst>
              <a:ext uri="{FF2B5EF4-FFF2-40B4-BE49-F238E27FC236}">
                <a16:creationId xmlns:a16="http://schemas.microsoft.com/office/drawing/2014/main" id="{3033645E-89DA-0255-054E-5FB66649C111}"/>
              </a:ext>
            </a:extLst>
          </p:cNvPr>
          <p:cNvSpPr>
            <a:spLocks noGrp="1" noChangeArrowheads="1"/>
          </p:cNvSpPr>
          <p:nvPr>
            <p:ph sz="half" idx="2"/>
          </p:nvPr>
        </p:nvSpPr>
        <p:spPr bwMode="auto"/>
        <p:txBody>
          <a:bodyPr wrap="square" numCol="1" anchor="t" anchorCtr="0" compatLnSpc="1">
            <a:prstTxWarp prst="textNoShape">
              <a:avLst/>
            </a:prstTxWarp>
          </a:bodyPr>
          <a:lstStyle/>
          <a:p>
            <a:r>
              <a:rPr lang="en-GB" altLang="en-US" sz="2400" dirty="0">
                <a:solidFill>
                  <a:schemeClr val="accent6">
                    <a:lumMod val="75000"/>
                  </a:schemeClr>
                </a:solidFill>
                <a:latin typeface="Arial" panose="020B0604020202020204" pitchFamily="34" charset="0"/>
                <a:cs typeface="Arial" panose="020B0604020202020204" pitchFamily="34" charset="0"/>
              </a:rPr>
              <a:t>Professionalism </a:t>
            </a:r>
          </a:p>
          <a:p>
            <a:r>
              <a:rPr lang="en-GB" altLang="en-US" sz="2400" dirty="0">
                <a:solidFill>
                  <a:schemeClr val="accent6">
                    <a:lumMod val="75000"/>
                  </a:schemeClr>
                </a:solidFill>
                <a:latin typeface="Arial" panose="020B0604020202020204" pitchFamily="34" charset="0"/>
                <a:cs typeface="Arial" panose="020B0604020202020204" pitchFamily="34" charset="0"/>
              </a:rPr>
              <a:t>Awareness</a:t>
            </a:r>
          </a:p>
          <a:p>
            <a:r>
              <a:rPr lang="en-GB" altLang="en-US" sz="2400" dirty="0">
                <a:solidFill>
                  <a:schemeClr val="accent6">
                    <a:lumMod val="75000"/>
                  </a:schemeClr>
                </a:solidFill>
                <a:latin typeface="Arial" panose="020B0604020202020204" pitchFamily="34" charset="0"/>
                <a:cs typeface="Arial" panose="020B0604020202020204" pitchFamily="34" charset="0"/>
              </a:rPr>
              <a:t>Responsibility</a:t>
            </a:r>
          </a:p>
          <a:p>
            <a:r>
              <a:rPr lang="en-GB" altLang="en-US" sz="2400" dirty="0">
                <a:solidFill>
                  <a:schemeClr val="accent6">
                    <a:lumMod val="75000"/>
                  </a:schemeClr>
                </a:solidFill>
                <a:latin typeface="Arial" panose="020B0604020202020204" pitchFamily="34" charset="0"/>
                <a:cs typeface="Arial" panose="020B0604020202020204" pitchFamily="34" charset="0"/>
              </a:rPr>
              <a:t>Accountability</a:t>
            </a:r>
          </a:p>
          <a:p>
            <a:r>
              <a:rPr lang="en-GB" altLang="en-US" sz="2400" dirty="0">
                <a:solidFill>
                  <a:schemeClr val="accent6">
                    <a:lumMod val="75000"/>
                  </a:schemeClr>
                </a:solidFill>
                <a:latin typeface="Arial" panose="020B0604020202020204" pitchFamily="34" charset="0"/>
                <a:cs typeface="Arial" panose="020B0604020202020204" pitchFamily="34" charset="0"/>
              </a:rPr>
              <a:t>Knowledge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D7605-9EC8-D5A0-8825-5393BEF8DB00}"/>
              </a:ext>
            </a:extLst>
          </p:cNvPr>
          <p:cNvSpPr>
            <a:spLocks noGrp="1"/>
          </p:cNvSpPr>
          <p:nvPr>
            <p:ph type="title"/>
          </p:nvPr>
        </p:nvSpPr>
        <p:spPr>
          <a:xfrm>
            <a:off x="-504564" y="692696"/>
            <a:ext cx="10153128" cy="855241"/>
          </a:xfrm>
        </p:spPr>
        <p:txBody>
          <a:bodyPr rtlCol="0">
            <a:noAutofit/>
          </a:bodyPr>
          <a:lstStyle/>
          <a:p>
            <a:pPr algn="ctr" fontAlgn="auto">
              <a:spcAft>
                <a:spcPts val="0"/>
              </a:spcAft>
              <a:defRPr/>
            </a:pPr>
            <a:r>
              <a:rPr lang="en-GB" sz="4200" dirty="0" err="1">
                <a:latin typeface="Arial" panose="020B0604020202020204" pitchFamily="34" charset="0"/>
                <a:cs typeface="Arial" panose="020B0604020202020204" pitchFamily="34" charset="0"/>
              </a:rPr>
              <a:t>Rhaglen</a:t>
            </a:r>
            <a:r>
              <a:rPr lang="en-GB" sz="4200" dirty="0">
                <a:latin typeface="Arial" panose="020B0604020202020204" pitchFamily="34" charset="0"/>
                <a:cs typeface="Arial" panose="020B0604020202020204" pitchFamily="34" charset="0"/>
              </a:rPr>
              <a:t> </a:t>
            </a:r>
            <a:r>
              <a:rPr lang="en-GB" sz="4200" b="1" dirty="0" err="1">
                <a:latin typeface="Arial" panose="020B0604020202020204" pitchFamily="34" charset="0"/>
                <a:cs typeface="Arial" panose="020B0604020202020204" pitchFamily="34" charset="0"/>
              </a:rPr>
              <a:t>Ymarferydd</a:t>
            </a:r>
            <a:r>
              <a:rPr lang="en-GB" sz="4200" b="1" dirty="0">
                <a:latin typeface="Arial" panose="020B0604020202020204" pitchFamily="34" charset="0"/>
                <a:cs typeface="Arial" panose="020B0604020202020204" pitchFamily="34" charset="0"/>
              </a:rPr>
              <a:t> </a:t>
            </a:r>
            <a:r>
              <a:rPr lang="en-GB" sz="4200" b="1" dirty="0" err="1">
                <a:latin typeface="Arial" panose="020B0604020202020204" pitchFamily="34" charset="0"/>
                <a:cs typeface="Arial" panose="020B0604020202020204" pitchFamily="34" charset="0"/>
              </a:rPr>
              <a:t>Blynyddoedd</a:t>
            </a:r>
            <a:r>
              <a:rPr lang="en-GB" sz="4200" b="1" dirty="0">
                <a:latin typeface="Arial" panose="020B0604020202020204" pitchFamily="34" charset="0"/>
                <a:cs typeface="Arial" panose="020B0604020202020204" pitchFamily="34" charset="0"/>
              </a:rPr>
              <a:t> </a:t>
            </a:r>
            <a:r>
              <a:rPr lang="en-GB" sz="4200" b="1" dirty="0" err="1">
                <a:latin typeface="Arial" panose="020B0604020202020204" pitchFamily="34" charset="0"/>
                <a:cs typeface="Arial" panose="020B0604020202020204" pitchFamily="34" charset="0"/>
              </a:rPr>
              <a:t>Cynnar</a:t>
            </a:r>
            <a:br>
              <a:rPr lang="en-GB" sz="4200" dirty="0">
                <a:latin typeface="Arial" panose="020B0604020202020204" pitchFamily="34" charset="0"/>
                <a:cs typeface="Arial" panose="020B0604020202020204" pitchFamily="34" charset="0"/>
              </a:rPr>
            </a:br>
            <a:r>
              <a:rPr lang="en-GB" sz="4200" b="1" dirty="0">
                <a:solidFill>
                  <a:schemeClr val="accent6">
                    <a:lumMod val="75000"/>
                  </a:schemeClr>
                </a:solidFill>
                <a:latin typeface="Arial" panose="020B0604020202020204" pitchFamily="34" charset="0"/>
                <a:cs typeface="Arial" panose="020B0604020202020204" pitchFamily="34" charset="0"/>
              </a:rPr>
              <a:t>Early Years Practitioner </a:t>
            </a:r>
            <a:r>
              <a:rPr lang="en-GB" sz="4200" dirty="0">
                <a:solidFill>
                  <a:schemeClr val="accent6">
                    <a:lumMod val="75000"/>
                  </a:schemeClr>
                </a:solidFill>
                <a:latin typeface="Arial" panose="020B0604020202020204" pitchFamily="34" charset="0"/>
                <a:cs typeface="Arial" panose="020B0604020202020204" pitchFamily="34" charset="0"/>
              </a:rPr>
              <a:t>programme</a:t>
            </a:r>
            <a:endParaRPr lang="en-US" sz="4200" dirty="0">
              <a:solidFill>
                <a:schemeClr val="accent6">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770F5F7-E014-3B64-D55B-A6A416D4DC9C}"/>
              </a:ext>
            </a:extLst>
          </p:cNvPr>
          <p:cNvSpPr>
            <a:spLocks noGrp="1"/>
          </p:cNvSpPr>
          <p:nvPr>
            <p:ph sz="half" idx="1"/>
          </p:nvPr>
        </p:nvSpPr>
        <p:spPr>
          <a:xfrm>
            <a:off x="395288" y="2780928"/>
            <a:ext cx="4038600" cy="4176713"/>
          </a:xfrm>
        </p:spPr>
        <p:txBody>
          <a:bodyPr/>
          <a:lstStyle/>
          <a:p>
            <a:pPr marL="0" indent="0" algn="ctr" fontAlgn="auto">
              <a:spcAft>
                <a:spcPts val="0"/>
              </a:spcAft>
              <a:buNone/>
              <a:defRPr/>
            </a:pP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Meini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prawf</a:t>
            </a:r>
            <a:r>
              <a:rPr lang="en-GB" dirty="0">
                <a:latin typeface="Arial" panose="020B0604020202020204" pitchFamily="34" charset="0"/>
                <a:cs typeface="Arial" panose="020B0604020202020204" pitchFamily="34" charset="0"/>
              </a:rPr>
              <a:t> y NOS a </a:t>
            </a:r>
            <a:r>
              <a:rPr lang="en-GB" dirty="0" err="1">
                <a:latin typeface="Arial" panose="020B0604020202020204" pitchFamily="34" charset="0"/>
                <a:cs typeface="Arial" panose="020B0604020202020204" pitchFamily="34" charset="0"/>
              </a:rPr>
              <a:t>gyflawnwyd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ddarlith</a:t>
            </a:r>
            <a:r>
              <a:rPr lang="en-GB" dirty="0">
                <a:latin typeface="Arial" panose="020B0604020202020204" pitchFamily="34" charset="0"/>
                <a:cs typeface="Arial" panose="020B0604020202020204" pitchFamily="34" charset="0"/>
              </a:rPr>
              <a:t> hon:</a:t>
            </a:r>
          </a:p>
          <a:p>
            <a:pPr marL="0" indent="0" algn="ctr" fontAlgn="auto">
              <a:spcAft>
                <a:spcPts val="0"/>
              </a:spcAft>
              <a:buFont typeface="Arial" panose="020B0604020202020204" pitchFamily="34" charset="0"/>
              <a:buNone/>
              <a:defRPr/>
            </a:pPr>
            <a:r>
              <a:rPr lang="en-GB" dirty="0" err="1">
                <a:latin typeface="Arial" panose="020B0604020202020204" pitchFamily="34" charset="0"/>
                <a:cs typeface="Arial" panose="020B0604020202020204" pitchFamily="34" charset="0"/>
              </a:rPr>
              <a:t>Craidd</a:t>
            </a:r>
            <a:r>
              <a:rPr lang="en-GB" dirty="0">
                <a:latin typeface="Arial" panose="020B0604020202020204" pitchFamily="34" charset="0"/>
                <a:cs typeface="Arial" panose="020B0604020202020204" pitchFamily="34" charset="0"/>
              </a:rPr>
              <a:t> – </a:t>
            </a:r>
          </a:p>
          <a:p>
            <a:pPr marL="0" indent="0" algn="ctr" fontAlgn="auto">
              <a:spcAft>
                <a:spcPts val="0"/>
              </a:spcAft>
              <a:buFont typeface="Arial" panose="020B0604020202020204" pitchFamily="34" charset="0"/>
              <a:buNone/>
              <a:defRPr/>
            </a:pPr>
            <a:r>
              <a:rPr lang="en-GB" altLang="en-US" dirty="0">
                <a:latin typeface="Arial" panose="020B0604020202020204" pitchFamily="34" charset="0"/>
                <a:cs typeface="Arial" panose="020B0604020202020204" pitchFamily="34" charset="0"/>
              </a:rPr>
              <a:t>K34, K40, </a:t>
            </a:r>
          </a:p>
          <a:p>
            <a:pPr marL="0" indent="0" algn="ctr" fontAlgn="auto">
              <a:spcAft>
                <a:spcPts val="0"/>
              </a:spcAft>
              <a:buFont typeface="Arial" panose="020B0604020202020204" pitchFamily="34" charset="0"/>
              <a:buNone/>
              <a:defRPr/>
            </a:pPr>
            <a:r>
              <a:rPr lang="en-GB" altLang="en-US" dirty="0">
                <a:latin typeface="Arial" panose="020B0604020202020204" pitchFamily="34" charset="0"/>
                <a:cs typeface="Arial" panose="020B0604020202020204" pitchFamily="34" charset="0"/>
              </a:rPr>
              <a:t>SCD CCLD 0408 –</a:t>
            </a:r>
          </a:p>
          <a:p>
            <a:pPr marL="0" indent="0" algn="ctr" fontAlgn="auto">
              <a:spcAft>
                <a:spcPts val="0"/>
              </a:spcAft>
              <a:buFont typeface="Arial" panose="020B0604020202020204" pitchFamily="34" charset="0"/>
              <a:buNone/>
              <a:defRPr/>
            </a:pPr>
            <a:r>
              <a:rPr lang="en-GB" altLang="en-US" dirty="0">
                <a:latin typeface="Arial" panose="020B0604020202020204" pitchFamily="34" charset="0"/>
                <a:cs typeface="Arial" panose="020B0604020202020204" pitchFamily="34" charset="0"/>
              </a:rPr>
              <a:t> K74</a:t>
            </a:r>
          </a:p>
          <a:p>
            <a:pPr marL="0" indent="0" fontAlgn="auto">
              <a:spcAft>
                <a:spcPts val="0"/>
              </a:spcAft>
              <a:buFont typeface="Arial" panose="020B0604020202020204" pitchFamily="34" charset="0"/>
              <a:buNone/>
              <a:defRPr/>
            </a:pPr>
            <a:endParaRPr lang="en-GB" dirty="0">
              <a:latin typeface="Lucida Sans" panose="020B0602030504020204" pitchFamily="34" charset="0"/>
            </a:endParaRPr>
          </a:p>
        </p:txBody>
      </p:sp>
      <p:sp>
        <p:nvSpPr>
          <p:cNvPr id="12292" name="Content Placeholder 3">
            <a:extLst>
              <a:ext uri="{FF2B5EF4-FFF2-40B4-BE49-F238E27FC236}">
                <a16:creationId xmlns:a16="http://schemas.microsoft.com/office/drawing/2014/main" id="{2170EAF1-5B9E-8B17-09A4-50EEBA3F2036}"/>
              </a:ext>
            </a:extLst>
          </p:cNvPr>
          <p:cNvSpPr>
            <a:spLocks noGrp="1" noChangeArrowheads="1"/>
          </p:cNvSpPr>
          <p:nvPr>
            <p:ph sz="half" idx="2"/>
          </p:nvPr>
        </p:nvSpPr>
        <p:spPr bwMode="auto">
          <a:xfrm>
            <a:off x="4698376" y="2816646"/>
            <a:ext cx="4038600" cy="4105275"/>
          </a:xfrm>
        </p:spPr>
        <p:txBody>
          <a:bodyPr wrap="square" numCol="1" anchor="t" anchorCtr="0" compatLnSpc="1">
            <a:prstTxWarp prst="textNoShape">
              <a:avLst/>
            </a:prstTxWarp>
          </a:bodyPr>
          <a:lstStyle/>
          <a:p>
            <a:pPr marL="0" indent="0" algn="ctr">
              <a:buFont typeface="Arial" panose="020B0604020202020204" pitchFamily="34" charset="0"/>
              <a:buNone/>
            </a:pPr>
            <a:r>
              <a:rPr lang="en-GB" altLang="en-US" dirty="0">
                <a:solidFill>
                  <a:schemeClr val="accent6">
                    <a:lumMod val="75000"/>
                  </a:schemeClr>
                </a:solidFill>
                <a:latin typeface="Arial" panose="020B0604020202020204" pitchFamily="34" charset="0"/>
                <a:cs typeface="Arial" panose="020B0604020202020204" pitchFamily="34" charset="0"/>
              </a:rPr>
              <a:t>The NOS criteria met in this lecture:</a:t>
            </a:r>
          </a:p>
          <a:p>
            <a:pPr marL="0" indent="0" algn="ctr">
              <a:buFont typeface="Arial" panose="020B0604020202020204" pitchFamily="34" charset="0"/>
              <a:buNone/>
            </a:pPr>
            <a:r>
              <a:rPr lang="en-GB" altLang="en-US" dirty="0">
                <a:solidFill>
                  <a:schemeClr val="accent6">
                    <a:lumMod val="75000"/>
                  </a:schemeClr>
                </a:solidFill>
                <a:latin typeface="Arial" panose="020B0604020202020204" pitchFamily="34" charset="0"/>
                <a:cs typeface="Arial" panose="020B0604020202020204" pitchFamily="34" charset="0"/>
              </a:rPr>
              <a:t>Core – </a:t>
            </a:r>
          </a:p>
          <a:p>
            <a:pPr marL="0" indent="0" algn="ctr">
              <a:buFont typeface="Arial" panose="020B0604020202020204" pitchFamily="34" charset="0"/>
              <a:buNone/>
            </a:pPr>
            <a:r>
              <a:rPr lang="en-GB" altLang="en-US" dirty="0">
                <a:solidFill>
                  <a:schemeClr val="accent6">
                    <a:lumMod val="75000"/>
                  </a:schemeClr>
                </a:solidFill>
                <a:latin typeface="Arial" panose="020B0604020202020204" pitchFamily="34" charset="0"/>
                <a:cs typeface="Arial" panose="020B0604020202020204" pitchFamily="34" charset="0"/>
              </a:rPr>
              <a:t>K34, K40, </a:t>
            </a:r>
          </a:p>
          <a:p>
            <a:pPr marL="0" indent="0" algn="ctr">
              <a:buFont typeface="Arial" panose="020B0604020202020204" pitchFamily="34" charset="0"/>
              <a:buNone/>
            </a:pPr>
            <a:r>
              <a:rPr lang="en-GB" altLang="en-US" dirty="0">
                <a:solidFill>
                  <a:schemeClr val="accent6">
                    <a:lumMod val="75000"/>
                  </a:schemeClr>
                </a:solidFill>
                <a:latin typeface="Arial" panose="020B0604020202020204" pitchFamily="34" charset="0"/>
                <a:cs typeface="Arial" panose="020B0604020202020204" pitchFamily="34" charset="0"/>
              </a:rPr>
              <a:t>SCD CCLD 0408 </a:t>
            </a:r>
          </a:p>
          <a:p>
            <a:pPr marL="0" indent="0" algn="ctr">
              <a:buFont typeface="Arial" panose="020B0604020202020204" pitchFamily="34" charset="0"/>
              <a:buNone/>
            </a:pPr>
            <a:r>
              <a:rPr lang="en-GB" altLang="en-US" dirty="0">
                <a:solidFill>
                  <a:schemeClr val="accent6">
                    <a:lumMod val="75000"/>
                  </a:schemeClr>
                </a:solidFill>
                <a:latin typeface="Arial" panose="020B0604020202020204" pitchFamily="34" charset="0"/>
                <a:cs typeface="Arial" panose="020B0604020202020204" pitchFamily="34" charset="0"/>
              </a:rPr>
              <a:t>– K74</a:t>
            </a:r>
          </a:p>
          <a:p>
            <a:pPr marL="0" indent="0">
              <a:buFont typeface="Arial" panose="020B0604020202020204" pitchFamily="34" charset="0"/>
              <a:buNone/>
            </a:pPr>
            <a:endParaRPr lang="en-GB" altLang="en-US" dirty="0">
              <a:solidFill>
                <a:srgbClr val="0000FF"/>
              </a:solidFill>
              <a:latin typeface="Lucida Sans" panose="020B0602030504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B876BB7D-A767-489A-FD07-2371A25E3BA4}"/>
              </a:ext>
            </a:extLst>
          </p:cNvPr>
          <p:cNvSpPr>
            <a:spLocks noGrp="1" noChangeArrowheads="1"/>
          </p:cNvSpPr>
          <p:nvPr>
            <p:ph type="title"/>
          </p:nvPr>
        </p:nvSpPr>
        <p:spPr/>
        <p:txBody>
          <a:bodyPr>
            <a:normAutofit/>
          </a:bodyPr>
          <a:lstStyle/>
          <a:p>
            <a:pPr algn="ctr"/>
            <a:r>
              <a:rPr lang="en-GB" altLang="en-US" sz="4400" b="1" dirty="0" err="1">
                <a:latin typeface="Arial"/>
                <a:cs typeface="Arial"/>
              </a:rPr>
              <a:t>Deddf</a:t>
            </a:r>
            <a:r>
              <a:rPr lang="en-GB" altLang="en-US" sz="4400" b="1" dirty="0">
                <a:latin typeface="Arial"/>
                <a:cs typeface="Arial"/>
              </a:rPr>
              <a:t> Plant 1989: Re-cap</a:t>
            </a:r>
            <a:br>
              <a:rPr lang="en-GB" altLang="en-US" sz="4400" b="1" dirty="0">
                <a:latin typeface="Arial"/>
              </a:rPr>
            </a:br>
            <a:r>
              <a:rPr lang="en-GB" altLang="en-US" sz="4400" b="1" dirty="0">
                <a:solidFill>
                  <a:schemeClr val="accent6">
                    <a:lumMod val="75000"/>
                  </a:schemeClr>
                </a:solidFill>
                <a:latin typeface="Arial"/>
                <a:cs typeface="Arial"/>
              </a:rPr>
              <a:t>Children Act 1989</a:t>
            </a:r>
            <a:endParaRPr lang="en-US" sz="4400" dirty="0">
              <a:solidFill>
                <a:schemeClr val="accent6">
                  <a:lumMod val="75000"/>
                </a:schemeClr>
              </a:solidFill>
            </a:endParaRPr>
          </a:p>
        </p:txBody>
      </p:sp>
      <p:sp>
        <p:nvSpPr>
          <p:cNvPr id="14339" name="Rectangle 4">
            <a:extLst>
              <a:ext uri="{FF2B5EF4-FFF2-40B4-BE49-F238E27FC236}">
                <a16:creationId xmlns:a16="http://schemas.microsoft.com/office/drawing/2014/main" id="{F7BE744B-1C25-F30A-F3DF-A9CD04813C29}"/>
              </a:ext>
            </a:extLst>
          </p:cNvPr>
          <p:cNvSpPr txBox="1">
            <a:spLocks noChangeArrowheads="1"/>
          </p:cNvSpPr>
          <p:nvPr/>
        </p:nvSpPr>
        <p:spPr bwMode="auto">
          <a:xfrm>
            <a:off x="395288" y="1965742"/>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err="1">
                <a:latin typeface="+mn-lt"/>
                <a:ea typeface="MS PGothic"/>
              </a:rPr>
              <a:t>Prif</a:t>
            </a:r>
            <a:r>
              <a:rPr lang="en-GB" altLang="en-US" sz="2800" dirty="0">
                <a:latin typeface="+mn-lt"/>
                <a:ea typeface="MS PGothic"/>
              </a:rPr>
              <a:t> </a:t>
            </a:r>
            <a:r>
              <a:rPr lang="en-GB" altLang="en-US" sz="2800" dirty="0" err="1">
                <a:latin typeface="+mn-lt"/>
                <a:ea typeface="MS PGothic"/>
              </a:rPr>
              <a:t>bwyntiau'r</a:t>
            </a:r>
            <a:r>
              <a:rPr lang="en-GB" altLang="en-US" sz="2800" dirty="0">
                <a:latin typeface="+mn-lt"/>
                <a:ea typeface="MS PGothic"/>
              </a:rPr>
              <a:t> </a:t>
            </a:r>
            <a:r>
              <a:rPr lang="en-GB" altLang="en-US" sz="2800" dirty="0" err="1">
                <a:latin typeface="+mn-lt"/>
                <a:ea typeface="MS PGothic"/>
              </a:rPr>
              <a:t>Ddeddf</a:t>
            </a:r>
            <a:r>
              <a:rPr lang="en-GB" altLang="en-US" sz="2800" dirty="0">
                <a:latin typeface="+mn-lt"/>
                <a:ea typeface="MS PGothic"/>
              </a:rPr>
              <a:t>?</a:t>
            </a:r>
          </a:p>
          <a:p>
            <a:pPr>
              <a:lnSpc>
                <a:spcPct val="100000"/>
              </a:lnSpc>
              <a:spcBef>
                <a:spcPct val="20000"/>
              </a:spcBef>
            </a:pPr>
            <a:endParaRPr lang="en-GB" altLang="en-US" sz="2800" dirty="0">
              <a:latin typeface="Myriad Pro" pitchFamily="34" charset="0"/>
            </a:endParaRPr>
          </a:p>
        </p:txBody>
      </p:sp>
      <p:sp>
        <p:nvSpPr>
          <p:cNvPr id="14340" name="Rectangle 5">
            <a:extLst>
              <a:ext uri="{FF2B5EF4-FFF2-40B4-BE49-F238E27FC236}">
                <a16:creationId xmlns:a16="http://schemas.microsoft.com/office/drawing/2014/main" id="{9D1D3B7E-4FB7-6D13-879E-2ED31CC32D35}"/>
              </a:ext>
            </a:extLst>
          </p:cNvPr>
          <p:cNvSpPr txBox="1">
            <a:spLocks noChangeArrowheads="1"/>
          </p:cNvSpPr>
          <p:nvPr/>
        </p:nvSpPr>
        <p:spPr bwMode="auto">
          <a:xfrm>
            <a:off x="4571818" y="1965742"/>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a:solidFill>
                  <a:schemeClr val="accent6">
                    <a:lumMod val="75000"/>
                  </a:schemeClr>
                </a:solidFill>
                <a:latin typeface="+mn-lt"/>
              </a:rPr>
              <a:t>Main points of the Act?</a:t>
            </a:r>
          </a:p>
          <a:p>
            <a:pPr>
              <a:lnSpc>
                <a:spcPct val="100000"/>
              </a:lnSpc>
              <a:spcBef>
                <a:spcPct val="20000"/>
              </a:spcBef>
            </a:pPr>
            <a:endParaRPr lang="en-GB" altLang="en-US" sz="2800" dirty="0">
              <a:solidFill>
                <a:srgbClr val="0000FF"/>
              </a:solidFill>
              <a:latin typeface="Myriad Pro"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7CBAA46A-E533-6C2A-3029-EDCF014B2320}"/>
              </a:ext>
            </a:extLst>
          </p:cNvPr>
          <p:cNvSpPr>
            <a:spLocks noGrp="1" noChangeArrowheads="1"/>
          </p:cNvSpPr>
          <p:nvPr>
            <p:ph type="title"/>
          </p:nvPr>
        </p:nvSpPr>
        <p:spPr/>
        <p:txBody>
          <a:bodyPr>
            <a:normAutofit/>
          </a:bodyPr>
          <a:lstStyle/>
          <a:p>
            <a:pPr algn="ctr"/>
            <a:r>
              <a:rPr lang="en-GB" altLang="en-US" sz="4400" b="1" dirty="0" err="1">
                <a:latin typeface="Arial"/>
                <a:cs typeface="Arial"/>
              </a:rPr>
              <a:t>Deddf</a:t>
            </a:r>
            <a:r>
              <a:rPr lang="en-GB" altLang="en-US" sz="4400" b="1" dirty="0">
                <a:latin typeface="Arial"/>
                <a:cs typeface="Arial"/>
              </a:rPr>
              <a:t> Plant 2004 : Re-cap</a:t>
            </a:r>
            <a:br>
              <a:rPr lang="en-GB" altLang="en-US" sz="4400" b="1" dirty="0">
                <a:latin typeface="Arial"/>
              </a:rPr>
            </a:br>
            <a:r>
              <a:rPr lang="en-GB" altLang="en-US" sz="4400" b="1" dirty="0">
                <a:solidFill>
                  <a:schemeClr val="accent6">
                    <a:lumMod val="75000"/>
                  </a:schemeClr>
                </a:solidFill>
                <a:latin typeface="Arial"/>
                <a:cs typeface="Arial"/>
              </a:rPr>
              <a:t>Children Act 2004</a:t>
            </a:r>
            <a:endParaRPr lang="en-US" sz="4400" dirty="0">
              <a:solidFill>
                <a:schemeClr val="accent6">
                  <a:lumMod val="75000"/>
                </a:schemeClr>
              </a:solidFill>
            </a:endParaRPr>
          </a:p>
        </p:txBody>
      </p:sp>
      <p:sp>
        <p:nvSpPr>
          <p:cNvPr id="16387" name="Rectangle 3">
            <a:extLst>
              <a:ext uri="{FF2B5EF4-FFF2-40B4-BE49-F238E27FC236}">
                <a16:creationId xmlns:a16="http://schemas.microsoft.com/office/drawing/2014/main" id="{A3D690CB-3F8C-09DE-3084-A3EE6E9CB04F}"/>
              </a:ext>
            </a:extLst>
          </p:cNvPr>
          <p:cNvSpPr txBox="1">
            <a:spLocks noChangeArrowheads="1"/>
          </p:cNvSpPr>
          <p:nvPr/>
        </p:nvSpPr>
        <p:spPr bwMode="auto">
          <a:xfrm>
            <a:off x="395536" y="2132856"/>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err="1">
                <a:latin typeface="+mn-lt"/>
              </a:rPr>
              <a:t>Prif</a:t>
            </a:r>
            <a:r>
              <a:rPr lang="en-GB" altLang="en-US" sz="2800" dirty="0">
                <a:latin typeface="+mn-lt"/>
              </a:rPr>
              <a:t> </a:t>
            </a:r>
            <a:r>
              <a:rPr lang="en-GB" altLang="en-US" sz="2800" dirty="0" err="1">
                <a:latin typeface="+mn-lt"/>
              </a:rPr>
              <a:t>bwyntiau’r</a:t>
            </a:r>
            <a:r>
              <a:rPr lang="en-GB" altLang="en-US" sz="2800" dirty="0">
                <a:latin typeface="+mn-lt"/>
              </a:rPr>
              <a:t> </a:t>
            </a:r>
            <a:r>
              <a:rPr lang="en-GB" altLang="en-US" sz="2800" dirty="0" err="1">
                <a:latin typeface="+mn-lt"/>
              </a:rPr>
              <a:t>Ddeddf</a:t>
            </a:r>
            <a:r>
              <a:rPr lang="en-GB" altLang="en-US" sz="2800" dirty="0">
                <a:latin typeface="+mn-lt"/>
              </a:rPr>
              <a:t>?</a:t>
            </a:r>
          </a:p>
          <a:p>
            <a:pPr>
              <a:lnSpc>
                <a:spcPct val="100000"/>
              </a:lnSpc>
              <a:spcBef>
                <a:spcPct val="20000"/>
              </a:spcBef>
            </a:pPr>
            <a:endParaRPr lang="en-GB" altLang="en-US" sz="2800" dirty="0">
              <a:latin typeface="Myriad Pro" pitchFamily="34" charset="0"/>
            </a:endParaRPr>
          </a:p>
        </p:txBody>
      </p:sp>
      <p:sp>
        <p:nvSpPr>
          <p:cNvPr id="16388" name="Rectangle 4">
            <a:extLst>
              <a:ext uri="{FF2B5EF4-FFF2-40B4-BE49-F238E27FC236}">
                <a16:creationId xmlns:a16="http://schemas.microsoft.com/office/drawing/2014/main" id="{F2CE4D16-FF36-1E22-1862-4A1A036E030E}"/>
              </a:ext>
            </a:extLst>
          </p:cNvPr>
          <p:cNvSpPr txBox="1">
            <a:spLocks noChangeArrowheads="1"/>
          </p:cNvSpPr>
          <p:nvPr/>
        </p:nvSpPr>
        <p:spPr bwMode="auto">
          <a:xfrm>
            <a:off x="4594582" y="2132855"/>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a:solidFill>
                  <a:schemeClr val="accent6">
                    <a:lumMod val="75000"/>
                  </a:schemeClr>
                </a:solidFill>
                <a:latin typeface="Myriad Pro" pitchFamily="34" charset="0"/>
              </a:rPr>
              <a:t>Main points of the Act?</a:t>
            </a:r>
          </a:p>
          <a:p>
            <a:pPr>
              <a:lnSpc>
                <a:spcPct val="100000"/>
              </a:lnSpc>
              <a:spcBef>
                <a:spcPct val="20000"/>
              </a:spcBef>
            </a:pPr>
            <a:endParaRPr lang="en-GB" altLang="en-US" sz="2800" dirty="0">
              <a:solidFill>
                <a:srgbClr val="0000FF"/>
              </a:solidFill>
              <a:latin typeface="Myriad Pro"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F1927383-1AF2-9272-D80C-EA9A4E116AD5}"/>
              </a:ext>
            </a:extLst>
          </p:cNvPr>
          <p:cNvSpPr>
            <a:spLocks noGrp="1" noChangeArrowheads="1"/>
          </p:cNvSpPr>
          <p:nvPr>
            <p:ph type="title"/>
          </p:nvPr>
        </p:nvSpPr>
        <p:spPr>
          <a:xfrm>
            <a:off x="143639" y="126058"/>
            <a:ext cx="9000361" cy="1325563"/>
          </a:xfrm>
        </p:spPr>
        <p:txBody>
          <a:bodyPr>
            <a:noAutofit/>
          </a:bodyPr>
          <a:lstStyle/>
          <a:p>
            <a:pPr algn="ctr"/>
            <a:r>
              <a:rPr lang="en-GB" altLang="en-US" sz="4400" b="1" dirty="0" err="1">
                <a:latin typeface="Arial"/>
                <a:cs typeface="Arial"/>
              </a:rPr>
              <a:t>Deddf</a:t>
            </a:r>
            <a:r>
              <a:rPr lang="en-GB" altLang="en-US" sz="4400" b="1" dirty="0">
                <a:latin typeface="Arial"/>
                <a:cs typeface="Arial"/>
              </a:rPr>
              <a:t> </a:t>
            </a:r>
            <a:r>
              <a:rPr lang="en-GB" altLang="en-US" sz="4400" b="1" dirty="0" err="1">
                <a:latin typeface="Arial"/>
                <a:cs typeface="Arial"/>
              </a:rPr>
              <a:t>Troseddwyr</a:t>
            </a:r>
            <a:r>
              <a:rPr lang="en-GB" altLang="en-US" sz="4400" b="1" dirty="0">
                <a:latin typeface="Arial"/>
                <a:cs typeface="Arial"/>
              </a:rPr>
              <a:t> </a:t>
            </a:r>
            <a:r>
              <a:rPr lang="en-GB" altLang="en-US" sz="4400" b="1" dirty="0" err="1">
                <a:latin typeface="Arial"/>
                <a:cs typeface="Arial"/>
              </a:rPr>
              <a:t>Rhywiol</a:t>
            </a:r>
            <a:r>
              <a:rPr lang="en-GB" altLang="en-US" sz="4400" b="1" dirty="0">
                <a:latin typeface="Arial"/>
                <a:cs typeface="Arial"/>
              </a:rPr>
              <a:t> 1997</a:t>
            </a:r>
            <a:br>
              <a:rPr lang="en-GB" altLang="en-US" sz="4400" b="1" dirty="0">
                <a:latin typeface="Arial"/>
              </a:rPr>
            </a:br>
            <a:r>
              <a:rPr lang="en-GB" altLang="en-US" sz="4400" b="1" dirty="0">
                <a:solidFill>
                  <a:schemeClr val="accent6">
                    <a:lumMod val="75000"/>
                  </a:schemeClr>
                </a:solidFill>
                <a:latin typeface="Arial"/>
                <a:cs typeface="Arial"/>
              </a:rPr>
              <a:t>Sex Offenders Act 1997</a:t>
            </a:r>
            <a:endParaRPr lang="en-US" sz="4400" dirty="0">
              <a:solidFill>
                <a:schemeClr val="accent6">
                  <a:lumMod val="75000"/>
                </a:schemeClr>
              </a:solidFill>
            </a:endParaRPr>
          </a:p>
        </p:txBody>
      </p:sp>
      <p:pic>
        <p:nvPicPr>
          <p:cNvPr id="22532" name="Picture 7" descr="What Happened To Sarah Payne? | HuffPost UK">
            <a:extLst>
              <a:ext uri="{FF2B5EF4-FFF2-40B4-BE49-F238E27FC236}">
                <a16:creationId xmlns:a16="http://schemas.microsoft.com/office/drawing/2014/main" id="{92AC2756-B476-4A9B-FE3B-0B1D110268EC}"/>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5130019" y="1600146"/>
            <a:ext cx="3867285" cy="3656793"/>
          </a:xfrm>
        </p:spPr>
      </p:pic>
      <p:sp>
        <p:nvSpPr>
          <p:cNvPr id="19459" name="Rectangle 5">
            <a:extLst>
              <a:ext uri="{FF2B5EF4-FFF2-40B4-BE49-F238E27FC236}">
                <a16:creationId xmlns:a16="http://schemas.microsoft.com/office/drawing/2014/main" id="{8A0B9CEA-D41E-7216-6F46-04CFB8313FC4}"/>
              </a:ext>
            </a:extLst>
          </p:cNvPr>
          <p:cNvSpPr txBox="1">
            <a:spLocks noChangeArrowheads="1"/>
          </p:cNvSpPr>
          <p:nvPr/>
        </p:nvSpPr>
        <p:spPr bwMode="auto">
          <a:xfrm>
            <a:off x="178984" y="1451621"/>
            <a:ext cx="4402138" cy="4060825"/>
          </a:xfrm>
          <a:prstGeom prst="rect">
            <a:avLst/>
          </a:prstGeom>
          <a:noFill/>
          <a:ln>
            <a:noFill/>
          </a:ln>
        </p:spPr>
        <p:txBody>
          <a:bodyPr lIns="91440" tIns="45720" rIns="91440" bIns="45720" anchor="t"/>
          <a:lstStyle>
            <a:lvl1pPr marL="342900" indent="-342900">
              <a:spcBef>
                <a:spcPct val="20000"/>
              </a:spcBef>
              <a:buFont typeface="Arial" pitchFamily="34" charset="0"/>
              <a:buChar char="•"/>
              <a:defRPr sz="3200">
                <a:solidFill>
                  <a:schemeClr val="tx1"/>
                </a:solidFill>
                <a:latin typeface="Myriad Pro" pitchFamily="34" charset="0"/>
              </a:defRPr>
            </a:lvl1pPr>
            <a:lvl2pPr marL="742950" indent="-285750">
              <a:spcBef>
                <a:spcPct val="20000"/>
              </a:spcBef>
              <a:buFont typeface="Arial" pitchFamily="34" charset="0"/>
              <a:buChar char="–"/>
              <a:defRPr sz="2800">
                <a:solidFill>
                  <a:schemeClr val="tx1"/>
                </a:solidFill>
                <a:latin typeface="Myriad Pro" pitchFamily="34" charset="0"/>
              </a:defRPr>
            </a:lvl2pPr>
            <a:lvl3pPr marL="1143000" indent="-228600">
              <a:spcBef>
                <a:spcPct val="20000"/>
              </a:spcBef>
              <a:buFont typeface="Arial" pitchFamily="34" charset="0"/>
              <a:buChar char="•"/>
              <a:defRPr sz="2400">
                <a:solidFill>
                  <a:schemeClr val="tx1"/>
                </a:solidFill>
                <a:latin typeface="Myriad Pro" pitchFamily="34" charset="0"/>
              </a:defRPr>
            </a:lvl3pPr>
            <a:lvl4pPr marL="1600200" indent="-228600">
              <a:spcBef>
                <a:spcPct val="20000"/>
              </a:spcBef>
              <a:buFont typeface="Arial" pitchFamily="34" charset="0"/>
              <a:buChar char="–"/>
              <a:defRPr sz="2000">
                <a:solidFill>
                  <a:schemeClr val="tx1"/>
                </a:solidFill>
                <a:latin typeface="Myriad Pro" pitchFamily="34" charset="0"/>
              </a:defRPr>
            </a:lvl4pPr>
            <a:lvl5pPr marL="2057400" indent="-228600">
              <a:spcBef>
                <a:spcPct val="20000"/>
              </a:spcBef>
              <a:buFont typeface="Arial"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9pPr>
          </a:lstStyle>
          <a:p>
            <a:pPr algn="ctr">
              <a:buNone/>
              <a:defRPr/>
            </a:pPr>
            <a:r>
              <a:rPr lang="en-GB" altLang="en-US" sz="2400" err="1">
                <a:latin typeface="Arial"/>
                <a:ea typeface="ＭＳ Ｐゴシック"/>
                <a:cs typeface="Arial"/>
              </a:rPr>
              <a:t>Deddf</a:t>
            </a:r>
            <a:r>
              <a:rPr lang="en-GB" altLang="en-US" sz="2400" dirty="0">
                <a:latin typeface="Arial"/>
                <a:ea typeface="ＭＳ Ｐゴシック"/>
                <a:cs typeface="Arial"/>
              </a:rPr>
              <a:t> </a:t>
            </a:r>
            <a:r>
              <a:rPr lang="en-GB" altLang="en-US" sz="2400" err="1">
                <a:latin typeface="Arial"/>
                <a:ea typeface="ＭＳ Ｐゴシック"/>
                <a:cs typeface="Arial"/>
              </a:rPr>
              <a:t>Troseddwr</a:t>
            </a:r>
            <a:r>
              <a:rPr lang="en-GB" altLang="en-US" sz="2400" dirty="0">
                <a:latin typeface="Arial"/>
                <a:ea typeface="ＭＳ Ｐゴシック"/>
                <a:cs typeface="Arial"/>
              </a:rPr>
              <a:t> </a:t>
            </a:r>
            <a:r>
              <a:rPr lang="en-GB" altLang="en-US" sz="2400" err="1">
                <a:latin typeface="Arial"/>
                <a:ea typeface="ＭＳ Ｐゴシック"/>
                <a:cs typeface="Arial"/>
              </a:rPr>
              <a:t>Rhywiol</a:t>
            </a:r>
            <a:r>
              <a:rPr lang="en-GB" altLang="en-US" sz="2400" dirty="0">
                <a:latin typeface="Arial"/>
                <a:ea typeface="ＭＳ Ｐゴシック"/>
                <a:cs typeface="Arial"/>
              </a:rPr>
              <a:t> 1997: </a:t>
            </a:r>
            <a:r>
              <a:rPr lang="en-GB" altLang="en-US" sz="2400" err="1">
                <a:latin typeface="Arial"/>
                <a:ea typeface="ＭＳ Ｐゴシック"/>
                <a:cs typeface="Arial"/>
              </a:rPr>
              <a:t>Pennod</a:t>
            </a:r>
            <a:r>
              <a:rPr lang="en-GB" altLang="en-US" sz="2400" dirty="0">
                <a:latin typeface="Arial"/>
                <a:ea typeface="ＭＳ Ｐゴシック"/>
                <a:cs typeface="Arial"/>
              </a:rPr>
              <a:t> 51 </a:t>
            </a:r>
          </a:p>
          <a:p>
            <a:pPr algn="ctr">
              <a:buNone/>
              <a:defRPr/>
            </a:pPr>
            <a:r>
              <a:rPr lang="en-GB" altLang="en-US" sz="2400" err="1">
                <a:latin typeface="Arial"/>
                <a:ea typeface="ＭＳ Ｐゴシック"/>
                <a:cs typeface="Arial"/>
              </a:rPr>
              <a:t>Gofyniad</a:t>
            </a:r>
            <a:r>
              <a:rPr lang="en-GB" altLang="en-US" sz="2400" dirty="0">
                <a:latin typeface="Arial"/>
                <a:ea typeface="ＭＳ Ｐゴシック"/>
                <a:cs typeface="Arial"/>
              </a:rPr>
              <a:t> </a:t>
            </a:r>
            <a:r>
              <a:rPr lang="en-GB" altLang="en-US" sz="2400" err="1">
                <a:latin typeface="Arial"/>
                <a:ea typeface="ＭＳ Ｐゴシック"/>
                <a:cs typeface="Arial"/>
              </a:rPr>
              <a:t>i</a:t>
            </a:r>
            <a:r>
              <a:rPr lang="en-GB" altLang="en-US" sz="2400" dirty="0">
                <a:latin typeface="Arial"/>
                <a:ea typeface="ＭＳ Ｐゴシック"/>
                <a:cs typeface="Arial"/>
              </a:rPr>
              <a:t> '</a:t>
            </a:r>
            <a:r>
              <a:rPr lang="en-GB" altLang="en-US" sz="2400" err="1">
                <a:latin typeface="Arial"/>
                <a:ea typeface="ＭＳ Ｐゴシック"/>
                <a:cs typeface="Arial"/>
              </a:rPr>
              <a:t>hysbysu'r</a:t>
            </a:r>
            <a:r>
              <a:rPr lang="en-GB" altLang="en-US" sz="2400" dirty="0">
                <a:latin typeface="Arial"/>
                <a:ea typeface="ＭＳ Ｐゴシック"/>
                <a:cs typeface="Arial"/>
              </a:rPr>
              <a:t> </a:t>
            </a:r>
            <a:r>
              <a:rPr lang="en-GB" altLang="en-US" sz="2400" err="1">
                <a:latin typeface="Arial"/>
                <a:ea typeface="ＭＳ Ｐゴシック"/>
                <a:cs typeface="Arial"/>
              </a:rPr>
              <a:t>heddlu</a:t>
            </a:r>
            <a:r>
              <a:rPr lang="en-GB" altLang="en-US" sz="2400" dirty="0">
                <a:latin typeface="Arial"/>
                <a:ea typeface="ＭＳ Ｐゴシック"/>
                <a:cs typeface="Arial"/>
              </a:rPr>
              <a:t> </a:t>
            </a:r>
            <a:r>
              <a:rPr lang="en-GB" altLang="en-US" sz="2400" err="1">
                <a:latin typeface="Arial"/>
                <a:ea typeface="ＭＳ Ｐゴシック"/>
                <a:cs typeface="Arial"/>
              </a:rPr>
              <a:t>unrhyw</a:t>
            </a:r>
            <a:r>
              <a:rPr lang="en-GB" altLang="en-US" sz="2400" dirty="0">
                <a:latin typeface="Arial"/>
                <a:ea typeface="ＭＳ Ｐゴシック"/>
                <a:cs typeface="Arial"/>
              </a:rPr>
              <a:t> </a:t>
            </a:r>
            <a:r>
              <a:rPr lang="en-GB" altLang="en-US" sz="2400" err="1">
                <a:latin typeface="Arial"/>
                <a:ea typeface="ＭＳ Ｐゴシック"/>
                <a:cs typeface="Arial"/>
              </a:rPr>
              <a:t>bersonau</a:t>
            </a:r>
            <a:r>
              <a:rPr lang="en-GB" altLang="en-US" sz="2400" dirty="0">
                <a:latin typeface="Arial"/>
                <a:ea typeface="ＭＳ Ｐゴシック"/>
                <a:cs typeface="Arial"/>
              </a:rPr>
              <a:t> </a:t>
            </a:r>
            <a:r>
              <a:rPr lang="en-GB" altLang="en-US" sz="2400" err="1">
                <a:latin typeface="Arial"/>
                <a:ea typeface="ＭＳ Ｐゴシック"/>
                <a:cs typeface="Arial"/>
              </a:rPr>
              <a:t>sydd</a:t>
            </a:r>
            <a:r>
              <a:rPr lang="en-GB" altLang="en-US" sz="2400" dirty="0">
                <a:latin typeface="Arial"/>
                <a:ea typeface="ＭＳ Ｐゴシック"/>
                <a:cs typeface="Arial"/>
              </a:rPr>
              <a:t> </a:t>
            </a:r>
            <a:r>
              <a:rPr lang="en-GB" altLang="en-US" sz="2400" err="1">
                <a:latin typeface="Arial"/>
                <a:ea typeface="ＭＳ Ｐゴシック"/>
                <a:cs typeface="Arial"/>
              </a:rPr>
              <a:t>wedi</a:t>
            </a:r>
            <a:r>
              <a:rPr lang="en-GB" altLang="en-US" sz="2400" dirty="0">
                <a:latin typeface="Arial"/>
                <a:ea typeface="ＭＳ Ｐゴシック"/>
                <a:cs typeface="Arial"/>
              </a:rPr>
              <a:t> </a:t>
            </a:r>
            <a:r>
              <a:rPr lang="en-GB" altLang="en-US" sz="2400" err="1">
                <a:latin typeface="Arial"/>
                <a:ea typeface="ＭＳ Ｐゴシック"/>
                <a:cs typeface="Arial"/>
              </a:rPr>
              <a:t>cyflawni</a:t>
            </a:r>
            <a:r>
              <a:rPr lang="en-GB" altLang="en-US" sz="2400" dirty="0">
                <a:latin typeface="Arial"/>
                <a:ea typeface="ＭＳ Ｐゴシック"/>
                <a:cs typeface="Arial"/>
              </a:rPr>
              <a:t> </a:t>
            </a:r>
            <a:r>
              <a:rPr lang="en-GB" altLang="en-US" sz="2400" err="1">
                <a:latin typeface="Arial"/>
                <a:ea typeface="ＭＳ Ｐゴシック"/>
                <a:cs typeface="Arial"/>
              </a:rPr>
              <a:t>troseddau</a:t>
            </a:r>
            <a:r>
              <a:rPr lang="en-GB" altLang="en-US" sz="2400" dirty="0">
                <a:latin typeface="Arial"/>
                <a:ea typeface="ＭＳ Ｐゴシック"/>
                <a:cs typeface="Arial"/>
              </a:rPr>
              <a:t> </a:t>
            </a:r>
            <a:r>
              <a:rPr lang="en-GB" altLang="en-US" sz="2400" err="1">
                <a:latin typeface="Arial"/>
                <a:ea typeface="ＭＳ Ｐゴシック"/>
                <a:cs typeface="Arial"/>
              </a:rPr>
              <a:t>rhywiol</a:t>
            </a:r>
            <a:r>
              <a:rPr lang="en-GB" altLang="en-US" sz="2400" dirty="0">
                <a:latin typeface="Arial"/>
                <a:ea typeface="ＭＳ Ｐゴシック"/>
                <a:cs typeface="Arial"/>
              </a:rPr>
              <a:t> </a:t>
            </a:r>
            <a:r>
              <a:rPr lang="en-GB" altLang="en-US" sz="2400" err="1">
                <a:latin typeface="Arial"/>
                <a:ea typeface="ＭＳ Ｐゴシック"/>
                <a:cs typeface="Arial"/>
              </a:rPr>
              <a:t>penodol</a:t>
            </a:r>
            <a:r>
              <a:rPr lang="en-GB" altLang="en-US" sz="2400" dirty="0">
                <a:latin typeface="Arial"/>
                <a:ea typeface="ＭＳ Ｐゴシック"/>
                <a:cs typeface="Arial"/>
              </a:rPr>
              <a:t>'</a:t>
            </a:r>
          </a:p>
          <a:p>
            <a:pPr algn="ctr">
              <a:buNone/>
              <a:defRPr/>
            </a:pPr>
            <a:r>
              <a:rPr lang="en-GB" altLang="en-US" sz="2400" b="1" err="1">
                <a:latin typeface="Arial"/>
                <a:ea typeface="ＭＳ Ｐゴシック"/>
                <a:cs typeface="Arial"/>
              </a:rPr>
              <a:t>Cynllun</a:t>
            </a:r>
            <a:r>
              <a:rPr lang="en-GB" altLang="en-US" sz="2400" b="1" dirty="0">
                <a:latin typeface="Arial"/>
                <a:ea typeface="ＭＳ Ｐゴシック"/>
                <a:cs typeface="Arial"/>
              </a:rPr>
              <a:t> </a:t>
            </a:r>
            <a:r>
              <a:rPr lang="en-GB" altLang="en-US" sz="2400" b="1" err="1">
                <a:latin typeface="Arial"/>
                <a:ea typeface="ＭＳ Ｐゴシック"/>
                <a:cs typeface="Arial"/>
              </a:rPr>
              <a:t>datgelu</a:t>
            </a:r>
            <a:r>
              <a:rPr lang="en-GB" altLang="en-US" sz="2400" b="1" dirty="0">
                <a:latin typeface="Arial"/>
                <a:ea typeface="ＭＳ Ｐゴシック"/>
                <a:cs typeface="Arial"/>
              </a:rPr>
              <a:t> </a:t>
            </a:r>
            <a:r>
              <a:rPr lang="en-GB" altLang="en-US" sz="2400" b="1" err="1">
                <a:latin typeface="Arial"/>
                <a:ea typeface="ＭＳ Ｐゴシック"/>
                <a:cs typeface="Arial"/>
              </a:rPr>
              <a:t>troseddwyr</a:t>
            </a:r>
            <a:r>
              <a:rPr lang="en-GB" altLang="en-US" sz="2400" b="1" dirty="0">
                <a:latin typeface="Arial"/>
                <a:ea typeface="ＭＳ Ｐゴシック"/>
                <a:cs typeface="Arial"/>
              </a:rPr>
              <a:t> </a:t>
            </a:r>
            <a:r>
              <a:rPr lang="en-GB" altLang="en-US" sz="2400" b="1" err="1">
                <a:latin typeface="Arial"/>
                <a:ea typeface="ＭＳ Ｐゴシック"/>
                <a:cs typeface="Arial"/>
              </a:rPr>
              <a:t>Rhywiol</a:t>
            </a:r>
            <a:r>
              <a:rPr lang="en-GB" altLang="en-US" sz="2400" b="1" dirty="0">
                <a:latin typeface="Arial"/>
                <a:ea typeface="ＭＳ Ｐゴシック"/>
                <a:cs typeface="Arial"/>
              </a:rPr>
              <a:t> plant </a:t>
            </a:r>
            <a:r>
              <a:rPr lang="en-GB" altLang="en-US" sz="2400" b="1" err="1">
                <a:latin typeface="Arial"/>
                <a:ea typeface="ＭＳ Ｐゴシック"/>
                <a:cs typeface="Arial"/>
              </a:rPr>
              <a:t>yng</a:t>
            </a:r>
            <a:r>
              <a:rPr lang="en-GB" altLang="en-US" sz="2400" b="1" dirty="0">
                <a:latin typeface="Arial"/>
                <a:ea typeface="ＭＳ Ｐゴシック"/>
                <a:cs typeface="Arial"/>
              </a:rPr>
              <a:t> </a:t>
            </a:r>
            <a:r>
              <a:rPr lang="en-GB" altLang="en-US" sz="2400" b="1" err="1">
                <a:latin typeface="Arial"/>
                <a:ea typeface="ＭＳ Ｐゴシック"/>
                <a:cs typeface="Arial"/>
              </a:rPr>
              <a:t>Nghymru</a:t>
            </a:r>
            <a:r>
              <a:rPr lang="en-GB" altLang="en-US" sz="2400" b="1" dirty="0">
                <a:latin typeface="Arial"/>
                <a:ea typeface="ＭＳ Ｐゴシック"/>
                <a:cs typeface="Arial"/>
              </a:rPr>
              <a:t> a </a:t>
            </a:r>
            <a:r>
              <a:rPr lang="en-GB" altLang="en-US" sz="2400" b="1" err="1">
                <a:latin typeface="Arial"/>
                <a:ea typeface="ＭＳ Ｐゴシック"/>
                <a:cs typeface="Arial"/>
              </a:rPr>
              <a:t>Lloger</a:t>
            </a:r>
            <a:r>
              <a:rPr lang="en-GB" altLang="en-US" sz="2400" b="1" dirty="0">
                <a:latin typeface="Arial"/>
                <a:ea typeface="ＭＳ Ｐゴシック"/>
                <a:cs typeface="Arial"/>
              </a:rPr>
              <a:t> (2008) - CYFRAITH SARAH</a:t>
            </a:r>
            <a:endParaRPr lang="en-GB" altLang="en-US" sz="2400" b="1" dirty="0">
              <a:latin typeface="Arial"/>
              <a:ea typeface="ＭＳ Ｐゴシック" panose="020B0600070205080204" pitchFamily="34" charset="-128"/>
              <a:cs typeface="Arial"/>
            </a:endParaRPr>
          </a:p>
          <a:p>
            <a:pPr algn="ctr">
              <a:buNone/>
              <a:defRPr/>
            </a:pPr>
            <a:endParaRPr lang="en-GB" altLang="en-US" sz="2800" dirty="0">
              <a:latin typeface="Arial"/>
              <a:ea typeface="ＭＳ Ｐゴシック" panose="020B0600070205080204" pitchFamily="34" charset="-128"/>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F1927383-1AF2-9272-D80C-EA9A4E116AD5}"/>
              </a:ext>
            </a:extLst>
          </p:cNvPr>
          <p:cNvSpPr>
            <a:spLocks noGrp="1" noChangeArrowheads="1"/>
          </p:cNvSpPr>
          <p:nvPr>
            <p:ph type="title"/>
          </p:nvPr>
        </p:nvSpPr>
        <p:spPr>
          <a:xfrm>
            <a:off x="143639" y="126058"/>
            <a:ext cx="9000361" cy="1325563"/>
          </a:xfrm>
        </p:spPr>
        <p:txBody>
          <a:bodyPr>
            <a:noAutofit/>
          </a:bodyPr>
          <a:lstStyle/>
          <a:p>
            <a:pPr algn="ctr"/>
            <a:r>
              <a:rPr lang="en-GB" altLang="en-US" sz="4400" b="1" dirty="0" err="1">
                <a:latin typeface="Arial"/>
                <a:cs typeface="Arial"/>
              </a:rPr>
              <a:t>Deddf</a:t>
            </a:r>
            <a:r>
              <a:rPr lang="en-GB" altLang="en-US" sz="4400" b="1" dirty="0">
                <a:latin typeface="Arial"/>
                <a:cs typeface="Arial"/>
              </a:rPr>
              <a:t> </a:t>
            </a:r>
            <a:r>
              <a:rPr lang="en-GB" altLang="en-US" sz="4400" b="1" dirty="0" err="1">
                <a:latin typeface="Arial"/>
                <a:cs typeface="Arial"/>
              </a:rPr>
              <a:t>Troseddwyr</a:t>
            </a:r>
            <a:r>
              <a:rPr lang="en-GB" altLang="en-US" sz="4400" b="1" dirty="0">
                <a:latin typeface="Arial"/>
                <a:cs typeface="Arial"/>
              </a:rPr>
              <a:t> </a:t>
            </a:r>
            <a:r>
              <a:rPr lang="en-GB" altLang="en-US" sz="4400" b="1" dirty="0" err="1">
                <a:latin typeface="Arial"/>
                <a:cs typeface="Arial"/>
              </a:rPr>
              <a:t>Rhywiol</a:t>
            </a:r>
            <a:r>
              <a:rPr lang="en-GB" altLang="en-US" sz="4400" b="1" dirty="0">
                <a:latin typeface="Arial"/>
                <a:cs typeface="Arial"/>
              </a:rPr>
              <a:t> 1997</a:t>
            </a:r>
            <a:br>
              <a:rPr lang="en-GB" altLang="en-US" sz="4400" b="1" dirty="0">
                <a:latin typeface="Arial"/>
              </a:rPr>
            </a:br>
            <a:r>
              <a:rPr lang="en-GB" altLang="en-US" sz="4400" b="1" dirty="0">
                <a:solidFill>
                  <a:schemeClr val="accent6">
                    <a:lumMod val="75000"/>
                  </a:schemeClr>
                </a:solidFill>
                <a:latin typeface="Arial"/>
                <a:cs typeface="Arial"/>
              </a:rPr>
              <a:t>Sex Offenders Act 1997</a:t>
            </a:r>
            <a:endParaRPr lang="en-US" sz="4400" dirty="0">
              <a:solidFill>
                <a:schemeClr val="accent6">
                  <a:lumMod val="75000"/>
                </a:schemeClr>
              </a:solidFill>
            </a:endParaRPr>
          </a:p>
        </p:txBody>
      </p:sp>
      <p:pic>
        <p:nvPicPr>
          <p:cNvPr id="22532" name="Picture 7" descr="What Happened To Sarah Payne? | HuffPost UK">
            <a:extLst>
              <a:ext uri="{FF2B5EF4-FFF2-40B4-BE49-F238E27FC236}">
                <a16:creationId xmlns:a16="http://schemas.microsoft.com/office/drawing/2014/main" id="{92AC2756-B476-4A9B-FE3B-0B1D110268EC}"/>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5130019" y="1600146"/>
            <a:ext cx="3867285" cy="3656793"/>
          </a:xfrm>
        </p:spPr>
      </p:pic>
      <p:sp>
        <p:nvSpPr>
          <p:cNvPr id="19459" name="Rectangle 5">
            <a:extLst>
              <a:ext uri="{FF2B5EF4-FFF2-40B4-BE49-F238E27FC236}">
                <a16:creationId xmlns:a16="http://schemas.microsoft.com/office/drawing/2014/main" id="{8A0B9CEA-D41E-7216-6F46-04CFB8313FC4}"/>
              </a:ext>
            </a:extLst>
          </p:cNvPr>
          <p:cNvSpPr txBox="1">
            <a:spLocks noChangeArrowheads="1"/>
          </p:cNvSpPr>
          <p:nvPr/>
        </p:nvSpPr>
        <p:spPr bwMode="auto">
          <a:xfrm>
            <a:off x="178984" y="1451621"/>
            <a:ext cx="4402138" cy="4060825"/>
          </a:xfrm>
          <a:prstGeom prst="rect">
            <a:avLst/>
          </a:prstGeom>
          <a:noFill/>
          <a:ln>
            <a:noFill/>
          </a:ln>
        </p:spPr>
        <p:txBody>
          <a:bodyPr lIns="91440" tIns="45720" rIns="91440" bIns="45720" anchor="t"/>
          <a:lstStyle>
            <a:lvl1pPr marL="342900" indent="-342900">
              <a:spcBef>
                <a:spcPct val="20000"/>
              </a:spcBef>
              <a:buFont typeface="Arial" pitchFamily="34" charset="0"/>
              <a:buChar char="•"/>
              <a:defRPr sz="3200">
                <a:solidFill>
                  <a:schemeClr val="tx1"/>
                </a:solidFill>
                <a:latin typeface="Myriad Pro" pitchFamily="34" charset="0"/>
              </a:defRPr>
            </a:lvl1pPr>
            <a:lvl2pPr marL="742950" indent="-285750">
              <a:spcBef>
                <a:spcPct val="20000"/>
              </a:spcBef>
              <a:buFont typeface="Arial" pitchFamily="34" charset="0"/>
              <a:buChar char="–"/>
              <a:defRPr sz="2800">
                <a:solidFill>
                  <a:schemeClr val="tx1"/>
                </a:solidFill>
                <a:latin typeface="Myriad Pro" pitchFamily="34" charset="0"/>
              </a:defRPr>
            </a:lvl2pPr>
            <a:lvl3pPr marL="1143000" indent="-228600">
              <a:spcBef>
                <a:spcPct val="20000"/>
              </a:spcBef>
              <a:buFont typeface="Arial" pitchFamily="34" charset="0"/>
              <a:buChar char="•"/>
              <a:defRPr sz="2400">
                <a:solidFill>
                  <a:schemeClr val="tx1"/>
                </a:solidFill>
                <a:latin typeface="Myriad Pro" pitchFamily="34" charset="0"/>
              </a:defRPr>
            </a:lvl3pPr>
            <a:lvl4pPr marL="1600200" indent="-228600">
              <a:spcBef>
                <a:spcPct val="20000"/>
              </a:spcBef>
              <a:buFont typeface="Arial" pitchFamily="34" charset="0"/>
              <a:buChar char="–"/>
              <a:defRPr sz="2000">
                <a:solidFill>
                  <a:schemeClr val="tx1"/>
                </a:solidFill>
                <a:latin typeface="Myriad Pro" pitchFamily="34" charset="0"/>
              </a:defRPr>
            </a:lvl4pPr>
            <a:lvl5pPr marL="2057400" indent="-228600">
              <a:spcBef>
                <a:spcPct val="20000"/>
              </a:spcBef>
              <a:buFont typeface="Arial"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Myriad Pro" pitchFamily="34" charset="0"/>
              </a:defRPr>
            </a:lvl9pPr>
          </a:lstStyle>
          <a:p>
            <a:pPr algn="ctr">
              <a:buNone/>
              <a:defRPr/>
            </a:pPr>
            <a:r>
              <a:rPr lang="en-GB" sz="2400" dirty="0">
                <a:solidFill>
                  <a:schemeClr val="accent6">
                    <a:lumMod val="75000"/>
                  </a:schemeClr>
                </a:solidFill>
                <a:latin typeface="Arial"/>
                <a:ea typeface="ＭＳ Ｐゴシック"/>
                <a:cs typeface="Arial"/>
              </a:rPr>
              <a:t>Sex Offenders Act, 1997:Chapter 51</a:t>
            </a:r>
            <a:endParaRPr lang="en-US" sz="2400">
              <a:solidFill>
                <a:schemeClr val="accent6">
                  <a:lumMod val="75000"/>
                </a:schemeClr>
              </a:solidFill>
              <a:latin typeface="Arial"/>
              <a:cs typeface="Arial"/>
            </a:endParaRPr>
          </a:p>
          <a:p>
            <a:pPr algn="ctr">
              <a:buNone/>
              <a:defRPr/>
            </a:pPr>
            <a:r>
              <a:rPr lang="en-GB" altLang="en-US" sz="2400" dirty="0">
                <a:solidFill>
                  <a:schemeClr val="accent6">
                    <a:lumMod val="75000"/>
                  </a:schemeClr>
                </a:solidFill>
                <a:latin typeface="Arial"/>
                <a:ea typeface="ＭＳ Ｐゴシック"/>
                <a:cs typeface="Arial"/>
              </a:rPr>
              <a:t>Requirement to 'inform the police of any persons who have committed certain sexual offences.’</a:t>
            </a:r>
            <a:endParaRPr lang="en-US" sz="2400">
              <a:solidFill>
                <a:schemeClr val="accent6">
                  <a:lumMod val="75000"/>
                </a:schemeClr>
              </a:solidFill>
              <a:latin typeface="Arial"/>
              <a:cs typeface="Arial"/>
            </a:endParaRPr>
          </a:p>
          <a:p>
            <a:pPr marL="0" indent="0" algn="ctr">
              <a:buNone/>
              <a:defRPr/>
            </a:pPr>
            <a:r>
              <a:rPr lang="en-GB" altLang="en-US" sz="2400" b="1" dirty="0">
                <a:solidFill>
                  <a:schemeClr val="accent6">
                    <a:lumMod val="75000"/>
                  </a:schemeClr>
                </a:solidFill>
                <a:latin typeface="Arial"/>
                <a:ea typeface="ＭＳ Ｐゴシック"/>
                <a:cs typeface="Arial"/>
              </a:rPr>
              <a:t>Child Sex Offender Disclosure Scheme in England and Wales (2008) - SARAH’S LAW</a:t>
            </a:r>
            <a:r>
              <a:rPr lang="en-GB" altLang="en-US" sz="2800" b="1" dirty="0">
                <a:solidFill>
                  <a:schemeClr val="accent6">
                    <a:lumMod val="75000"/>
                  </a:schemeClr>
                </a:solidFill>
                <a:latin typeface="Arial"/>
                <a:ea typeface="ＭＳ Ｐゴシック"/>
                <a:cs typeface="Arial"/>
              </a:rPr>
              <a:t> </a:t>
            </a:r>
            <a:r>
              <a:rPr lang="en-GB" altLang="en-US" sz="2800" b="1" dirty="0">
                <a:solidFill>
                  <a:schemeClr val="accent6">
                    <a:lumMod val="75000"/>
                  </a:schemeClr>
                </a:solidFill>
                <a:latin typeface="Myriad Pro"/>
                <a:ea typeface="ＭＳ Ｐゴシック"/>
              </a:rPr>
              <a:t> </a:t>
            </a:r>
            <a:endParaRPr lang="en-GB" altLang="en-US" sz="2800" b="1" dirty="0">
              <a:solidFill>
                <a:schemeClr val="accent6">
                  <a:lumMod val="75000"/>
                </a:schemeClr>
              </a:solidFill>
              <a:ea typeface="ＭＳ Ｐゴシック" panose="020B0600070205080204" pitchFamily="34" charset="-128"/>
            </a:endParaRPr>
          </a:p>
        </p:txBody>
      </p:sp>
    </p:spTree>
    <p:extLst>
      <p:ext uri="{BB962C8B-B14F-4D97-AF65-F5344CB8AC3E}">
        <p14:creationId xmlns:p14="http://schemas.microsoft.com/office/powerpoint/2010/main" val="615302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B7B074EF-5D60-082B-B49B-803BD8115672}"/>
              </a:ext>
            </a:extLst>
          </p:cNvPr>
          <p:cNvSpPr>
            <a:spLocks noGrp="1" noChangeArrowheads="1"/>
          </p:cNvSpPr>
          <p:nvPr>
            <p:ph type="title"/>
          </p:nvPr>
        </p:nvSpPr>
        <p:spPr>
          <a:xfrm>
            <a:off x="628650" y="158481"/>
            <a:ext cx="7886700" cy="1325563"/>
          </a:xfrm>
        </p:spPr>
        <p:txBody>
          <a:bodyPr>
            <a:normAutofit/>
          </a:bodyPr>
          <a:lstStyle/>
          <a:p>
            <a:pPr algn="ctr"/>
            <a:r>
              <a:rPr lang="en-GB" altLang="en-US" sz="4400" b="1" dirty="0">
                <a:ea typeface="Calibri Light"/>
                <a:cs typeface="Calibri Light"/>
              </a:rPr>
              <a:t>System </a:t>
            </a:r>
            <a:r>
              <a:rPr lang="en-GB" altLang="en-US" sz="4400" b="1" dirty="0" err="1">
                <a:ea typeface="Calibri Light"/>
                <a:cs typeface="Calibri Light"/>
              </a:rPr>
              <a:t>Swyddfa</a:t>
            </a:r>
            <a:r>
              <a:rPr lang="en-GB" altLang="en-US" sz="4400" b="1" dirty="0">
                <a:ea typeface="Calibri Light"/>
                <a:cs typeface="Calibri Light"/>
              </a:rPr>
              <a:t> </a:t>
            </a:r>
            <a:r>
              <a:rPr lang="en-GB" altLang="en-US" sz="4400" b="1" dirty="0" err="1">
                <a:ea typeface="Calibri Light"/>
                <a:cs typeface="Calibri Light"/>
              </a:rPr>
              <a:t>Gofnodion</a:t>
            </a:r>
            <a:r>
              <a:rPr lang="en-GB" altLang="en-US" sz="4400" b="1" dirty="0">
                <a:ea typeface="Calibri Light"/>
                <a:cs typeface="Calibri Light"/>
              </a:rPr>
              <a:t> </a:t>
            </a:r>
            <a:r>
              <a:rPr lang="en-GB" altLang="en-US" sz="4400" b="1" dirty="0" err="1">
                <a:ea typeface="Calibri Light"/>
                <a:cs typeface="Calibri Light"/>
              </a:rPr>
              <a:t>Troseddol</a:t>
            </a:r>
            <a:r>
              <a:rPr lang="en-GB" altLang="en-US" sz="4400" b="1" dirty="0">
                <a:ea typeface="Calibri Light"/>
                <a:cs typeface="Calibri Light"/>
              </a:rPr>
              <a:t> (CRB)</a:t>
            </a:r>
          </a:p>
        </p:txBody>
      </p:sp>
      <p:pic>
        <p:nvPicPr>
          <p:cNvPr id="30723" name="Picture 4" descr="Holly Wells and Jessica Chapman">
            <a:extLst>
              <a:ext uri="{FF2B5EF4-FFF2-40B4-BE49-F238E27FC236}">
                <a16:creationId xmlns:a16="http://schemas.microsoft.com/office/drawing/2014/main" id="{0D7D76F9-49E3-2609-2473-DE84221DD533}"/>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4866066" y="1650867"/>
            <a:ext cx="3735252" cy="279098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TextBox 2">
            <a:extLst>
              <a:ext uri="{FF2B5EF4-FFF2-40B4-BE49-F238E27FC236}">
                <a16:creationId xmlns:a16="http://schemas.microsoft.com/office/drawing/2014/main" id="{7CE61820-6D75-8F7E-AF6F-4871976822C7}"/>
              </a:ext>
            </a:extLst>
          </p:cNvPr>
          <p:cNvSpPr txBox="1"/>
          <p:nvPr/>
        </p:nvSpPr>
        <p:spPr>
          <a:xfrm>
            <a:off x="229893" y="1650571"/>
            <a:ext cx="4473843"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dirty="0" err="1">
                <a:latin typeface="Arial"/>
                <a:ea typeface="Calibri"/>
                <a:cs typeface="Calibri"/>
              </a:rPr>
              <a:t>Adroddiad</a:t>
            </a:r>
            <a:r>
              <a:rPr lang="en-US" sz="2400" dirty="0">
                <a:latin typeface="Arial"/>
                <a:ea typeface="Calibri"/>
                <a:cs typeface="Calibri"/>
              </a:rPr>
              <a:t> Syr Michael Bichard</a:t>
            </a:r>
            <a:endParaRPr lang="en-US" sz="2400" dirty="0">
              <a:latin typeface="Arial"/>
              <a:ea typeface="Calibri"/>
              <a:cs typeface="Times" panose="02020603050405020304" pitchFamily="18" charset="0"/>
            </a:endParaRPr>
          </a:p>
          <a:p>
            <a:pPr marL="285750" indent="-285750">
              <a:buFont typeface="Arial"/>
              <a:buChar char="•"/>
            </a:pPr>
            <a:r>
              <a:rPr lang="en-US" sz="2400" err="1">
                <a:latin typeface="Arial"/>
                <a:ea typeface="Calibri"/>
                <a:cs typeface="Calibri"/>
              </a:rPr>
              <a:t>Ffocysu</a:t>
            </a:r>
            <a:r>
              <a:rPr lang="en-US" sz="2400" dirty="0">
                <a:latin typeface="Arial"/>
                <a:ea typeface="Calibri"/>
                <a:cs typeface="Calibri"/>
              </a:rPr>
              <a:t> </a:t>
            </a:r>
            <a:r>
              <a:rPr lang="en-US" sz="2400" err="1">
                <a:latin typeface="Arial"/>
                <a:ea typeface="Calibri"/>
                <a:cs typeface="Calibri"/>
              </a:rPr>
              <a:t>ar</a:t>
            </a:r>
            <a:r>
              <a:rPr lang="en-US" sz="2400" dirty="0">
                <a:latin typeface="Arial"/>
                <a:ea typeface="Calibri"/>
                <a:cs typeface="Calibri"/>
              </a:rPr>
              <a:t> y system </a:t>
            </a:r>
            <a:r>
              <a:rPr lang="en-US" sz="2400" err="1">
                <a:latin typeface="Arial"/>
                <a:ea typeface="Calibri"/>
                <a:cs typeface="Calibri"/>
              </a:rPr>
              <a:t>cadw</a:t>
            </a:r>
            <a:r>
              <a:rPr lang="en-US" sz="2400" dirty="0">
                <a:latin typeface="Arial"/>
                <a:ea typeface="Calibri"/>
                <a:cs typeface="Calibri"/>
              </a:rPr>
              <a:t> </a:t>
            </a:r>
            <a:r>
              <a:rPr lang="en-US" sz="2400" err="1">
                <a:latin typeface="Arial"/>
                <a:ea typeface="Calibri"/>
                <a:cs typeface="Calibri"/>
              </a:rPr>
              <a:t>cofnodion</a:t>
            </a:r>
            <a:r>
              <a:rPr lang="en-US" sz="2400" dirty="0">
                <a:latin typeface="Arial"/>
                <a:ea typeface="Calibri"/>
                <a:cs typeface="Calibri"/>
              </a:rPr>
              <a:t>  a </a:t>
            </a:r>
            <a:r>
              <a:rPr lang="en-US" sz="2400" err="1">
                <a:latin typeface="Arial"/>
                <a:ea typeface="Calibri"/>
                <a:cs typeface="Calibri"/>
              </a:rPr>
              <a:t>fetio</a:t>
            </a:r>
            <a:r>
              <a:rPr lang="en-US" sz="2400" dirty="0">
                <a:latin typeface="Arial"/>
                <a:ea typeface="Calibri"/>
                <a:cs typeface="Calibri"/>
              </a:rPr>
              <a:t> </a:t>
            </a:r>
            <a:r>
              <a:rPr lang="en-US" sz="2400" err="1">
                <a:latin typeface="Arial"/>
                <a:ea typeface="Calibri"/>
                <a:cs typeface="Calibri"/>
              </a:rPr>
              <a:t>ar</a:t>
            </a:r>
            <a:r>
              <a:rPr lang="en-US" sz="2400" dirty="0">
                <a:latin typeface="Arial"/>
                <a:ea typeface="Calibri"/>
                <a:cs typeface="Calibri"/>
              </a:rPr>
              <a:t> sail </a:t>
            </a:r>
            <a:r>
              <a:rPr lang="en-US" sz="2400" err="1">
                <a:latin typeface="Arial"/>
                <a:ea typeface="Calibri"/>
                <a:cs typeface="Calibri"/>
              </a:rPr>
              <a:t>gwybodaeth</a:t>
            </a:r>
            <a:r>
              <a:rPr lang="en-US" sz="2400" dirty="0">
                <a:latin typeface="Arial"/>
                <a:ea typeface="Calibri"/>
                <a:cs typeface="Calibri"/>
              </a:rPr>
              <a:t> </a:t>
            </a:r>
            <a:endParaRPr lang="en-US" sz="2400">
              <a:latin typeface="Arial"/>
              <a:cs typeface="Times" panose="02020603050405020304" pitchFamily="18" charset="0"/>
            </a:endParaRPr>
          </a:p>
          <a:p>
            <a:pPr marL="285750" indent="-285750">
              <a:buFont typeface="Arial"/>
              <a:buChar char="•"/>
            </a:pPr>
            <a:r>
              <a:rPr lang="en-US" sz="2400" err="1">
                <a:latin typeface="Arial"/>
                <a:ea typeface="Calibri"/>
                <a:cs typeface="Calibri"/>
              </a:rPr>
              <a:t>Cyflwyno</a:t>
            </a:r>
            <a:r>
              <a:rPr lang="en-US" sz="2400" dirty="0">
                <a:latin typeface="Arial"/>
                <a:ea typeface="Calibri"/>
                <a:cs typeface="Calibri"/>
              </a:rPr>
              <a:t> </a:t>
            </a:r>
            <a:r>
              <a:rPr lang="en-US" sz="2400" err="1">
                <a:latin typeface="Arial"/>
                <a:ea typeface="Calibri"/>
                <a:cs typeface="Calibri"/>
              </a:rPr>
              <a:t>Awdurdod</a:t>
            </a:r>
            <a:r>
              <a:rPr lang="en-US" sz="2400" dirty="0">
                <a:latin typeface="Arial"/>
                <a:ea typeface="Calibri"/>
                <a:cs typeface="Calibri"/>
              </a:rPr>
              <a:t> </a:t>
            </a:r>
            <a:r>
              <a:rPr lang="en-US" sz="2400" err="1">
                <a:latin typeface="Arial"/>
                <a:ea typeface="Calibri"/>
                <a:cs typeface="Calibri"/>
              </a:rPr>
              <a:t>Diogelu</a:t>
            </a:r>
            <a:r>
              <a:rPr lang="en-US" sz="2400" dirty="0">
                <a:latin typeface="Arial"/>
                <a:ea typeface="Calibri"/>
                <a:cs typeface="Calibri"/>
              </a:rPr>
              <a:t> </a:t>
            </a:r>
            <a:r>
              <a:rPr lang="en-US" sz="2400" err="1">
                <a:latin typeface="Arial"/>
                <a:ea typeface="Calibri"/>
                <a:cs typeface="Calibri"/>
              </a:rPr>
              <a:t>Annibynnol</a:t>
            </a:r>
            <a:r>
              <a:rPr lang="en-US" sz="2400" dirty="0">
                <a:latin typeface="Arial"/>
                <a:ea typeface="Calibri"/>
                <a:cs typeface="Calibri"/>
              </a:rPr>
              <a:t> (ISA) </a:t>
            </a:r>
            <a:endParaRPr lang="en-US" sz="2400">
              <a:latin typeface="Arial"/>
              <a:cs typeface="Calibri"/>
            </a:endParaRPr>
          </a:p>
          <a:p>
            <a:pPr marL="285750" indent="-285750">
              <a:buFont typeface="Arial"/>
              <a:buChar char="•"/>
            </a:pPr>
            <a:r>
              <a:rPr lang="en-US" sz="2400" err="1">
                <a:latin typeface="Arial"/>
                <a:ea typeface="Calibri"/>
                <a:cs typeface="Times"/>
              </a:rPr>
              <a:t>Tynhau</a:t>
            </a:r>
            <a:r>
              <a:rPr lang="en-US" sz="2400" dirty="0">
                <a:latin typeface="Arial"/>
                <a:ea typeface="Calibri"/>
                <a:cs typeface="Times"/>
              </a:rPr>
              <a:t> </a:t>
            </a:r>
            <a:r>
              <a:rPr lang="en-US" sz="2400" err="1">
                <a:latin typeface="Arial"/>
                <a:ea typeface="Calibri"/>
                <a:cs typeface="Times"/>
              </a:rPr>
              <a:t>prosesau</a:t>
            </a:r>
            <a:r>
              <a:rPr lang="en-US" sz="2400" dirty="0">
                <a:latin typeface="Arial"/>
                <a:ea typeface="Calibri"/>
                <a:cs typeface="Times"/>
              </a:rPr>
              <a:t> </a:t>
            </a:r>
            <a:r>
              <a:rPr lang="en-US" sz="2400" err="1">
                <a:latin typeface="Arial"/>
                <a:ea typeface="Calibri"/>
                <a:cs typeface="Times"/>
              </a:rPr>
              <a:t>fetio</a:t>
            </a:r>
            <a:r>
              <a:rPr lang="en-US" sz="2400" dirty="0">
                <a:latin typeface="Arial"/>
                <a:ea typeface="Calibri"/>
                <a:cs typeface="Times"/>
              </a:rPr>
              <a:t> o </a:t>
            </a:r>
            <a:r>
              <a:rPr lang="en-US" sz="2400" err="1">
                <a:latin typeface="Arial"/>
                <a:ea typeface="Calibri"/>
                <a:cs typeface="Times"/>
              </a:rPr>
              <a:t>fewn</a:t>
            </a:r>
            <a:r>
              <a:rPr lang="en-US" sz="2400" dirty="0">
                <a:latin typeface="Arial"/>
                <a:ea typeface="Calibri"/>
                <a:cs typeface="Times"/>
              </a:rPr>
              <a:t> y </a:t>
            </a:r>
            <a:r>
              <a:rPr lang="en-US" sz="2400" err="1">
                <a:latin typeface="Arial"/>
                <a:ea typeface="Calibri"/>
                <a:cs typeface="Times"/>
              </a:rPr>
              <a:t>swyddfa</a:t>
            </a:r>
            <a:r>
              <a:rPr lang="en-US" sz="2400" dirty="0">
                <a:latin typeface="Arial"/>
                <a:ea typeface="Calibri"/>
                <a:cs typeface="Times"/>
              </a:rPr>
              <a:t> </a:t>
            </a:r>
            <a:r>
              <a:rPr lang="en-US" sz="2400" err="1">
                <a:latin typeface="Arial"/>
                <a:ea typeface="Calibri"/>
                <a:cs typeface="Times"/>
              </a:rPr>
              <a:t>Cofnodion</a:t>
            </a:r>
            <a:r>
              <a:rPr lang="en-US" sz="2400" dirty="0">
                <a:latin typeface="Arial"/>
                <a:ea typeface="Calibri"/>
                <a:cs typeface="Times"/>
              </a:rPr>
              <a:t> </a:t>
            </a:r>
            <a:r>
              <a:rPr lang="en-US" sz="2400" err="1">
                <a:latin typeface="Arial"/>
                <a:ea typeface="Calibri"/>
                <a:cs typeface="Times"/>
              </a:rPr>
              <a:t>troseddol</a:t>
            </a:r>
            <a:r>
              <a:rPr lang="en-US" sz="2400" dirty="0">
                <a:latin typeface="Arial"/>
                <a:ea typeface="Calibri"/>
                <a:cs typeface="Times"/>
              </a:rPr>
              <a:t>.</a:t>
            </a:r>
            <a:endParaRPr lang="en-US" sz="2400" dirty="0">
              <a:latin typeface="Arial"/>
              <a:cs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B7B074EF-5D60-082B-B49B-803BD8115672}"/>
              </a:ext>
            </a:extLst>
          </p:cNvPr>
          <p:cNvSpPr>
            <a:spLocks noGrp="1" noChangeArrowheads="1"/>
          </p:cNvSpPr>
          <p:nvPr>
            <p:ph type="title"/>
          </p:nvPr>
        </p:nvSpPr>
        <p:spPr>
          <a:xfrm>
            <a:off x="628650" y="158481"/>
            <a:ext cx="7886700" cy="1325563"/>
          </a:xfrm>
        </p:spPr>
        <p:txBody>
          <a:bodyPr>
            <a:normAutofit/>
          </a:bodyPr>
          <a:lstStyle/>
          <a:p>
            <a:pPr algn="ctr"/>
            <a:r>
              <a:rPr lang="en-GB" altLang="en-US" sz="4400" b="1" dirty="0">
                <a:solidFill>
                  <a:schemeClr val="accent6">
                    <a:lumMod val="75000"/>
                  </a:schemeClr>
                </a:solidFill>
                <a:ea typeface="Calibri Light"/>
                <a:cs typeface="Calibri Light"/>
              </a:rPr>
              <a:t>Criminal Records Bureau System (CRB) </a:t>
            </a:r>
          </a:p>
        </p:txBody>
      </p:sp>
      <p:pic>
        <p:nvPicPr>
          <p:cNvPr id="30723" name="Picture 4" descr="Holly Wells and Jessica Chapman">
            <a:extLst>
              <a:ext uri="{FF2B5EF4-FFF2-40B4-BE49-F238E27FC236}">
                <a16:creationId xmlns:a16="http://schemas.microsoft.com/office/drawing/2014/main" id="{0D7D76F9-49E3-2609-2473-DE84221DD533}"/>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4866066" y="1650867"/>
            <a:ext cx="3735252" cy="279098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TextBox 1">
            <a:extLst>
              <a:ext uri="{FF2B5EF4-FFF2-40B4-BE49-F238E27FC236}">
                <a16:creationId xmlns:a16="http://schemas.microsoft.com/office/drawing/2014/main" id="{CDB6373C-8DC5-8E56-85E9-6F38E2953CD1}"/>
              </a:ext>
            </a:extLst>
          </p:cNvPr>
          <p:cNvSpPr txBox="1"/>
          <p:nvPr/>
        </p:nvSpPr>
        <p:spPr>
          <a:xfrm>
            <a:off x="229893" y="1650571"/>
            <a:ext cx="4473843"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dirty="0">
                <a:solidFill>
                  <a:schemeClr val="accent6">
                    <a:lumMod val="75000"/>
                  </a:schemeClr>
                </a:solidFill>
                <a:latin typeface="Arial"/>
                <a:ea typeface="Calibri"/>
                <a:cs typeface="Calibri"/>
              </a:rPr>
              <a:t>Sir Michael Bichard’s report </a:t>
            </a:r>
            <a:endParaRPr lang="en-US" sz="2400">
              <a:solidFill>
                <a:schemeClr val="accent6">
                  <a:lumMod val="75000"/>
                </a:schemeClr>
              </a:solidFill>
              <a:latin typeface="Arial"/>
              <a:cs typeface="Times" panose="02020603050405020304" pitchFamily="18" charset="0"/>
            </a:endParaRPr>
          </a:p>
          <a:p>
            <a:pPr marL="285750" indent="-285750">
              <a:buFont typeface="Arial"/>
              <a:buChar char="•"/>
            </a:pPr>
            <a:r>
              <a:rPr lang="en-US" sz="2400" dirty="0">
                <a:solidFill>
                  <a:schemeClr val="accent6">
                    <a:lumMod val="75000"/>
                  </a:schemeClr>
                </a:solidFill>
                <a:latin typeface="Arial"/>
                <a:ea typeface="Calibri"/>
                <a:cs typeface="Calibri"/>
              </a:rPr>
              <a:t>focused on the intelligence based record keeping and vetting system.</a:t>
            </a:r>
            <a:endParaRPr lang="en-US" sz="2400">
              <a:solidFill>
                <a:schemeClr val="accent6">
                  <a:lumMod val="75000"/>
                </a:schemeClr>
              </a:solidFill>
              <a:latin typeface="Arial"/>
              <a:cs typeface="Times" panose="02020603050405020304" pitchFamily="18" charset="0"/>
            </a:endParaRPr>
          </a:p>
          <a:p>
            <a:pPr marL="285750" indent="-285750">
              <a:buFont typeface="Arial"/>
              <a:buChar char="•"/>
            </a:pPr>
            <a:r>
              <a:rPr lang="en-US" sz="2400" dirty="0">
                <a:solidFill>
                  <a:schemeClr val="accent6">
                    <a:lumMod val="75000"/>
                  </a:schemeClr>
                </a:solidFill>
                <a:latin typeface="Arial"/>
                <a:ea typeface="Calibri"/>
                <a:cs typeface="Calibri"/>
              </a:rPr>
              <a:t>introduction of the Independent Safeguarding Authority (ISA) </a:t>
            </a:r>
            <a:endParaRPr lang="en-US" sz="2400">
              <a:solidFill>
                <a:schemeClr val="accent6">
                  <a:lumMod val="75000"/>
                </a:schemeClr>
              </a:solidFill>
              <a:latin typeface="Arial"/>
              <a:cs typeface="Times" panose="02020603050405020304" pitchFamily="18" charset="0"/>
            </a:endParaRPr>
          </a:p>
          <a:p>
            <a:pPr marL="285750" indent="-285750">
              <a:buFont typeface="Arial"/>
              <a:buChar char="•"/>
            </a:pPr>
            <a:r>
              <a:rPr lang="en-US" sz="2400" dirty="0">
                <a:solidFill>
                  <a:schemeClr val="accent6">
                    <a:lumMod val="75000"/>
                  </a:schemeClr>
                </a:solidFill>
                <a:latin typeface="Arial"/>
                <a:ea typeface="Calibri"/>
                <a:cs typeface="Calibri"/>
              </a:rPr>
              <a:t>tightening of vetting processes within the criminal Records Bureau.</a:t>
            </a:r>
            <a:r>
              <a:rPr lang="en-US" dirty="0">
                <a:solidFill>
                  <a:schemeClr val="accent6">
                    <a:lumMod val="75000"/>
                  </a:schemeClr>
                </a:solidFill>
                <a:latin typeface="Arial"/>
                <a:ea typeface="Calibri"/>
                <a:cs typeface="Calibri"/>
              </a:rPr>
              <a:t> </a:t>
            </a:r>
            <a:endParaRPr lang="en-US" dirty="0">
              <a:solidFill>
                <a:schemeClr val="accent6">
                  <a:lumMod val="75000"/>
                </a:schemeClr>
              </a:solidFill>
              <a:latin typeface="Arial"/>
              <a:cs typeface="Times" panose="02020603050405020304" pitchFamily="18" charset="0"/>
            </a:endParaRPr>
          </a:p>
        </p:txBody>
      </p:sp>
    </p:spTree>
    <p:extLst>
      <p:ext uri="{BB962C8B-B14F-4D97-AF65-F5344CB8AC3E}">
        <p14:creationId xmlns:p14="http://schemas.microsoft.com/office/powerpoint/2010/main" val="8235619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D141A-C756-B58F-95AF-B748A2B2B627}"/>
              </a:ext>
            </a:extLst>
          </p:cNvPr>
          <p:cNvSpPr>
            <a:spLocks noGrp="1"/>
          </p:cNvSpPr>
          <p:nvPr>
            <p:ph type="title"/>
          </p:nvPr>
        </p:nvSpPr>
        <p:spPr>
          <a:xfrm>
            <a:off x="251520" y="620688"/>
            <a:ext cx="8515350" cy="1325563"/>
          </a:xfrm>
        </p:spPr>
        <p:txBody>
          <a:bodyPr>
            <a:normAutofit fontScale="90000"/>
          </a:bodyPr>
          <a:lstStyle/>
          <a:p>
            <a:pPr algn="ctr"/>
            <a:r>
              <a:rPr lang="en-GB" sz="4400" b="1" i="0" dirty="0" err="1">
                <a:solidFill>
                  <a:srgbClr val="0B0C0C"/>
                </a:solidFill>
                <a:effectLst/>
                <a:latin typeface="+mn-lt"/>
              </a:rPr>
              <a:t>Gwasanaeth</a:t>
            </a:r>
            <a:r>
              <a:rPr lang="en-GB" sz="4400" b="1" i="0" dirty="0">
                <a:solidFill>
                  <a:srgbClr val="0B0C0C"/>
                </a:solidFill>
                <a:effectLst/>
                <a:latin typeface="+mn-lt"/>
              </a:rPr>
              <a:t> </a:t>
            </a:r>
            <a:r>
              <a:rPr lang="en-GB" sz="4400" b="1" i="0" dirty="0" err="1">
                <a:solidFill>
                  <a:srgbClr val="0B0C0C"/>
                </a:solidFill>
                <a:effectLst/>
                <a:latin typeface="+mn-lt"/>
              </a:rPr>
              <a:t>Datgelu</a:t>
            </a:r>
            <a:r>
              <a:rPr lang="en-GB" sz="4400" b="1" i="0" dirty="0">
                <a:solidFill>
                  <a:srgbClr val="0B0C0C"/>
                </a:solidFill>
                <a:effectLst/>
                <a:latin typeface="+mn-lt"/>
              </a:rPr>
              <a:t> a </a:t>
            </a:r>
            <a:r>
              <a:rPr lang="en-GB" sz="4400" b="1" i="0" dirty="0" err="1">
                <a:solidFill>
                  <a:srgbClr val="0B0C0C"/>
                </a:solidFill>
                <a:effectLst/>
                <a:latin typeface="+mn-lt"/>
              </a:rPr>
              <a:t>Gwahardd</a:t>
            </a:r>
            <a:r>
              <a:rPr lang="en-GB" sz="4400" b="1" i="0" dirty="0">
                <a:solidFill>
                  <a:srgbClr val="0B0C0C"/>
                </a:solidFill>
                <a:effectLst/>
                <a:latin typeface="+mn-lt"/>
              </a:rPr>
              <a:t> (DBS)</a:t>
            </a:r>
            <a:br>
              <a:rPr lang="en-GB" sz="4400" b="0" i="0" dirty="0">
                <a:solidFill>
                  <a:srgbClr val="0B0C0C"/>
                </a:solidFill>
                <a:effectLst/>
                <a:latin typeface="+mn-lt"/>
              </a:rPr>
            </a:br>
            <a:r>
              <a:rPr lang="en-GB" sz="4400" b="1" dirty="0">
                <a:solidFill>
                  <a:schemeClr val="accent6">
                    <a:lumMod val="75000"/>
                  </a:schemeClr>
                </a:solidFill>
                <a:latin typeface="Arial"/>
                <a:ea typeface="+mj-lt"/>
                <a:cs typeface="+mj-lt"/>
              </a:rPr>
              <a:t>Disclosure and Barring System (DBS)</a:t>
            </a:r>
            <a:endParaRPr lang="en-US" sz="4400" b="1" dirty="0">
              <a:solidFill>
                <a:schemeClr val="accent6">
                  <a:lumMod val="75000"/>
                </a:schemeClr>
              </a:solidFill>
              <a:latin typeface="Arial"/>
            </a:endParaRPr>
          </a:p>
        </p:txBody>
      </p:sp>
      <p:sp>
        <p:nvSpPr>
          <p:cNvPr id="13" name="Content Placeholder 12">
            <a:extLst>
              <a:ext uri="{FF2B5EF4-FFF2-40B4-BE49-F238E27FC236}">
                <a16:creationId xmlns:a16="http://schemas.microsoft.com/office/drawing/2014/main" id="{BD31B373-869B-D856-4AAA-094135CD63DC}"/>
              </a:ext>
            </a:extLst>
          </p:cNvPr>
          <p:cNvSpPr>
            <a:spLocks noGrp="1"/>
          </p:cNvSpPr>
          <p:nvPr>
            <p:ph sz="half" idx="1"/>
          </p:nvPr>
        </p:nvSpPr>
        <p:spPr>
          <a:xfrm>
            <a:off x="708645" y="2420888"/>
            <a:ext cx="3886200" cy="4351338"/>
          </a:xfrm>
        </p:spPr>
        <p:txBody>
          <a:bodyPr vert="horz" lIns="91440" tIns="45720" rIns="91440" bIns="45720" rtlCol="0" anchor="t">
            <a:normAutofit/>
          </a:bodyPr>
          <a:lstStyle/>
          <a:p>
            <a:r>
              <a:rPr lang="en-GB" dirty="0">
                <a:cs typeface="Calibri"/>
              </a:rPr>
              <a:t>2011</a:t>
            </a:r>
          </a:p>
          <a:p>
            <a:r>
              <a:rPr lang="en-GB" dirty="0" err="1">
                <a:cs typeface="Calibri"/>
              </a:rPr>
              <a:t>Cyfuno'r</a:t>
            </a:r>
            <a:r>
              <a:rPr lang="en-GB" dirty="0">
                <a:cs typeface="Calibri"/>
              </a:rPr>
              <a:t> </a:t>
            </a:r>
            <a:r>
              <a:rPr lang="en-GB" dirty="0" err="1">
                <a:cs typeface="Calibri"/>
              </a:rPr>
              <a:t>Biwro</a:t>
            </a:r>
            <a:r>
              <a:rPr lang="en-GB" dirty="0">
                <a:cs typeface="Calibri"/>
              </a:rPr>
              <a:t> </a:t>
            </a:r>
            <a:r>
              <a:rPr lang="en-GB" dirty="0" err="1">
                <a:cs typeface="Calibri"/>
              </a:rPr>
              <a:t>Cofnodion</a:t>
            </a:r>
            <a:r>
              <a:rPr lang="en-GB" dirty="0">
                <a:cs typeface="Calibri"/>
              </a:rPr>
              <a:t> </a:t>
            </a:r>
            <a:r>
              <a:rPr lang="en-GB" dirty="0" err="1">
                <a:cs typeface="Calibri"/>
              </a:rPr>
              <a:t>Troseddol</a:t>
            </a:r>
            <a:r>
              <a:rPr lang="en-GB" dirty="0">
                <a:cs typeface="Calibri"/>
              </a:rPr>
              <a:t> </a:t>
            </a:r>
            <a:r>
              <a:rPr lang="en-GB" dirty="0" err="1">
                <a:cs typeface="Calibri"/>
              </a:rPr>
              <a:t>a'r</a:t>
            </a:r>
            <a:r>
              <a:rPr lang="en-GB" dirty="0">
                <a:cs typeface="Calibri"/>
              </a:rPr>
              <a:t> </a:t>
            </a:r>
            <a:r>
              <a:rPr lang="en-GB" dirty="0" err="1">
                <a:cs typeface="Calibri"/>
              </a:rPr>
              <a:t>Awdurdon</a:t>
            </a:r>
            <a:r>
              <a:rPr lang="en-GB" dirty="0">
                <a:cs typeface="Calibri"/>
              </a:rPr>
              <a:t>  </a:t>
            </a:r>
            <a:r>
              <a:rPr lang="en-GB" dirty="0" err="1">
                <a:cs typeface="Calibri"/>
              </a:rPr>
              <a:t>Annibynnol</a:t>
            </a:r>
            <a:r>
              <a:rPr lang="en-GB" dirty="0">
                <a:cs typeface="Calibri"/>
              </a:rPr>
              <a:t> </a:t>
            </a:r>
            <a:r>
              <a:rPr lang="en-GB" dirty="0" err="1">
                <a:cs typeface="Calibri"/>
              </a:rPr>
              <a:t>Diogelu</a:t>
            </a:r>
          </a:p>
          <a:p>
            <a:r>
              <a:rPr lang="en-GB" dirty="0">
                <a:cs typeface="Calibri"/>
              </a:rPr>
              <a:t>System </a:t>
            </a:r>
            <a:r>
              <a:rPr lang="en-GB" dirty="0" err="1">
                <a:cs typeface="Calibri"/>
              </a:rPr>
              <a:t>Datgelu</a:t>
            </a:r>
            <a:r>
              <a:rPr lang="en-GB" dirty="0">
                <a:cs typeface="Calibri"/>
              </a:rPr>
              <a:t> a </a:t>
            </a:r>
            <a:r>
              <a:rPr lang="en-GB" dirty="0" err="1">
                <a:cs typeface="Calibri"/>
              </a:rPr>
              <a:t>atal</a:t>
            </a:r>
          </a:p>
          <a:p>
            <a:r>
              <a:rPr lang="en-GB" dirty="0" err="1">
                <a:cs typeface="Calibri"/>
              </a:rPr>
              <a:t>Cryfhau</a:t>
            </a:r>
            <a:r>
              <a:rPr lang="en-GB" dirty="0">
                <a:cs typeface="Calibri"/>
              </a:rPr>
              <a:t> a </a:t>
            </a:r>
            <a:r>
              <a:rPr lang="en-GB" dirty="0" err="1">
                <a:cs typeface="Calibri"/>
              </a:rPr>
              <a:t>llinillio</a:t>
            </a:r>
          </a:p>
          <a:p>
            <a:r>
              <a:rPr lang="en-GB" dirty="0" err="1">
                <a:cs typeface="Calibri"/>
              </a:rPr>
              <a:t>Cyfrifoldeb</a:t>
            </a:r>
            <a:r>
              <a:rPr lang="en-GB" dirty="0">
                <a:cs typeface="Calibri"/>
              </a:rPr>
              <a:t> </a:t>
            </a:r>
            <a:r>
              <a:rPr lang="en-GB" dirty="0" err="1">
                <a:cs typeface="Calibri"/>
              </a:rPr>
              <a:t>Cyflogwyr</a:t>
            </a:r>
            <a:r>
              <a:rPr lang="en-GB" dirty="0">
                <a:cs typeface="Calibri"/>
              </a:rPr>
              <a:t> </a:t>
            </a:r>
            <a:r>
              <a:rPr lang="en-GB" dirty="0" err="1">
                <a:cs typeface="Calibri"/>
              </a:rPr>
              <a:t>i</a:t>
            </a:r>
            <a:r>
              <a:rPr lang="en-GB" dirty="0">
                <a:cs typeface="Calibri"/>
              </a:rPr>
              <a:t> gwirio </a:t>
            </a:r>
            <a:r>
              <a:rPr lang="en-GB" dirty="0" err="1">
                <a:cs typeface="Calibri"/>
              </a:rPr>
              <a:t>cofnod</a:t>
            </a:r>
            <a:r>
              <a:rPr lang="en-GB" dirty="0">
                <a:cs typeface="Calibri"/>
              </a:rPr>
              <a:t> </a:t>
            </a:r>
            <a:r>
              <a:rPr lang="en-GB" dirty="0" err="1">
                <a:cs typeface="Calibri"/>
              </a:rPr>
              <a:t>troseddol</a:t>
            </a:r>
            <a:r>
              <a:rPr lang="en-GB" dirty="0">
                <a:cs typeface="Calibri"/>
              </a:rPr>
              <a:t> </a:t>
            </a:r>
            <a:r>
              <a:rPr lang="en-GB" dirty="0" err="1">
                <a:cs typeface="Calibri"/>
              </a:rPr>
              <a:t>unigolyn</a:t>
            </a:r>
            <a:r>
              <a:rPr lang="en-GB" dirty="0">
                <a:cs typeface="Calibri"/>
              </a:rPr>
              <a:t> </a:t>
            </a:r>
            <a:r>
              <a:rPr lang="en-GB" dirty="0" err="1">
                <a:cs typeface="Calibri"/>
              </a:rPr>
              <a:t>sydd</a:t>
            </a:r>
            <a:r>
              <a:rPr lang="en-GB" dirty="0">
                <a:cs typeface="Calibri"/>
              </a:rPr>
              <a:t> </a:t>
            </a:r>
            <a:r>
              <a:rPr lang="en-GB" dirty="0" err="1">
                <a:cs typeface="Calibri"/>
              </a:rPr>
              <a:t>yn</a:t>
            </a:r>
            <a:r>
              <a:rPr lang="en-GB" dirty="0">
                <a:cs typeface="Calibri"/>
              </a:rPr>
              <a:t> </a:t>
            </a:r>
            <a:r>
              <a:rPr lang="en-GB" dirty="0" err="1">
                <a:cs typeface="Calibri"/>
              </a:rPr>
              <a:t>neud</a:t>
            </a:r>
            <a:r>
              <a:rPr lang="en-GB" dirty="0">
                <a:cs typeface="Calibri"/>
              </a:rPr>
              <a:t> </a:t>
            </a:r>
            <a:r>
              <a:rPr lang="en-GB" dirty="0" err="1">
                <a:cs typeface="Calibri"/>
              </a:rPr>
              <a:t>cais</a:t>
            </a:r>
            <a:r>
              <a:rPr lang="en-GB" dirty="0">
                <a:cs typeface="Calibri"/>
              </a:rPr>
              <a:t> am </a:t>
            </a:r>
            <a:r>
              <a:rPr lang="en-GB" dirty="0" err="1">
                <a:cs typeface="Calibri"/>
              </a:rPr>
              <a:t>swydd</a:t>
            </a:r>
            <a:endParaRPr lang="en-GB" dirty="0">
              <a:cs typeface="Calibri"/>
            </a:endParaRPr>
          </a:p>
        </p:txBody>
      </p:sp>
      <p:sp>
        <p:nvSpPr>
          <p:cNvPr id="4" name="Content Placeholder 3">
            <a:extLst>
              <a:ext uri="{FF2B5EF4-FFF2-40B4-BE49-F238E27FC236}">
                <a16:creationId xmlns:a16="http://schemas.microsoft.com/office/drawing/2014/main" id="{3884945A-30E4-20F0-D2AC-6256A7041FEE}"/>
              </a:ext>
            </a:extLst>
          </p:cNvPr>
          <p:cNvSpPr>
            <a:spLocks noGrp="1"/>
          </p:cNvSpPr>
          <p:nvPr>
            <p:ph sz="half" idx="2"/>
          </p:nvPr>
        </p:nvSpPr>
        <p:spPr>
          <a:xfrm>
            <a:off x="5076056" y="2420888"/>
            <a:ext cx="3886200" cy="4351338"/>
          </a:xfrm>
        </p:spPr>
        <p:txBody>
          <a:bodyPr vert="horz" lIns="91440" tIns="45720" rIns="91440" bIns="45720" rtlCol="0" anchor="t">
            <a:normAutofit/>
          </a:bodyPr>
          <a:lstStyle/>
          <a:p>
            <a:pPr marL="0" indent="0">
              <a:buNone/>
            </a:pPr>
            <a:r>
              <a:rPr lang="en-GB" sz="2400" dirty="0">
                <a:latin typeface="Arial"/>
                <a:ea typeface="+mn-lt"/>
                <a:cs typeface="+mn-lt"/>
              </a:rPr>
              <a:t>•</a:t>
            </a:r>
            <a:r>
              <a:rPr lang="en-GB" sz="2000" dirty="0">
                <a:solidFill>
                  <a:srgbClr val="0000FF"/>
                </a:solidFill>
                <a:latin typeface="Arial"/>
                <a:ea typeface="+mn-lt"/>
                <a:cs typeface="+mn-lt"/>
              </a:rPr>
              <a:t> </a:t>
            </a:r>
            <a:r>
              <a:rPr lang="en-GB" sz="2000" dirty="0">
                <a:solidFill>
                  <a:schemeClr val="accent6">
                    <a:lumMod val="75000"/>
                  </a:schemeClr>
                </a:solidFill>
                <a:latin typeface="Arial"/>
                <a:ea typeface="+mn-lt"/>
                <a:cs typeface="+mn-lt"/>
              </a:rPr>
              <a:t>2011</a:t>
            </a:r>
          </a:p>
          <a:p>
            <a:r>
              <a:rPr lang="en-GB" sz="2000" dirty="0">
                <a:solidFill>
                  <a:schemeClr val="accent6">
                    <a:lumMod val="75000"/>
                  </a:schemeClr>
                </a:solidFill>
                <a:latin typeface="Arial"/>
                <a:ea typeface="+mn-lt"/>
                <a:cs typeface="+mn-lt"/>
              </a:rPr>
              <a:t>Merging of Criminal Records Bureau (CRB) and Independent Safeguarding Authority (ISA)</a:t>
            </a:r>
            <a:endParaRPr lang="en-GB" sz="2000" dirty="0">
              <a:solidFill>
                <a:schemeClr val="accent6">
                  <a:lumMod val="75000"/>
                </a:schemeClr>
              </a:solidFill>
              <a:latin typeface="Arial"/>
              <a:ea typeface="Calibri" panose="020F0502020204030204"/>
              <a:cs typeface="Calibri" panose="020F0502020204030204"/>
            </a:endParaRPr>
          </a:p>
          <a:p>
            <a:r>
              <a:rPr lang="en-GB" sz="2000" dirty="0">
                <a:solidFill>
                  <a:schemeClr val="accent6">
                    <a:lumMod val="75000"/>
                  </a:schemeClr>
                </a:solidFill>
                <a:latin typeface="Arial"/>
                <a:ea typeface="+mn-lt"/>
                <a:cs typeface="+mn-lt"/>
              </a:rPr>
              <a:t>Disclosure and Barring System</a:t>
            </a:r>
          </a:p>
          <a:p>
            <a:r>
              <a:rPr lang="en-GB" sz="2000" dirty="0">
                <a:solidFill>
                  <a:schemeClr val="accent6">
                    <a:lumMod val="75000"/>
                  </a:schemeClr>
                </a:solidFill>
                <a:latin typeface="Arial"/>
                <a:ea typeface="+mn-lt"/>
                <a:cs typeface="+mn-lt"/>
              </a:rPr>
              <a:t>Streamlined and Strengthened</a:t>
            </a:r>
            <a:endParaRPr lang="en-GB" sz="2000" dirty="0">
              <a:solidFill>
                <a:schemeClr val="accent6">
                  <a:lumMod val="75000"/>
                </a:schemeClr>
              </a:solidFill>
              <a:latin typeface="Arial"/>
              <a:ea typeface="Calibri" panose="020F0502020204030204"/>
              <a:cs typeface="Calibri" panose="020F0502020204030204"/>
            </a:endParaRPr>
          </a:p>
          <a:p>
            <a:r>
              <a:rPr lang="en-GB" sz="2000" dirty="0">
                <a:solidFill>
                  <a:schemeClr val="accent6">
                    <a:lumMod val="75000"/>
                  </a:schemeClr>
                </a:solidFill>
                <a:latin typeface="Arial"/>
                <a:ea typeface="+mn-lt"/>
                <a:cs typeface="+mn-lt"/>
              </a:rPr>
              <a:t>Employers to check criminal record of individuals applying for jobs</a:t>
            </a:r>
            <a:endParaRPr lang="en-GB" sz="2000" dirty="0">
              <a:solidFill>
                <a:schemeClr val="accent6">
                  <a:lumMod val="75000"/>
                </a:schemeClr>
              </a:solidFill>
              <a:latin typeface="Arial"/>
              <a:ea typeface="Calibri" panose="020F0502020204030204"/>
              <a:cs typeface="Calibri" panose="020F0502020204030204"/>
            </a:endParaRPr>
          </a:p>
          <a:p>
            <a:endParaRPr lang="en-GB" dirty="0">
              <a:ea typeface="Calibri"/>
              <a:cs typeface="Calibri"/>
            </a:endParaRPr>
          </a:p>
        </p:txBody>
      </p:sp>
    </p:spTree>
    <p:extLst>
      <p:ext uri="{BB962C8B-B14F-4D97-AF65-F5344CB8AC3E}">
        <p14:creationId xmlns:p14="http://schemas.microsoft.com/office/powerpoint/2010/main" val="1471531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D0D121BB-D874-295E-EAC6-B8D495EB9993}"/>
              </a:ext>
            </a:extLst>
          </p:cNvPr>
          <p:cNvSpPr>
            <a:spLocks noGrp="1" noChangeArrowheads="1"/>
          </p:cNvSpPr>
          <p:nvPr>
            <p:ph type="title"/>
          </p:nvPr>
        </p:nvSpPr>
        <p:spPr/>
        <p:txBody>
          <a:bodyPr>
            <a:normAutofit/>
          </a:bodyPr>
          <a:lstStyle/>
          <a:p>
            <a:pPr algn="ctr"/>
            <a:r>
              <a:rPr lang="en-GB" altLang="en-US" sz="4400" b="1" dirty="0" err="1">
                <a:latin typeface="Arial"/>
                <a:cs typeface="Arial"/>
              </a:rPr>
              <a:t>Deddf</a:t>
            </a:r>
            <a:r>
              <a:rPr lang="en-GB" altLang="en-US" sz="4400" b="1" dirty="0">
                <a:latin typeface="Arial"/>
                <a:cs typeface="Arial"/>
              </a:rPr>
              <a:t> </a:t>
            </a:r>
            <a:r>
              <a:rPr lang="en-GB" altLang="en-US" sz="4400" b="1" dirty="0" err="1">
                <a:latin typeface="Arial"/>
                <a:cs typeface="Arial"/>
              </a:rPr>
              <a:t>Hawliau</a:t>
            </a:r>
            <a:r>
              <a:rPr lang="en-GB" altLang="en-US" sz="4400" b="1" dirty="0">
                <a:latin typeface="Arial"/>
                <a:cs typeface="Arial"/>
              </a:rPr>
              <a:t> </a:t>
            </a:r>
            <a:r>
              <a:rPr lang="en-GB" altLang="en-US" sz="4400" b="1" dirty="0" err="1">
                <a:latin typeface="Arial"/>
                <a:cs typeface="Arial"/>
              </a:rPr>
              <a:t>Dynol</a:t>
            </a:r>
            <a:r>
              <a:rPr lang="en-GB" altLang="en-US" sz="4400" b="1" dirty="0">
                <a:latin typeface="Arial"/>
                <a:cs typeface="Arial"/>
              </a:rPr>
              <a:t> 1998</a:t>
            </a:r>
            <a:br>
              <a:rPr lang="en-GB" altLang="en-US" sz="4400" b="1" dirty="0">
                <a:latin typeface="Arial"/>
              </a:rPr>
            </a:br>
            <a:r>
              <a:rPr lang="en-GB" altLang="en-US" sz="4400" b="1" dirty="0">
                <a:solidFill>
                  <a:schemeClr val="accent6">
                    <a:lumMod val="75000"/>
                  </a:schemeClr>
                </a:solidFill>
                <a:latin typeface="Arial"/>
                <a:cs typeface="Arial"/>
              </a:rPr>
              <a:t>Human Rights Act 1998</a:t>
            </a:r>
            <a:endParaRPr lang="en-US" sz="4400" dirty="0">
              <a:solidFill>
                <a:schemeClr val="accent6">
                  <a:lumMod val="75000"/>
                </a:schemeClr>
              </a:solidFill>
            </a:endParaRPr>
          </a:p>
        </p:txBody>
      </p:sp>
      <p:sp>
        <p:nvSpPr>
          <p:cNvPr id="24579" name="Rectangle 4">
            <a:extLst>
              <a:ext uri="{FF2B5EF4-FFF2-40B4-BE49-F238E27FC236}">
                <a16:creationId xmlns:a16="http://schemas.microsoft.com/office/drawing/2014/main" id="{DE4605C0-05FF-C74A-D0DA-E313CE7D02B8}"/>
              </a:ext>
            </a:extLst>
          </p:cNvPr>
          <p:cNvSpPr txBox="1">
            <a:spLocks noChangeArrowheads="1"/>
          </p:cNvSpPr>
          <p:nvPr/>
        </p:nvSpPr>
        <p:spPr bwMode="auto">
          <a:xfrm>
            <a:off x="477664" y="1988840"/>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400" dirty="0" err="1">
                <a:latin typeface="Arial"/>
                <a:ea typeface="MS PGothic"/>
                <a:cs typeface="Arial"/>
              </a:rPr>
              <a:t>Hawl</a:t>
            </a:r>
            <a:r>
              <a:rPr lang="en-GB" altLang="en-US" sz="2400" dirty="0">
                <a:latin typeface="Arial"/>
                <a:ea typeface="MS PGothic"/>
                <a:cs typeface="Arial"/>
              </a:rPr>
              <a:t> </a:t>
            </a:r>
            <a:r>
              <a:rPr lang="en-GB" altLang="en-US" sz="2400" dirty="0" err="1">
                <a:latin typeface="Arial"/>
                <a:ea typeface="MS PGothic"/>
                <a:cs typeface="Arial"/>
              </a:rPr>
              <a:t>i</a:t>
            </a:r>
            <a:r>
              <a:rPr lang="en-GB" altLang="en-US" sz="2400" dirty="0">
                <a:latin typeface="Arial"/>
                <a:ea typeface="MS PGothic"/>
                <a:cs typeface="Arial"/>
              </a:rPr>
              <a:t> </a:t>
            </a:r>
            <a:r>
              <a:rPr lang="en-GB" altLang="en-US" sz="2400" dirty="0" err="1">
                <a:latin typeface="Arial"/>
                <a:ea typeface="MS PGothic"/>
                <a:cs typeface="Arial"/>
              </a:rPr>
              <a:t>fywyd</a:t>
            </a:r>
            <a:endParaRPr lang="en-GB" altLang="en-US" sz="2400" dirty="0">
              <a:latin typeface="Arial"/>
              <a:ea typeface="MS PGothic"/>
              <a:cs typeface="Arial"/>
            </a:endParaRPr>
          </a:p>
          <a:p>
            <a:pPr>
              <a:lnSpc>
                <a:spcPct val="100000"/>
              </a:lnSpc>
              <a:spcBef>
                <a:spcPct val="20000"/>
              </a:spcBef>
            </a:pPr>
            <a:r>
              <a:rPr lang="en-GB" altLang="en-US" sz="2400" dirty="0" err="1">
                <a:latin typeface="Arial"/>
                <a:ea typeface="MS PGothic"/>
                <a:cs typeface="Arial"/>
              </a:rPr>
              <a:t>Hawl</a:t>
            </a:r>
            <a:r>
              <a:rPr lang="en-GB" altLang="en-US" sz="2400" dirty="0">
                <a:latin typeface="Arial"/>
                <a:ea typeface="MS PGothic"/>
                <a:cs typeface="Arial"/>
              </a:rPr>
              <a:t> </a:t>
            </a:r>
            <a:r>
              <a:rPr lang="en-GB" altLang="en-US" sz="2400" dirty="0" err="1">
                <a:latin typeface="Arial"/>
                <a:ea typeface="MS PGothic"/>
                <a:cs typeface="Arial"/>
              </a:rPr>
              <a:t>i</a:t>
            </a:r>
            <a:r>
              <a:rPr lang="en-GB" altLang="en-US" sz="2400" dirty="0">
                <a:latin typeface="Arial"/>
                <a:ea typeface="MS PGothic"/>
                <a:cs typeface="Arial"/>
              </a:rPr>
              <a:t> </a:t>
            </a:r>
            <a:r>
              <a:rPr lang="en-GB" altLang="en-US" sz="2400" dirty="0" err="1">
                <a:latin typeface="Arial"/>
                <a:ea typeface="MS PGothic"/>
                <a:cs typeface="Arial"/>
              </a:rPr>
              <a:t>ryddid</a:t>
            </a:r>
            <a:r>
              <a:rPr lang="en-GB" altLang="en-US" sz="2400" dirty="0">
                <a:latin typeface="Arial"/>
                <a:ea typeface="MS PGothic"/>
                <a:cs typeface="Arial"/>
              </a:rPr>
              <a:t> a barn</a:t>
            </a:r>
          </a:p>
          <a:p>
            <a:pPr>
              <a:lnSpc>
                <a:spcPct val="100000"/>
              </a:lnSpc>
              <a:spcBef>
                <a:spcPct val="20000"/>
              </a:spcBef>
            </a:pPr>
            <a:r>
              <a:rPr lang="en-GB" altLang="en-US" sz="2400" dirty="0" err="1">
                <a:latin typeface="Arial"/>
                <a:ea typeface="MS PGothic"/>
                <a:cs typeface="Arial"/>
              </a:rPr>
              <a:t>Hawl</a:t>
            </a:r>
            <a:r>
              <a:rPr lang="en-GB" altLang="en-US" sz="2400" dirty="0">
                <a:latin typeface="Arial"/>
                <a:ea typeface="MS PGothic"/>
                <a:cs typeface="Arial"/>
              </a:rPr>
              <a:t> </a:t>
            </a:r>
            <a:r>
              <a:rPr lang="en-GB" altLang="en-US" sz="2400" dirty="0" err="1">
                <a:latin typeface="Arial"/>
                <a:ea typeface="MS PGothic"/>
                <a:cs typeface="Arial"/>
              </a:rPr>
              <a:t>i</a:t>
            </a:r>
            <a:r>
              <a:rPr lang="en-GB" altLang="en-US" sz="2400" dirty="0">
                <a:latin typeface="Arial"/>
                <a:ea typeface="MS PGothic"/>
                <a:cs typeface="Arial"/>
              </a:rPr>
              <a:t> </a:t>
            </a:r>
            <a:r>
              <a:rPr lang="en-GB" altLang="en-US" sz="2400" dirty="0" err="1">
                <a:latin typeface="Arial"/>
                <a:ea typeface="MS PGothic"/>
                <a:cs typeface="Arial"/>
              </a:rPr>
              <a:t>fywyd</a:t>
            </a:r>
            <a:r>
              <a:rPr lang="en-GB" altLang="en-US" sz="2400" dirty="0">
                <a:latin typeface="Arial"/>
                <a:ea typeface="MS PGothic"/>
                <a:cs typeface="Arial"/>
              </a:rPr>
              <a:t> </a:t>
            </a:r>
            <a:r>
              <a:rPr lang="en-GB" altLang="en-US" sz="2400" dirty="0" err="1">
                <a:latin typeface="Arial"/>
                <a:ea typeface="MS PGothic"/>
                <a:cs typeface="Arial"/>
              </a:rPr>
              <a:t>teuluol</a:t>
            </a:r>
            <a:endParaRPr lang="en-GB" altLang="en-US" sz="2400" dirty="0">
              <a:latin typeface="Arial"/>
              <a:ea typeface="MS PGothic"/>
              <a:cs typeface="Arial"/>
            </a:endParaRPr>
          </a:p>
          <a:p>
            <a:pPr>
              <a:lnSpc>
                <a:spcPct val="100000"/>
              </a:lnSpc>
              <a:spcBef>
                <a:spcPct val="20000"/>
              </a:spcBef>
            </a:pPr>
            <a:r>
              <a:rPr lang="en-GB" altLang="en-US" sz="2400" dirty="0" err="1">
                <a:latin typeface="Arial"/>
                <a:ea typeface="MS PGothic"/>
                <a:cs typeface="Arial"/>
              </a:rPr>
              <a:t>Hawl</a:t>
            </a:r>
            <a:r>
              <a:rPr lang="en-GB" altLang="en-US" sz="2400" dirty="0">
                <a:latin typeface="Arial"/>
                <a:ea typeface="MS PGothic"/>
                <a:cs typeface="Arial"/>
              </a:rPr>
              <a:t> </a:t>
            </a:r>
            <a:r>
              <a:rPr lang="en-GB" altLang="en-US" sz="2400" dirty="0" err="1">
                <a:latin typeface="Arial"/>
                <a:ea typeface="MS PGothic"/>
                <a:cs typeface="Arial"/>
              </a:rPr>
              <a:t>i</a:t>
            </a:r>
            <a:r>
              <a:rPr lang="en-GB" altLang="en-US" sz="2400" dirty="0">
                <a:latin typeface="Arial"/>
                <a:ea typeface="MS PGothic"/>
                <a:cs typeface="Arial"/>
              </a:rPr>
              <a:t> </a:t>
            </a:r>
            <a:r>
              <a:rPr lang="en-GB" altLang="en-US" sz="2400" dirty="0" err="1">
                <a:latin typeface="Arial"/>
                <a:ea typeface="MS PGothic"/>
                <a:cs typeface="Arial"/>
              </a:rPr>
              <a:t>addysg</a:t>
            </a:r>
            <a:r>
              <a:rPr lang="en-GB" altLang="en-US" sz="2400" dirty="0">
                <a:latin typeface="Arial"/>
                <a:ea typeface="MS PGothic"/>
                <a:cs typeface="Arial"/>
              </a:rPr>
              <a:t> (Protocol 1, </a:t>
            </a:r>
            <a:r>
              <a:rPr lang="en-GB" altLang="en-US" sz="2400" dirty="0" err="1">
                <a:latin typeface="Arial"/>
                <a:ea typeface="MS PGothic"/>
                <a:cs typeface="Arial"/>
              </a:rPr>
              <a:t>Erthygl</a:t>
            </a:r>
            <a:r>
              <a:rPr lang="en-GB" altLang="en-US" sz="2400" dirty="0">
                <a:latin typeface="Arial"/>
                <a:ea typeface="MS PGothic"/>
                <a:cs typeface="Arial"/>
              </a:rPr>
              <a:t> 2)  </a:t>
            </a:r>
            <a:endParaRPr lang="en-GB" altLang="en-US" sz="2400" dirty="0">
              <a:latin typeface="Arial"/>
              <a:cs typeface="Arial"/>
            </a:endParaRPr>
          </a:p>
        </p:txBody>
      </p:sp>
      <p:sp>
        <p:nvSpPr>
          <p:cNvPr id="24580" name="Rectangle 5">
            <a:extLst>
              <a:ext uri="{FF2B5EF4-FFF2-40B4-BE49-F238E27FC236}">
                <a16:creationId xmlns:a16="http://schemas.microsoft.com/office/drawing/2014/main" id="{119BEE74-6E0F-FF78-25EE-8534F2008A73}"/>
              </a:ext>
            </a:extLst>
          </p:cNvPr>
          <p:cNvSpPr txBox="1">
            <a:spLocks noChangeArrowheads="1"/>
          </p:cNvSpPr>
          <p:nvPr/>
        </p:nvSpPr>
        <p:spPr bwMode="auto">
          <a:xfrm>
            <a:off x="4627738" y="1988840"/>
            <a:ext cx="4388296"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400" dirty="0">
                <a:solidFill>
                  <a:schemeClr val="accent6">
                    <a:lumMod val="75000"/>
                  </a:schemeClr>
                </a:solidFill>
                <a:latin typeface="Arial"/>
                <a:ea typeface="MS PGothic"/>
                <a:cs typeface="Arial"/>
              </a:rPr>
              <a:t>Right to life</a:t>
            </a:r>
          </a:p>
          <a:p>
            <a:pPr>
              <a:lnSpc>
                <a:spcPct val="100000"/>
              </a:lnSpc>
              <a:spcBef>
                <a:spcPct val="20000"/>
              </a:spcBef>
            </a:pPr>
            <a:r>
              <a:rPr lang="en-GB" altLang="en-US" sz="2400" dirty="0">
                <a:solidFill>
                  <a:schemeClr val="accent6">
                    <a:lumMod val="75000"/>
                  </a:schemeClr>
                </a:solidFill>
                <a:latin typeface="Arial"/>
                <a:ea typeface="MS PGothic"/>
                <a:cs typeface="Arial"/>
              </a:rPr>
              <a:t>Right to freedom of expression</a:t>
            </a:r>
          </a:p>
          <a:p>
            <a:pPr>
              <a:lnSpc>
                <a:spcPct val="100000"/>
              </a:lnSpc>
              <a:spcBef>
                <a:spcPct val="20000"/>
              </a:spcBef>
            </a:pPr>
            <a:r>
              <a:rPr lang="en-GB" altLang="en-US" sz="2400" dirty="0">
                <a:solidFill>
                  <a:schemeClr val="accent6">
                    <a:lumMod val="75000"/>
                  </a:schemeClr>
                </a:solidFill>
                <a:latin typeface="Arial"/>
                <a:ea typeface="MS PGothic"/>
                <a:cs typeface="Arial"/>
              </a:rPr>
              <a:t>Right to a family life</a:t>
            </a:r>
          </a:p>
          <a:p>
            <a:pPr>
              <a:lnSpc>
                <a:spcPct val="100000"/>
              </a:lnSpc>
              <a:spcBef>
                <a:spcPct val="20000"/>
              </a:spcBef>
            </a:pPr>
            <a:r>
              <a:rPr lang="en-GB" altLang="en-US" sz="2400" dirty="0">
                <a:solidFill>
                  <a:schemeClr val="accent6">
                    <a:lumMod val="75000"/>
                  </a:schemeClr>
                </a:solidFill>
                <a:latin typeface="Arial"/>
                <a:ea typeface="MS PGothic"/>
                <a:cs typeface="Arial"/>
              </a:rPr>
              <a:t>Right to education  (Protocol 1, Article 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482C1-EE2D-CDC6-3F4C-9128DDDE77BC}"/>
              </a:ext>
            </a:extLst>
          </p:cNvPr>
          <p:cNvSpPr>
            <a:spLocks noGrp="1"/>
          </p:cNvSpPr>
          <p:nvPr>
            <p:ph type="title"/>
          </p:nvPr>
        </p:nvSpPr>
        <p:spPr/>
        <p:txBody>
          <a:bodyPr>
            <a:normAutofit/>
          </a:bodyPr>
          <a:lstStyle/>
          <a:p>
            <a:pPr algn="ctr"/>
            <a:r>
              <a:rPr lang="en-GB" sz="4400" b="1" dirty="0" err="1">
                <a:latin typeface="Arial"/>
                <a:cs typeface="Calibri Light"/>
              </a:rPr>
              <a:t>Deddf</a:t>
            </a:r>
            <a:r>
              <a:rPr lang="en-GB" sz="4400" b="1" dirty="0">
                <a:latin typeface="Arial"/>
                <a:cs typeface="Calibri Light"/>
              </a:rPr>
              <a:t> </a:t>
            </a:r>
            <a:r>
              <a:rPr lang="en-GB" sz="4400" b="1" dirty="0" err="1">
                <a:latin typeface="Arial"/>
                <a:cs typeface="Calibri Light"/>
              </a:rPr>
              <a:t>Addysg</a:t>
            </a:r>
            <a:r>
              <a:rPr lang="en-GB" sz="4400" b="1" dirty="0">
                <a:latin typeface="Arial"/>
                <a:cs typeface="Calibri Light"/>
              </a:rPr>
              <a:t> 2002</a:t>
            </a:r>
            <a:br>
              <a:rPr lang="en-GB" sz="4400" b="1" dirty="0">
                <a:latin typeface="Arial"/>
                <a:cs typeface="Calibri Light"/>
              </a:rPr>
            </a:br>
            <a:r>
              <a:rPr lang="en-GB" sz="4400" b="1" dirty="0">
                <a:solidFill>
                  <a:schemeClr val="accent6">
                    <a:lumMod val="75000"/>
                  </a:schemeClr>
                </a:solidFill>
                <a:latin typeface="Arial"/>
                <a:cs typeface="Calibri Light"/>
              </a:rPr>
              <a:t>Education Act 2002</a:t>
            </a:r>
            <a:endParaRPr lang="en-GB" sz="4400" b="1" dirty="0">
              <a:solidFill>
                <a:schemeClr val="accent6">
                  <a:lumMod val="75000"/>
                </a:schemeClr>
              </a:solidFill>
              <a:latin typeface="Arial"/>
              <a:cs typeface="Arial"/>
            </a:endParaRPr>
          </a:p>
        </p:txBody>
      </p:sp>
      <p:sp>
        <p:nvSpPr>
          <p:cNvPr id="3" name="Content Placeholder 2">
            <a:extLst>
              <a:ext uri="{FF2B5EF4-FFF2-40B4-BE49-F238E27FC236}">
                <a16:creationId xmlns:a16="http://schemas.microsoft.com/office/drawing/2014/main" id="{416AC669-4407-78E3-26EA-DF9D7297A761}"/>
              </a:ext>
            </a:extLst>
          </p:cNvPr>
          <p:cNvSpPr>
            <a:spLocks noGrp="1"/>
          </p:cNvSpPr>
          <p:nvPr>
            <p:ph sz="half" idx="1"/>
          </p:nvPr>
        </p:nvSpPr>
        <p:spPr>
          <a:xfrm>
            <a:off x="710588" y="2141536"/>
            <a:ext cx="3886200" cy="4351338"/>
          </a:xfrm>
        </p:spPr>
        <p:txBody>
          <a:bodyPr vert="horz" lIns="91440" tIns="45720" rIns="91440" bIns="45720" rtlCol="0" anchor="t">
            <a:normAutofit/>
          </a:bodyPr>
          <a:lstStyle/>
          <a:p>
            <a:r>
              <a:rPr lang="en-GB" sz="2400" dirty="0">
                <a:latin typeface="Arial"/>
                <a:cs typeface="Calibri"/>
              </a:rPr>
              <a:t>Adran 157</a:t>
            </a:r>
          </a:p>
          <a:p>
            <a:r>
              <a:rPr lang="en-GB" sz="2400" dirty="0">
                <a:latin typeface="Arial"/>
                <a:cs typeface="Calibri"/>
              </a:rPr>
              <a:t>Iechyd, </a:t>
            </a:r>
            <a:r>
              <a:rPr lang="en-GB" sz="2400" dirty="0" err="1">
                <a:latin typeface="Arial"/>
                <a:cs typeface="Calibri"/>
              </a:rPr>
              <a:t>lles</a:t>
            </a:r>
            <a:r>
              <a:rPr lang="en-GB" sz="2400" dirty="0">
                <a:latin typeface="Arial"/>
                <a:cs typeface="Calibri"/>
              </a:rPr>
              <a:t> a </a:t>
            </a:r>
            <a:r>
              <a:rPr lang="en-GB" sz="2400" dirty="0" err="1">
                <a:latin typeface="Arial"/>
                <a:cs typeface="Calibri"/>
              </a:rPr>
              <a:t>diogelwch</a:t>
            </a:r>
            <a:r>
              <a:rPr lang="en-GB" sz="2400" dirty="0">
                <a:latin typeface="Arial"/>
                <a:cs typeface="Calibri"/>
              </a:rPr>
              <a:t> </a:t>
            </a:r>
            <a:r>
              <a:rPr lang="en-GB" sz="2400" dirty="0" err="1">
                <a:latin typeface="Arial"/>
                <a:cs typeface="Calibri"/>
              </a:rPr>
              <a:t>pob</a:t>
            </a:r>
            <a:r>
              <a:rPr lang="en-GB" sz="2400" dirty="0">
                <a:latin typeface="Arial"/>
                <a:cs typeface="Calibri"/>
              </a:rPr>
              <a:t> </a:t>
            </a:r>
            <a:r>
              <a:rPr lang="en-GB" sz="2400" dirty="0" err="1">
                <a:latin typeface="Arial"/>
                <a:cs typeface="Calibri"/>
              </a:rPr>
              <a:t>plentyn</a:t>
            </a:r>
            <a:endParaRPr lang="en-GB" sz="2400" dirty="0">
              <a:latin typeface="Arial"/>
              <a:cs typeface="Calibri"/>
            </a:endParaRPr>
          </a:p>
        </p:txBody>
      </p:sp>
      <p:sp>
        <p:nvSpPr>
          <p:cNvPr id="4" name="Content Placeholder 3">
            <a:extLst>
              <a:ext uri="{FF2B5EF4-FFF2-40B4-BE49-F238E27FC236}">
                <a16:creationId xmlns:a16="http://schemas.microsoft.com/office/drawing/2014/main" id="{336FC845-C488-74AC-1D9F-9124C614247C}"/>
              </a:ext>
            </a:extLst>
          </p:cNvPr>
          <p:cNvSpPr>
            <a:spLocks noGrp="1"/>
          </p:cNvSpPr>
          <p:nvPr>
            <p:ph sz="half" idx="2"/>
          </p:nvPr>
        </p:nvSpPr>
        <p:spPr>
          <a:xfrm>
            <a:off x="4788024" y="2141536"/>
            <a:ext cx="3886200" cy="4351338"/>
          </a:xfrm>
        </p:spPr>
        <p:txBody>
          <a:bodyPr vert="horz" lIns="91440" tIns="45720" rIns="91440" bIns="45720" rtlCol="0" anchor="t">
            <a:normAutofit/>
          </a:bodyPr>
          <a:lstStyle/>
          <a:p>
            <a:r>
              <a:rPr lang="en-GB" sz="2400" dirty="0">
                <a:solidFill>
                  <a:schemeClr val="accent6">
                    <a:lumMod val="75000"/>
                  </a:schemeClr>
                </a:solidFill>
                <a:latin typeface="Arial"/>
                <a:cs typeface="Calibri"/>
              </a:rPr>
              <a:t>Section 157</a:t>
            </a:r>
          </a:p>
          <a:p>
            <a:r>
              <a:rPr lang="en-GB" sz="2400" dirty="0">
                <a:solidFill>
                  <a:schemeClr val="accent6">
                    <a:lumMod val="75000"/>
                  </a:schemeClr>
                </a:solidFill>
                <a:latin typeface="Arial"/>
                <a:cs typeface="Calibri"/>
              </a:rPr>
              <a:t>Health, welfare and safety of all pupils</a:t>
            </a:r>
          </a:p>
        </p:txBody>
      </p:sp>
    </p:spTree>
    <p:extLst>
      <p:ext uri="{BB962C8B-B14F-4D97-AF65-F5344CB8AC3E}">
        <p14:creationId xmlns:p14="http://schemas.microsoft.com/office/powerpoint/2010/main" val="1861602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579ED8F0-8E26-3CC7-AB22-ADF99935515B}"/>
              </a:ext>
            </a:extLst>
          </p:cNvPr>
          <p:cNvSpPr>
            <a:spLocks noGrp="1"/>
          </p:cNvSpPr>
          <p:nvPr>
            <p:ph type="title"/>
          </p:nvPr>
        </p:nvSpPr>
        <p:spPr>
          <a:xfrm>
            <a:off x="-468560" y="332656"/>
            <a:ext cx="9720758" cy="1358900"/>
          </a:xfrm>
        </p:spPr>
        <p:txBody>
          <a:bodyPr rtlCol="0">
            <a:normAutofit fontScale="90000"/>
          </a:bodyPr>
          <a:lstStyle/>
          <a:p>
            <a:pPr algn="ctr" fontAlgn="auto">
              <a:spcAft>
                <a:spcPts val="0"/>
              </a:spcAft>
              <a:defRPr/>
            </a:pPr>
            <a:br>
              <a:rPr lang="en-GB" altLang="en-US" sz="2800" b="1" dirty="0">
                <a:latin typeface="Calibri" panose="020F0502020204030204" pitchFamily="34" charset="0"/>
              </a:rPr>
            </a:br>
            <a:br>
              <a:rPr lang="en-GB" altLang="en-US" sz="2800" b="1" dirty="0">
                <a:latin typeface="Calibri" panose="020F0502020204030204" pitchFamily="34" charset="0"/>
              </a:rPr>
            </a:br>
            <a:br>
              <a:rPr lang="en-GB" altLang="en-US" sz="2800" b="1" dirty="0">
                <a:latin typeface="Calibri" panose="020F0502020204030204" pitchFamily="34" charset="0"/>
              </a:rPr>
            </a:br>
            <a:r>
              <a:rPr lang="en-GB" altLang="en-US" sz="4400" b="1" dirty="0" err="1">
                <a:latin typeface="Arial"/>
                <a:cs typeface="Arial"/>
              </a:rPr>
              <a:t>Rheoliad</a:t>
            </a:r>
            <a:r>
              <a:rPr lang="en-GB" altLang="en-US" sz="4400" b="1" dirty="0">
                <a:latin typeface="Arial"/>
                <a:cs typeface="Arial"/>
              </a:rPr>
              <a:t> </a:t>
            </a:r>
            <a:r>
              <a:rPr lang="en-GB" altLang="en-US" sz="4400" b="1" dirty="0" err="1">
                <a:latin typeface="Arial"/>
                <a:cs typeface="Arial"/>
              </a:rPr>
              <a:t>Diogelu</a:t>
            </a:r>
            <a:r>
              <a:rPr lang="en-GB" altLang="en-US" sz="4400" b="1" dirty="0">
                <a:latin typeface="Arial"/>
                <a:cs typeface="Arial"/>
              </a:rPr>
              <a:t> Data </a:t>
            </a:r>
            <a:r>
              <a:rPr lang="en-GB" altLang="en-US" sz="4400" b="1" dirty="0" err="1">
                <a:latin typeface="Arial"/>
                <a:cs typeface="Arial"/>
              </a:rPr>
              <a:t>Cyffredinol</a:t>
            </a:r>
            <a:r>
              <a:rPr lang="en-GB" altLang="en-US" sz="4400" b="1" dirty="0">
                <a:latin typeface="Arial"/>
                <a:cs typeface="Arial"/>
              </a:rPr>
              <a:t> (GDPR) 2018</a:t>
            </a:r>
            <a:br>
              <a:rPr lang="en-GB" altLang="en-US" sz="4400" b="1" dirty="0">
                <a:latin typeface="Arial"/>
              </a:rPr>
            </a:br>
            <a:r>
              <a:rPr lang="en-GB" altLang="en-US" sz="4400" b="1" dirty="0">
                <a:solidFill>
                  <a:schemeClr val="accent6">
                    <a:lumMod val="75000"/>
                  </a:schemeClr>
                </a:solidFill>
                <a:latin typeface="Arial"/>
                <a:cs typeface="Arial"/>
              </a:rPr>
              <a:t>General Data Protection Regulation (GDPR) 2018</a:t>
            </a:r>
            <a:br>
              <a:rPr lang="en-GB" altLang="en-US" sz="4400" b="1" dirty="0">
                <a:latin typeface="Calibri" panose="020F0502020204030204" pitchFamily="34" charset="0"/>
              </a:rPr>
            </a:br>
            <a:br>
              <a:rPr lang="en-GB" altLang="en-US" b="1" dirty="0">
                <a:latin typeface="Calibri" panose="020F0502020204030204" pitchFamily="34" charset="0"/>
              </a:rPr>
            </a:br>
            <a:endParaRPr lang="en-GB" altLang="en-US" dirty="0">
              <a:ea typeface="Calibri Light" panose="020F0302020204030204"/>
              <a:cs typeface="Calibri Light" panose="020F0302020204030204"/>
            </a:endParaRPr>
          </a:p>
        </p:txBody>
      </p:sp>
      <p:sp>
        <p:nvSpPr>
          <p:cNvPr id="26627" name="Content Placeholder 2">
            <a:extLst>
              <a:ext uri="{FF2B5EF4-FFF2-40B4-BE49-F238E27FC236}">
                <a16:creationId xmlns:a16="http://schemas.microsoft.com/office/drawing/2014/main" id="{13FB45D7-1C8B-72C4-4056-AA97D96D2529}"/>
              </a:ext>
            </a:extLst>
          </p:cNvPr>
          <p:cNvSpPr>
            <a:spLocks noGrp="1" noChangeArrowheads="1"/>
          </p:cNvSpPr>
          <p:nvPr>
            <p:ph sz="half" idx="1"/>
          </p:nvPr>
        </p:nvSpPr>
        <p:spPr bwMode="auto">
          <a:xfrm>
            <a:off x="35497" y="2506662"/>
            <a:ext cx="4479354" cy="4351338"/>
          </a:xfrm>
        </p:spPr>
        <p:txBody>
          <a:bodyPr wrap="square" numCol="1" anchor="t" anchorCtr="0" compatLnSpc="1">
            <a:prstTxWarp prst="textNoShape">
              <a:avLst/>
            </a:prstTxWarp>
          </a:bodyPr>
          <a:lstStyle/>
          <a:p>
            <a:r>
              <a:rPr lang="en-GB" altLang="en-US" sz="2400" dirty="0" err="1">
                <a:latin typeface="Arial"/>
                <a:cs typeface="Arial"/>
              </a:rPr>
              <a:t>Cadw</a:t>
            </a:r>
            <a:r>
              <a:rPr lang="en-GB" altLang="en-US" sz="2400" dirty="0">
                <a:latin typeface="Arial"/>
                <a:cs typeface="Arial"/>
              </a:rPr>
              <a:t> </a:t>
            </a:r>
            <a:r>
              <a:rPr lang="en-GB" altLang="en-US" sz="2400" dirty="0" err="1">
                <a:latin typeface="Arial"/>
                <a:cs typeface="Arial"/>
              </a:rPr>
              <a:t>cofnodion</a:t>
            </a:r>
            <a:r>
              <a:rPr lang="en-GB" altLang="en-US" sz="2400" dirty="0">
                <a:latin typeface="Arial"/>
                <a:cs typeface="Arial"/>
              </a:rPr>
              <a:t> </a:t>
            </a:r>
            <a:r>
              <a:rPr lang="en-GB" altLang="en-US" sz="2400" dirty="0" err="1">
                <a:latin typeface="Arial"/>
                <a:cs typeface="Arial"/>
              </a:rPr>
              <a:t>yn</a:t>
            </a:r>
            <a:r>
              <a:rPr lang="en-GB" altLang="en-US" sz="2400" dirty="0">
                <a:latin typeface="Arial"/>
                <a:cs typeface="Arial"/>
              </a:rPr>
              <a:t> </a:t>
            </a:r>
            <a:r>
              <a:rPr lang="en-GB" altLang="en-US" sz="2400" dirty="0" err="1">
                <a:latin typeface="Arial"/>
                <a:cs typeface="Arial"/>
              </a:rPr>
              <a:t>ddiogel</a:t>
            </a:r>
            <a:r>
              <a:rPr lang="en-GB" altLang="en-US" sz="2400" dirty="0">
                <a:latin typeface="Arial"/>
                <a:cs typeface="Arial"/>
              </a:rPr>
              <a:t>.</a:t>
            </a:r>
          </a:p>
          <a:p>
            <a:r>
              <a:rPr lang="en-GB" altLang="en-US" sz="2400" dirty="0">
                <a:latin typeface="Arial"/>
                <a:cs typeface="Arial"/>
              </a:rPr>
              <a:t>Cael </a:t>
            </a:r>
            <a:r>
              <a:rPr lang="en-GB" altLang="en-US" sz="2400" dirty="0" err="1">
                <a:latin typeface="Arial"/>
                <a:cs typeface="Arial"/>
              </a:rPr>
              <a:t>mynediad</a:t>
            </a:r>
            <a:r>
              <a:rPr lang="en-GB" altLang="en-US" sz="2400" dirty="0">
                <a:latin typeface="Arial"/>
                <a:cs typeface="Arial"/>
              </a:rPr>
              <a:t> </a:t>
            </a:r>
            <a:r>
              <a:rPr lang="en-GB" altLang="en-US" sz="2400" dirty="0" err="1">
                <a:latin typeface="Arial"/>
                <a:cs typeface="Arial"/>
              </a:rPr>
              <a:t>i</a:t>
            </a:r>
            <a:r>
              <a:rPr lang="en-GB" altLang="en-US" sz="2400" dirty="0">
                <a:latin typeface="Arial"/>
                <a:cs typeface="Arial"/>
              </a:rPr>
              <a:t> </a:t>
            </a:r>
            <a:r>
              <a:rPr lang="en-GB" altLang="en-US" sz="2400" dirty="0" err="1">
                <a:latin typeface="Arial"/>
                <a:cs typeface="Arial"/>
              </a:rPr>
              <a:t>gofnodion</a:t>
            </a:r>
            <a:r>
              <a:rPr lang="en-GB" altLang="en-US" sz="2400" dirty="0">
                <a:latin typeface="Arial"/>
                <a:cs typeface="Arial"/>
              </a:rPr>
              <a:t> – staff, </a:t>
            </a:r>
            <a:r>
              <a:rPr lang="en-GB" altLang="en-US" sz="2400" dirty="0" err="1">
                <a:latin typeface="Arial"/>
                <a:cs typeface="Arial"/>
              </a:rPr>
              <a:t>rhieni</a:t>
            </a:r>
            <a:r>
              <a:rPr lang="en-GB" altLang="en-US" sz="2400" dirty="0">
                <a:latin typeface="Arial"/>
                <a:cs typeface="Arial"/>
              </a:rPr>
              <a:t>.</a:t>
            </a:r>
          </a:p>
          <a:p>
            <a:r>
              <a:rPr lang="en-GB" altLang="en-US" sz="2400" dirty="0" err="1">
                <a:latin typeface="Arial"/>
                <a:cs typeface="Arial"/>
              </a:rPr>
              <a:t>Cofnodion</a:t>
            </a:r>
            <a:r>
              <a:rPr lang="en-GB" altLang="en-US" sz="2400" dirty="0">
                <a:latin typeface="Arial"/>
                <a:cs typeface="Arial"/>
              </a:rPr>
              <a:t> staff – </a:t>
            </a:r>
            <a:r>
              <a:rPr lang="en-GB" altLang="en-US" sz="2400" dirty="0" err="1">
                <a:latin typeface="Arial"/>
                <a:cs typeface="Arial"/>
              </a:rPr>
              <a:t>storio</a:t>
            </a:r>
            <a:endParaRPr lang="en-GB" altLang="en-US" sz="2400" dirty="0">
              <a:latin typeface="Arial"/>
              <a:cs typeface="Arial"/>
            </a:endParaRPr>
          </a:p>
          <a:p>
            <a:r>
              <a:rPr lang="en-GB" altLang="en-US" sz="2400" dirty="0" err="1">
                <a:latin typeface="Arial"/>
                <a:cs typeface="Arial"/>
              </a:rPr>
              <a:t>Cofnodion</a:t>
            </a:r>
            <a:r>
              <a:rPr lang="en-GB" altLang="en-US" sz="2400" dirty="0">
                <a:latin typeface="Arial"/>
                <a:cs typeface="Arial"/>
              </a:rPr>
              <a:t> y plant.</a:t>
            </a:r>
          </a:p>
          <a:p>
            <a:r>
              <a:rPr lang="en-GB" altLang="en-US" sz="2400" dirty="0" err="1">
                <a:latin typeface="Arial"/>
                <a:cs typeface="Arial"/>
              </a:rPr>
              <a:t>Ymwybyddiaeth</a:t>
            </a:r>
            <a:r>
              <a:rPr lang="en-GB" altLang="en-US" sz="2400" dirty="0">
                <a:latin typeface="Arial"/>
                <a:cs typeface="Arial"/>
              </a:rPr>
              <a:t> </a:t>
            </a:r>
            <a:r>
              <a:rPr lang="en-GB" altLang="en-US" sz="2400" dirty="0" err="1">
                <a:latin typeface="Arial"/>
                <a:cs typeface="Arial"/>
              </a:rPr>
              <a:t>aelodau</a:t>
            </a:r>
            <a:r>
              <a:rPr lang="en-GB" altLang="en-US" sz="2400" dirty="0">
                <a:latin typeface="Arial"/>
                <a:cs typeface="Arial"/>
              </a:rPr>
              <a:t> staff </a:t>
            </a:r>
            <a:r>
              <a:rPr lang="en-GB" altLang="en-US" sz="2400" dirty="0" err="1">
                <a:latin typeface="Arial"/>
                <a:cs typeface="Arial"/>
              </a:rPr>
              <a:t>ynglyn</a:t>
            </a:r>
            <a:r>
              <a:rPr lang="en-GB" altLang="en-US" sz="2400" dirty="0">
                <a:latin typeface="Arial"/>
                <a:cs typeface="Arial"/>
              </a:rPr>
              <a:t> a </a:t>
            </a:r>
            <a:r>
              <a:rPr lang="en-GB" altLang="en-US" sz="2400" dirty="0" err="1">
                <a:latin typeface="Arial"/>
                <a:cs typeface="Arial"/>
              </a:rPr>
              <a:t>phwysigrwydd</a:t>
            </a:r>
            <a:r>
              <a:rPr lang="en-GB" altLang="en-US" sz="2400" dirty="0">
                <a:latin typeface="Arial"/>
                <a:cs typeface="Arial"/>
              </a:rPr>
              <a:t>/ </a:t>
            </a:r>
            <a:r>
              <a:rPr lang="en-GB" altLang="en-US" sz="2400" dirty="0" err="1">
                <a:latin typeface="Arial"/>
                <a:cs typeface="Arial"/>
              </a:rPr>
              <a:t>Cytundebau</a:t>
            </a:r>
            <a:r>
              <a:rPr lang="en-GB" altLang="en-US" sz="2400" dirty="0">
                <a:latin typeface="Arial"/>
                <a:cs typeface="Arial"/>
              </a:rPr>
              <a:t> </a:t>
            </a:r>
            <a:r>
              <a:rPr lang="en-GB" altLang="en-US" sz="2400" dirty="0" err="1">
                <a:latin typeface="Arial"/>
                <a:cs typeface="Arial"/>
              </a:rPr>
              <a:t>personol</a:t>
            </a:r>
            <a:endParaRPr lang="en-GB" altLang="en-US" sz="2400" dirty="0">
              <a:latin typeface="Arial"/>
              <a:cs typeface="Arial"/>
            </a:endParaRPr>
          </a:p>
          <a:p>
            <a:endParaRPr lang="en-GB" altLang="en-US" dirty="0"/>
          </a:p>
        </p:txBody>
      </p:sp>
      <p:sp>
        <p:nvSpPr>
          <p:cNvPr id="26628" name="Content Placeholder 3">
            <a:extLst>
              <a:ext uri="{FF2B5EF4-FFF2-40B4-BE49-F238E27FC236}">
                <a16:creationId xmlns:a16="http://schemas.microsoft.com/office/drawing/2014/main" id="{81BA5BB5-D47D-1FE8-8754-54E57939298A}"/>
              </a:ext>
            </a:extLst>
          </p:cNvPr>
          <p:cNvSpPr>
            <a:spLocks noGrp="1" noChangeArrowheads="1"/>
          </p:cNvSpPr>
          <p:nvPr>
            <p:ph sz="half" idx="2"/>
          </p:nvPr>
        </p:nvSpPr>
        <p:spPr bwMode="auto">
          <a:xfrm>
            <a:off x="4640624" y="2506662"/>
            <a:ext cx="4395872" cy="4351338"/>
          </a:xfrm>
        </p:spPr>
        <p:txBody>
          <a:bodyPr vert="horz" wrap="square" lIns="91440" tIns="45720" rIns="91440" bIns="45720" numCol="1" rtlCol="0" anchor="t" anchorCtr="0" compatLnSpc="1">
            <a:prstTxWarp prst="textNoShape">
              <a:avLst/>
            </a:prstTxWarp>
            <a:noAutofit/>
          </a:bodyPr>
          <a:lstStyle/>
          <a:p>
            <a:r>
              <a:rPr lang="en-GB" altLang="en-US" sz="2400" dirty="0">
                <a:solidFill>
                  <a:schemeClr val="accent6">
                    <a:lumMod val="75000"/>
                  </a:schemeClr>
                </a:solidFill>
                <a:latin typeface="Arial"/>
                <a:cs typeface="Arial"/>
              </a:rPr>
              <a:t>Safe keeping of records.</a:t>
            </a:r>
          </a:p>
          <a:p>
            <a:r>
              <a:rPr lang="en-GB" altLang="en-US" sz="2400" dirty="0">
                <a:solidFill>
                  <a:schemeClr val="accent6">
                    <a:lumMod val="75000"/>
                  </a:schemeClr>
                </a:solidFill>
                <a:latin typeface="Arial"/>
                <a:cs typeface="Arial"/>
              </a:rPr>
              <a:t>Access to records – staff, parents.</a:t>
            </a:r>
          </a:p>
          <a:p>
            <a:r>
              <a:rPr lang="en-GB" altLang="en-US" sz="2400" dirty="0">
                <a:solidFill>
                  <a:schemeClr val="accent6">
                    <a:lumMod val="75000"/>
                  </a:schemeClr>
                </a:solidFill>
                <a:latin typeface="Arial"/>
                <a:cs typeface="Arial"/>
              </a:rPr>
              <a:t>Staff records – storage.</a:t>
            </a:r>
          </a:p>
          <a:p>
            <a:r>
              <a:rPr lang="en-GB" altLang="en-US" sz="2400" dirty="0">
                <a:solidFill>
                  <a:schemeClr val="accent6">
                    <a:lumMod val="75000"/>
                  </a:schemeClr>
                </a:solidFill>
                <a:latin typeface="Arial"/>
                <a:cs typeface="Arial"/>
              </a:rPr>
              <a:t>Children’s Records</a:t>
            </a:r>
          </a:p>
          <a:p>
            <a:r>
              <a:rPr lang="en-GB" altLang="en-US" sz="2400" dirty="0">
                <a:solidFill>
                  <a:schemeClr val="accent6">
                    <a:lumMod val="75000"/>
                  </a:schemeClr>
                </a:solidFill>
                <a:latin typeface="Arial"/>
                <a:cs typeface="Arial"/>
              </a:rPr>
              <a:t>Staff awareness of importance/Personal Contracts</a:t>
            </a:r>
          </a:p>
          <a:p>
            <a:endParaRPr lang="en-GB"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C511CE74-3A79-DA2F-E3D8-39DE56BC8C22}"/>
              </a:ext>
            </a:extLst>
          </p:cNvPr>
          <p:cNvSpPr>
            <a:spLocks noGrp="1" noChangeArrowheads="1"/>
          </p:cNvSpPr>
          <p:nvPr>
            <p:ph type="title"/>
          </p:nvPr>
        </p:nvSpPr>
        <p:spPr/>
        <p:txBody>
          <a:bodyPr>
            <a:noAutofit/>
          </a:bodyPr>
          <a:lstStyle/>
          <a:p>
            <a:pPr algn="ctr"/>
            <a:r>
              <a:rPr lang="en-GB" altLang="en-US" sz="4400" b="1" dirty="0" err="1">
                <a:latin typeface="Arial"/>
                <a:cs typeface="Arial"/>
              </a:rPr>
              <a:t>Deddf</a:t>
            </a:r>
            <a:r>
              <a:rPr lang="en-GB" altLang="en-US" sz="4400" b="1" dirty="0">
                <a:latin typeface="Arial"/>
                <a:cs typeface="Arial"/>
              </a:rPr>
              <a:t> </a:t>
            </a:r>
            <a:r>
              <a:rPr lang="en-GB" altLang="en-US" sz="4400" b="1" dirty="0" err="1">
                <a:latin typeface="Arial"/>
                <a:cs typeface="Arial"/>
              </a:rPr>
              <a:t>Amddiffyn</a:t>
            </a:r>
            <a:r>
              <a:rPr lang="en-GB" altLang="en-US" sz="4400" b="1" dirty="0">
                <a:latin typeface="Arial"/>
                <a:cs typeface="Arial"/>
              </a:rPr>
              <a:t> Plant 1999</a:t>
            </a:r>
            <a:br>
              <a:rPr lang="en-GB" altLang="en-US" sz="4400" b="1" dirty="0">
                <a:latin typeface="Arial"/>
              </a:rPr>
            </a:br>
            <a:r>
              <a:rPr lang="en-GB" altLang="en-US" sz="4400" b="1" dirty="0">
                <a:solidFill>
                  <a:schemeClr val="accent6">
                    <a:lumMod val="75000"/>
                  </a:schemeClr>
                </a:solidFill>
                <a:latin typeface="Arial"/>
                <a:cs typeface="Arial"/>
              </a:rPr>
              <a:t>Protection of Children Act 1999</a:t>
            </a:r>
            <a:endParaRPr lang="en-US" sz="4400" dirty="0">
              <a:solidFill>
                <a:schemeClr val="accent6">
                  <a:lumMod val="75000"/>
                </a:schemeClr>
              </a:solidFill>
            </a:endParaRPr>
          </a:p>
        </p:txBody>
      </p:sp>
      <p:sp>
        <p:nvSpPr>
          <p:cNvPr id="28675" name="Rectangle 4">
            <a:extLst>
              <a:ext uri="{FF2B5EF4-FFF2-40B4-BE49-F238E27FC236}">
                <a16:creationId xmlns:a16="http://schemas.microsoft.com/office/drawing/2014/main" id="{180B6F7A-DFEB-73C6-DE60-FD05B01521C3}"/>
              </a:ext>
            </a:extLst>
          </p:cNvPr>
          <p:cNvSpPr txBox="1">
            <a:spLocks noChangeArrowheads="1"/>
          </p:cNvSpPr>
          <p:nvPr/>
        </p:nvSpPr>
        <p:spPr bwMode="auto">
          <a:xfrm>
            <a:off x="539552" y="2204864"/>
            <a:ext cx="3961109"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a:latin typeface="Arial"/>
                <a:ea typeface="MS PGothic"/>
                <a:cs typeface="Arial"/>
              </a:rPr>
              <a:t>POCA</a:t>
            </a:r>
          </a:p>
          <a:p>
            <a:pPr>
              <a:lnSpc>
                <a:spcPct val="100000"/>
              </a:lnSpc>
              <a:spcBef>
                <a:spcPct val="20000"/>
              </a:spcBef>
            </a:pPr>
            <a:r>
              <a:rPr lang="en-GB" altLang="en-US" sz="2800" dirty="0" err="1">
                <a:latin typeface="Arial"/>
                <a:ea typeface="MS PGothic"/>
                <a:cs typeface="Arial"/>
              </a:rPr>
              <a:t>Rhestr</a:t>
            </a:r>
            <a:r>
              <a:rPr lang="en-GB" altLang="en-US" sz="2800" dirty="0">
                <a:latin typeface="Arial"/>
                <a:ea typeface="MS PGothic"/>
                <a:cs typeface="Arial"/>
              </a:rPr>
              <a:t> 99</a:t>
            </a:r>
          </a:p>
          <a:p>
            <a:pPr>
              <a:lnSpc>
                <a:spcPct val="100000"/>
              </a:lnSpc>
              <a:spcBef>
                <a:spcPct val="20000"/>
              </a:spcBef>
            </a:pPr>
            <a:r>
              <a:rPr lang="en-GB" altLang="en-US" sz="2800" dirty="0">
                <a:latin typeface="Arial"/>
                <a:ea typeface="MS PGothic"/>
                <a:cs typeface="Arial"/>
              </a:rPr>
              <a:t>System </a:t>
            </a:r>
            <a:r>
              <a:rPr lang="en-GB" altLang="en-US" sz="2800" dirty="0" err="1">
                <a:latin typeface="Arial"/>
                <a:ea typeface="MS PGothic"/>
                <a:cs typeface="Arial"/>
              </a:rPr>
              <a:t>gwirio</a:t>
            </a:r>
            <a:r>
              <a:rPr lang="en-GB" altLang="en-US" sz="2800" dirty="0">
                <a:latin typeface="Arial"/>
                <a:ea typeface="MS PGothic"/>
                <a:cs typeface="Arial"/>
              </a:rPr>
              <a:t> </a:t>
            </a:r>
            <a:r>
              <a:rPr lang="en-GB" altLang="en-US" sz="2800" dirty="0" err="1">
                <a:latin typeface="Arial"/>
                <a:ea typeface="MS PGothic"/>
                <a:cs typeface="Arial"/>
              </a:rPr>
              <a:t>gan</a:t>
            </a:r>
            <a:r>
              <a:rPr lang="en-GB" altLang="en-US" sz="2800" dirty="0">
                <a:latin typeface="Arial"/>
                <a:ea typeface="MS PGothic"/>
                <a:cs typeface="Arial"/>
              </a:rPr>
              <a:t> </a:t>
            </a:r>
            <a:r>
              <a:rPr lang="en-GB" altLang="en-US" sz="2800" dirty="0" err="1">
                <a:latin typeface="Arial"/>
                <a:ea typeface="MS PGothic"/>
                <a:cs typeface="Arial"/>
              </a:rPr>
              <a:t>yr</a:t>
            </a:r>
            <a:r>
              <a:rPr lang="en-GB" altLang="en-US" sz="2800" dirty="0">
                <a:latin typeface="Arial"/>
                <a:ea typeface="MS PGothic"/>
                <a:cs typeface="Arial"/>
              </a:rPr>
              <a:t> </a:t>
            </a:r>
            <a:r>
              <a:rPr lang="en-GB" altLang="en-US" sz="2800" dirty="0" err="1">
                <a:latin typeface="Arial"/>
                <a:ea typeface="MS PGothic"/>
                <a:cs typeface="Arial"/>
              </a:rPr>
              <a:t>heddlu</a:t>
            </a:r>
            <a:endParaRPr lang="en-GB" altLang="en-US" sz="2800" dirty="0">
              <a:latin typeface="Arial"/>
              <a:ea typeface="MS PGothic"/>
              <a:cs typeface="Arial"/>
            </a:endParaRPr>
          </a:p>
          <a:p>
            <a:pPr>
              <a:lnSpc>
                <a:spcPct val="100000"/>
              </a:lnSpc>
              <a:spcBef>
                <a:spcPct val="20000"/>
              </a:spcBef>
            </a:pPr>
            <a:r>
              <a:rPr lang="en-GB" altLang="en-US" sz="2800" dirty="0">
                <a:latin typeface="Arial"/>
                <a:ea typeface="MS PGothic"/>
                <a:cs typeface="Arial"/>
              </a:rPr>
              <a:t>Un </a:t>
            </a:r>
            <a:r>
              <a:rPr lang="en-GB" altLang="en-US" sz="2800" dirty="0" err="1">
                <a:latin typeface="Arial"/>
                <a:ea typeface="MS PGothic"/>
                <a:cs typeface="Arial"/>
              </a:rPr>
              <a:t>sytem</a:t>
            </a:r>
            <a:r>
              <a:rPr lang="en-GB" altLang="en-US" sz="2800" dirty="0">
                <a:latin typeface="Arial"/>
                <a:ea typeface="MS PGothic"/>
                <a:cs typeface="Arial"/>
              </a:rPr>
              <a:t> er </a:t>
            </a:r>
            <a:r>
              <a:rPr lang="en-GB" altLang="en-US" sz="2800" dirty="0" err="1">
                <a:latin typeface="Arial"/>
                <a:ea typeface="MS PGothic"/>
                <a:cs typeface="Arial"/>
              </a:rPr>
              <a:t>mwyn</a:t>
            </a:r>
            <a:r>
              <a:rPr lang="en-GB" altLang="en-US" sz="2800" dirty="0">
                <a:latin typeface="Arial"/>
                <a:ea typeface="MS PGothic"/>
                <a:cs typeface="Arial"/>
              </a:rPr>
              <a:t> </a:t>
            </a:r>
            <a:r>
              <a:rPr lang="en-GB" altLang="en-US" sz="2800" dirty="0" err="1">
                <a:latin typeface="Arial"/>
                <a:ea typeface="MS PGothic"/>
                <a:cs typeface="Arial"/>
              </a:rPr>
              <a:t>gwirio</a:t>
            </a:r>
            <a:r>
              <a:rPr lang="en-GB" altLang="en-US" sz="2800" dirty="0">
                <a:latin typeface="Arial"/>
                <a:ea typeface="MS PGothic"/>
                <a:cs typeface="Arial"/>
              </a:rPr>
              <a:t>.</a:t>
            </a:r>
          </a:p>
        </p:txBody>
      </p:sp>
      <p:sp>
        <p:nvSpPr>
          <p:cNvPr id="28676" name="Rectangle 5">
            <a:extLst>
              <a:ext uri="{FF2B5EF4-FFF2-40B4-BE49-F238E27FC236}">
                <a16:creationId xmlns:a16="http://schemas.microsoft.com/office/drawing/2014/main" id="{5A48AA6F-8F26-D7CC-2046-9CF82DA2BC9E}"/>
              </a:ext>
            </a:extLst>
          </p:cNvPr>
          <p:cNvSpPr txBox="1">
            <a:spLocks noChangeArrowheads="1"/>
          </p:cNvSpPr>
          <p:nvPr/>
        </p:nvSpPr>
        <p:spPr bwMode="auto">
          <a:xfrm>
            <a:off x="5105400" y="2204864"/>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a:solidFill>
                  <a:schemeClr val="accent6">
                    <a:lumMod val="75000"/>
                  </a:schemeClr>
                </a:solidFill>
                <a:latin typeface="Arial"/>
                <a:ea typeface="MS PGothic"/>
                <a:cs typeface="Arial"/>
              </a:rPr>
              <a:t>POCA</a:t>
            </a:r>
          </a:p>
          <a:p>
            <a:pPr>
              <a:lnSpc>
                <a:spcPct val="100000"/>
              </a:lnSpc>
              <a:spcBef>
                <a:spcPct val="20000"/>
              </a:spcBef>
            </a:pPr>
            <a:r>
              <a:rPr lang="en-GB" altLang="en-US" sz="2800" dirty="0">
                <a:solidFill>
                  <a:schemeClr val="accent6">
                    <a:lumMod val="75000"/>
                  </a:schemeClr>
                </a:solidFill>
                <a:latin typeface="Arial"/>
                <a:ea typeface="MS PGothic"/>
                <a:cs typeface="Arial"/>
              </a:rPr>
              <a:t>List 99</a:t>
            </a:r>
          </a:p>
          <a:p>
            <a:pPr>
              <a:lnSpc>
                <a:spcPct val="100000"/>
              </a:lnSpc>
              <a:spcBef>
                <a:spcPct val="20000"/>
              </a:spcBef>
            </a:pPr>
            <a:r>
              <a:rPr lang="en-GB" altLang="en-US" sz="2800" dirty="0">
                <a:solidFill>
                  <a:schemeClr val="accent6">
                    <a:lumMod val="75000"/>
                  </a:schemeClr>
                </a:solidFill>
                <a:latin typeface="Arial"/>
                <a:ea typeface="MS PGothic"/>
                <a:cs typeface="Arial"/>
              </a:rPr>
              <a:t>Police Checks</a:t>
            </a:r>
          </a:p>
          <a:p>
            <a:pPr>
              <a:lnSpc>
                <a:spcPct val="100000"/>
              </a:lnSpc>
              <a:spcBef>
                <a:spcPct val="20000"/>
              </a:spcBef>
            </a:pPr>
            <a:r>
              <a:rPr lang="en-GB" altLang="en-US" sz="2800" dirty="0">
                <a:solidFill>
                  <a:schemeClr val="accent6">
                    <a:lumMod val="75000"/>
                  </a:schemeClr>
                </a:solidFill>
                <a:latin typeface="Arial"/>
                <a:ea typeface="MS PGothic"/>
                <a:cs typeface="Arial"/>
              </a:rPr>
              <a:t>One Stop Shop</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3F0C0639-4AEA-B253-C8B9-2C9CD485C961}"/>
              </a:ext>
            </a:extLst>
          </p:cNvPr>
          <p:cNvSpPr>
            <a:spLocks noGrp="1" noChangeArrowheads="1"/>
          </p:cNvSpPr>
          <p:nvPr>
            <p:ph type="title"/>
          </p:nvPr>
        </p:nvSpPr>
        <p:spPr>
          <a:xfrm>
            <a:off x="628650" y="116632"/>
            <a:ext cx="7886700" cy="1325563"/>
          </a:xfrm>
        </p:spPr>
        <p:txBody>
          <a:bodyPr>
            <a:normAutofit/>
          </a:bodyPr>
          <a:lstStyle/>
          <a:p>
            <a:pPr algn="ctr"/>
            <a:r>
              <a:rPr lang="en-GB" altLang="en-US" sz="4400" b="1" dirty="0" err="1">
                <a:latin typeface="Arial"/>
                <a:cs typeface="Arial"/>
              </a:rPr>
              <a:t>Deddf</a:t>
            </a:r>
            <a:r>
              <a:rPr lang="en-GB" altLang="en-US" sz="4400" b="1" dirty="0">
                <a:latin typeface="Arial"/>
                <a:cs typeface="Arial"/>
              </a:rPr>
              <a:t> </a:t>
            </a:r>
            <a:r>
              <a:rPr lang="en-GB" altLang="en-US" sz="4400" b="1" dirty="0" err="1">
                <a:latin typeface="Arial"/>
                <a:cs typeface="Arial"/>
              </a:rPr>
              <a:t>Safonau</a:t>
            </a:r>
            <a:r>
              <a:rPr lang="en-GB" altLang="en-US" sz="4400" b="1" dirty="0">
                <a:latin typeface="Arial"/>
                <a:cs typeface="Arial"/>
              </a:rPr>
              <a:t> </a:t>
            </a:r>
            <a:r>
              <a:rPr lang="en-GB" altLang="en-US" sz="4400" b="1" dirty="0" err="1">
                <a:latin typeface="Arial"/>
                <a:cs typeface="Arial"/>
              </a:rPr>
              <a:t>Gofal</a:t>
            </a:r>
            <a:r>
              <a:rPr lang="en-GB" altLang="en-US" sz="4400" b="1" dirty="0">
                <a:latin typeface="Arial"/>
                <a:cs typeface="Arial"/>
              </a:rPr>
              <a:t> 2000</a:t>
            </a:r>
            <a:br>
              <a:rPr lang="en-GB" altLang="en-US" sz="4400" b="1" dirty="0">
                <a:latin typeface="Arial"/>
              </a:rPr>
            </a:br>
            <a:r>
              <a:rPr lang="en-GB" altLang="en-US" sz="4400" b="1" dirty="0">
                <a:solidFill>
                  <a:schemeClr val="accent6">
                    <a:lumMod val="75000"/>
                  </a:schemeClr>
                </a:solidFill>
                <a:latin typeface="Arial"/>
                <a:cs typeface="Arial"/>
              </a:rPr>
              <a:t>Care Standards Act 2000</a:t>
            </a:r>
            <a:endParaRPr lang="en-US" sz="4400" dirty="0">
              <a:solidFill>
                <a:schemeClr val="accent6">
                  <a:lumMod val="75000"/>
                </a:schemeClr>
              </a:solidFill>
            </a:endParaRPr>
          </a:p>
        </p:txBody>
      </p:sp>
      <p:sp>
        <p:nvSpPr>
          <p:cNvPr id="32771" name="Rectangle 4">
            <a:extLst>
              <a:ext uri="{FF2B5EF4-FFF2-40B4-BE49-F238E27FC236}">
                <a16:creationId xmlns:a16="http://schemas.microsoft.com/office/drawing/2014/main" id="{85FB1E54-7999-C52B-037D-0349152412D7}"/>
              </a:ext>
            </a:extLst>
          </p:cNvPr>
          <p:cNvSpPr txBox="1">
            <a:spLocks noChangeArrowheads="1"/>
          </p:cNvSpPr>
          <p:nvPr/>
        </p:nvSpPr>
        <p:spPr bwMode="auto">
          <a:xfrm>
            <a:off x="457200" y="1600200"/>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400" b="1">
                <a:latin typeface="Myriad Pro" pitchFamily="34" charset="0"/>
              </a:rPr>
              <a:t>Safonau gofal</a:t>
            </a:r>
          </a:p>
          <a:p>
            <a:pPr>
              <a:lnSpc>
                <a:spcPct val="100000"/>
              </a:lnSpc>
              <a:spcBef>
                <a:spcPct val="20000"/>
              </a:spcBef>
            </a:pPr>
            <a:r>
              <a:rPr lang="en-GB" altLang="en-US" sz="2400">
                <a:latin typeface="Myriad Pro" pitchFamily="34" charset="0"/>
              </a:rPr>
              <a:t>Safonau glendid</a:t>
            </a:r>
          </a:p>
          <a:p>
            <a:pPr>
              <a:lnSpc>
                <a:spcPct val="100000"/>
              </a:lnSpc>
              <a:spcBef>
                <a:spcPct val="20000"/>
              </a:spcBef>
            </a:pPr>
            <a:r>
              <a:rPr lang="en-GB" altLang="en-US" sz="2400" b="1">
                <a:latin typeface="Myriad Pro" pitchFamily="34" charset="0"/>
              </a:rPr>
              <a:t>Safonau diogelu</a:t>
            </a:r>
          </a:p>
          <a:p>
            <a:pPr>
              <a:lnSpc>
                <a:spcPct val="100000"/>
              </a:lnSpc>
              <a:spcBef>
                <a:spcPct val="20000"/>
              </a:spcBef>
            </a:pPr>
            <a:r>
              <a:rPr lang="en-GB" altLang="en-US" sz="2400">
                <a:latin typeface="Myriad Pro" pitchFamily="34" charset="0"/>
              </a:rPr>
              <a:t>Safonau addysg</a:t>
            </a:r>
          </a:p>
          <a:p>
            <a:pPr>
              <a:lnSpc>
                <a:spcPct val="100000"/>
              </a:lnSpc>
              <a:spcBef>
                <a:spcPct val="20000"/>
              </a:spcBef>
            </a:pPr>
            <a:r>
              <a:rPr lang="en-GB" altLang="en-US" sz="2400" b="1">
                <a:latin typeface="Myriad Pro" pitchFamily="34" charset="0"/>
              </a:rPr>
              <a:t>Safonau staff</a:t>
            </a:r>
          </a:p>
          <a:p>
            <a:pPr>
              <a:lnSpc>
                <a:spcPct val="100000"/>
              </a:lnSpc>
              <a:spcBef>
                <a:spcPct val="20000"/>
              </a:spcBef>
            </a:pPr>
            <a:r>
              <a:rPr lang="en-GB" altLang="en-US" sz="2400">
                <a:latin typeface="Myriad Pro" pitchFamily="34" charset="0"/>
              </a:rPr>
              <a:t>Safonau lleoliadau</a:t>
            </a:r>
          </a:p>
          <a:p>
            <a:pPr>
              <a:lnSpc>
                <a:spcPct val="100000"/>
              </a:lnSpc>
              <a:spcBef>
                <a:spcPct val="20000"/>
              </a:spcBef>
            </a:pPr>
            <a:r>
              <a:rPr lang="en-GB" altLang="en-US" sz="2400">
                <a:latin typeface="Myriad Pro" pitchFamily="34" charset="0"/>
              </a:rPr>
              <a:t>Safonau iechyd a diogelwch</a:t>
            </a:r>
          </a:p>
          <a:p>
            <a:pPr>
              <a:lnSpc>
                <a:spcPct val="100000"/>
              </a:lnSpc>
              <a:spcBef>
                <a:spcPct val="20000"/>
              </a:spcBef>
            </a:pPr>
            <a:r>
              <a:rPr lang="en-GB" altLang="en-US" sz="2400" b="1">
                <a:latin typeface="Myriad Pro" pitchFamily="34" charset="0"/>
              </a:rPr>
              <a:t>Polisiau</a:t>
            </a:r>
          </a:p>
          <a:p>
            <a:pPr>
              <a:lnSpc>
                <a:spcPct val="100000"/>
              </a:lnSpc>
              <a:spcBef>
                <a:spcPct val="20000"/>
              </a:spcBef>
            </a:pPr>
            <a:endParaRPr lang="en-GB" altLang="en-US" sz="2400">
              <a:latin typeface="Myriad Pro" pitchFamily="34" charset="0"/>
            </a:endParaRPr>
          </a:p>
        </p:txBody>
      </p:sp>
      <p:sp>
        <p:nvSpPr>
          <p:cNvPr id="32772" name="Rectangle 5">
            <a:extLst>
              <a:ext uri="{FF2B5EF4-FFF2-40B4-BE49-F238E27FC236}">
                <a16:creationId xmlns:a16="http://schemas.microsoft.com/office/drawing/2014/main" id="{027BC2DE-E33B-FBA0-8DB1-CD5C9D2761A4}"/>
              </a:ext>
            </a:extLst>
          </p:cNvPr>
          <p:cNvSpPr txBox="1">
            <a:spLocks noChangeArrowheads="1"/>
          </p:cNvSpPr>
          <p:nvPr/>
        </p:nvSpPr>
        <p:spPr bwMode="auto">
          <a:xfrm>
            <a:off x="4725692" y="1600146"/>
            <a:ext cx="4310804" cy="4713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400" b="1" dirty="0">
                <a:solidFill>
                  <a:schemeClr val="accent6">
                    <a:lumMod val="75000"/>
                  </a:schemeClr>
                </a:solidFill>
                <a:latin typeface="Myriad Pro"/>
                <a:ea typeface="MS PGothic"/>
              </a:rPr>
              <a:t>Standards of care</a:t>
            </a:r>
          </a:p>
          <a:p>
            <a:pPr>
              <a:lnSpc>
                <a:spcPct val="100000"/>
              </a:lnSpc>
              <a:spcBef>
                <a:spcPct val="20000"/>
              </a:spcBef>
            </a:pPr>
            <a:r>
              <a:rPr lang="en-GB" altLang="en-US" sz="2400" dirty="0">
                <a:solidFill>
                  <a:schemeClr val="accent6">
                    <a:lumMod val="75000"/>
                  </a:schemeClr>
                </a:solidFill>
                <a:latin typeface="Myriad Pro"/>
                <a:ea typeface="MS PGothic"/>
              </a:rPr>
              <a:t>Standards of hygiene</a:t>
            </a:r>
          </a:p>
          <a:p>
            <a:pPr>
              <a:lnSpc>
                <a:spcPct val="100000"/>
              </a:lnSpc>
              <a:spcBef>
                <a:spcPct val="20000"/>
              </a:spcBef>
            </a:pPr>
            <a:r>
              <a:rPr lang="en-GB" altLang="en-US" sz="2400" b="1" dirty="0">
                <a:solidFill>
                  <a:schemeClr val="accent6">
                    <a:lumMod val="75000"/>
                  </a:schemeClr>
                </a:solidFill>
                <a:latin typeface="Myriad Pro"/>
                <a:ea typeface="MS PGothic"/>
              </a:rPr>
              <a:t>Standards of safeguarding</a:t>
            </a:r>
          </a:p>
          <a:p>
            <a:pPr>
              <a:lnSpc>
                <a:spcPct val="100000"/>
              </a:lnSpc>
              <a:spcBef>
                <a:spcPct val="20000"/>
              </a:spcBef>
            </a:pPr>
            <a:r>
              <a:rPr lang="en-GB" altLang="en-US" sz="2400" dirty="0">
                <a:solidFill>
                  <a:schemeClr val="accent6">
                    <a:lumMod val="75000"/>
                  </a:schemeClr>
                </a:solidFill>
                <a:latin typeface="Myriad Pro"/>
                <a:ea typeface="MS PGothic"/>
              </a:rPr>
              <a:t>Standards of education</a:t>
            </a:r>
          </a:p>
          <a:p>
            <a:pPr>
              <a:lnSpc>
                <a:spcPct val="100000"/>
              </a:lnSpc>
              <a:spcBef>
                <a:spcPct val="20000"/>
              </a:spcBef>
            </a:pPr>
            <a:r>
              <a:rPr lang="en-GB" altLang="en-US" sz="2400" b="1" dirty="0">
                <a:solidFill>
                  <a:schemeClr val="accent6">
                    <a:lumMod val="75000"/>
                  </a:schemeClr>
                </a:solidFill>
                <a:latin typeface="Myriad Pro"/>
                <a:ea typeface="MS PGothic"/>
              </a:rPr>
              <a:t>Standards of staff</a:t>
            </a:r>
          </a:p>
          <a:p>
            <a:pPr>
              <a:lnSpc>
                <a:spcPct val="100000"/>
              </a:lnSpc>
              <a:spcBef>
                <a:spcPct val="20000"/>
              </a:spcBef>
            </a:pPr>
            <a:r>
              <a:rPr lang="en-GB" altLang="en-US" sz="2400" dirty="0">
                <a:solidFill>
                  <a:schemeClr val="accent6">
                    <a:lumMod val="75000"/>
                  </a:schemeClr>
                </a:solidFill>
                <a:latin typeface="Myriad Pro"/>
                <a:ea typeface="MS PGothic"/>
              </a:rPr>
              <a:t>Standards of settings </a:t>
            </a:r>
            <a:endParaRPr lang="en-GB" altLang="en-US" sz="2400" dirty="0">
              <a:solidFill>
                <a:schemeClr val="accent6">
                  <a:lumMod val="75000"/>
                </a:schemeClr>
              </a:solidFill>
              <a:latin typeface="Myriad Pro" pitchFamily="34" charset="0"/>
            </a:endParaRPr>
          </a:p>
          <a:p>
            <a:pPr>
              <a:lnSpc>
                <a:spcPct val="100000"/>
              </a:lnSpc>
              <a:spcBef>
                <a:spcPct val="20000"/>
              </a:spcBef>
            </a:pPr>
            <a:r>
              <a:rPr lang="en-GB" altLang="en-US" sz="2400" dirty="0">
                <a:solidFill>
                  <a:schemeClr val="accent6">
                    <a:lumMod val="75000"/>
                  </a:schemeClr>
                </a:solidFill>
                <a:latin typeface="Myriad Pro"/>
                <a:ea typeface="MS PGothic"/>
              </a:rPr>
              <a:t>Standards of health and safety</a:t>
            </a:r>
          </a:p>
          <a:p>
            <a:pPr>
              <a:lnSpc>
                <a:spcPct val="100000"/>
              </a:lnSpc>
              <a:spcBef>
                <a:spcPct val="20000"/>
              </a:spcBef>
            </a:pPr>
            <a:r>
              <a:rPr lang="en-GB" altLang="en-US" sz="2400" b="1" dirty="0">
                <a:solidFill>
                  <a:schemeClr val="accent6">
                    <a:lumMod val="75000"/>
                  </a:schemeClr>
                </a:solidFill>
                <a:latin typeface="Myriad Pro"/>
                <a:ea typeface="MS PGothic"/>
              </a:rPr>
              <a:t>Policies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C7EBFEB-E89C-B398-51F1-68A89A78D2C3}"/>
              </a:ext>
            </a:extLst>
          </p:cNvPr>
          <p:cNvSpPr>
            <a:spLocks noGrp="1" noChangeArrowheads="1"/>
          </p:cNvSpPr>
          <p:nvPr>
            <p:ph type="title"/>
          </p:nvPr>
        </p:nvSpPr>
        <p:spPr/>
        <p:txBody>
          <a:bodyPr>
            <a:normAutofit/>
          </a:bodyPr>
          <a:lstStyle/>
          <a:p>
            <a:pPr algn="ctr"/>
            <a:r>
              <a:rPr lang="en-GB" altLang="en-US" sz="4000" b="1" dirty="0" err="1">
                <a:latin typeface="Arial"/>
                <a:cs typeface="Arial"/>
              </a:rPr>
              <a:t>Deddf</a:t>
            </a:r>
            <a:r>
              <a:rPr lang="en-GB" altLang="en-US" sz="4000" b="1" dirty="0">
                <a:latin typeface="Arial"/>
                <a:cs typeface="Arial"/>
              </a:rPr>
              <a:t> </a:t>
            </a:r>
            <a:r>
              <a:rPr lang="en-GB" altLang="en-US" sz="4000" b="1" dirty="0" err="1">
                <a:latin typeface="Arial"/>
                <a:cs typeface="Arial"/>
              </a:rPr>
              <a:t>Gofal</a:t>
            </a:r>
            <a:r>
              <a:rPr lang="en-GB" altLang="en-US" sz="4000" b="1" dirty="0">
                <a:latin typeface="Arial"/>
                <a:cs typeface="Arial"/>
              </a:rPr>
              <a:t> Plant 2006</a:t>
            </a:r>
            <a:br>
              <a:rPr lang="en-GB" altLang="en-US" sz="4000" b="1" dirty="0">
                <a:latin typeface="Arial"/>
              </a:rPr>
            </a:br>
            <a:r>
              <a:rPr lang="en-GB" altLang="en-US" sz="4000" b="1" dirty="0">
                <a:solidFill>
                  <a:schemeClr val="accent6">
                    <a:lumMod val="75000"/>
                  </a:schemeClr>
                </a:solidFill>
                <a:latin typeface="Arial"/>
                <a:cs typeface="Arial"/>
              </a:rPr>
              <a:t>Childcare Act 2006</a:t>
            </a:r>
            <a:endParaRPr lang="en-US" sz="4000" dirty="0">
              <a:solidFill>
                <a:schemeClr val="accent6">
                  <a:lumMod val="75000"/>
                </a:schemeClr>
              </a:solidFill>
              <a:latin typeface="Arial"/>
              <a:cs typeface="Arial"/>
            </a:endParaRPr>
          </a:p>
        </p:txBody>
      </p:sp>
      <p:sp>
        <p:nvSpPr>
          <p:cNvPr id="34819" name="Rectangle 4">
            <a:extLst>
              <a:ext uri="{FF2B5EF4-FFF2-40B4-BE49-F238E27FC236}">
                <a16:creationId xmlns:a16="http://schemas.microsoft.com/office/drawing/2014/main" id="{5551EA48-F265-C756-7768-1325A24B02FE}"/>
              </a:ext>
            </a:extLst>
          </p:cNvPr>
          <p:cNvSpPr txBox="1">
            <a:spLocks noChangeArrowheads="1"/>
          </p:cNvSpPr>
          <p:nvPr/>
        </p:nvSpPr>
        <p:spPr bwMode="auto">
          <a:xfrm>
            <a:off x="251520" y="2060848"/>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400" dirty="0" err="1">
                <a:latin typeface="Arial"/>
                <a:ea typeface="MS PGothic"/>
                <a:cs typeface="Arial"/>
              </a:rPr>
              <a:t>Pwyslais</a:t>
            </a:r>
            <a:r>
              <a:rPr lang="en-GB" altLang="en-US" sz="2400" dirty="0">
                <a:latin typeface="Arial"/>
                <a:ea typeface="MS PGothic"/>
                <a:cs typeface="Arial"/>
              </a:rPr>
              <a:t> </a:t>
            </a:r>
            <a:r>
              <a:rPr lang="en-GB" altLang="en-US" sz="2400" dirty="0" err="1">
                <a:latin typeface="Arial"/>
                <a:ea typeface="MS PGothic"/>
                <a:cs typeface="Arial"/>
              </a:rPr>
              <a:t>ar</a:t>
            </a:r>
            <a:r>
              <a:rPr lang="en-GB" altLang="en-US" sz="2400" dirty="0">
                <a:latin typeface="Arial"/>
                <a:ea typeface="MS PGothic"/>
                <a:cs typeface="Arial"/>
              </a:rPr>
              <a:t> </a:t>
            </a:r>
            <a:r>
              <a:rPr lang="en-GB" altLang="en-US" sz="2400" dirty="0" err="1">
                <a:latin typeface="Arial"/>
                <a:ea typeface="MS PGothic"/>
                <a:cs typeface="Arial"/>
              </a:rPr>
              <a:t>lleoliadau</a:t>
            </a:r>
            <a:r>
              <a:rPr lang="en-GB" altLang="en-US" sz="2400" dirty="0">
                <a:latin typeface="Arial"/>
                <a:ea typeface="MS PGothic"/>
                <a:cs typeface="Arial"/>
              </a:rPr>
              <a:t> ac </a:t>
            </a:r>
            <a:r>
              <a:rPr lang="en-GB" altLang="en-US" sz="2400" dirty="0" err="1">
                <a:latin typeface="Arial"/>
                <a:ea typeface="MS PGothic"/>
                <a:cs typeface="Arial"/>
              </a:rPr>
              <a:t>unrhyw</a:t>
            </a:r>
            <a:r>
              <a:rPr lang="en-GB" altLang="en-US" sz="2400" dirty="0">
                <a:latin typeface="Arial"/>
                <a:ea typeface="MS PGothic"/>
                <a:cs typeface="Arial"/>
              </a:rPr>
              <a:t> un </a:t>
            </a:r>
            <a:r>
              <a:rPr lang="en-GB" altLang="en-US" sz="2400" dirty="0" err="1">
                <a:latin typeface="Arial"/>
                <a:ea typeface="MS PGothic"/>
                <a:cs typeface="Arial"/>
              </a:rPr>
              <a:t>sydd</a:t>
            </a:r>
            <a:r>
              <a:rPr lang="en-GB" altLang="en-US" sz="2400" dirty="0">
                <a:latin typeface="Arial"/>
                <a:ea typeface="MS PGothic"/>
                <a:cs typeface="Arial"/>
              </a:rPr>
              <a:t> </a:t>
            </a:r>
            <a:r>
              <a:rPr lang="en-GB" altLang="en-US" sz="2400" dirty="0" err="1">
                <a:latin typeface="Arial"/>
                <a:ea typeface="MS PGothic"/>
                <a:cs typeface="Arial"/>
              </a:rPr>
              <a:t>yn</a:t>
            </a:r>
            <a:r>
              <a:rPr lang="en-GB" altLang="en-US" sz="2400" dirty="0">
                <a:latin typeface="Arial"/>
                <a:ea typeface="MS PGothic"/>
                <a:cs typeface="Arial"/>
              </a:rPr>
              <a:t> </a:t>
            </a:r>
            <a:r>
              <a:rPr lang="en-GB" altLang="en-US" sz="2400" dirty="0" err="1">
                <a:latin typeface="Arial"/>
                <a:ea typeface="MS PGothic"/>
                <a:cs typeface="Arial"/>
              </a:rPr>
              <a:t>gofalu</a:t>
            </a:r>
            <a:r>
              <a:rPr lang="en-GB" altLang="en-US" sz="2400" dirty="0">
                <a:latin typeface="Arial"/>
                <a:ea typeface="MS PGothic"/>
                <a:cs typeface="Arial"/>
              </a:rPr>
              <a:t> am plant </a:t>
            </a:r>
            <a:r>
              <a:rPr lang="en-GB" altLang="en-US" sz="2400" dirty="0" err="1">
                <a:latin typeface="Arial"/>
                <a:ea typeface="MS PGothic"/>
                <a:cs typeface="Arial"/>
              </a:rPr>
              <a:t>pobl</a:t>
            </a:r>
            <a:r>
              <a:rPr lang="en-GB" altLang="en-US" sz="2400" dirty="0">
                <a:latin typeface="Arial"/>
                <a:ea typeface="MS PGothic"/>
                <a:cs typeface="Arial"/>
              </a:rPr>
              <a:t> </a:t>
            </a:r>
            <a:r>
              <a:rPr lang="en-GB" altLang="en-US" sz="2400" dirty="0" err="1">
                <a:latin typeface="Arial"/>
                <a:ea typeface="MS PGothic"/>
                <a:cs typeface="Arial"/>
              </a:rPr>
              <a:t>eraill</a:t>
            </a:r>
            <a:r>
              <a:rPr lang="en-GB" altLang="en-US" sz="2400" dirty="0">
                <a:latin typeface="Arial"/>
                <a:ea typeface="MS PGothic"/>
                <a:cs typeface="Arial"/>
              </a:rPr>
              <a:t> </a:t>
            </a:r>
            <a:r>
              <a:rPr lang="en-GB" altLang="en-US" sz="2400" dirty="0" err="1">
                <a:latin typeface="Arial"/>
                <a:ea typeface="MS PGothic"/>
                <a:cs typeface="Arial"/>
              </a:rPr>
              <a:t>mewn</a:t>
            </a:r>
            <a:r>
              <a:rPr lang="en-GB" altLang="en-US" sz="2400" dirty="0">
                <a:latin typeface="Arial"/>
                <a:ea typeface="MS PGothic"/>
                <a:cs typeface="Arial"/>
              </a:rPr>
              <a:t> system </a:t>
            </a:r>
            <a:r>
              <a:rPr lang="en-GB" altLang="en-US" sz="2400" dirty="0" err="1">
                <a:latin typeface="Arial"/>
                <a:ea typeface="MS PGothic"/>
                <a:cs typeface="Arial"/>
              </a:rPr>
              <a:t>gofal</a:t>
            </a:r>
          </a:p>
          <a:p>
            <a:pPr>
              <a:lnSpc>
                <a:spcPct val="100000"/>
              </a:lnSpc>
              <a:spcBef>
                <a:spcPct val="20000"/>
              </a:spcBef>
            </a:pPr>
            <a:r>
              <a:rPr lang="en-GB" altLang="en-US" sz="2400" dirty="0" err="1">
                <a:latin typeface="Arial"/>
                <a:ea typeface="MS PGothic"/>
                <a:cs typeface="Arial"/>
              </a:rPr>
              <a:t>Safonau</a:t>
            </a:r>
            <a:r>
              <a:rPr lang="en-GB" altLang="en-US" sz="2400" dirty="0">
                <a:latin typeface="Arial"/>
                <a:ea typeface="MS PGothic"/>
                <a:cs typeface="Arial"/>
              </a:rPr>
              <a:t> o </a:t>
            </a:r>
            <a:r>
              <a:rPr lang="en-GB" altLang="en-US" sz="2400" dirty="0" err="1">
                <a:latin typeface="Arial"/>
                <a:ea typeface="MS PGothic"/>
                <a:cs typeface="Arial"/>
              </a:rPr>
              <a:t>ofal</a:t>
            </a:r>
            <a:r>
              <a:rPr lang="en-GB" altLang="en-US" sz="2400" dirty="0">
                <a:latin typeface="Arial"/>
                <a:ea typeface="MS PGothic"/>
                <a:cs typeface="Arial"/>
              </a:rPr>
              <a:t>, </a:t>
            </a:r>
            <a:r>
              <a:rPr lang="en-GB" altLang="en-US" sz="2400" dirty="0" err="1">
                <a:latin typeface="Arial"/>
                <a:ea typeface="MS PGothic"/>
                <a:cs typeface="Arial"/>
              </a:rPr>
              <a:t>diogelwch</a:t>
            </a:r>
          </a:p>
          <a:p>
            <a:pPr>
              <a:lnSpc>
                <a:spcPct val="100000"/>
              </a:lnSpc>
              <a:spcBef>
                <a:spcPct val="20000"/>
              </a:spcBef>
            </a:pPr>
            <a:r>
              <a:rPr lang="en-GB" altLang="en-US" sz="2400" dirty="0" err="1">
                <a:latin typeface="Arial"/>
                <a:ea typeface="MS PGothic"/>
                <a:cs typeface="Arial"/>
              </a:rPr>
              <a:t>Pwyslais</a:t>
            </a:r>
            <a:r>
              <a:rPr lang="en-GB" altLang="en-US" sz="2400" dirty="0">
                <a:latin typeface="Arial"/>
                <a:ea typeface="MS PGothic"/>
                <a:cs typeface="Arial"/>
              </a:rPr>
              <a:t> </a:t>
            </a:r>
            <a:r>
              <a:rPr lang="en-GB" altLang="en-US" sz="2400" dirty="0" err="1">
                <a:latin typeface="Arial"/>
                <a:ea typeface="MS PGothic"/>
                <a:cs typeface="Arial"/>
              </a:rPr>
              <a:t>ar</a:t>
            </a:r>
            <a:r>
              <a:rPr lang="en-GB" altLang="en-US" sz="2400" dirty="0">
                <a:latin typeface="Arial"/>
                <a:ea typeface="MS PGothic"/>
                <a:cs typeface="Arial"/>
              </a:rPr>
              <a:t> </a:t>
            </a:r>
            <a:r>
              <a:rPr lang="en-GB" altLang="en-US" sz="2400" dirty="0" err="1">
                <a:latin typeface="Arial"/>
                <a:ea typeface="MS PGothic"/>
                <a:cs typeface="Arial"/>
              </a:rPr>
              <a:t>lles</a:t>
            </a:r>
            <a:r>
              <a:rPr lang="en-GB" altLang="en-US" sz="2400" dirty="0">
                <a:latin typeface="Arial"/>
                <a:ea typeface="MS PGothic"/>
                <a:cs typeface="Arial"/>
              </a:rPr>
              <a:t> y </a:t>
            </a:r>
            <a:r>
              <a:rPr lang="en-GB" altLang="en-US" sz="2400" dirty="0" err="1">
                <a:latin typeface="Arial"/>
                <a:ea typeface="MS PGothic"/>
                <a:cs typeface="Arial"/>
              </a:rPr>
              <a:t>plentyn</a:t>
            </a:r>
            <a:r>
              <a:rPr lang="en-GB" altLang="en-US" sz="2800" dirty="0">
                <a:latin typeface="Myriad Pro"/>
                <a:ea typeface="MS PGothic"/>
              </a:rPr>
              <a:t> </a:t>
            </a:r>
            <a:endParaRPr lang="en-GB" altLang="en-US" sz="2800" dirty="0">
              <a:latin typeface="Myriad Pro" pitchFamily="34" charset="0"/>
            </a:endParaRPr>
          </a:p>
        </p:txBody>
      </p:sp>
      <p:sp>
        <p:nvSpPr>
          <p:cNvPr id="34820" name="Rectangle 5">
            <a:extLst>
              <a:ext uri="{FF2B5EF4-FFF2-40B4-BE49-F238E27FC236}">
                <a16:creationId xmlns:a16="http://schemas.microsoft.com/office/drawing/2014/main" id="{F50F3149-5740-A4EB-1C65-A593978E6F1A}"/>
              </a:ext>
            </a:extLst>
          </p:cNvPr>
          <p:cNvSpPr txBox="1">
            <a:spLocks noChangeArrowheads="1"/>
          </p:cNvSpPr>
          <p:nvPr/>
        </p:nvSpPr>
        <p:spPr bwMode="auto">
          <a:xfrm>
            <a:off x="4644008" y="2066164"/>
            <a:ext cx="4388296"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400" dirty="0">
                <a:solidFill>
                  <a:schemeClr val="accent6">
                    <a:lumMod val="75000"/>
                  </a:schemeClr>
                </a:solidFill>
                <a:latin typeface="Arial"/>
                <a:ea typeface="MS PGothic"/>
                <a:cs typeface="Arial"/>
              </a:rPr>
              <a:t>Emphasis on settings and any person caring for other people’s children in a care system</a:t>
            </a:r>
          </a:p>
          <a:p>
            <a:pPr>
              <a:lnSpc>
                <a:spcPct val="100000"/>
              </a:lnSpc>
              <a:spcBef>
                <a:spcPct val="20000"/>
              </a:spcBef>
            </a:pPr>
            <a:r>
              <a:rPr lang="en-GB" altLang="en-US" sz="2400" dirty="0">
                <a:solidFill>
                  <a:schemeClr val="accent6">
                    <a:lumMod val="75000"/>
                  </a:schemeClr>
                </a:solidFill>
                <a:latin typeface="Arial"/>
                <a:ea typeface="MS PGothic"/>
                <a:cs typeface="Arial"/>
              </a:rPr>
              <a:t>Standards of care and protection</a:t>
            </a:r>
          </a:p>
          <a:p>
            <a:pPr>
              <a:lnSpc>
                <a:spcPct val="100000"/>
              </a:lnSpc>
              <a:spcBef>
                <a:spcPct val="20000"/>
              </a:spcBef>
            </a:pPr>
            <a:r>
              <a:rPr lang="en-GB" altLang="en-US" sz="2400" dirty="0">
                <a:solidFill>
                  <a:schemeClr val="accent6">
                    <a:lumMod val="75000"/>
                  </a:schemeClr>
                </a:solidFill>
                <a:latin typeface="Arial"/>
                <a:ea typeface="MS PGothic"/>
                <a:cs typeface="Arial"/>
              </a:rPr>
              <a:t>Emphasis on the child’s well-being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2F160E60-67F2-F4D2-D1E7-891400BE031C}"/>
              </a:ext>
            </a:extLst>
          </p:cNvPr>
          <p:cNvSpPr>
            <a:spLocks noGrp="1"/>
          </p:cNvSpPr>
          <p:nvPr>
            <p:ph type="title"/>
          </p:nvPr>
        </p:nvSpPr>
        <p:spPr>
          <a:xfrm>
            <a:off x="457200" y="274638"/>
            <a:ext cx="8229600" cy="850900"/>
          </a:xfrm>
        </p:spPr>
        <p:txBody>
          <a:bodyPr vert="horz" wrap="square" lIns="91440" tIns="45720" rIns="91440" bIns="45720" numCol="1" rtlCol="0" anchor="ctr" anchorCtr="0" compatLnSpc="1">
            <a:prstTxWarp prst="textNoShape">
              <a:avLst/>
            </a:prstTxWarp>
            <a:noAutofit/>
          </a:bodyPr>
          <a:lstStyle/>
          <a:p>
            <a:pPr algn="ctr" fontAlgn="auto">
              <a:spcAft>
                <a:spcPts val="0"/>
              </a:spcAft>
              <a:defRPr/>
            </a:pPr>
            <a:r>
              <a:rPr lang="en-GB" altLang="en-US" sz="4400" b="1" dirty="0">
                <a:latin typeface="Arial"/>
                <a:cs typeface="Arial"/>
              </a:rPr>
              <a:t>Cymru</a:t>
            </a:r>
            <a:br>
              <a:rPr lang="en-GB" altLang="en-US" sz="4400" b="1" dirty="0">
                <a:latin typeface="Arial"/>
              </a:rPr>
            </a:br>
            <a:r>
              <a:rPr lang="en-GB" altLang="en-US" sz="4400" b="1" dirty="0">
                <a:solidFill>
                  <a:schemeClr val="accent6">
                    <a:lumMod val="75000"/>
                  </a:schemeClr>
                </a:solidFill>
                <a:latin typeface="Arial"/>
                <a:cs typeface="Arial"/>
              </a:rPr>
              <a:t>Wales</a:t>
            </a:r>
            <a:endParaRPr lang="en-US" sz="4400" b="1" dirty="0">
              <a:solidFill>
                <a:schemeClr val="accent6">
                  <a:lumMod val="75000"/>
                </a:schemeClr>
              </a:solidFill>
            </a:endParaRPr>
          </a:p>
        </p:txBody>
      </p:sp>
      <p:sp>
        <p:nvSpPr>
          <p:cNvPr id="36867" name="Rectangle 4">
            <a:extLst>
              <a:ext uri="{FF2B5EF4-FFF2-40B4-BE49-F238E27FC236}">
                <a16:creationId xmlns:a16="http://schemas.microsoft.com/office/drawing/2014/main" id="{BBF45436-3FF9-B775-3053-BCFA1A726579}"/>
              </a:ext>
            </a:extLst>
          </p:cNvPr>
          <p:cNvSpPr txBox="1">
            <a:spLocks noChangeArrowheads="1"/>
          </p:cNvSpPr>
          <p:nvPr/>
        </p:nvSpPr>
        <p:spPr bwMode="auto">
          <a:xfrm>
            <a:off x="457200" y="1341438"/>
            <a:ext cx="4038600"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spcBef>
                <a:spcPct val="20000"/>
              </a:spcBef>
            </a:pPr>
            <a:r>
              <a:rPr lang="en-GB" altLang="en-US" sz="2400" dirty="0" err="1">
                <a:latin typeface="Arial"/>
                <a:ea typeface="MS PGothic"/>
                <a:cs typeface="Arial"/>
              </a:rPr>
              <a:t>Canllawiau</a:t>
            </a:r>
            <a:r>
              <a:rPr lang="en-GB" altLang="en-US" sz="2400" dirty="0">
                <a:latin typeface="Arial"/>
                <a:ea typeface="MS PGothic"/>
                <a:cs typeface="Arial"/>
              </a:rPr>
              <a:t> </a:t>
            </a:r>
            <a:r>
              <a:rPr lang="en-GB" altLang="en-US" sz="2400" dirty="0" err="1">
                <a:latin typeface="Arial"/>
                <a:ea typeface="MS PGothic"/>
                <a:cs typeface="Arial"/>
              </a:rPr>
              <a:t>Amddiffyn</a:t>
            </a:r>
            <a:r>
              <a:rPr lang="en-GB" altLang="en-US" sz="2400" dirty="0">
                <a:latin typeface="Arial"/>
                <a:ea typeface="MS PGothic"/>
                <a:cs typeface="Arial"/>
              </a:rPr>
              <a:t> Plant Cymru </a:t>
            </a:r>
            <a:r>
              <a:rPr lang="en-GB" altLang="en-US" sz="2400" dirty="0" err="1">
                <a:latin typeface="Arial"/>
                <a:ea typeface="MS PGothic"/>
                <a:cs typeface="Arial"/>
              </a:rPr>
              <a:t>Gyfan</a:t>
            </a:r>
            <a:r>
              <a:rPr lang="en-GB" altLang="en-US" sz="2400" dirty="0">
                <a:latin typeface="Arial"/>
                <a:ea typeface="MS PGothic"/>
                <a:cs typeface="Arial"/>
              </a:rPr>
              <a:t> 2008/2011</a:t>
            </a:r>
          </a:p>
          <a:p>
            <a:pPr>
              <a:spcBef>
                <a:spcPct val="20000"/>
              </a:spcBef>
            </a:pPr>
            <a:r>
              <a:rPr lang="en-GB" altLang="en-US" sz="2400" dirty="0" err="1">
                <a:latin typeface="Arial"/>
                <a:ea typeface="MS PGothic"/>
                <a:cs typeface="Arial"/>
              </a:rPr>
              <a:t>Gweithdrefnau</a:t>
            </a:r>
            <a:r>
              <a:rPr lang="en-GB" altLang="en-US" sz="2400" dirty="0">
                <a:latin typeface="Arial"/>
                <a:ea typeface="MS PGothic"/>
                <a:cs typeface="Arial"/>
              </a:rPr>
              <a:t> </a:t>
            </a:r>
            <a:r>
              <a:rPr lang="en-GB" altLang="en-US" sz="2400" dirty="0" err="1">
                <a:latin typeface="Arial"/>
                <a:ea typeface="MS PGothic"/>
                <a:cs typeface="Arial"/>
              </a:rPr>
              <a:t>Diogelu</a:t>
            </a:r>
            <a:r>
              <a:rPr lang="en-GB" altLang="en-US" sz="2400" dirty="0">
                <a:latin typeface="Arial"/>
                <a:ea typeface="MS PGothic"/>
                <a:cs typeface="Arial"/>
              </a:rPr>
              <a:t> Cymru 2019</a:t>
            </a:r>
          </a:p>
          <a:p>
            <a:pPr>
              <a:spcBef>
                <a:spcPct val="20000"/>
              </a:spcBef>
            </a:pPr>
            <a:r>
              <a:rPr lang="en-GB" altLang="en-US" sz="2400" dirty="0" err="1">
                <a:latin typeface="Arial"/>
                <a:ea typeface="MS PGothic"/>
                <a:cs typeface="Arial"/>
              </a:rPr>
              <a:t>Deddf</a:t>
            </a:r>
            <a:r>
              <a:rPr lang="en-GB" altLang="en-US" sz="2400" dirty="0">
                <a:latin typeface="Arial"/>
                <a:ea typeface="MS PGothic"/>
                <a:cs typeface="Arial"/>
              </a:rPr>
              <a:t> </a:t>
            </a:r>
            <a:r>
              <a:rPr lang="en-GB" altLang="en-US" sz="2400" dirty="0" err="1">
                <a:latin typeface="Arial"/>
                <a:ea typeface="MS PGothic"/>
                <a:cs typeface="Arial"/>
              </a:rPr>
              <a:t>Comisiynydd</a:t>
            </a:r>
            <a:r>
              <a:rPr lang="en-GB" altLang="en-US" sz="2400" dirty="0">
                <a:latin typeface="Arial"/>
                <a:ea typeface="MS PGothic"/>
                <a:cs typeface="Arial"/>
              </a:rPr>
              <a:t> Plant Cymru 2001</a:t>
            </a:r>
          </a:p>
          <a:p>
            <a:pPr>
              <a:spcBef>
                <a:spcPct val="20000"/>
              </a:spcBef>
            </a:pPr>
            <a:r>
              <a:rPr lang="en-GB" altLang="en-US" sz="2400" dirty="0">
                <a:latin typeface="Arial"/>
                <a:ea typeface="MS PGothic"/>
                <a:cs typeface="Arial"/>
              </a:rPr>
              <a:t>AGC – </a:t>
            </a:r>
            <a:r>
              <a:rPr lang="en-GB" altLang="en-US" sz="2400" dirty="0" err="1">
                <a:latin typeface="Arial"/>
                <a:ea typeface="MS PGothic"/>
                <a:cs typeface="Arial"/>
              </a:rPr>
              <a:t>Arolygiaeth</a:t>
            </a:r>
            <a:r>
              <a:rPr lang="en-GB" altLang="en-US" sz="2400" dirty="0">
                <a:latin typeface="Arial"/>
                <a:ea typeface="MS PGothic"/>
                <a:cs typeface="Arial"/>
              </a:rPr>
              <a:t> </a:t>
            </a:r>
            <a:r>
              <a:rPr lang="en-GB" altLang="en-US" sz="2400" dirty="0" err="1">
                <a:latin typeface="Arial"/>
                <a:ea typeface="MS PGothic"/>
                <a:cs typeface="Arial"/>
              </a:rPr>
              <a:t>Gofal</a:t>
            </a:r>
            <a:r>
              <a:rPr lang="en-GB" altLang="en-US" sz="2400" dirty="0">
                <a:latin typeface="Arial"/>
                <a:ea typeface="MS PGothic"/>
                <a:cs typeface="Arial"/>
              </a:rPr>
              <a:t> Cymru</a:t>
            </a:r>
          </a:p>
          <a:p>
            <a:pPr>
              <a:spcBef>
                <a:spcPct val="20000"/>
              </a:spcBef>
            </a:pPr>
            <a:r>
              <a:rPr lang="en-GB" altLang="en-US" sz="2400" dirty="0">
                <a:latin typeface="Arial"/>
                <a:ea typeface="MS PGothic"/>
                <a:cs typeface="Arial"/>
              </a:rPr>
              <a:t>ESTYN</a:t>
            </a:r>
          </a:p>
          <a:p>
            <a:pPr>
              <a:spcBef>
                <a:spcPct val="20000"/>
              </a:spcBef>
            </a:pPr>
            <a:r>
              <a:rPr lang="en-GB" altLang="en-US" sz="2400" dirty="0" err="1">
                <a:latin typeface="Arial"/>
                <a:ea typeface="MS PGothic"/>
                <a:cs typeface="Arial"/>
              </a:rPr>
              <a:t>Llywodraeth</a:t>
            </a:r>
            <a:r>
              <a:rPr lang="en-GB" altLang="en-US" sz="2400" dirty="0">
                <a:latin typeface="Arial"/>
                <a:ea typeface="MS PGothic"/>
                <a:cs typeface="Arial"/>
              </a:rPr>
              <a:t> Cymru</a:t>
            </a:r>
          </a:p>
        </p:txBody>
      </p:sp>
      <p:sp>
        <p:nvSpPr>
          <p:cNvPr id="36868" name="Rectangle 5">
            <a:extLst>
              <a:ext uri="{FF2B5EF4-FFF2-40B4-BE49-F238E27FC236}">
                <a16:creationId xmlns:a16="http://schemas.microsoft.com/office/drawing/2014/main" id="{3A9F09A8-E789-A308-5E7A-F5B4BB2C9B65}"/>
              </a:ext>
            </a:extLst>
          </p:cNvPr>
          <p:cNvSpPr txBox="1">
            <a:spLocks noChangeArrowheads="1"/>
          </p:cNvSpPr>
          <p:nvPr/>
        </p:nvSpPr>
        <p:spPr bwMode="auto">
          <a:xfrm>
            <a:off x="4648200" y="1341438"/>
            <a:ext cx="3812232" cy="478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spcBef>
                <a:spcPct val="20000"/>
              </a:spcBef>
            </a:pPr>
            <a:r>
              <a:rPr lang="en-GB" altLang="en-US" sz="2400" dirty="0">
                <a:solidFill>
                  <a:schemeClr val="accent6">
                    <a:lumMod val="75000"/>
                  </a:schemeClr>
                </a:solidFill>
                <a:latin typeface="Arial"/>
                <a:ea typeface="MS PGothic"/>
                <a:cs typeface="Arial"/>
              </a:rPr>
              <a:t>All Wales Child Protection Procedures 2008/2011</a:t>
            </a:r>
          </a:p>
          <a:p>
            <a:pPr>
              <a:spcBef>
                <a:spcPct val="20000"/>
              </a:spcBef>
            </a:pPr>
            <a:r>
              <a:rPr lang="en-GB" altLang="en-US" sz="2400" dirty="0">
                <a:solidFill>
                  <a:schemeClr val="accent6">
                    <a:lumMod val="75000"/>
                  </a:schemeClr>
                </a:solidFill>
                <a:latin typeface="Arial"/>
                <a:ea typeface="MS PGothic"/>
                <a:cs typeface="Arial"/>
              </a:rPr>
              <a:t>Wales Safeguarding Procedures 2019</a:t>
            </a:r>
          </a:p>
          <a:p>
            <a:pPr>
              <a:spcBef>
                <a:spcPct val="20000"/>
              </a:spcBef>
            </a:pPr>
            <a:r>
              <a:rPr lang="en-GB" altLang="en-US" sz="2400" dirty="0">
                <a:solidFill>
                  <a:schemeClr val="accent6">
                    <a:lumMod val="75000"/>
                  </a:schemeClr>
                </a:solidFill>
                <a:latin typeface="Arial"/>
                <a:ea typeface="MS PGothic"/>
                <a:cs typeface="Arial"/>
              </a:rPr>
              <a:t>Children’s Commissioner Act 2001</a:t>
            </a:r>
          </a:p>
          <a:p>
            <a:pPr>
              <a:spcBef>
                <a:spcPct val="20000"/>
              </a:spcBef>
            </a:pPr>
            <a:r>
              <a:rPr lang="en-GB" altLang="en-US" sz="2400" dirty="0">
                <a:solidFill>
                  <a:schemeClr val="accent6">
                    <a:lumMod val="75000"/>
                  </a:schemeClr>
                </a:solidFill>
                <a:latin typeface="Arial"/>
                <a:ea typeface="MS PGothic"/>
                <a:cs typeface="Arial"/>
              </a:rPr>
              <a:t>CIW – Care Inspectorate Wales</a:t>
            </a:r>
          </a:p>
          <a:p>
            <a:pPr>
              <a:spcBef>
                <a:spcPct val="20000"/>
              </a:spcBef>
            </a:pPr>
            <a:r>
              <a:rPr lang="en-GB" altLang="en-US" sz="2400" dirty="0">
                <a:solidFill>
                  <a:schemeClr val="accent6">
                    <a:lumMod val="75000"/>
                  </a:schemeClr>
                </a:solidFill>
                <a:latin typeface="Arial"/>
                <a:ea typeface="MS PGothic"/>
                <a:cs typeface="Arial"/>
              </a:rPr>
              <a:t>ESTYN</a:t>
            </a:r>
          </a:p>
          <a:p>
            <a:pPr>
              <a:spcBef>
                <a:spcPct val="20000"/>
              </a:spcBef>
            </a:pPr>
            <a:r>
              <a:rPr lang="en-GB" altLang="en-US" sz="2400" dirty="0">
                <a:solidFill>
                  <a:schemeClr val="accent6">
                    <a:lumMod val="75000"/>
                  </a:schemeClr>
                </a:solidFill>
                <a:latin typeface="Arial"/>
                <a:ea typeface="MS PGothic"/>
                <a:cs typeface="Arial"/>
              </a:rPr>
              <a:t>Welsh Government </a:t>
            </a:r>
            <a:endParaRPr lang="en-GB" altLang="en-US" sz="2400" dirty="0">
              <a:solidFill>
                <a:schemeClr val="accent6">
                  <a:lumMod val="75000"/>
                </a:schemeClr>
              </a:solidFill>
              <a:latin typeface="Arial"/>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C6823B31-F8A0-A25C-5073-25002E33EEED}"/>
              </a:ext>
            </a:extLst>
          </p:cNvPr>
          <p:cNvSpPr>
            <a:spLocks noGrp="1"/>
          </p:cNvSpPr>
          <p:nvPr>
            <p:ph type="title"/>
          </p:nvPr>
        </p:nvSpPr>
        <p:spPr>
          <a:xfrm>
            <a:off x="457200" y="620713"/>
            <a:ext cx="8229600" cy="720725"/>
          </a:xfrm>
        </p:spPr>
        <p:txBody>
          <a:bodyPr rtlCol="0">
            <a:noAutofit/>
          </a:bodyPr>
          <a:lstStyle/>
          <a:p>
            <a:pPr algn="ctr" fontAlgn="auto">
              <a:spcAft>
                <a:spcPts val="0"/>
              </a:spcAft>
              <a:defRPr/>
            </a:pPr>
            <a:r>
              <a:rPr lang="en-GB" altLang="en-US" sz="4400" b="1" dirty="0" err="1">
                <a:latin typeface="Arial"/>
                <a:cs typeface="Arial"/>
              </a:rPr>
              <a:t>Gweithdrefnau</a:t>
            </a:r>
            <a:r>
              <a:rPr lang="en-GB" altLang="en-US" sz="4400" b="1" dirty="0">
                <a:latin typeface="Arial"/>
                <a:cs typeface="Arial"/>
              </a:rPr>
              <a:t> </a:t>
            </a:r>
            <a:r>
              <a:rPr lang="en-GB" altLang="en-US" sz="4400" b="1" dirty="0" err="1">
                <a:latin typeface="Arial"/>
                <a:cs typeface="Arial"/>
              </a:rPr>
              <a:t>Diogelu</a:t>
            </a:r>
            <a:r>
              <a:rPr lang="en-GB" altLang="en-US" sz="4400" b="1" dirty="0">
                <a:latin typeface="Arial"/>
                <a:cs typeface="Arial"/>
              </a:rPr>
              <a:t> Cymru</a:t>
            </a:r>
            <a:br>
              <a:rPr lang="en-GB" altLang="en-US" sz="4400" b="1" dirty="0">
                <a:latin typeface="Arial"/>
              </a:rPr>
            </a:br>
            <a:r>
              <a:rPr lang="en-GB" altLang="en-US" sz="4400" b="1" dirty="0">
                <a:solidFill>
                  <a:schemeClr val="accent6">
                    <a:lumMod val="75000"/>
                  </a:schemeClr>
                </a:solidFill>
                <a:latin typeface="Arial"/>
                <a:cs typeface="Arial"/>
              </a:rPr>
              <a:t>Wales Safeguarding Procedures</a:t>
            </a:r>
            <a:r>
              <a:rPr lang="en-GB" altLang="en-US" sz="4400" dirty="0">
                <a:solidFill>
                  <a:schemeClr val="accent6">
                    <a:lumMod val="75000"/>
                  </a:schemeClr>
                </a:solidFill>
              </a:rPr>
              <a:t>  </a:t>
            </a:r>
            <a:endParaRPr lang="en-GB" altLang="en-US" sz="4400" dirty="0">
              <a:solidFill>
                <a:schemeClr val="accent6">
                  <a:lumMod val="75000"/>
                </a:schemeClr>
              </a:solidFill>
              <a:ea typeface="Calibri Light" panose="020F0302020204030204"/>
              <a:cs typeface="Calibri Light" panose="020F0302020204030204"/>
            </a:endParaRPr>
          </a:p>
        </p:txBody>
      </p:sp>
      <p:pic>
        <p:nvPicPr>
          <p:cNvPr id="40963" name="Content Placeholder 3">
            <a:extLst>
              <a:ext uri="{FF2B5EF4-FFF2-40B4-BE49-F238E27FC236}">
                <a16:creationId xmlns:a16="http://schemas.microsoft.com/office/drawing/2014/main" id="{D7FD6522-2936-3CF2-DF75-C4278C28453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396331" y="1825625"/>
            <a:ext cx="4351338" cy="4351338"/>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B1759-E1EB-D012-FD1E-435AE36B07F4}"/>
              </a:ext>
            </a:extLst>
          </p:cNvPr>
          <p:cNvSpPr>
            <a:spLocks noGrp="1"/>
          </p:cNvSpPr>
          <p:nvPr>
            <p:ph type="title"/>
          </p:nvPr>
        </p:nvSpPr>
        <p:spPr>
          <a:xfrm>
            <a:off x="755576" y="620688"/>
            <a:ext cx="7886700" cy="1325563"/>
          </a:xfrm>
        </p:spPr>
        <p:txBody>
          <a:bodyPr>
            <a:normAutofit fontScale="90000"/>
          </a:bodyPr>
          <a:lstStyle/>
          <a:p>
            <a:pPr algn="ctr"/>
            <a:br>
              <a:rPr lang="en-GB" dirty="0">
                <a:ea typeface="+mj-lt"/>
                <a:cs typeface="+mj-lt"/>
              </a:rPr>
            </a:br>
            <a:r>
              <a:rPr lang="en-GB" sz="4400" b="1" dirty="0" err="1">
                <a:latin typeface="Arial"/>
                <a:ea typeface="+mj-lt"/>
                <a:cs typeface="+mj-lt"/>
              </a:rPr>
              <a:t>Deddf</a:t>
            </a:r>
            <a:r>
              <a:rPr lang="en-GB" sz="4400" b="1" dirty="0">
                <a:latin typeface="Arial"/>
                <a:ea typeface="+mj-lt"/>
                <a:cs typeface="+mj-lt"/>
              </a:rPr>
              <a:t> </a:t>
            </a:r>
            <a:r>
              <a:rPr lang="en-GB" sz="4400" b="1" dirty="0" err="1">
                <a:latin typeface="Arial"/>
                <a:ea typeface="+mj-lt"/>
                <a:cs typeface="+mj-lt"/>
              </a:rPr>
              <a:t>Gwasanaethau</a:t>
            </a:r>
            <a:r>
              <a:rPr lang="en-GB" sz="4400" b="1" dirty="0">
                <a:latin typeface="Arial"/>
                <a:ea typeface="+mj-lt"/>
                <a:cs typeface="+mj-lt"/>
              </a:rPr>
              <a:t> </a:t>
            </a:r>
            <a:r>
              <a:rPr lang="en-GB" sz="4400" b="1" dirty="0" err="1">
                <a:latin typeface="Arial"/>
                <a:ea typeface="+mj-lt"/>
                <a:cs typeface="+mj-lt"/>
              </a:rPr>
              <a:t>Cymdeithasol</a:t>
            </a:r>
            <a:r>
              <a:rPr lang="en-GB" sz="4400" b="1" dirty="0">
                <a:latin typeface="Arial"/>
                <a:ea typeface="+mj-lt"/>
                <a:cs typeface="+mj-lt"/>
              </a:rPr>
              <a:t> a </a:t>
            </a:r>
            <a:r>
              <a:rPr lang="en-GB" sz="4400" b="1" dirty="0" err="1">
                <a:latin typeface="Arial"/>
                <a:ea typeface="+mj-lt"/>
                <a:cs typeface="+mj-lt"/>
              </a:rPr>
              <a:t>Llesiant</a:t>
            </a:r>
            <a:r>
              <a:rPr lang="en-GB" sz="4400" b="1" dirty="0">
                <a:latin typeface="Arial"/>
                <a:ea typeface="+mj-lt"/>
                <a:cs typeface="+mj-lt"/>
              </a:rPr>
              <a:t> (Cymru) 2014</a:t>
            </a:r>
            <a:br>
              <a:rPr lang="en-GB" sz="4400" b="1" dirty="0">
                <a:latin typeface="Arial"/>
                <a:ea typeface="+mj-lt"/>
                <a:cs typeface="+mj-lt"/>
              </a:rPr>
            </a:br>
            <a:r>
              <a:rPr lang="en-GB" sz="4400" b="1" dirty="0">
                <a:solidFill>
                  <a:schemeClr val="accent6">
                    <a:lumMod val="75000"/>
                  </a:schemeClr>
                </a:solidFill>
                <a:latin typeface="Arial"/>
                <a:ea typeface="+mj-lt"/>
                <a:cs typeface="+mj-lt"/>
              </a:rPr>
              <a:t>Social Services and Well-being (Wales) Act 2014</a:t>
            </a:r>
            <a:endParaRPr lang="en-US" sz="4400" b="1" dirty="0">
              <a:solidFill>
                <a:schemeClr val="accent6">
                  <a:lumMod val="75000"/>
                </a:schemeClr>
              </a:solidFill>
              <a:latin typeface="Arial"/>
              <a:ea typeface="Calibri Light" panose="020F0302020204030204"/>
              <a:cs typeface="Calibri Light" panose="020F0302020204030204"/>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1526E727-1C29-EA48-60B0-408D2B1A70C0}"/>
              </a:ext>
            </a:extLst>
          </p:cNvPr>
          <p:cNvSpPr>
            <a:spLocks noGrp="1"/>
          </p:cNvSpPr>
          <p:nvPr>
            <p:ph sz="half" idx="1"/>
          </p:nvPr>
        </p:nvSpPr>
        <p:spPr>
          <a:xfrm>
            <a:off x="658378" y="2780928"/>
            <a:ext cx="3886200" cy="4351338"/>
          </a:xfrm>
        </p:spPr>
        <p:txBody>
          <a:bodyPr vert="horz" lIns="91440" tIns="45720" rIns="91440" bIns="45720" rtlCol="0" anchor="t">
            <a:normAutofit/>
          </a:bodyPr>
          <a:lstStyle/>
          <a:p>
            <a:r>
              <a:rPr lang="en-GB" sz="2400" dirty="0">
                <a:latin typeface="Arial"/>
                <a:ea typeface="Calibri"/>
                <a:cs typeface="Calibri"/>
              </a:rPr>
              <a:t>2016</a:t>
            </a:r>
          </a:p>
          <a:p>
            <a:r>
              <a:rPr lang="en-GB" sz="2400" dirty="0" err="1">
                <a:latin typeface="Arial"/>
                <a:ea typeface="Calibri"/>
                <a:cs typeface="Calibri"/>
              </a:rPr>
              <a:t>Fframwaith</a:t>
            </a:r>
            <a:r>
              <a:rPr lang="en-GB" sz="2400" dirty="0">
                <a:latin typeface="Arial"/>
                <a:ea typeface="Calibri"/>
                <a:cs typeface="Calibri"/>
              </a:rPr>
              <a:t> </a:t>
            </a:r>
            <a:r>
              <a:rPr lang="en-GB" sz="2400" dirty="0" err="1">
                <a:latin typeface="Arial"/>
                <a:ea typeface="Calibri"/>
                <a:cs typeface="Calibri"/>
              </a:rPr>
              <a:t>i</a:t>
            </a:r>
            <a:r>
              <a:rPr lang="en-GB" sz="2400" dirty="0">
                <a:latin typeface="Arial"/>
                <a:ea typeface="Calibri"/>
                <a:cs typeface="Calibri"/>
              </a:rPr>
              <a:t> </a:t>
            </a:r>
            <a:r>
              <a:rPr lang="en-GB" sz="2400" dirty="0" err="1">
                <a:latin typeface="Arial"/>
                <a:ea typeface="Calibri"/>
                <a:cs typeface="Calibri"/>
              </a:rPr>
              <a:t>wella</a:t>
            </a:r>
            <a:r>
              <a:rPr lang="en-GB" sz="2400" dirty="0">
                <a:latin typeface="Arial"/>
                <a:ea typeface="Calibri"/>
                <a:cs typeface="Calibri"/>
              </a:rPr>
              <a:t> </a:t>
            </a:r>
            <a:r>
              <a:rPr lang="en-GB" sz="2400" dirty="0" err="1">
                <a:latin typeface="Arial"/>
                <a:ea typeface="Calibri"/>
                <a:cs typeface="Calibri"/>
              </a:rPr>
              <a:t>llesiant</a:t>
            </a:r>
            <a:endParaRPr lang="en-GB" sz="2400" dirty="0">
              <a:latin typeface="Arial"/>
              <a:ea typeface="Calibri"/>
              <a:cs typeface="Calibri"/>
            </a:endParaRPr>
          </a:p>
          <a:p>
            <a:r>
              <a:rPr lang="en-GB" sz="2400" dirty="0" err="1">
                <a:latin typeface="Arial"/>
                <a:ea typeface="Calibri"/>
                <a:cs typeface="Calibri"/>
              </a:rPr>
              <a:t>Trawsffurfio</a:t>
            </a:r>
            <a:r>
              <a:rPr lang="en-GB" sz="2400" dirty="0">
                <a:latin typeface="Arial"/>
                <a:ea typeface="Calibri"/>
                <a:cs typeface="Calibri"/>
              </a:rPr>
              <a:t> </a:t>
            </a:r>
            <a:r>
              <a:rPr lang="en-GB" sz="2400" dirty="0" err="1">
                <a:latin typeface="Arial"/>
                <a:ea typeface="Calibri"/>
                <a:cs typeface="Calibri"/>
              </a:rPr>
              <a:t>gwasanaethau</a:t>
            </a:r>
            <a:r>
              <a:rPr lang="en-GB" sz="2400" dirty="0">
                <a:latin typeface="Arial"/>
                <a:ea typeface="Calibri"/>
                <a:cs typeface="Calibri"/>
              </a:rPr>
              <a:t> </a:t>
            </a:r>
            <a:r>
              <a:rPr lang="en-GB" sz="2400" dirty="0" err="1">
                <a:latin typeface="Arial"/>
                <a:ea typeface="Calibri"/>
                <a:cs typeface="Calibri"/>
              </a:rPr>
              <a:t>cymdeithasol</a:t>
            </a:r>
            <a:r>
              <a:rPr lang="en-GB" sz="2400" dirty="0">
                <a:latin typeface="Arial"/>
                <a:ea typeface="Calibri"/>
                <a:cs typeface="Calibri"/>
              </a:rPr>
              <a:t> </a:t>
            </a:r>
            <a:r>
              <a:rPr lang="en-GB" sz="2400" dirty="0" err="1">
                <a:latin typeface="Arial"/>
                <a:ea typeface="Calibri"/>
                <a:cs typeface="Calibri"/>
              </a:rPr>
              <a:t>yng</a:t>
            </a:r>
            <a:r>
              <a:rPr lang="en-GB" sz="2400" dirty="0">
                <a:latin typeface="Arial"/>
                <a:ea typeface="Calibri"/>
                <a:cs typeface="Calibri"/>
              </a:rPr>
              <a:t> </a:t>
            </a:r>
            <a:r>
              <a:rPr lang="en-GB" sz="2400" dirty="0" err="1">
                <a:latin typeface="Arial"/>
                <a:ea typeface="Calibri"/>
                <a:cs typeface="Calibri"/>
              </a:rPr>
              <a:t>Nghymru</a:t>
            </a:r>
            <a:endParaRPr lang="en-GB" sz="2400" dirty="0">
              <a:latin typeface="Arial"/>
              <a:ea typeface="Calibri"/>
              <a:cs typeface="Calibri"/>
            </a:endParaRPr>
          </a:p>
        </p:txBody>
      </p:sp>
      <p:sp>
        <p:nvSpPr>
          <p:cNvPr id="4" name="Content Placeholder 3">
            <a:extLst>
              <a:ext uri="{FF2B5EF4-FFF2-40B4-BE49-F238E27FC236}">
                <a16:creationId xmlns:a16="http://schemas.microsoft.com/office/drawing/2014/main" id="{F0713160-B5E3-8232-679D-4E69A07C4A6F}"/>
              </a:ext>
            </a:extLst>
          </p:cNvPr>
          <p:cNvSpPr>
            <a:spLocks noGrp="1"/>
          </p:cNvSpPr>
          <p:nvPr>
            <p:ph sz="half" idx="2"/>
          </p:nvPr>
        </p:nvSpPr>
        <p:spPr>
          <a:xfrm>
            <a:off x="4644663" y="2780928"/>
            <a:ext cx="3671753" cy="4351338"/>
          </a:xfrm>
        </p:spPr>
        <p:txBody>
          <a:bodyPr vert="horz" lIns="91440" tIns="45720" rIns="91440" bIns="45720" rtlCol="0" anchor="t">
            <a:normAutofit/>
          </a:bodyPr>
          <a:lstStyle/>
          <a:p>
            <a:r>
              <a:rPr lang="en-GB" sz="2400" dirty="0">
                <a:solidFill>
                  <a:schemeClr val="accent6">
                    <a:lumMod val="75000"/>
                  </a:schemeClr>
                </a:solidFill>
                <a:latin typeface="Arial"/>
                <a:ea typeface="Calibri"/>
                <a:cs typeface="Calibri"/>
              </a:rPr>
              <a:t>2016</a:t>
            </a:r>
          </a:p>
          <a:p>
            <a:r>
              <a:rPr lang="en-GB" sz="2400" dirty="0">
                <a:solidFill>
                  <a:schemeClr val="accent6">
                    <a:lumMod val="75000"/>
                  </a:schemeClr>
                </a:solidFill>
                <a:latin typeface="Arial"/>
                <a:ea typeface="Calibri"/>
                <a:cs typeface="Calibri"/>
              </a:rPr>
              <a:t>Framework for improving well-being</a:t>
            </a:r>
            <a:endParaRPr lang="en-GB" dirty="0">
              <a:solidFill>
                <a:schemeClr val="accent6">
                  <a:lumMod val="75000"/>
                </a:schemeClr>
              </a:solidFill>
            </a:endParaRPr>
          </a:p>
          <a:p>
            <a:r>
              <a:rPr lang="en-GB" sz="2400" dirty="0">
                <a:solidFill>
                  <a:schemeClr val="accent6">
                    <a:lumMod val="75000"/>
                  </a:schemeClr>
                </a:solidFill>
                <a:latin typeface="Arial"/>
                <a:ea typeface="Calibri"/>
                <a:cs typeface="Calibri"/>
              </a:rPr>
              <a:t>Transforming social services in Wales</a:t>
            </a:r>
          </a:p>
        </p:txBody>
      </p:sp>
    </p:spTree>
    <p:extLst>
      <p:ext uri="{BB962C8B-B14F-4D97-AF65-F5344CB8AC3E}">
        <p14:creationId xmlns:p14="http://schemas.microsoft.com/office/powerpoint/2010/main" val="3996993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26E2C149-9BE1-4791-8C96-5D87D8217D71}"/>
              </a:ext>
            </a:extLst>
          </p:cNvPr>
          <p:cNvSpPr>
            <a:spLocks noGrp="1"/>
          </p:cNvSpPr>
          <p:nvPr>
            <p:ph type="title"/>
          </p:nvPr>
        </p:nvSpPr>
        <p:spPr>
          <a:xfrm>
            <a:off x="457200" y="274638"/>
            <a:ext cx="8229600" cy="777875"/>
          </a:xfrm>
        </p:spPr>
        <p:txBody>
          <a:bodyPr>
            <a:noAutofit/>
          </a:bodyPr>
          <a:lstStyle/>
          <a:p>
            <a:pPr algn="ctr"/>
            <a:r>
              <a:rPr lang="en-GB" altLang="en-US" sz="4000" b="1" dirty="0">
                <a:latin typeface="Arial" panose="020B0604020202020204" pitchFamily="34" charset="0"/>
                <a:cs typeface="Arial" panose="020B0604020202020204" pitchFamily="34" charset="0"/>
              </a:rPr>
              <a:t>Dull </a:t>
            </a:r>
            <a:r>
              <a:rPr lang="en-GB" altLang="en-US" sz="4000" b="1" dirty="0" err="1">
                <a:latin typeface="Arial" panose="020B0604020202020204" pitchFamily="34" charset="0"/>
                <a:cs typeface="Arial" panose="020B0604020202020204" pitchFamily="34" charset="0"/>
              </a:rPr>
              <a:t>canoledig</a:t>
            </a:r>
            <a:r>
              <a:rPr lang="en-GB" altLang="en-US" sz="4000" b="1" dirty="0">
                <a:latin typeface="Arial" panose="020B0604020202020204" pitchFamily="34" charset="0"/>
                <a:cs typeface="Arial" panose="020B0604020202020204" pitchFamily="34" charset="0"/>
              </a:rPr>
              <a:t> </a:t>
            </a:r>
            <a:r>
              <a:rPr lang="en-GB" altLang="en-US" sz="4000" b="1" dirty="0" err="1">
                <a:latin typeface="Arial" panose="020B0604020202020204" pitchFamily="34" charset="0"/>
                <a:cs typeface="Arial" panose="020B0604020202020204" pitchFamily="34" charset="0"/>
              </a:rPr>
              <a:t>plentyn</a:t>
            </a:r>
            <a:br>
              <a:rPr lang="en-GB" altLang="en-US" sz="4000" b="1" dirty="0">
                <a:solidFill>
                  <a:srgbClr val="0000FF"/>
                </a:solidFill>
                <a:latin typeface="Arial" panose="020B0604020202020204" pitchFamily="34" charset="0"/>
                <a:cs typeface="Arial" panose="020B0604020202020204" pitchFamily="34" charset="0"/>
              </a:rPr>
            </a:br>
            <a:r>
              <a:rPr lang="en-GB" altLang="en-US" sz="4000" b="1" dirty="0">
                <a:solidFill>
                  <a:schemeClr val="accent6">
                    <a:lumMod val="75000"/>
                  </a:schemeClr>
                </a:solidFill>
                <a:latin typeface="Arial" panose="020B0604020202020204" pitchFamily="34" charset="0"/>
                <a:cs typeface="Arial" panose="020B0604020202020204" pitchFamily="34" charset="0"/>
              </a:rPr>
              <a:t>A child-centred approach</a:t>
            </a:r>
          </a:p>
        </p:txBody>
      </p:sp>
      <p:sp>
        <p:nvSpPr>
          <p:cNvPr id="3" name="Content Placeholder 2">
            <a:extLst>
              <a:ext uri="{FF2B5EF4-FFF2-40B4-BE49-F238E27FC236}">
                <a16:creationId xmlns:a16="http://schemas.microsoft.com/office/drawing/2014/main" id="{418184D3-2F7A-4BAB-8E05-64494D84A79F}"/>
              </a:ext>
            </a:extLst>
          </p:cNvPr>
          <p:cNvSpPr>
            <a:spLocks noGrp="1"/>
          </p:cNvSpPr>
          <p:nvPr>
            <p:ph sz="half" idx="1"/>
          </p:nvPr>
        </p:nvSpPr>
        <p:spPr>
          <a:xfrm>
            <a:off x="457200" y="1340768"/>
            <a:ext cx="4038600" cy="4537075"/>
          </a:xfrm>
        </p:spPr>
        <p:txBody>
          <a:bodyPr/>
          <a:lstStyle/>
          <a:p>
            <a:pPr marL="0" indent="0">
              <a:buFont typeface="Arial" panose="020B0604020202020204" pitchFamily="34" charset="0"/>
              <a:buNone/>
              <a:defRPr/>
            </a:pPr>
            <a:r>
              <a:rPr lang="en-GB" sz="2000" b="1" dirty="0" err="1"/>
              <a:t>Rhan</a:t>
            </a:r>
            <a:r>
              <a:rPr lang="en-GB" sz="2000" b="1" dirty="0"/>
              <a:t> 2.6 o </a:t>
            </a:r>
            <a:r>
              <a:rPr lang="en-GB" sz="2000" b="1" dirty="0" err="1"/>
              <a:t>Ddeddf</a:t>
            </a:r>
            <a:r>
              <a:rPr lang="en-GB" sz="2000" b="1" dirty="0"/>
              <a:t> </a:t>
            </a:r>
            <a:r>
              <a:rPr lang="en-GB" sz="2000" b="1" dirty="0" err="1"/>
              <a:t>Gwasanaethau</a:t>
            </a:r>
            <a:r>
              <a:rPr lang="en-GB" sz="2000" b="1" dirty="0"/>
              <a:t> </a:t>
            </a:r>
            <a:r>
              <a:rPr lang="en-GB" sz="2000" b="1" dirty="0" err="1"/>
              <a:t>Cymdeithasol</a:t>
            </a:r>
            <a:r>
              <a:rPr lang="en-GB" sz="2000" b="1" dirty="0"/>
              <a:t> a </a:t>
            </a:r>
            <a:r>
              <a:rPr lang="en-GB" sz="2000" b="1" dirty="0" err="1"/>
              <a:t>Llesiant</a:t>
            </a:r>
            <a:r>
              <a:rPr lang="en-GB" sz="2000" b="1" dirty="0"/>
              <a:t> (</a:t>
            </a:r>
            <a:r>
              <a:rPr lang="en-GB" sz="2000" b="1" dirty="0" err="1"/>
              <a:t>Cymru</a:t>
            </a:r>
            <a:r>
              <a:rPr lang="en-GB" sz="2000" b="1" dirty="0"/>
              <a:t>) 2014</a:t>
            </a:r>
          </a:p>
          <a:p>
            <a:pPr>
              <a:defRPr/>
            </a:pPr>
            <a:r>
              <a:rPr lang="en-GB" sz="2400" dirty="0"/>
              <a:t>Bod </a:t>
            </a:r>
            <a:r>
              <a:rPr lang="en-GB" sz="2400" dirty="0" err="1"/>
              <a:t>hawliau’r</a:t>
            </a:r>
            <a:r>
              <a:rPr lang="en-GB" sz="2400" dirty="0"/>
              <a:t> </a:t>
            </a:r>
            <a:r>
              <a:rPr lang="en-GB" sz="2400" dirty="0" err="1"/>
              <a:t>plentyn</a:t>
            </a:r>
            <a:r>
              <a:rPr lang="en-GB" sz="2400" dirty="0"/>
              <a:t> </a:t>
            </a:r>
            <a:r>
              <a:rPr lang="en-GB" sz="2400" dirty="0" err="1"/>
              <a:t>yn</a:t>
            </a:r>
            <a:r>
              <a:rPr lang="en-GB" sz="2400" dirty="0"/>
              <a:t> </a:t>
            </a:r>
            <a:r>
              <a:rPr lang="en-GB" sz="2400" dirty="0" err="1"/>
              <a:t>flaenoriaeth</a:t>
            </a:r>
            <a:endParaRPr lang="en-GB" sz="2400" dirty="0"/>
          </a:p>
          <a:p>
            <a:pPr>
              <a:defRPr/>
            </a:pPr>
            <a:r>
              <a:rPr lang="en-GB" sz="2400" dirty="0" err="1"/>
              <a:t>Buddiannau</a:t>
            </a:r>
            <a:r>
              <a:rPr lang="en-GB" sz="2400" dirty="0"/>
              <a:t> </a:t>
            </a:r>
            <a:r>
              <a:rPr lang="en-GB" sz="2400" dirty="0" err="1"/>
              <a:t>gorau</a:t>
            </a:r>
            <a:r>
              <a:rPr lang="en-GB" sz="2400" dirty="0"/>
              <a:t> y </a:t>
            </a:r>
            <a:r>
              <a:rPr lang="en-GB" sz="2400" dirty="0" err="1"/>
              <a:t>plentyn</a:t>
            </a:r>
            <a:endParaRPr lang="en-GB" sz="2400" dirty="0"/>
          </a:p>
          <a:p>
            <a:pPr>
              <a:defRPr/>
            </a:pPr>
            <a:r>
              <a:rPr lang="en-GB" sz="2400" dirty="0"/>
              <a:t>Barn, </a:t>
            </a:r>
            <a:r>
              <a:rPr lang="en-GB" sz="2400" dirty="0" err="1"/>
              <a:t>dymuniadau</a:t>
            </a:r>
            <a:r>
              <a:rPr lang="en-GB" sz="2400" dirty="0"/>
              <a:t> a </a:t>
            </a:r>
            <a:r>
              <a:rPr lang="en-GB" sz="2400" dirty="0" err="1"/>
              <a:t>theimladau</a:t>
            </a:r>
            <a:r>
              <a:rPr lang="en-GB" sz="2400" dirty="0"/>
              <a:t> y </a:t>
            </a:r>
            <a:r>
              <a:rPr lang="en-GB" sz="2400" dirty="0" err="1"/>
              <a:t>plentyn</a:t>
            </a:r>
            <a:endParaRPr lang="en-GB" sz="2400" dirty="0"/>
          </a:p>
          <a:p>
            <a:pPr>
              <a:defRPr/>
            </a:pPr>
            <a:r>
              <a:rPr lang="en-GB" sz="2400" dirty="0" err="1"/>
              <a:t>Hybu</a:t>
            </a:r>
            <a:r>
              <a:rPr lang="en-GB" sz="2400" dirty="0"/>
              <a:t> a </a:t>
            </a:r>
            <a:r>
              <a:rPr lang="en-GB" sz="2400" dirty="0" err="1"/>
              <a:t>pharchu</a:t>
            </a:r>
            <a:r>
              <a:rPr lang="en-GB" sz="2400" dirty="0"/>
              <a:t> </a:t>
            </a:r>
            <a:r>
              <a:rPr lang="en-GB" sz="2400" dirty="0" err="1"/>
              <a:t>urddas</a:t>
            </a:r>
            <a:endParaRPr lang="en-GB" sz="2400" dirty="0"/>
          </a:p>
          <a:p>
            <a:pPr>
              <a:defRPr/>
            </a:pPr>
            <a:r>
              <a:rPr lang="en-GB" sz="2400" dirty="0" err="1"/>
              <a:t>Cymeriad</a:t>
            </a:r>
            <a:r>
              <a:rPr lang="en-GB" sz="2400" dirty="0"/>
              <a:t>, </a:t>
            </a:r>
            <a:r>
              <a:rPr lang="en-GB" sz="2400" dirty="0" err="1"/>
              <a:t>diwylliant</a:t>
            </a:r>
            <a:r>
              <a:rPr lang="en-GB" sz="2400" dirty="0"/>
              <a:t>, </a:t>
            </a:r>
            <a:r>
              <a:rPr lang="en-GB" sz="2400" dirty="0" err="1"/>
              <a:t>credoau</a:t>
            </a:r>
            <a:endParaRPr lang="en-GB" sz="2400" dirty="0"/>
          </a:p>
          <a:p>
            <a:pPr marL="0" indent="0">
              <a:buFont typeface="Arial" panose="020B0604020202020204" pitchFamily="34" charset="0"/>
              <a:buNone/>
              <a:defRPr/>
            </a:pPr>
            <a:endParaRPr lang="en-GB" sz="2000" b="1" dirty="0"/>
          </a:p>
        </p:txBody>
      </p:sp>
      <p:sp>
        <p:nvSpPr>
          <p:cNvPr id="4" name="Content Placeholder 3">
            <a:extLst>
              <a:ext uri="{FF2B5EF4-FFF2-40B4-BE49-F238E27FC236}">
                <a16:creationId xmlns:a16="http://schemas.microsoft.com/office/drawing/2014/main" id="{ADE77ACA-536C-462F-B69A-C469479DFEDA}"/>
              </a:ext>
            </a:extLst>
          </p:cNvPr>
          <p:cNvSpPr>
            <a:spLocks noGrp="1"/>
          </p:cNvSpPr>
          <p:nvPr>
            <p:ph sz="half" idx="2"/>
          </p:nvPr>
        </p:nvSpPr>
        <p:spPr>
          <a:xfrm>
            <a:off x="5076056" y="1268760"/>
            <a:ext cx="3812230" cy="4392613"/>
          </a:xfrm>
        </p:spPr>
        <p:txBody>
          <a:bodyPr/>
          <a:lstStyle/>
          <a:p>
            <a:pPr marL="0" indent="0">
              <a:buFont typeface="Arial" panose="020B0604020202020204" pitchFamily="34" charset="0"/>
              <a:buNone/>
              <a:defRPr/>
            </a:pPr>
            <a:r>
              <a:rPr lang="en-GB" sz="2000" b="1" dirty="0">
                <a:solidFill>
                  <a:schemeClr val="accent6">
                    <a:lumMod val="75000"/>
                  </a:schemeClr>
                </a:solidFill>
              </a:rPr>
              <a:t>Part 2.6 of the Social Services and Well-being (Wales) Act 2014</a:t>
            </a:r>
          </a:p>
          <a:p>
            <a:pPr>
              <a:defRPr/>
            </a:pPr>
            <a:r>
              <a:rPr lang="en-GB" sz="2400" dirty="0">
                <a:solidFill>
                  <a:schemeClr val="accent6">
                    <a:lumMod val="75000"/>
                  </a:schemeClr>
                </a:solidFill>
              </a:rPr>
              <a:t>Rights of the child are paramount</a:t>
            </a:r>
          </a:p>
          <a:p>
            <a:pPr>
              <a:defRPr/>
            </a:pPr>
            <a:r>
              <a:rPr lang="en-GB" sz="2400" dirty="0">
                <a:solidFill>
                  <a:schemeClr val="accent6">
                    <a:lumMod val="75000"/>
                  </a:schemeClr>
                </a:solidFill>
              </a:rPr>
              <a:t>Best interest of the child</a:t>
            </a:r>
          </a:p>
          <a:p>
            <a:pPr>
              <a:defRPr/>
            </a:pPr>
            <a:r>
              <a:rPr lang="en-GB" sz="2400" dirty="0">
                <a:solidFill>
                  <a:schemeClr val="accent6">
                    <a:lumMod val="75000"/>
                  </a:schemeClr>
                </a:solidFill>
              </a:rPr>
              <a:t>Child’s views, wishes, feelings</a:t>
            </a:r>
          </a:p>
          <a:p>
            <a:pPr>
              <a:defRPr/>
            </a:pPr>
            <a:r>
              <a:rPr lang="en-GB" sz="2400" dirty="0">
                <a:solidFill>
                  <a:schemeClr val="accent6">
                    <a:lumMod val="75000"/>
                  </a:schemeClr>
                </a:solidFill>
              </a:rPr>
              <a:t>Promoting and respecting dignity</a:t>
            </a:r>
          </a:p>
          <a:p>
            <a:pPr>
              <a:defRPr/>
            </a:pPr>
            <a:r>
              <a:rPr lang="en-GB" sz="2400" dirty="0">
                <a:solidFill>
                  <a:schemeClr val="accent6">
                    <a:lumMod val="75000"/>
                  </a:schemeClr>
                </a:solidFill>
              </a:rPr>
              <a:t>Character, culture, beliefs</a:t>
            </a:r>
          </a:p>
        </p:txBody>
      </p:sp>
    </p:spTree>
    <p:extLst>
      <p:ext uri="{BB962C8B-B14F-4D97-AF65-F5344CB8AC3E}">
        <p14:creationId xmlns:p14="http://schemas.microsoft.com/office/powerpoint/2010/main" val="2808543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4CBA1-608B-F258-119F-81EC202D078C}"/>
              </a:ext>
            </a:extLst>
          </p:cNvPr>
          <p:cNvSpPr>
            <a:spLocks noGrp="1"/>
          </p:cNvSpPr>
          <p:nvPr>
            <p:ph type="title"/>
          </p:nvPr>
        </p:nvSpPr>
        <p:spPr>
          <a:xfrm>
            <a:off x="-195386" y="620688"/>
            <a:ext cx="9649072" cy="1325563"/>
          </a:xfrm>
        </p:spPr>
        <p:txBody>
          <a:bodyPr>
            <a:normAutofit fontScale="90000"/>
          </a:bodyPr>
          <a:lstStyle/>
          <a:p>
            <a:pPr algn="ctr"/>
            <a:br>
              <a:rPr lang="en-GB" dirty="0">
                <a:ea typeface="+mj-lt"/>
                <a:cs typeface="+mj-lt"/>
              </a:rPr>
            </a:br>
            <a:r>
              <a:rPr lang="en-GB" sz="4000" b="1" dirty="0" err="1">
                <a:latin typeface="Arial"/>
                <a:ea typeface="+mj-lt"/>
                <a:cs typeface="+mj-lt"/>
              </a:rPr>
              <a:t>Deddf</a:t>
            </a:r>
            <a:r>
              <a:rPr lang="en-GB" sz="4000" b="1" dirty="0">
                <a:latin typeface="Arial"/>
                <a:ea typeface="+mj-lt"/>
                <a:cs typeface="+mj-lt"/>
              </a:rPr>
              <a:t> </a:t>
            </a:r>
            <a:r>
              <a:rPr lang="en-GB" sz="4000" b="1" dirty="0" err="1">
                <a:latin typeface="Arial"/>
                <a:ea typeface="+mj-lt"/>
                <a:cs typeface="+mj-lt"/>
              </a:rPr>
              <a:t>Llesiant</a:t>
            </a:r>
            <a:r>
              <a:rPr lang="en-GB" sz="4000" b="1" dirty="0">
                <a:latin typeface="Arial"/>
                <a:ea typeface="+mj-lt"/>
                <a:cs typeface="+mj-lt"/>
              </a:rPr>
              <a:t> </a:t>
            </a:r>
            <a:r>
              <a:rPr lang="en-GB" sz="4000" b="1" dirty="0" err="1">
                <a:latin typeface="Arial"/>
                <a:ea typeface="+mj-lt"/>
                <a:cs typeface="+mj-lt"/>
              </a:rPr>
              <a:t>Cenedlaethau'r</a:t>
            </a:r>
            <a:r>
              <a:rPr lang="en-GB" sz="4000" b="1" dirty="0">
                <a:latin typeface="Arial"/>
                <a:ea typeface="+mj-lt"/>
                <a:cs typeface="+mj-lt"/>
              </a:rPr>
              <a:t> </a:t>
            </a:r>
            <a:r>
              <a:rPr lang="en-GB" sz="4000" b="1" dirty="0" err="1">
                <a:latin typeface="Arial"/>
                <a:ea typeface="+mj-lt"/>
                <a:cs typeface="+mj-lt"/>
              </a:rPr>
              <a:t>Dyfodol</a:t>
            </a:r>
            <a:r>
              <a:rPr lang="en-GB" sz="4000" b="1" dirty="0">
                <a:latin typeface="Arial"/>
                <a:ea typeface="+mj-lt"/>
                <a:cs typeface="+mj-lt"/>
              </a:rPr>
              <a:t> (Cymru) 2015</a:t>
            </a:r>
            <a:br>
              <a:rPr lang="en-GB" sz="4000" b="1" dirty="0">
                <a:latin typeface="Arial"/>
                <a:ea typeface="+mj-lt"/>
                <a:cs typeface="+mj-lt"/>
              </a:rPr>
            </a:br>
            <a:r>
              <a:rPr lang="en-GB" sz="4000" b="1" dirty="0">
                <a:solidFill>
                  <a:schemeClr val="accent6">
                    <a:lumMod val="75000"/>
                  </a:schemeClr>
                </a:solidFill>
                <a:latin typeface="Arial"/>
                <a:ea typeface="+mj-lt"/>
                <a:cs typeface="+mj-lt"/>
              </a:rPr>
              <a:t>Well-being and Future Generations (Wales) Act 2015</a:t>
            </a:r>
            <a:endParaRPr lang="en-US" sz="4000" b="1" dirty="0">
              <a:solidFill>
                <a:schemeClr val="accent6">
                  <a:lumMod val="75000"/>
                </a:schemeClr>
              </a:solidFill>
              <a:latin typeface="Arial"/>
              <a:cs typeface="Arial"/>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2894170F-675E-96DE-5646-8886CFE0E1F5}"/>
              </a:ext>
            </a:extLst>
          </p:cNvPr>
          <p:cNvSpPr>
            <a:spLocks noGrp="1"/>
          </p:cNvSpPr>
          <p:nvPr>
            <p:ph sz="half" idx="1"/>
          </p:nvPr>
        </p:nvSpPr>
        <p:spPr>
          <a:xfrm>
            <a:off x="827584" y="2571361"/>
            <a:ext cx="3886200" cy="4105949"/>
          </a:xfrm>
        </p:spPr>
        <p:txBody>
          <a:bodyPr vert="horz" lIns="91440" tIns="45720" rIns="91440" bIns="45720" rtlCol="0" anchor="t">
            <a:normAutofit/>
          </a:bodyPr>
          <a:lstStyle/>
          <a:p>
            <a:r>
              <a:rPr lang="en-GB" sz="2400" dirty="0">
                <a:latin typeface="Arial"/>
                <a:ea typeface="Calibri"/>
                <a:cs typeface="Calibri"/>
              </a:rPr>
              <a:t>2017</a:t>
            </a:r>
          </a:p>
          <a:p>
            <a:r>
              <a:rPr lang="en-GB" sz="2400" dirty="0" err="1">
                <a:latin typeface="Arial"/>
                <a:ea typeface="Calibri"/>
                <a:cs typeface="Calibri"/>
              </a:rPr>
              <a:t>Cyrff</a:t>
            </a:r>
            <a:r>
              <a:rPr lang="en-GB" sz="2400" dirty="0">
                <a:latin typeface="Arial"/>
                <a:ea typeface="Calibri"/>
                <a:cs typeface="Calibri"/>
              </a:rPr>
              <a:t> </a:t>
            </a:r>
            <a:r>
              <a:rPr lang="en-GB" sz="2400" dirty="0" err="1">
                <a:latin typeface="Arial"/>
                <a:ea typeface="Calibri"/>
                <a:cs typeface="Calibri"/>
              </a:rPr>
              <a:t>Cyhoeddus</a:t>
            </a:r>
            <a:endParaRPr lang="en-GB" sz="2400" dirty="0">
              <a:latin typeface="Arial"/>
              <a:ea typeface="Calibri"/>
              <a:cs typeface="Calibri"/>
            </a:endParaRPr>
          </a:p>
          <a:p>
            <a:r>
              <a:rPr lang="en-GB" sz="2400" dirty="0" err="1">
                <a:latin typeface="Arial"/>
                <a:ea typeface="Calibri"/>
                <a:cs typeface="Calibri"/>
              </a:rPr>
              <a:t>Effaith</a:t>
            </a:r>
            <a:r>
              <a:rPr lang="en-GB" sz="2400" dirty="0">
                <a:latin typeface="Arial"/>
                <a:ea typeface="Calibri"/>
                <a:cs typeface="Calibri"/>
              </a:rPr>
              <a:t> </a:t>
            </a:r>
            <a:r>
              <a:rPr lang="en-GB" sz="2400" dirty="0" err="1">
                <a:latin typeface="Arial"/>
                <a:ea typeface="Calibri"/>
                <a:cs typeface="Calibri"/>
              </a:rPr>
              <a:t>tymor</a:t>
            </a:r>
            <a:r>
              <a:rPr lang="en-GB" sz="2400" dirty="0">
                <a:latin typeface="Arial"/>
                <a:ea typeface="Calibri"/>
                <a:cs typeface="Calibri"/>
              </a:rPr>
              <a:t> hir</a:t>
            </a:r>
          </a:p>
          <a:p>
            <a:r>
              <a:rPr lang="en-GB" sz="2400" dirty="0">
                <a:latin typeface="Arial"/>
                <a:ea typeface="Calibri"/>
                <a:cs typeface="Calibri"/>
              </a:rPr>
              <a:t>Wella ac </a:t>
            </a:r>
            <a:r>
              <a:rPr lang="en-GB" sz="2400" dirty="0" err="1">
                <a:latin typeface="Arial"/>
                <a:ea typeface="Calibri"/>
                <a:cs typeface="Calibri"/>
              </a:rPr>
              <a:t>atal</a:t>
            </a:r>
            <a:r>
              <a:rPr lang="en-GB" sz="2400" dirty="0">
                <a:latin typeface="Arial"/>
                <a:ea typeface="Calibri"/>
                <a:cs typeface="Calibri"/>
              </a:rPr>
              <a:t> </a:t>
            </a:r>
            <a:r>
              <a:rPr lang="en-GB" sz="2400" dirty="0" err="1">
                <a:latin typeface="Arial"/>
                <a:ea typeface="Calibri"/>
                <a:cs typeface="Calibri"/>
              </a:rPr>
              <a:t>tlodi</a:t>
            </a:r>
            <a:r>
              <a:rPr lang="en-GB" sz="2400" dirty="0">
                <a:latin typeface="Arial"/>
                <a:ea typeface="Calibri"/>
                <a:cs typeface="Calibri"/>
              </a:rPr>
              <a:t>, </a:t>
            </a:r>
            <a:r>
              <a:rPr lang="en-GB" sz="2400" dirty="0" err="1">
                <a:latin typeface="Arial"/>
                <a:ea typeface="Calibri"/>
                <a:cs typeface="Calibri"/>
              </a:rPr>
              <a:t>anghydraddoldebau</a:t>
            </a:r>
            <a:r>
              <a:rPr lang="en-GB" sz="2400" dirty="0">
                <a:latin typeface="Arial"/>
                <a:ea typeface="Calibri"/>
                <a:cs typeface="Calibri"/>
              </a:rPr>
              <a:t> iechyd a </a:t>
            </a:r>
            <a:r>
              <a:rPr lang="en-GB" sz="2400" dirty="0" err="1">
                <a:latin typeface="Arial"/>
                <a:ea typeface="Calibri"/>
                <a:cs typeface="Calibri"/>
              </a:rPr>
              <a:t>newid</a:t>
            </a:r>
            <a:r>
              <a:rPr lang="en-GB" sz="2400" dirty="0">
                <a:latin typeface="Arial"/>
                <a:ea typeface="Calibri"/>
                <a:cs typeface="Calibri"/>
              </a:rPr>
              <a:t> </a:t>
            </a:r>
            <a:r>
              <a:rPr lang="en-GB" sz="2400" dirty="0" err="1">
                <a:latin typeface="Arial"/>
                <a:ea typeface="Calibri"/>
                <a:cs typeface="Calibri"/>
              </a:rPr>
              <a:t>hinsawdd</a:t>
            </a:r>
            <a:endParaRPr lang="en-GB" sz="2400" dirty="0">
              <a:latin typeface="Arial"/>
              <a:ea typeface="Calibri"/>
              <a:cs typeface="Calibri"/>
            </a:endParaRPr>
          </a:p>
        </p:txBody>
      </p:sp>
      <p:sp>
        <p:nvSpPr>
          <p:cNvPr id="4" name="Content Placeholder 3">
            <a:extLst>
              <a:ext uri="{FF2B5EF4-FFF2-40B4-BE49-F238E27FC236}">
                <a16:creationId xmlns:a16="http://schemas.microsoft.com/office/drawing/2014/main" id="{61E73478-4B87-DF54-C5BD-8F9746DA4352}"/>
              </a:ext>
            </a:extLst>
          </p:cNvPr>
          <p:cNvSpPr>
            <a:spLocks noGrp="1"/>
          </p:cNvSpPr>
          <p:nvPr>
            <p:ph sz="half" idx="2"/>
          </p:nvPr>
        </p:nvSpPr>
        <p:spPr>
          <a:xfrm>
            <a:off x="4932040" y="2564904"/>
            <a:ext cx="3960440" cy="4112406"/>
          </a:xfrm>
        </p:spPr>
        <p:txBody>
          <a:bodyPr vert="horz" lIns="91440" tIns="45720" rIns="91440" bIns="45720" rtlCol="0" anchor="t">
            <a:normAutofit/>
          </a:bodyPr>
          <a:lstStyle/>
          <a:p>
            <a:r>
              <a:rPr lang="en-GB" sz="2400" dirty="0">
                <a:solidFill>
                  <a:schemeClr val="accent6">
                    <a:lumMod val="75000"/>
                  </a:schemeClr>
                </a:solidFill>
                <a:latin typeface="Arial"/>
                <a:ea typeface="Calibri"/>
                <a:cs typeface="Calibri"/>
              </a:rPr>
              <a:t>2017</a:t>
            </a:r>
            <a:endParaRPr lang="en-GB" dirty="0">
              <a:solidFill>
                <a:schemeClr val="accent6">
                  <a:lumMod val="75000"/>
                </a:schemeClr>
              </a:solidFill>
              <a:latin typeface="Calibri" panose="020F0502020204030204"/>
              <a:ea typeface="Calibri"/>
              <a:cs typeface="Calibri"/>
            </a:endParaRPr>
          </a:p>
          <a:p>
            <a:r>
              <a:rPr lang="en-GB" sz="2400" dirty="0">
                <a:solidFill>
                  <a:schemeClr val="accent6">
                    <a:lumMod val="75000"/>
                  </a:schemeClr>
                </a:solidFill>
                <a:latin typeface="Arial"/>
                <a:ea typeface="Calibri"/>
                <a:cs typeface="Calibri"/>
              </a:rPr>
              <a:t>Public bodies</a:t>
            </a:r>
            <a:endParaRPr lang="en-GB" dirty="0">
              <a:solidFill>
                <a:schemeClr val="accent6">
                  <a:lumMod val="75000"/>
                </a:schemeClr>
              </a:solidFill>
              <a:ea typeface="Calibri"/>
              <a:cs typeface="Calibri"/>
            </a:endParaRPr>
          </a:p>
          <a:p>
            <a:r>
              <a:rPr lang="en-GB" sz="2400" dirty="0">
                <a:solidFill>
                  <a:schemeClr val="accent6">
                    <a:lumMod val="75000"/>
                  </a:schemeClr>
                </a:solidFill>
                <a:latin typeface="Arial"/>
                <a:ea typeface="Calibri"/>
                <a:cs typeface="Calibri"/>
              </a:rPr>
              <a:t>Long term impact</a:t>
            </a:r>
          </a:p>
          <a:p>
            <a:r>
              <a:rPr lang="en-GB" sz="2400" dirty="0">
                <a:solidFill>
                  <a:schemeClr val="accent6">
                    <a:lumMod val="75000"/>
                  </a:schemeClr>
                </a:solidFill>
                <a:latin typeface="Arial"/>
                <a:ea typeface="Calibri"/>
                <a:cs typeface="Calibri"/>
              </a:rPr>
              <a:t>Improve and prevent poverty, health inequalities and climate change</a:t>
            </a:r>
          </a:p>
        </p:txBody>
      </p:sp>
    </p:spTree>
    <p:extLst>
      <p:ext uri="{BB962C8B-B14F-4D97-AF65-F5344CB8AC3E}">
        <p14:creationId xmlns:p14="http://schemas.microsoft.com/office/powerpoint/2010/main" val="1997248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DA9B6-44A1-4ED9-5C22-39E96C97818C}"/>
              </a:ext>
            </a:extLst>
          </p:cNvPr>
          <p:cNvSpPr>
            <a:spLocks noGrp="1"/>
          </p:cNvSpPr>
          <p:nvPr>
            <p:ph type="title"/>
          </p:nvPr>
        </p:nvSpPr>
        <p:spPr/>
        <p:txBody>
          <a:bodyPr/>
          <a:lstStyle/>
          <a:p>
            <a:pPr algn="ctr"/>
            <a:r>
              <a:rPr lang="en-GB" b="1" dirty="0" err="1"/>
              <a:t>Eraill</a:t>
            </a:r>
            <a:r>
              <a:rPr lang="en-GB" b="1" dirty="0"/>
              <a:t>/ </a:t>
            </a:r>
            <a:r>
              <a:rPr lang="en-GB" b="1" dirty="0">
                <a:solidFill>
                  <a:schemeClr val="accent6">
                    <a:lumMod val="75000"/>
                  </a:schemeClr>
                </a:solidFill>
              </a:rPr>
              <a:t>Others</a:t>
            </a:r>
          </a:p>
        </p:txBody>
      </p:sp>
      <p:sp>
        <p:nvSpPr>
          <p:cNvPr id="3" name="Content Placeholder 2">
            <a:extLst>
              <a:ext uri="{FF2B5EF4-FFF2-40B4-BE49-F238E27FC236}">
                <a16:creationId xmlns:a16="http://schemas.microsoft.com/office/drawing/2014/main" id="{1BA3DB65-9ADD-38AB-8EC8-512395A69913}"/>
              </a:ext>
            </a:extLst>
          </p:cNvPr>
          <p:cNvSpPr>
            <a:spLocks noGrp="1"/>
          </p:cNvSpPr>
          <p:nvPr>
            <p:ph sz="half" idx="1"/>
          </p:nvPr>
        </p:nvSpPr>
        <p:spPr/>
        <p:txBody>
          <a:bodyPr/>
          <a:lstStyle/>
          <a:p>
            <a:r>
              <a:rPr lang="en-GB" dirty="0"/>
              <a:t>Y </a:t>
            </a:r>
            <a:r>
              <a:rPr lang="en-GB" dirty="0" err="1"/>
              <a:t>Ddeddf</a:t>
            </a:r>
            <a:r>
              <a:rPr lang="en-GB" dirty="0"/>
              <a:t> </a:t>
            </a:r>
            <a:r>
              <a:rPr lang="en-GB" dirty="0" err="1"/>
              <a:t>Galluedd</a:t>
            </a:r>
            <a:r>
              <a:rPr lang="en-GB" dirty="0"/>
              <a:t> </a:t>
            </a:r>
            <a:r>
              <a:rPr lang="en-GB" dirty="0" err="1"/>
              <a:t>Meddyliol</a:t>
            </a:r>
            <a:r>
              <a:rPr lang="en-GB" dirty="0"/>
              <a:t> 2005</a:t>
            </a:r>
          </a:p>
          <a:p>
            <a:r>
              <a:rPr lang="en-GB" dirty="0" err="1"/>
              <a:t>Ddeddf</a:t>
            </a:r>
            <a:r>
              <a:rPr lang="en-GB" dirty="0"/>
              <a:t> </a:t>
            </a:r>
            <a:r>
              <a:rPr lang="en-GB" dirty="0" err="1"/>
              <a:t>Diogelu</a:t>
            </a:r>
            <a:r>
              <a:rPr lang="en-GB" dirty="0"/>
              <a:t> </a:t>
            </a:r>
            <a:r>
              <a:rPr lang="en-GB" dirty="0" err="1"/>
              <a:t>Grwpiau</a:t>
            </a:r>
            <a:r>
              <a:rPr lang="en-GB" dirty="0"/>
              <a:t> </a:t>
            </a:r>
            <a:r>
              <a:rPr lang="en-GB" dirty="0" err="1"/>
              <a:t>Archollodwy</a:t>
            </a:r>
            <a:r>
              <a:rPr lang="en-GB" dirty="0"/>
              <a:t> 2006</a:t>
            </a:r>
          </a:p>
        </p:txBody>
      </p:sp>
      <p:sp>
        <p:nvSpPr>
          <p:cNvPr id="4" name="Content Placeholder 3">
            <a:extLst>
              <a:ext uri="{FF2B5EF4-FFF2-40B4-BE49-F238E27FC236}">
                <a16:creationId xmlns:a16="http://schemas.microsoft.com/office/drawing/2014/main" id="{CE30508B-8A38-1432-F2B4-93D04A25EBBE}"/>
              </a:ext>
            </a:extLst>
          </p:cNvPr>
          <p:cNvSpPr>
            <a:spLocks noGrp="1"/>
          </p:cNvSpPr>
          <p:nvPr>
            <p:ph sz="half" idx="2"/>
          </p:nvPr>
        </p:nvSpPr>
        <p:spPr/>
        <p:txBody>
          <a:bodyPr/>
          <a:lstStyle/>
          <a:p>
            <a:r>
              <a:rPr lang="en-GB" dirty="0">
                <a:solidFill>
                  <a:schemeClr val="accent6">
                    <a:lumMod val="75000"/>
                  </a:schemeClr>
                </a:solidFill>
              </a:rPr>
              <a:t>The Mental Capacity Act 2005</a:t>
            </a:r>
          </a:p>
          <a:p>
            <a:r>
              <a:rPr lang="en-GB" dirty="0">
                <a:solidFill>
                  <a:schemeClr val="accent6">
                    <a:lumMod val="75000"/>
                  </a:schemeClr>
                </a:solidFill>
              </a:rPr>
              <a:t>Safeguarding Vulnerable Groups Act 2006</a:t>
            </a:r>
          </a:p>
          <a:p>
            <a:pPr marL="0" indent="0">
              <a:buNone/>
            </a:pPr>
            <a:endParaRPr lang="en-GB" dirty="0"/>
          </a:p>
        </p:txBody>
      </p:sp>
    </p:spTree>
    <p:extLst>
      <p:ext uri="{BB962C8B-B14F-4D97-AF65-F5344CB8AC3E}">
        <p14:creationId xmlns:p14="http://schemas.microsoft.com/office/powerpoint/2010/main" val="6307286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AAC22-B038-E401-B25E-78382D1FCC80}"/>
              </a:ext>
            </a:extLst>
          </p:cNvPr>
          <p:cNvSpPr>
            <a:spLocks noGrp="1"/>
          </p:cNvSpPr>
          <p:nvPr>
            <p:ph type="title"/>
          </p:nvPr>
        </p:nvSpPr>
        <p:spPr>
          <a:xfrm>
            <a:off x="107504" y="365126"/>
            <a:ext cx="9001000" cy="1325563"/>
          </a:xfrm>
        </p:spPr>
        <p:txBody>
          <a:bodyPr>
            <a:noAutofit/>
          </a:bodyPr>
          <a:lstStyle/>
          <a:p>
            <a:pPr algn="ctr"/>
            <a:r>
              <a:rPr lang="cy-GB" sz="3600" b="0" i="0" u="none" strike="noStrike" dirty="0">
                <a:solidFill>
                  <a:srgbClr val="000000"/>
                </a:solidFill>
                <a:effectLst/>
                <a:latin typeface="Arial" panose="020B0604020202020204" pitchFamily="34" charset="0"/>
              </a:rPr>
              <a:t>Adolygiadau Ymarfer Plant a'u heffaith ar ymarfer </a:t>
            </a:r>
            <a:br>
              <a:rPr lang="cy-GB" sz="3600" b="0" i="0" u="none" strike="noStrike" dirty="0">
                <a:solidFill>
                  <a:srgbClr val="000000"/>
                </a:solidFill>
                <a:effectLst/>
                <a:latin typeface="Arial" panose="020B0604020202020204" pitchFamily="34" charset="0"/>
              </a:rPr>
            </a:br>
            <a:r>
              <a:rPr lang="en-GB" sz="3600" b="0" i="0" u="none" strike="noStrike" dirty="0">
                <a:solidFill>
                  <a:srgbClr val="4E75A3"/>
                </a:solidFill>
                <a:effectLst/>
                <a:latin typeface="Arial" panose="020B0604020202020204" pitchFamily="34" charset="0"/>
              </a:rPr>
              <a:t>Child Practice Reviews and their impact on practice </a:t>
            </a:r>
            <a:endParaRPr lang="en-GB" sz="3600" dirty="0"/>
          </a:p>
        </p:txBody>
      </p:sp>
      <p:sp>
        <p:nvSpPr>
          <p:cNvPr id="3" name="Content Placeholder 2">
            <a:extLst>
              <a:ext uri="{FF2B5EF4-FFF2-40B4-BE49-F238E27FC236}">
                <a16:creationId xmlns:a16="http://schemas.microsoft.com/office/drawing/2014/main" id="{CE2BEDA8-76FF-A159-63AA-B8BD6EF83277}"/>
              </a:ext>
            </a:extLst>
          </p:cNvPr>
          <p:cNvSpPr>
            <a:spLocks noGrp="1"/>
          </p:cNvSpPr>
          <p:nvPr>
            <p:ph sz="half" idx="1"/>
          </p:nvPr>
        </p:nvSpPr>
        <p:spPr>
          <a:xfrm>
            <a:off x="179512" y="2204864"/>
            <a:ext cx="3886200" cy="4351338"/>
          </a:xfrm>
        </p:spPr>
        <p:txBody>
          <a:bodyPr/>
          <a:lstStyle/>
          <a:p>
            <a:pPr algn="l" rtl="0" fontAlgn="base">
              <a:buFont typeface="Arial" panose="020B0604020202020204" pitchFamily="34" charset="0"/>
              <a:buChar char="•"/>
            </a:pPr>
            <a:r>
              <a:rPr lang="cy-GB" sz="1800" b="0" i="0" u="none" strike="noStrike" dirty="0">
                <a:solidFill>
                  <a:srgbClr val="000000"/>
                </a:solidFill>
                <a:effectLst/>
                <a:latin typeface="Arial" panose="020B0604020202020204" pitchFamily="34" charset="0"/>
              </a:rPr>
              <a:t>Yn gwella cyfranogiad</a:t>
            </a:r>
            <a:r>
              <a:rPr lang="en-US" sz="1800" b="0" i="0" dirty="0">
                <a:solidFill>
                  <a:srgbClr val="000000"/>
                </a:solidFill>
                <a:effectLst/>
                <a:latin typeface="Arial" panose="020B0604020202020204" pitchFamily="34" charset="0"/>
              </a:rPr>
              <a:t>​</a:t>
            </a:r>
            <a:br>
              <a:rPr lang="en-US" sz="1800" b="0" i="0" dirty="0">
                <a:solidFill>
                  <a:srgbClr val="000000"/>
                </a:solidFill>
                <a:effectLst/>
                <a:latin typeface="Arial" panose="020B0604020202020204" pitchFamily="34" charset="0"/>
              </a:rPr>
            </a:br>
            <a:r>
              <a:rPr lang="cy-GB" sz="1800" b="0" i="0" u="none" strike="noStrike" dirty="0">
                <a:solidFill>
                  <a:srgbClr val="000000"/>
                </a:solidFill>
                <a:effectLst/>
                <a:latin typeface="Arial" panose="020B0604020202020204" pitchFamily="34" charset="0"/>
              </a:rPr>
              <a:t>Deall profiadau byw’n well</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cy-GB" sz="1800" b="0" i="0" u="none" strike="noStrike" dirty="0">
                <a:solidFill>
                  <a:srgbClr val="000000"/>
                </a:solidFill>
                <a:effectLst/>
                <a:latin typeface="Arial" panose="020B0604020202020204" pitchFamily="34" charset="0"/>
              </a:rPr>
              <a:t>Sefydlu canlyniadau a ddymunir</a:t>
            </a:r>
            <a:r>
              <a:rPr lang="en-US" sz="1800" b="0" i="0" dirty="0">
                <a:solidFill>
                  <a:srgbClr val="000000"/>
                </a:solidFill>
                <a:effectLst/>
                <a:latin typeface="Arial" panose="020B0604020202020204" pitchFamily="34" charset="0"/>
              </a:rPr>
              <a:t>​</a:t>
            </a:r>
            <a:br>
              <a:rPr lang="en-US" sz="1800" b="0" i="0" dirty="0">
                <a:solidFill>
                  <a:srgbClr val="000000"/>
                </a:solidFill>
                <a:effectLst/>
                <a:latin typeface="Arial" panose="020B0604020202020204" pitchFamily="34" charset="0"/>
              </a:rPr>
            </a:br>
            <a:r>
              <a:rPr lang="cy-GB" sz="1800" b="0" i="0" u="none" strike="noStrike" dirty="0">
                <a:solidFill>
                  <a:srgbClr val="000000"/>
                </a:solidFill>
                <a:effectLst/>
                <a:latin typeface="Arial" panose="020B0604020202020204" pitchFamily="34" charset="0"/>
              </a:rPr>
              <a:t>Blaenoriaethu'r diddordebau gorau dros deimladau a dymuniadau plentyn</a:t>
            </a:r>
            <a:endParaRPr lang="en-US" b="0" i="0" dirty="0">
              <a:solidFill>
                <a:srgbClr val="000000"/>
              </a:solidFill>
              <a:effectLst/>
              <a:latin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C1FAC9AB-BF41-6C24-54B9-EDFF2A3E790C}"/>
              </a:ext>
            </a:extLst>
          </p:cNvPr>
          <p:cNvSpPr>
            <a:spLocks noGrp="1"/>
          </p:cNvSpPr>
          <p:nvPr>
            <p:ph sz="half" idx="2"/>
          </p:nvPr>
        </p:nvSpPr>
        <p:spPr>
          <a:xfrm>
            <a:off x="5004048" y="2204864"/>
            <a:ext cx="3886200" cy="4351338"/>
          </a:xfrm>
        </p:spPr>
        <p:txBody>
          <a:bodyPr/>
          <a:lstStyle/>
          <a:p>
            <a:pPr algn="l" rtl="0" fontAlgn="base">
              <a:buFont typeface="Arial" panose="020B0604020202020204" pitchFamily="34" charset="0"/>
              <a:buChar char="•"/>
            </a:pPr>
            <a:r>
              <a:rPr lang="en-GB" sz="1800" b="0" i="0" u="none" strike="noStrike" dirty="0">
                <a:solidFill>
                  <a:srgbClr val="4E75A3"/>
                </a:solidFill>
                <a:effectLst/>
                <a:latin typeface="Arial" panose="020B0604020202020204" pitchFamily="34" charset="0"/>
              </a:rPr>
              <a:t>Improves participation</a:t>
            </a:r>
            <a:r>
              <a:rPr lang="en-US" sz="1800" b="0" i="0" dirty="0">
                <a:solidFill>
                  <a:srgbClr val="4E75A3"/>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4E75A3"/>
                </a:solidFill>
                <a:effectLst/>
                <a:latin typeface="Arial" panose="020B0604020202020204" pitchFamily="34" charset="0"/>
              </a:rPr>
              <a:t>Better understand lived experiences</a:t>
            </a:r>
            <a:r>
              <a:rPr lang="en-US" sz="1800" b="0" i="0" dirty="0">
                <a:solidFill>
                  <a:srgbClr val="4E75A3"/>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4E75A3"/>
                </a:solidFill>
                <a:effectLst/>
                <a:latin typeface="Arial" panose="020B0604020202020204" pitchFamily="34" charset="0"/>
              </a:rPr>
              <a:t>Establish desired outcomes</a:t>
            </a:r>
            <a:r>
              <a:rPr lang="en-US" sz="1800" b="0" i="0" dirty="0">
                <a:solidFill>
                  <a:srgbClr val="4E75A3"/>
                </a:solidFill>
                <a:effectLst/>
                <a:latin typeface="Arial" panose="020B0604020202020204" pitchFamily="34" charset="0"/>
              </a:rPr>
              <a:t>​</a:t>
            </a:r>
            <a:endParaRPr lang="en-US"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dirty="0">
                <a:solidFill>
                  <a:srgbClr val="4E75A3"/>
                </a:solidFill>
                <a:effectLst/>
                <a:latin typeface="Arial" panose="020B0604020202020204" pitchFamily="34" charset="0"/>
              </a:rPr>
              <a:t>Prioritise best interests over feelings and wishes of a child</a:t>
            </a:r>
            <a:endParaRPr lang="en-US" b="0" i="0" dirty="0">
              <a:solidFill>
                <a:srgbClr val="000000"/>
              </a:solidFill>
              <a:effectLst/>
              <a:latin typeface="Arial" panose="020B0604020202020204" pitchFamily="34" charset="0"/>
            </a:endParaRPr>
          </a:p>
          <a:p>
            <a:endParaRPr lang="en-GB" dirty="0"/>
          </a:p>
        </p:txBody>
      </p:sp>
    </p:spTree>
    <p:extLst>
      <p:ext uri="{BB962C8B-B14F-4D97-AF65-F5344CB8AC3E}">
        <p14:creationId xmlns:p14="http://schemas.microsoft.com/office/powerpoint/2010/main" val="34050279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694BC-A6C4-8CB9-1B97-0C9920F7787F}"/>
              </a:ext>
            </a:extLst>
          </p:cNvPr>
          <p:cNvSpPr>
            <a:spLocks noGrp="1"/>
          </p:cNvSpPr>
          <p:nvPr>
            <p:ph type="title"/>
          </p:nvPr>
        </p:nvSpPr>
        <p:spPr>
          <a:xfrm>
            <a:off x="143508" y="476672"/>
            <a:ext cx="8856984" cy="1325563"/>
          </a:xfrm>
        </p:spPr>
        <p:txBody>
          <a:bodyPr>
            <a:noAutofit/>
          </a:bodyPr>
          <a:lstStyle/>
          <a:p>
            <a:pPr algn="ctr"/>
            <a:r>
              <a:rPr lang="cy-GB" sz="4000" b="0" i="0" u="none" strike="noStrike" dirty="0">
                <a:solidFill>
                  <a:srgbClr val="000000"/>
                </a:solidFill>
                <a:effectLst/>
                <a:latin typeface="Arial" panose="020B0604020202020204" pitchFamily="34" charset="0"/>
              </a:rPr>
              <a:t>Adolygiadau achos difrifol a'u heffaith ar ymarfer </a:t>
            </a:r>
            <a:br>
              <a:rPr lang="cy-GB" sz="4000" b="0" i="0" u="none" strike="noStrike" dirty="0">
                <a:solidFill>
                  <a:srgbClr val="000000"/>
                </a:solidFill>
                <a:effectLst/>
                <a:latin typeface="Arial" panose="020B0604020202020204" pitchFamily="34" charset="0"/>
              </a:rPr>
            </a:br>
            <a:r>
              <a:rPr lang="en-GB" sz="4000" b="0" i="0" u="none" strike="noStrike" dirty="0">
                <a:solidFill>
                  <a:srgbClr val="4E75A3"/>
                </a:solidFill>
                <a:effectLst/>
                <a:latin typeface="Arial" panose="020B0604020202020204" pitchFamily="34" charset="0"/>
              </a:rPr>
              <a:t>Serious case reviews and their impact on practice </a:t>
            </a:r>
            <a:endParaRPr lang="en-GB" sz="4000" dirty="0"/>
          </a:p>
        </p:txBody>
      </p:sp>
      <p:sp>
        <p:nvSpPr>
          <p:cNvPr id="3" name="Content Placeholder 2">
            <a:extLst>
              <a:ext uri="{FF2B5EF4-FFF2-40B4-BE49-F238E27FC236}">
                <a16:creationId xmlns:a16="http://schemas.microsoft.com/office/drawing/2014/main" id="{28EC7073-4406-6144-5EBB-5FE0D594A69C}"/>
              </a:ext>
            </a:extLst>
          </p:cNvPr>
          <p:cNvSpPr>
            <a:spLocks noGrp="1"/>
          </p:cNvSpPr>
          <p:nvPr>
            <p:ph sz="half" idx="1"/>
          </p:nvPr>
        </p:nvSpPr>
        <p:spPr>
          <a:xfrm>
            <a:off x="251520" y="2420888"/>
            <a:ext cx="3886200" cy="4351338"/>
          </a:xfrm>
        </p:spPr>
        <p:txBody>
          <a:bodyPr>
            <a:normAutofit/>
          </a:bodyPr>
          <a:lstStyle/>
          <a:p>
            <a:r>
              <a:rPr lang="cy-GB" sz="2400" b="0" i="0" u="none" strike="noStrike" dirty="0">
                <a:solidFill>
                  <a:srgbClr val="000000"/>
                </a:solidFill>
                <a:effectLst/>
                <a:latin typeface="Arial" panose="020B0604020202020204" pitchFamily="34" charset="0"/>
              </a:rPr>
              <a:t>Sefydlu a nodi cyfleoedd dysgu</a:t>
            </a:r>
            <a:r>
              <a:rPr lang="cy-GB" sz="2400" b="0" i="0" dirty="0">
                <a:solidFill>
                  <a:srgbClr val="000000"/>
                </a:solidFill>
                <a:effectLst/>
                <a:latin typeface="Arial" panose="020B0604020202020204" pitchFamily="34" charset="0"/>
              </a:rPr>
              <a:t>​</a:t>
            </a:r>
            <a:br>
              <a:rPr lang="cy-GB" sz="2400" b="0" i="0" dirty="0">
                <a:solidFill>
                  <a:srgbClr val="000000"/>
                </a:solidFill>
                <a:effectLst/>
                <a:latin typeface="Arial" panose="020B0604020202020204" pitchFamily="34" charset="0"/>
              </a:rPr>
            </a:br>
            <a:r>
              <a:rPr lang="cy-GB" sz="2400" b="0" i="0" u="none" strike="noStrike" dirty="0">
                <a:solidFill>
                  <a:srgbClr val="000000"/>
                </a:solidFill>
                <a:effectLst/>
                <a:latin typeface="Arial" panose="020B0604020202020204" pitchFamily="34" charset="0"/>
              </a:rPr>
              <a:t>Gwella dulliau cydweithio/ </a:t>
            </a:r>
            <a:r>
              <a:rPr lang="cy-GB" sz="2400" b="0" i="0" u="none" strike="noStrike" dirty="0" err="1">
                <a:solidFill>
                  <a:srgbClr val="000000"/>
                </a:solidFill>
                <a:effectLst/>
                <a:latin typeface="Arial" panose="020B0604020202020204" pitchFamily="34" charset="0"/>
              </a:rPr>
              <a:t>amlasiantaethol</a:t>
            </a:r>
            <a:endParaRPr lang="en-GB" sz="2400" dirty="0"/>
          </a:p>
        </p:txBody>
      </p:sp>
      <p:sp>
        <p:nvSpPr>
          <p:cNvPr id="4" name="Content Placeholder 3">
            <a:extLst>
              <a:ext uri="{FF2B5EF4-FFF2-40B4-BE49-F238E27FC236}">
                <a16:creationId xmlns:a16="http://schemas.microsoft.com/office/drawing/2014/main" id="{1142E737-7DEF-71FF-5692-7C9C74B56312}"/>
              </a:ext>
            </a:extLst>
          </p:cNvPr>
          <p:cNvSpPr>
            <a:spLocks noGrp="1"/>
          </p:cNvSpPr>
          <p:nvPr>
            <p:ph sz="half" idx="2"/>
          </p:nvPr>
        </p:nvSpPr>
        <p:spPr>
          <a:xfrm>
            <a:off x="4788024" y="2420888"/>
            <a:ext cx="3886200" cy="4351338"/>
          </a:xfrm>
        </p:spPr>
        <p:txBody>
          <a:bodyPr/>
          <a:lstStyle/>
          <a:p>
            <a:pPr algn="l" rtl="0" fontAlgn="base">
              <a:buFont typeface="Arial" panose="020B0604020202020204" pitchFamily="34" charset="0"/>
              <a:buChar char="•"/>
            </a:pPr>
            <a:r>
              <a:rPr lang="en-GB" sz="2400" b="0" i="0" u="none" strike="noStrike" dirty="0">
                <a:solidFill>
                  <a:srgbClr val="4E75A3"/>
                </a:solidFill>
                <a:effectLst/>
                <a:latin typeface="Arial" panose="020B0604020202020204" pitchFamily="34" charset="0"/>
              </a:rPr>
              <a:t>Establish and identify learning opportunities</a:t>
            </a:r>
            <a:r>
              <a:rPr lang="en-US" sz="2400" b="0" i="0" dirty="0">
                <a:solidFill>
                  <a:srgbClr val="4E75A3"/>
                </a:solidFill>
                <a:effectLst/>
                <a:latin typeface="Arial" panose="020B0604020202020204" pitchFamily="34" charset="0"/>
              </a:rPr>
              <a:t>​</a:t>
            </a:r>
            <a:endParaRPr lang="en-US" sz="24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2400" b="0" i="0" u="none" strike="noStrike" dirty="0">
                <a:solidFill>
                  <a:srgbClr val="4E75A3"/>
                </a:solidFill>
                <a:effectLst/>
                <a:latin typeface="Arial" panose="020B0604020202020204" pitchFamily="34" charset="0"/>
              </a:rPr>
              <a:t>Improve collaboration/ multiagency approaches</a:t>
            </a:r>
            <a:endParaRPr lang="en-US" sz="2400" b="0" i="0" dirty="0">
              <a:solidFill>
                <a:srgbClr val="000000"/>
              </a:solidFill>
              <a:effectLst/>
              <a:latin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827936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8F0A75C6-03AE-D391-FA05-80B09716DBC0}"/>
              </a:ext>
            </a:extLst>
          </p:cNvPr>
          <p:cNvSpPr>
            <a:spLocks noGrp="1" noChangeArrowheads="1"/>
          </p:cNvSpPr>
          <p:nvPr>
            <p:ph type="title"/>
          </p:nvPr>
        </p:nvSpPr>
        <p:spPr>
          <a:xfrm>
            <a:off x="457200" y="274638"/>
            <a:ext cx="8229600" cy="706437"/>
          </a:xfrm>
        </p:spPr>
        <p:txBody>
          <a:bodyPr>
            <a:noAutofit/>
          </a:bodyPr>
          <a:lstStyle/>
          <a:p>
            <a:pPr algn="ctr"/>
            <a:r>
              <a:rPr lang="en-GB" altLang="en-US" sz="4400" b="1" dirty="0" err="1">
                <a:latin typeface="Arial"/>
                <a:cs typeface="Arial"/>
              </a:rPr>
              <a:t>Diogelu</a:t>
            </a:r>
            <a:r>
              <a:rPr lang="en-GB" altLang="en-US" sz="4400" b="1" dirty="0">
                <a:latin typeface="Arial"/>
                <a:cs typeface="Arial"/>
              </a:rPr>
              <a:t> </a:t>
            </a:r>
            <a:r>
              <a:rPr lang="en-GB" altLang="en-US" sz="4400" b="1" dirty="0" err="1">
                <a:latin typeface="Arial"/>
                <a:cs typeface="Arial"/>
              </a:rPr>
              <a:t>ar</a:t>
            </a:r>
            <a:r>
              <a:rPr lang="en-GB" altLang="en-US" sz="4400" b="1" dirty="0">
                <a:latin typeface="Arial"/>
                <a:cs typeface="Arial"/>
              </a:rPr>
              <a:t> draws </a:t>
            </a:r>
            <a:r>
              <a:rPr lang="en-GB" altLang="en-US" sz="4400" b="1" dirty="0" err="1">
                <a:latin typeface="Arial"/>
                <a:cs typeface="Arial"/>
              </a:rPr>
              <a:t>yr</a:t>
            </a:r>
            <a:r>
              <a:rPr lang="en-GB" altLang="en-US" sz="4400" b="1" dirty="0">
                <a:latin typeface="Arial"/>
                <a:cs typeface="Arial"/>
              </a:rPr>
              <a:t> DU</a:t>
            </a:r>
            <a:br>
              <a:rPr lang="en-GB" altLang="en-US" sz="4400" b="1" dirty="0">
                <a:latin typeface="Arial"/>
                <a:ea typeface="Calibri Light"/>
                <a:cs typeface="Calibri Light"/>
              </a:rPr>
            </a:b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5DBEA683-107D-1AE9-1EC9-C00A9868770B}"/>
              </a:ext>
            </a:extLst>
          </p:cNvPr>
          <p:cNvSpPr>
            <a:spLocks noGrp="1"/>
          </p:cNvSpPr>
          <p:nvPr>
            <p:ph idx="1"/>
          </p:nvPr>
        </p:nvSpPr>
        <p:spPr>
          <a:xfrm>
            <a:off x="395536" y="833298"/>
            <a:ext cx="8229600" cy="5266581"/>
          </a:xfrm>
        </p:spPr>
        <p:txBody>
          <a:bodyPr vert="horz" lIns="91440" tIns="45720" rIns="91440" bIns="45720" rtlCol="0" anchor="t">
            <a:normAutofit fontScale="92500" lnSpcReduction="10000"/>
          </a:bodyPr>
          <a:lstStyle/>
          <a:p>
            <a:pPr marL="0" indent="0">
              <a:buNone/>
              <a:defRPr/>
            </a:pPr>
            <a:r>
              <a:rPr lang="en-GB" sz="1800" dirty="0">
                <a:solidFill>
                  <a:srgbClr val="202124"/>
                </a:solidFill>
                <a:latin typeface="Arial"/>
                <a:cs typeface="Arial"/>
              </a:rPr>
              <a:t>Mae </a:t>
            </a:r>
            <a:r>
              <a:rPr lang="en-GB" sz="1800" err="1">
                <a:solidFill>
                  <a:srgbClr val="202124"/>
                </a:solidFill>
                <a:latin typeface="Arial"/>
                <a:cs typeface="Arial"/>
              </a:rPr>
              <a:t>gan</a:t>
            </a:r>
            <a:r>
              <a:rPr lang="en-GB" sz="1800" dirty="0">
                <a:solidFill>
                  <a:srgbClr val="202124"/>
                </a:solidFill>
                <a:latin typeface="Arial"/>
                <a:cs typeface="Arial"/>
              </a:rPr>
              <a:t> </a:t>
            </a:r>
            <a:r>
              <a:rPr lang="en-GB" sz="1800" err="1">
                <a:solidFill>
                  <a:srgbClr val="202124"/>
                </a:solidFill>
                <a:latin typeface="Arial"/>
                <a:cs typeface="Arial"/>
              </a:rPr>
              <a:t>bedair</a:t>
            </a:r>
            <a:r>
              <a:rPr lang="en-GB" sz="1800" dirty="0">
                <a:solidFill>
                  <a:srgbClr val="202124"/>
                </a:solidFill>
                <a:latin typeface="Arial"/>
                <a:cs typeface="Arial"/>
              </a:rPr>
              <a:t> </a:t>
            </a:r>
            <a:r>
              <a:rPr lang="en-GB" sz="1800" err="1">
                <a:solidFill>
                  <a:srgbClr val="202124"/>
                </a:solidFill>
                <a:latin typeface="Arial"/>
                <a:cs typeface="Arial"/>
              </a:rPr>
              <a:t>gwlad</a:t>
            </a:r>
            <a:r>
              <a:rPr lang="en-GB" sz="1800" dirty="0">
                <a:solidFill>
                  <a:srgbClr val="202124"/>
                </a:solidFill>
                <a:latin typeface="Arial"/>
                <a:cs typeface="Arial"/>
              </a:rPr>
              <a:t> y DU – Cymru, </a:t>
            </a:r>
            <a:r>
              <a:rPr lang="en-GB" sz="1800" err="1">
                <a:solidFill>
                  <a:srgbClr val="202124"/>
                </a:solidFill>
                <a:latin typeface="Arial"/>
                <a:cs typeface="Arial"/>
              </a:rPr>
              <a:t>Lloegr</a:t>
            </a:r>
            <a:r>
              <a:rPr lang="en-GB" sz="1800" dirty="0">
                <a:solidFill>
                  <a:srgbClr val="202124"/>
                </a:solidFill>
                <a:latin typeface="Arial"/>
                <a:cs typeface="Arial"/>
              </a:rPr>
              <a:t>, </a:t>
            </a:r>
            <a:r>
              <a:rPr lang="en-GB" sz="1800" err="1">
                <a:solidFill>
                  <a:srgbClr val="202124"/>
                </a:solidFill>
                <a:latin typeface="Arial"/>
                <a:cs typeface="Arial"/>
              </a:rPr>
              <a:t>Gogledd</a:t>
            </a:r>
            <a:r>
              <a:rPr lang="en-GB" sz="1800" dirty="0">
                <a:solidFill>
                  <a:srgbClr val="202124"/>
                </a:solidFill>
                <a:latin typeface="Arial"/>
                <a:cs typeface="Arial"/>
              </a:rPr>
              <a:t> </a:t>
            </a:r>
            <a:r>
              <a:rPr lang="en-GB" sz="1800" err="1">
                <a:solidFill>
                  <a:srgbClr val="202124"/>
                </a:solidFill>
                <a:latin typeface="Arial"/>
                <a:cs typeface="Arial"/>
              </a:rPr>
              <a:t>Iwerddon</a:t>
            </a:r>
            <a:r>
              <a:rPr lang="en-GB" sz="1800" dirty="0">
                <a:solidFill>
                  <a:srgbClr val="202124"/>
                </a:solidFill>
                <a:latin typeface="Arial"/>
                <a:cs typeface="Arial"/>
              </a:rPr>
              <a:t> </a:t>
            </a:r>
            <a:r>
              <a:rPr lang="en-GB" sz="1800" err="1">
                <a:solidFill>
                  <a:srgbClr val="202124"/>
                </a:solidFill>
                <a:latin typeface="Arial"/>
                <a:cs typeface="Arial"/>
              </a:rPr>
              <a:t>a’r</a:t>
            </a:r>
            <a:r>
              <a:rPr lang="en-GB" sz="1800" dirty="0">
                <a:solidFill>
                  <a:srgbClr val="202124"/>
                </a:solidFill>
                <a:latin typeface="Arial"/>
                <a:cs typeface="Arial"/>
              </a:rPr>
              <a:t> Alban – </a:t>
            </a:r>
            <a:r>
              <a:rPr lang="en-GB" sz="1800" err="1">
                <a:solidFill>
                  <a:srgbClr val="202124"/>
                </a:solidFill>
                <a:latin typeface="Arial"/>
                <a:cs typeface="Arial"/>
              </a:rPr>
              <a:t>eu</a:t>
            </a:r>
            <a:r>
              <a:rPr lang="en-GB" sz="1800" dirty="0">
                <a:solidFill>
                  <a:srgbClr val="202124"/>
                </a:solidFill>
                <a:latin typeface="Arial"/>
                <a:cs typeface="Arial"/>
              </a:rPr>
              <a:t> system </a:t>
            </a:r>
            <a:r>
              <a:rPr lang="en-GB" sz="1800" err="1">
                <a:solidFill>
                  <a:srgbClr val="202124"/>
                </a:solidFill>
                <a:latin typeface="Arial"/>
                <a:cs typeface="Arial"/>
              </a:rPr>
              <a:t>amddiffyn</a:t>
            </a:r>
            <a:r>
              <a:rPr lang="en-GB" sz="1800" dirty="0">
                <a:solidFill>
                  <a:srgbClr val="202124"/>
                </a:solidFill>
                <a:latin typeface="Arial"/>
                <a:cs typeface="Arial"/>
              </a:rPr>
              <a:t> plant </a:t>
            </a:r>
            <a:r>
              <a:rPr lang="en-GB" sz="1800" err="1">
                <a:solidFill>
                  <a:srgbClr val="202124"/>
                </a:solidFill>
                <a:latin typeface="Arial"/>
                <a:cs typeface="Arial"/>
              </a:rPr>
              <a:t>eu</a:t>
            </a:r>
            <a:r>
              <a:rPr lang="en-GB" sz="1800" dirty="0">
                <a:solidFill>
                  <a:srgbClr val="202124"/>
                </a:solidFill>
                <a:latin typeface="Arial"/>
                <a:cs typeface="Arial"/>
              </a:rPr>
              <a:t> </a:t>
            </a:r>
            <a:r>
              <a:rPr lang="en-GB" sz="1800" err="1">
                <a:solidFill>
                  <a:srgbClr val="202124"/>
                </a:solidFill>
                <a:latin typeface="Arial"/>
                <a:cs typeface="Arial"/>
              </a:rPr>
              <a:t>hunain</a:t>
            </a:r>
            <a:r>
              <a:rPr lang="en-GB" sz="1800" dirty="0">
                <a:solidFill>
                  <a:srgbClr val="202124"/>
                </a:solidFill>
                <a:latin typeface="Arial"/>
                <a:cs typeface="Arial"/>
              </a:rPr>
              <a:t> a </a:t>
            </a:r>
            <a:r>
              <a:rPr lang="en-GB" sz="1800" err="1">
                <a:solidFill>
                  <a:srgbClr val="202124"/>
                </a:solidFill>
                <a:latin typeface="Arial"/>
                <a:cs typeface="Arial"/>
              </a:rPr>
              <a:t>chyfreithiau</a:t>
            </a:r>
            <a:r>
              <a:rPr lang="en-GB" sz="1800" dirty="0">
                <a:solidFill>
                  <a:srgbClr val="202124"/>
                </a:solidFill>
                <a:latin typeface="Arial"/>
                <a:cs typeface="Arial"/>
              </a:rPr>
              <a:t> </a:t>
            </a:r>
            <a:r>
              <a:rPr lang="en-GB" sz="1800" err="1">
                <a:solidFill>
                  <a:srgbClr val="202124"/>
                </a:solidFill>
                <a:latin typeface="Arial"/>
                <a:cs typeface="Arial"/>
              </a:rPr>
              <a:t>i</a:t>
            </a:r>
            <a:r>
              <a:rPr lang="en-GB" sz="1800" dirty="0">
                <a:solidFill>
                  <a:srgbClr val="202124"/>
                </a:solidFill>
                <a:latin typeface="Arial"/>
                <a:cs typeface="Arial"/>
              </a:rPr>
              <a:t> </a:t>
            </a:r>
            <a:r>
              <a:rPr lang="en-GB" sz="1800" err="1">
                <a:solidFill>
                  <a:srgbClr val="202124"/>
                </a:solidFill>
                <a:latin typeface="Arial"/>
                <a:cs typeface="Arial"/>
              </a:rPr>
              <a:t>helpu</a:t>
            </a:r>
            <a:r>
              <a:rPr lang="en-GB" sz="1800" dirty="0">
                <a:solidFill>
                  <a:srgbClr val="202124"/>
                </a:solidFill>
                <a:latin typeface="Arial"/>
                <a:cs typeface="Arial"/>
              </a:rPr>
              <a:t> </a:t>
            </a:r>
            <a:r>
              <a:rPr lang="en-GB" sz="1800" err="1">
                <a:solidFill>
                  <a:srgbClr val="202124"/>
                </a:solidFill>
                <a:latin typeface="Arial"/>
                <a:cs typeface="Arial"/>
              </a:rPr>
              <a:t>i</a:t>
            </a:r>
            <a:r>
              <a:rPr lang="en-GB" sz="1800" dirty="0">
                <a:solidFill>
                  <a:srgbClr val="202124"/>
                </a:solidFill>
                <a:latin typeface="Arial"/>
                <a:cs typeface="Arial"/>
              </a:rPr>
              <a:t> </a:t>
            </a:r>
            <a:r>
              <a:rPr lang="en-GB" sz="1800" err="1">
                <a:solidFill>
                  <a:srgbClr val="202124"/>
                </a:solidFill>
                <a:latin typeface="Arial"/>
                <a:cs typeface="Arial"/>
              </a:rPr>
              <a:t>amddiffyn</a:t>
            </a:r>
            <a:r>
              <a:rPr lang="en-GB" sz="1800" dirty="0">
                <a:solidFill>
                  <a:srgbClr val="202124"/>
                </a:solidFill>
                <a:latin typeface="Arial"/>
                <a:cs typeface="Arial"/>
              </a:rPr>
              <a:t> plant </a:t>
            </a:r>
            <a:r>
              <a:rPr lang="en-GB" sz="1800" err="1">
                <a:solidFill>
                  <a:srgbClr val="202124"/>
                </a:solidFill>
                <a:latin typeface="Arial"/>
                <a:cs typeface="Arial"/>
              </a:rPr>
              <a:t>rhag</a:t>
            </a:r>
            <a:r>
              <a:rPr lang="en-GB" sz="1800" dirty="0">
                <a:solidFill>
                  <a:srgbClr val="202124"/>
                </a:solidFill>
                <a:latin typeface="Arial"/>
                <a:cs typeface="Arial"/>
              </a:rPr>
              <a:t> </a:t>
            </a:r>
            <a:r>
              <a:rPr lang="en-GB" sz="1800" err="1">
                <a:solidFill>
                  <a:srgbClr val="202124"/>
                </a:solidFill>
                <a:latin typeface="Arial"/>
                <a:cs typeface="Arial"/>
              </a:rPr>
              <a:t>camdriniaeth</a:t>
            </a:r>
            <a:r>
              <a:rPr lang="en-GB" sz="1800" dirty="0">
                <a:solidFill>
                  <a:srgbClr val="202124"/>
                </a:solidFill>
                <a:latin typeface="Arial"/>
                <a:cs typeface="Arial"/>
              </a:rPr>
              <a:t> ac </a:t>
            </a:r>
            <a:r>
              <a:rPr lang="en-GB" sz="1800" err="1">
                <a:solidFill>
                  <a:srgbClr val="202124"/>
                </a:solidFill>
                <a:latin typeface="Arial"/>
                <a:cs typeface="Arial"/>
              </a:rPr>
              <a:t>esgeulustod</a:t>
            </a:r>
            <a:r>
              <a:rPr lang="en-GB" sz="1800" dirty="0">
                <a:solidFill>
                  <a:srgbClr val="202124"/>
                </a:solidFill>
                <a:latin typeface="Arial"/>
                <a:cs typeface="Arial"/>
              </a:rPr>
              <a:t>.</a:t>
            </a:r>
            <a:endParaRPr lang="en-US" sz="1800">
              <a:latin typeface="Arial"/>
              <a:cs typeface="Arial"/>
            </a:endParaRPr>
          </a:p>
          <a:p>
            <a:pPr marL="0" indent="0">
              <a:buNone/>
              <a:defRPr/>
            </a:pPr>
            <a:r>
              <a:rPr lang="en-GB" sz="1800" dirty="0">
                <a:solidFill>
                  <a:srgbClr val="202124"/>
                </a:solidFill>
                <a:latin typeface="Arial"/>
                <a:cs typeface="Arial"/>
              </a:rPr>
              <a:t>Mae </a:t>
            </a:r>
            <a:r>
              <a:rPr lang="en-GB" sz="1800" dirty="0" err="1">
                <a:solidFill>
                  <a:srgbClr val="202124"/>
                </a:solidFill>
                <a:latin typeface="Arial"/>
                <a:cs typeface="Arial"/>
              </a:rPr>
              <a:t>gan</a:t>
            </a:r>
            <a:r>
              <a:rPr lang="en-GB" sz="1800" dirty="0">
                <a:solidFill>
                  <a:srgbClr val="202124"/>
                </a:solidFill>
                <a:latin typeface="Arial"/>
                <a:cs typeface="Arial"/>
              </a:rPr>
              <a:t> bob </a:t>
            </a:r>
            <a:r>
              <a:rPr lang="en-GB" sz="1800" dirty="0" err="1">
                <a:solidFill>
                  <a:srgbClr val="202124"/>
                </a:solidFill>
                <a:latin typeface="Arial"/>
                <a:cs typeface="Arial"/>
              </a:rPr>
              <a:t>gwlad</a:t>
            </a:r>
            <a:r>
              <a:rPr lang="en-GB" sz="1800" dirty="0">
                <a:solidFill>
                  <a:srgbClr val="202124"/>
                </a:solidFill>
                <a:latin typeface="Arial"/>
                <a:cs typeface="Arial"/>
              </a:rPr>
              <a:t> </a:t>
            </a:r>
            <a:r>
              <a:rPr lang="en-GB" sz="1800" dirty="0" err="1">
                <a:solidFill>
                  <a:srgbClr val="202124"/>
                </a:solidFill>
                <a:latin typeface="Arial"/>
                <a:cs typeface="Arial"/>
              </a:rPr>
              <a:t>fframwaith</a:t>
            </a:r>
            <a:r>
              <a:rPr lang="en-GB" sz="1800" dirty="0">
                <a:solidFill>
                  <a:srgbClr val="202124"/>
                </a:solidFill>
                <a:latin typeface="Arial"/>
                <a:cs typeface="Arial"/>
              </a:rPr>
              <a:t> o </a:t>
            </a:r>
            <a:r>
              <a:rPr lang="en-GB" sz="1800" dirty="0" err="1">
                <a:solidFill>
                  <a:srgbClr val="202124"/>
                </a:solidFill>
                <a:latin typeface="Arial"/>
                <a:cs typeface="Arial"/>
              </a:rPr>
              <a:t>ddeddfwriaeth</a:t>
            </a:r>
            <a:r>
              <a:rPr lang="en-GB" sz="1800" dirty="0">
                <a:solidFill>
                  <a:srgbClr val="202124"/>
                </a:solidFill>
                <a:latin typeface="Arial"/>
                <a:cs typeface="Arial"/>
              </a:rPr>
              <a:t>, </a:t>
            </a:r>
            <a:r>
              <a:rPr lang="en-GB" sz="1800" dirty="0" err="1">
                <a:solidFill>
                  <a:srgbClr val="202124"/>
                </a:solidFill>
                <a:latin typeface="Arial"/>
                <a:cs typeface="Arial"/>
              </a:rPr>
              <a:t>canllawiau</a:t>
            </a:r>
            <a:r>
              <a:rPr lang="en-GB" sz="1800" dirty="0">
                <a:solidFill>
                  <a:srgbClr val="202124"/>
                </a:solidFill>
                <a:latin typeface="Arial"/>
                <a:cs typeface="Arial"/>
              </a:rPr>
              <a:t> ac </a:t>
            </a:r>
            <a:r>
              <a:rPr lang="en-GB" sz="1800" dirty="0" err="1">
                <a:solidFill>
                  <a:srgbClr val="202124"/>
                </a:solidFill>
                <a:latin typeface="Arial"/>
                <a:cs typeface="Arial"/>
              </a:rPr>
              <a:t>arferion</a:t>
            </a:r>
            <a:r>
              <a:rPr lang="en-GB" sz="1800" dirty="0">
                <a:solidFill>
                  <a:srgbClr val="202124"/>
                </a:solidFill>
                <a:latin typeface="Arial"/>
                <a:cs typeface="Arial"/>
              </a:rPr>
              <a:t> </a:t>
            </a:r>
            <a:r>
              <a:rPr lang="en-GB" sz="1800" dirty="0" err="1">
                <a:solidFill>
                  <a:srgbClr val="202124"/>
                </a:solidFill>
                <a:latin typeface="Arial"/>
                <a:cs typeface="Arial"/>
              </a:rPr>
              <a:t>i</a:t>
            </a:r>
            <a:r>
              <a:rPr lang="en-GB" sz="1800" dirty="0">
                <a:solidFill>
                  <a:srgbClr val="202124"/>
                </a:solidFill>
                <a:latin typeface="Arial"/>
                <a:cs typeface="Arial"/>
              </a:rPr>
              <a:t> nodi plant </a:t>
            </a:r>
            <a:r>
              <a:rPr lang="en-GB" sz="1800" dirty="0" err="1">
                <a:solidFill>
                  <a:srgbClr val="202124"/>
                </a:solidFill>
                <a:latin typeface="Arial"/>
                <a:cs typeface="Arial"/>
              </a:rPr>
              <a:t>sydd</a:t>
            </a:r>
            <a:r>
              <a:rPr lang="en-GB" sz="1800" dirty="0">
                <a:solidFill>
                  <a:srgbClr val="202124"/>
                </a:solidFill>
                <a:latin typeface="Arial"/>
                <a:cs typeface="Arial"/>
              </a:rPr>
              <a:t> </a:t>
            </a:r>
            <a:r>
              <a:rPr lang="en-GB" sz="1800" dirty="0" err="1">
                <a:solidFill>
                  <a:srgbClr val="202124"/>
                </a:solidFill>
                <a:latin typeface="Arial"/>
                <a:cs typeface="Arial"/>
              </a:rPr>
              <a:t>mewn</a:t>
            </a:r>
            <a:r>
              <a:rPr lang="en-GB" sz="1800" dirty="0">
                <a:solidFill>
                  <a:srgbClr val="202124"/>
                </a:solidFill>
                <a:latin typeface="Arial"/>
                <a:cs typeface="Arial"/>
              </a:rPr>
              <a:t> </a:t>
            </a:r>
            <a:r>
              <a:rPr lang="en-GB" sz="1800" dirty="0" err="1">
                <a:solidFill>
                  <a:srgbClr val="202124"/>
                </a:solidFill>
                <a:latin typeface="Arial"/>
                <a:cs typeface="Arial"/>
              </a:rPr>
              <a:t>perygl</a:t>
            </a:r>
            <a:r>
              <a:rPr lang="en-GB" sz="1800" dirty="0">
                <a:solidFill>
                  <a:srgbClr val="202124"/>
                </a:solidFill>
                <a:latin typeface="Arial"/>
                <a:cs typeface="Arial"/>
              </a:rPr>
              <a:t> o </a:t>
            </a:r>
            <a:r>
              <a:rPr lang="en-GB" sz="1800" dirty="0" err="1">
                <a:solidFill>
                  <a:srgbClr val="202124"/>
                </a:solidFill>
                <a:latin typeface="Arial"/>
                <a:cs typeface="Arial"/>
              </a:rPr>
              <a:t>niwed</a:t>
            </a:r>
            <a:r>
              <a:rPr lang="en-GB" sz="1800" dirty="0">
                <a:solidFill>
                  <a:srgbClr val="202124"/>
                </a:solidFill>
                <a:latin typeface="Arial"/>
                <a:cs typeface="Arial"/>
              </a:rPr>
              <a:t>, </a:t>
            </a:r>
            <a:r>
              <a:rPr lang="en-GB" sz="1800" dirty="0" err="1">
                <a:solidFill>
                  <a:srgbClr val="202124"/>
                </a:solidFill>
                <a:latin typeface="Arial"/>
                <a:cs typeface="Arial"/>
              </a:rPr>
              <a:t>cymryd</a:t>
            </a:r>
            <a:r>
              <a:rPr lang="en-GB" sz="1800" dirty="0">
                <a:solidFill>
                  <a:srgbClr val="202124"/>
                </a:solidFill>
                <a:latin typeface="Arial"/>
                <a:cs typeface="Arial"/>
              </a:rPr>
              <a:t> </a:t>
            </a:r>
            <a:r>
              <a:rPr lang="en-GB" sz="1800" dirty="0" err="1">
                <a:solidFill>
                  <a:srgbClr val="202124"/>
                </a:solidFill>
                <a:latin typeface="Arial"/>
                <a:cs typeface="Arial"/>
              </a:rPr>
              <a:t>camau</a:t>
            </a:r>
            <a:r>
              <a:rPr lang="en-GB" sz="1800" dirty="0">
                <a:solidFill>
                  <a:srgbClr val="202124"/>
                </a:solidFill>
                <a:latin typeface="Arial"/>
                <a:cs typeface="Arial"/>
              </a:rPr>
              <a:t> </a:t>
            </a:r>
            <a:r>
              <a:rPr lang="en-GB" sz="1800" dirty="0" err="1">
                <a:solidFill>
                  <a:srgbClr val="202124"/>
                </a:solidFill>
                <a:latin typeface="Arial"/>
                <a:cs typeface="Arial"/>
              </a:rPr>
              <a:t>i</a:t>
            </a:r>
            <a:r>
              <a:rPr lang="en-GB" sz="1800" dirty="0">
                <a:solidFill>
                  <a:srgbClr val="202124"/>
                </a:solidFill>
                <a:latin typeface="Arial"/>
                <a:cs typeface="Arial"/>
              </a:rPr>
              <a:t> </a:t>
            </a:r>
            <a:r>
              <a:rPr lang="en-GB" sz="1800" dirty="0" err="1">
                <a:solidFill>
                  <a:srgbClr val="202124"/>
                </a:solidFill>
                <a:latin typeface="Arial"/>
                <a:cs typeface="Arial"/>
              </a:rPr>
              <a:t>amddiffyn</a:t>
            </a:r>
            <a:r>
              <a:rPr lang="en-GB" sz="1800" dirty="0">
                <a:solidFill>
                  <a:srgbClr val="202124"/>
                </a:solidFill>
                <a:latin typeface="Arial"/>
                <a:cs typeface="Arial"/>
              </a:rPr>
              <a:t> y plant </a:t>
            </a:r>
            <a:r>
              <a:rPr lang="en-GB" sz="1800" dirty="0" err="1">
                <a:solidFill>
                  <a:srgbClr val="202124"/>
                </a:solidFill>
                <a:latin typeface="Arial"/>
                <a:cs typeface="Arial"/>
              </a:rPr>
              <a:t>hynny</a:t>
            </a:r>
            <a:r>
              <a:rPr lang="en-GB" sz="1800" dirty="0">
                <a:solidFill>
                  <a:srgbClr val="202124"/>
                </a:solidFill>
                <a:latin typeface="Arial"/>
                <a:cs typeface="Arial"/>
              </a:rPr>
              <a:t> ac </a:t>
            </a:r>
            <a:r>
              <a:rPr lang="en-GB" sz="1800" dirty="0" err="1">
                <a:solidFill>
                  <a:srgbClr val="202124"/>
                </a:solidFill>
                <a:latin typeface="Arial"/>
                <a:cs typeface="Arial"/>
              </a:rPr>
              <a:t>atal</a:t>
            </a:r>
            <a:r>
              <a:rPr lang="en-GB" sz="1800" dirty="0">
                <a:solidFill>
                  <a:srgbClr val="202124"/>
                </a:solidFill>
                <a:latin typeface="Arial"/>
                <a:cs typeface="Arial"/>
              </a:rPr>
              <a:t> cam-</a:t>
            </a:r>
            <a:r>
              <a:rPr lang="en-GB" sz="1800" dirty="0" err="1">
                <a:solidFill>
                  <a:srgbClr val="202124"/>
                </a:solidFill>
                <a:latin typeface="Arial"/>
                <a:cs typeface="Arial"/>
              </a:rPr>
              <a:t>drin</a:t>
            </a:r>
            <a:r>
              <a:rPr lang="en-GB" sz="1800" dirty="0">
                <a:solidFill>
                  <a:srgbClr val="202124"/>
                </a:solidFill>
                <a:latin typeface="Arial"/>
                <a:cs typeface="Arial"/>
              </a:rPr>
              <a:t> </a:t>
            </a:r>
            <a:r>
              <a:rPr lang="en-GB" sz="1800" dirty="0" err="1">
                <a:solidFill>
                  <a:srgbClr val="202124"/>
                </a:solidFill>
                <a:latin typeface="Arial"/>
                <a:cs typeface="Arial"/>
              </a:rPr>
              <a:t>pellach</a:t>
            </a:r>
            <a:r>
              <a:rPr lang="en-GB" sz="1800" dirty="0">
                <a:solidFill>
                  <a:srgbClr val="202124"/>
                </a:solidFill>
                <a:latin typeface="Arial"/>
                <a:cs typeface="Arial"/>
              </a:rPr>
              <a:t> </a:t>
            </a:r>
            <a:r>
              <a:rPr lang="en-GB" sz="1800" dirty="0" err="1">
                <a:solidFill>
                  <a:srgbClr val="202124"/>
                </a:solidFill>
                <a:latin typeface="Arial"/>
                <a:cs typeface="Arial"/>
              </a:rPr>
              <a:t>rhag</a:t>
            </a:r>
            <a:r>
              <a:rPr lang="en-GB" sz="1800" dirty="0">
                <a:solidFill>
                  <a:srgbClr val="202124"/>
                </a:solidFill>
                <a:latin typeface="Arial"/>
                <a:cs typeface="Arial"/>
              </a:rPr>
              <a:t> </a:t>
            </a:r>
            <a:r>
              <a:rPr lang="en-GB" sz="1800" dirty="0" err="1">
                <a:solidFill>
                  <a:srgbClr val="202124"/>
                </a:solidFill>
                <a:latin typeface="Arial"/>
                <a:cs typeface="Arial"/>
              </a:rPr>
              <a:t>digwydd</a:t>
            </a:r>
            <a:r>
              <a:rPr lang="en-GB" sz="1800" dirty="0">
                <a:solidFill>
                  <a:srgbClr val="202124"/>
                </a:solidFill>
                <a:latin typeface="Arial"/>
                <a:cs typeface="Arial"/>
              </a:rPr>
              <a:t>.
Mae </a:t>
            </a:r>
            <a:r>
              <a:rPr lang="en-GB" sz="1800" dirty="0" err="1">
                <a:solidFill>
                  <a:srgbClr val="202124"/>
                </a:solidFill>
                <a:latin typeface="Arial"/>
                <a:cs typeface="Arial"/>
              </a:rPr>
              <a:t>pob</a:t>
            </a:r>
            <a:r>
              <a:rPr lang="en-GB" sz="1800" dirty="0">
                <a:solidFill>
                  <a:srgbClr val="202124"/>
                </a:solidFill>
                <a:latin typeface="Arial"/>
                <a:cs typeface="Arial"/>
              </a:rPr>
              <a:t> </a:t>
            </a:r>
            <a:r>
              <a:rPr lang="en-GB" sz="1800" dirty="0" err="1">
                <a:solidFill>
                  <a:srgbClr val="202124"/>
                </a:solidFill>
                <a:latin typeface="Arial"/>
                <a:cs typeface="Arial"/>
              </a:rPr>
              <a:t>gwlad</a:t>
            </a:r>
            <a:r>
              <a:rPr lang="en-GB" sz="1800" dirty="0">
                <a:solidFill>
                  <a:srgbClr val="202124"/>
                </a:solidFill>
                <a:latin typeface="Arial"/>
                <a:cs typeface="Arial"/>
              </a:rPr>
              <a:t> </a:t>
            </a:r>
            <a:r>
              <a:rPr lang="en-GB" sz="1800" dirty="0" err="1">
                <a:solidFill>
                  <a:srgbClr val="202124"/>
                </a:solidFill>
                <a:latin typeface="Arial"/>
                <a:cs typeface="Arial"/>
              </a:rPr>
              <a:t>yn</a:t>
            </a:r>
            <a:r>
              <a:rPr lang="en-GB" sz="1800" dirty="0">
                <a:solidFill>
                  <a:srgbClr val="202124"/>
                </a:solidFill>
                <a:latin typeface="Arial"/>
                <a:cs typeface="Arial"/>
              </a:rPr>
              <a:t> y DU </a:t>
            </a:r>
            <a:r>
              <a:rPr lang="en-GB" sz="1800" dirty="0" err="1">
                <a:solidFill>
                  <a:srgbClr val="202124"/>
                </a:solidFill>
                <a:latin typeface="Arial"/>
                <a:cs typeface="Arial"/>
              </a:rPr>
              <a:t>yn</a:t>
            </a:r>
            <a:r>
              <a:rPr lang="en-GB" sz="1800" dirty="0">
                <a:solidFill>
                  <a:srgbClr val="202124"/>
                </a:solidFill>
                <a:latin typeface="Arial"/>
                <a:cs typeface="Arial"/>
              </a:rPr>
              <a:t> </a:t>
            </a:r>
            <a:r>
              <a:rPr lang="en-GB" sz="1800" dirty="0" err="1">
                <a:solidFill>
                  <a:srgbClr val="202124"/>
                </a:solidFill>
                <a:latin typeface="Arial"/>
                <a:cs typeface="Arial"/>
              </a:rPr>
              <a:t>gyfrifol</a:t>
            </a:r>
            <a:r>
              <a:rPr lang="en-GB" sz="1800" dirty="0">
                <a:solidFill>
                  <a:srgbClr val="202124"/>
                </a:solidFill>
                <a:latin typeface="Arial"/>
                <a:cs typeface="Arial"/>
              </a:rPr>
              <a:t> am </a:t>
            </a:r>
            <a:r>
              <a:rPr lang="en-GB" sz="1800" dirty="0" err="1">
                <a:solidFill>
                  <a:srgbClr val="202124"/>
                </a:solidFill>
                <a:latin typeface="Arial"/>
                <a:cs typeface="Arial"/>
              </a:rPr>
              <a:t>ei</a:t>
            </a:r>
            <a:r>
              <a:rPr lang="en-GB" sz="1800" dirty="0">
                <a:solidFill>
                  <a:srgbClr val="202124"/>
                </a:solidFill>
                <a:latin typeface="Arial"/>
                <a:cs typeface="Arial"/>
              </a:rPr>
              <a:t> </a:t>
            </a:r>
            <a:r>
              <a:rPr lang="en-GB" sz="1800" dirty="0" err="1">
                <a:solidFill>
                  <a:srgbClr val="202124"/>
                </a:solidFill>
                <a:latin typeface="Arial"/>
                <a:cs typeface="Arial"/>
              </a:rPr>
              <a:t>pholisïau</a:t>
            </a:r>
            <a:r>
              <a:rPr lang="en-GB" sz="1800" dirty="0">
                <a:solidFill>
                  <a:srgbClr val="202124"/>
                </a:solidFill>
                <a:latin typeface="Arial"/>
                <a:cs typeface="Arial"/>
              </a:rPr>
              <a:t> </a:t>
            </a:r>
            <a:r>
              <a:rPr lang="en-GB" sz="1800" dirty="0" err="1">
                <a:solidFill>
                  <a:srgbClr val="202124"/>
                </a:solidFill>
                <a:latin typeface="Arial"/>
                <a:cs typeface="Arial"/>
              </a:rPr>
              <a:t>a’i</a:t>
            </a:r>
            <a:r>
              <a:rPr lang="en-GB" sz="1800" dirty="0">
                <a:solidFill>
                  <a:srgbClr val="202124"/>
                </a:solidFill>
                <a:latin typeface="Arial"/>
                <a:cs typeface="Arial"/>
              </a:rPr>
              <a:t> </a:t>
            </a:r>
            <a:r>
              <a:rPr lang="en-GB" sz="1800" dirty="0" err="1">
                <a:solidFill>
                  <a:srgbClr val="202124"/>
                </a:solidFill>
                <a:latin typeface="Arial"/>
                <a:cs typeface="Arial"/>
              </a:rPr>
              <a:t>chyfreithiau</a:t>
            </a:r>
            <a:r>
              <a:rPr lang="en-GB" sz="1800" dirty="0">
                <a:solidFill>
                  <a:srgbClr val="202124"/>
                </a:solidFill>
                <a:latin typeface="Arial"/>
                <a:cs typeface="Arial"/>
              </a:rPr>
              <a:t> </a:t>
            </a:r>
            <a:r>
              <a:rPr lang="en-GB" sz="1800" dirty="0" err="1">
                <a:solidFill>
                  <a:srgbClr val="202124"/>
                </a:solidFill>
                <a:latin typeface="Arial"/>
                <a:cs typeface="Arial"/>
              </a:rPr>
              <a:t>ei</a:t>
            </a:r>
            <a:r>
              <a:rPr lang="en-GB" sz="1800" dirty="0">
                <a:solidFill>
                  <a:srgbClr val="202124"/>
                </a:solidFill>
                <a:latin typeface="Arial"/>
                <a:cs typeface="Arial"/>
              </a:rPr>
              <a:t> </a:t>
            </a:r>
            <a:r>
              <a:rPr lang="en-GB" sz="1800" dirty="0" err="1">
                <a:solidFill>
                  <a:srgbClr val="202124"/>
                </a:solidFill>
                <a:latin typeface="Arial"/>
                <a:cs typeface="Arial"/>
              </a:rPr>
              <a:t>hun</a:t>
            </a:r>
            <a:r>
              <a:rPr lang="en-GB" sz="1800" dirty="0">
                <a:solidFill>
                  <a:srgbClr val="202124"/>
                </a:solidFill>
                <a:latin typeface="Arial"/>
                <a:cs typeface="Arial"/>
              </a:rPr>
              <a:t> </a:t>
            </a:r>
            <a:r>
              <a:rPr lang="en-GB" sz="1800" dirty="0" err="1">
                <a:solidFill>
                  <a:srgbClr val="202124"/>
                </a:solidFill>
                <a:latin typeface="Arial"/>
                <a:cs typeface="Arial"/>
              </a:rPr>
              <a:t>ynghylch</a:t>
            </a:r>
            <a:r>
              <a:rPr lang="en-GB" sz="1800" dirty="0">
                <a:solidFill>
                  <a:srgbClr val="202124"/>
                </a:solidFill>
                <a:latin typeface="Arial"/>
                <a:cs typeface="Arial"/>
              </a:rPr>
              <a:t> </a:t>
            </a:r>
            <a:r>
              <a:rPr lang="en-GB" sz="1800" dirty="0" err="1">
                <a:solidFill>
                  <a:srgbClr val="202124"/>
                </a:solidFill>
                <a:latin typeface="Arial"/>
                <a:cs typeface="Arial"/>
              </a:rPr>
              <a:t>addysg</a:t>
            </a:r>
            <a:r>
              <a:rPr lang="en-GB" sz="1800" dirty="0">
                <a:solidFill>
                  <a:srgbClr val="202124"/>
                </a:solidFill>
                <a:latin typeface="Arial"/>
                <a:cs typeface="Arial"/>
              </a:rPr>
              <a:t>, iechyd a </a:t>
            </a:r>
            <a:r>
              <a:rPr lang="en-GB" sz="1800" dirty="0" err="1">
                <a:solidFill>
                  <a:srgbClr val="202124"/>
                </a:solidFill>
                <a:latin typeface="Arial"/>
                <a:cs typeface="Arial"/>
              </a:rPr>
              <a:t>lles</a:t>
            </a:r>
            <a:r>
              <a:rPr lang="en-GB" sz="1800" dirty="0">
                <a:solidFill>
                  <a:srgbClr val="202124"/>
                </a:solidFill>
                <a:latin typeface="Arial"/>
                <a:cs typeface="Arial"/>
              </a:rPr>
              <a:t> </a:t>
            </a:r>
            <a:r>
              <a:rPr lang="en-GB" sz="1800" dirty="0" err="1">
                <a:solidFill>
                  <a:srgbClr val="202124"/>
                </a:solidFill>
                <a:latin typeface="Arial"/>
                <a:cs typeface="Arial"/>
              </a:rPr>
              <a:t>cymdeithasol</a:t>
            </a:r>
            <a:r>
              <a:rPr lang="en-GB" sz="1800" dirty="0">
                <a:solidFill>
                  <a:srgbClr val="202124"/>
                </a:solidFill>
                <a:latin typeface="Arial"/>
                <a:cs typeface="Arial"/>
              </a:rPr>
              <a:t>. Mae </a:t>
            </a:r>
            <a:r>
              <a:rPr lang="en-GB" sz="1800" dirty="0" err="1">
                <a:solidFill>
                  <a:srgbClr val="202124"/>
                </a:solidFill>
                <a:latin typeface="Arial"/>
                <a:cs typeface="Arial"/>
              </a:rPr>
              <a:t>hyn</a:t>
            </a:r>
            <a:r>
              <a:rPr lang="en-GB" sz="1800" dirty="0">
                <a:solidFill>
                  <a:srgbClr val="202124"/>
                </a:solidFill>
                <a:latin typeface="Arial"/>
                <a:cs typeface="Arial"/>
              </a:rPr>
              <a:t> </a:t>
            </a:r>
            <a:r>
              <a:rPr lang="en-GB" sz="1800" dirty="0" err="1">
                <a:solidFill>
                  <a:srgbClr val="202124"/>
                </a:solidFill>
                <a:latin typeface="Arial"/>
                <a:cs typeface="Arial"/>
              </a:rPr>
              <a:t>yn</a:t>
            </a:r>
            <a:r>
              <a:rPr lang="en-GB" sz="1800" dirty="0">
                <a:solidFill>
                  <a:srgbClr val="202124"/>
                </a:solidFill>
                <a:latin typeface="Arial"/>
                <a:cs typeface="Arial"/>
              </a:rPr>
              <a:t> </a:t>
            </a:r>
            <a:r>
              <a:rPr lang="en-GB" sz="1800" dirty="0" err="1">
                <a:solidFill>
                  <a:srgbClr val="202124"/>
                </a:solidFill>
                <a:latin typeface="Arial"/>
                <a:cs typeface="Arial"/>
              </a:rPr>
              <a:t>cynnwys</a:t>
            </a:r>
            <a:r>
              <a:rPr lang="en-GB" sz="1800" dirty="0">
                <a:solidFill>
                  <a:srgbClr val="202124"/>
                </a:solidFill>
                <a:latin typeface="Arial"/>
                <a:cs typeface="Arial"/>
              </a:rPr>
              <a:t> y </a:t>
            </a:r>
            <a:r>
              <a:rPr lang="en-GB" sz="1800" dirty="0" err="1">
                <a:solidFill>
                  <a:srgbClr val="202124"/>
                </a:solidFill>
                <a:latin typeface="Arial"/>
                <a:cs typeface="Arial"/>
              </a:rPr>
              <a:t>rhan</a:t>
            </a:r>
            <a:r>
              <a:rPr lang="en-GB" sz="1800" dirty="0">
                <a:solidFill>
                  <a:srgbClr val="202124"/>
                </a:solidFill>
                <a:latin typeface="Arial"/>
                <a:cs typeface="Arial"/>
              </a:rPr>
              <a:t> </a:t>
            </a:r>
            <a:r>
              <a:rPr lang="en-GB" sz="1800" dirty="0" err="1">
                <a:solidFill>
                  <a:srgbClr val="202124"/>
                </a:solidFill>
                <a:latin typeface="Arial"/>
                <a:cs typeface="Arial"/>
              </a:rPr>
              <a:t>fwyaf</a:t>
            </a:r>
            <a:r>
              <a:rPr lang="en-GB" sz="1800" dirty="0">
                <a:solidFill>
                  <a:srgbClr val="202124"/>
                </a:solidFill>
                <a:latin typeface="Arial"/>
                <a:cs typeface="Arial"/>
              </a:rPr>
              <a:t> o </a:t>
            </a:r>
            <a:r>
              <a:rPr lang="en-GB" sz="1800" dirty="0" err="1">
                <a:solidFill>
                  <a:srgbClr val="202124"/>
                </a:solidFill>
                <a:latin typeface="Arial"/>
                <a:cs typeface="Arial"/>
              </a:rPr>
              <a:t>agweddau</a:t>
            </a:r>
            <a:r>
              <a:rPr lang="en-GB" sz="1800" dirty="0">
                <a:solidFill>
                  <a:srgbClr val="202124"/>
                </a:solidFill>
                <a:latin typeface="Arial"/>
                <a:cs typeface="Arial"/>
              </a:rPr>
              <a:t> </a:t>
            </a:r>
            <a:r>
              <a:rPr lang="en-GB" sz="1800" dirty="0" err="1">
                <a:solidFill>
                  <a:srgbClr val="202124"/>
                </a:solidFill>
                <a:latin typeface="Arial"/>
                <a:cs typeface="Arial"/>
              </a:rPr>
              <a:t>ar</a:t>
            </a:r>
            <a:r>
              <a:rPr lang="en-GB" sz="1800" dirty="0">
                <a:solidFill>
                  <a:srgbClr val="202124"/>
                </a:solidFill>
                <a:latin typeface="Arial"/>
                <a:cs typeface="Arial"/>
              </a:rPr>
              <a:t> </a:t>
            </a:r>
            <a:r>
              <a:rPr lang="en-GB" sz="1800" dirty="0" err="1">
                <a:solidFill>
                  <a:srgbClr val="202124"/>
                </a:solidFill>
                <a:latin typeface="Arial"/>
                <a:cs typeface="Arial"/>
              </a:rPr>
              <a:t>ddiogelu</a:t>
            </a:r>
            <a:r>
              <a:rPr lang="en-GB" sz="1800" dirty="0">
                <a:solidFill>
                  <a:srgbClr val="202124"/>
                </a:solidFill>
                <a:latin typeface="Arial"/>
                <a:cs typeface="Arial"/>
              </a:rPr>
              <a:t> ac </a:t>
            </a:r>
            <a:r>
              <a:rPr lang="en-GB" sz="1800" dirty="0" err="1">
                <a:solidFill>
                  <a:srgbClr val="202124"/>
                </a:solidFill>
                <a:latin typeface="Arial"/>
                <a:cs typeface="Arial"/>
              </a:rPr>
              <a:t>amddiffyn</a:t>
            </a:r>
            <a:r>
              <a:rPr lang="en-GB" sz="1800" dirty="0">
                <a:solidFill>
                  <a:srgbClr val="202124"/>
                </a:solidFill>
                <a:latin typeface="Arial"/>
                <a:cs typeface="Arial"/>
              </a:rPr>
              <a:t> plant
Mae </a:t>
            </a:r>
            <a:r>
              <a:rPr lang="en-GB" sz="1800" dirty="0" err="1">
                <a:solidFill>
                  <a:srgbClr val="202124"/>
                </a:solidFill>
                <a:latin typeface="Arial"/>
                <a:cs typeface="Arial"/>
              </a:rPr>
              <a:t>deddfau'n</a:t>
            </a:r>
            <a:r>
              <a:rPr lang="en-GB" sz="1800" dirty="0">
                <a:solidFill>
                  <a:srgbClr val="202124"/>
                </a:solidFill>
                <a:latin typeface="Arial"/>
                <a:cs typeface="Arial"/>
              </a:rPr>
              <a:t> </a:t>
            </a:r>
            <a:r>
              <a:rPr lang="en-GB" sz="1800" dirty="0" err="1">
                <a:solidFill>
                  <a:srgbClr val="202124"/>
                </a:solidFill>
                <a:latin typeface="Arial"/>
                <a:cs typeface="Arial"/>
              </a:rPr>
              <a:t>cael</a:t>
            </a:r>
            <a:r>
              <a:rPr lang="en-GB" sz="1800" dirty="0">
                <a:solidFill>
                  <a:srgbClr val="202124"/>
                </a:solidFill>
                <a:latin typeface="Arial"/>
                <a:cs typeface="Arial"/>
              </a:rPr>
              <a:t> </a:t>
            </a:r>
            <a:r>
              <a:rPr lang="en-GB" sz="1800" dirty="0" err="1">
                <a:solidFill>
                  <a:srgbClr val="202124"/>
                </a:solidFill>
                <a:latin typeface="Arial"/>
                <a:cs typeface="Arial"/>
              </a:rPr>
              <a:t>eu</a:t>
            </a:r>
            <a:r>
              <a:rPr lang="en-GB" sz="1800" dirty="0">
                <a:solidFill>
                  <a:srgbClr val="202124"/>
                </a:solidFill>
                <a:latin typeface="Arial"/>
                <a:cs typeface="Arial"/>
              </a:rPr>
              <a:t> </a:t>
            </a:r>
            <a:r>
              <a:rPr lang="en-GB" sz="1800" dirty="0" err="1">
                <a:solidFill>
                  <a:srgbClr val="202124"/>
                </a:solidFill>
                <a:latin typeface="Arial"/>
                <a:cs typeface="Arial"/>
              </a:rPr>
              <a:t>pasio</a:t>
            </a:r>
            <a:r>
              <a:rPr lang="en-GB" sz="1800" dirty="0">
                <a:solidFill>
                  <a:srgbClr val="202124"/>
                </a:solidFill>
                <a:latin typeface="Arial"/>
                <a:cs typeface="Arial"/>
              </a:rPr>
              <a:t> </a:t>
            </a:r>
            <a:r>
              <a:rPr lang="en-GB" sz="1800" dirty="0" err="1">
                <a:solidFill>
                  <a:srgbClr val="202124"/>
                </a:solidFill>
                <a:latin typeface="Arial"/>
                <a:cs typeface="Arial"/>
              </a:rPr>
              <a:t>i</a:t>
            </a:r>
            <a:r>
              <a:rPr lang="en-GB" sz="1800" dirty="0">
                <a:solidFill>
                  <a:srgbClr val="202124"/>
                </a:solidFill>
                <a:latin typeface="Arial"/>
                <a:cs typeface="Arial"/>
              </a:rPr>
              <a:t> </a:t>
            </a:r>
            <a:r>
              <a:rPr lang="en-GB" sz="1800" dirty="0" err="1">
                <a:solidFill>
                  <a:srgbClr val="202124"/>
                </a:solidFill>
                <a:latin typeface="Arial"/>
                <a:cs typeface="Arial"/>
              </a:rPr>
              <a:t>atal</a:t>
            </a:r>
            <a:r>
              <a:rPr lang="en-GB" sz="1800" dirty="0">
                <a:solidFill>
                  <a:srgbClr val="202124"/>
                </a:solidFill>
                <a:latin typeface="Arial"/>
                <a:cs typeface="Arial"/>
              </a:rPr>
              <a:t> </a:t>
            </a:r>
            <a:r>
              <a:rPr lang="en-GB" sz="1800" dirty="0" err="1">
                <a:solidFill>
                  <a:srgbClr val="202124"/>
                </a:solidFill>
                <a:latin typeface="Arial"/>
                <a:cs typeface="Arial"/>
              </a:rPr>
              <a:t>ymddygiad</a:t>
            </a:r>
            <a:r>
              <a:rPr lang="en-GB" sz="1800" dirty="0">
                <a:solidFill>
                  <a:srgbClr val="202124"/>
                </a:solidFill>
                <a:latin typeface="Arial"/>
                <a:cs typeface="Arial"/>
              </a:rPr>
              <a:t> a all </a:t>
            </a:r>
            <a:r>
              <a:rPr lang="en-GB" sz="1800" dirty="0" err="1">
                <a:solidFill>
                  <a:srgbClr val="202124"/>
                </a:solidFill>
                <a:latin typeface="Arial"/>
                <a:cs typeface="Arial"/>
              </a:rPr>
              <a:t>niweidio</a:t>
            </a:r>
            <a:r>
              <a:rPr lang="en-GB" sz="1800" dirty="0">
                <a:solidFill>
                  <a:srgbClr val="202124"/>
                </a:solidFill>
                <a:latin typeface="Arial"/>
                <a:cs typeface="Arial"/>
              </a:rPr>
              <a:t> plant neu </a:t>
            </a:r>
            <a:r>
              <a:rPr lang="en-GB" sz="1800" dirty="0" err="1">
                <a:solidFill>
                  <a:srgbClr val="202124"/>
                </a:solidFill>
                <a:latin typeface="Arial"/>
                <a:cs typeface="Arial"/>
              </a:rPr>
              <a:t>sydd</a:t>
            </a:r>
            <a:r>
              <a:rPr lang="en-GB" sz="1800" dirty="0">
                <a:solidFill>
                  <a:srgbClr val="202124"/>
                </a:solidFill>
                <a:latin typeface="Arial"/>
                <a:cs typeface="Arial"/>
              </a:rPr>
              <a:t> </a:t>
            </a:r>
            <a:r>
              <a:rPr lang="en-GB" sz="1800" dirty="0" err="1">
                <a:solidFill>
                  <a:srgbClr val="202124"/>
                </a:solidFill>
                <a:latin typeface="Arial"/>
                <a:cs typeface="Arial"/>
              </a:rPr>
              <a:t>angen</a:t>
            </a:r>
            <a:r>
              <a:rPr lang="en-GB" sz="1800" dirty="0">
                <a:solidFill>
                  <a:srgbClr val="202124"/>
                </a:solidFill>
                <a:latin typeface="Arial"/>
                <a:cs typeface="Arial"/>
              </a:rPr>
              <a:t> </a:t>
            </a:r>
            <a:r>
              <a:rPr lang="en-GB" sz="1800" dirty="0" err="1">
                <a:solidFill>
                  <a:srgbClr val="202124"/>
                </a:solidFill>
                <a:latin typeface="Arial"/>
                <a:cs typeface="Arial"/>
              </a:rPr>
              <a:t>gweithredu</a:t>
            </a:r>
            <a:r>
              <a:rPr lang="en-GB" sz="1800" dirty="0">
                <a:solidFill>
                  <a:srgbClr val="202124"/>
                </a:solidFill>
                <a:latin typeface="Arial"/>
                <a:cs typeface="Arial"/>
              </a:rPr>
              <a:t> </a:t>
            </a:r>
            <a:r>
              <a:rPr lang="en-GB" sz="1800" dirty="0" err="1">
                <a:solidFill>
                  <a:srgbClr val="202124"/>
                </a:solidFill>
                <a:latin typeface="Arial"/>
                <a:cs typeface="Arial"/>
              </a:rPr>
              <a:t>i</a:t>
            </a:r>
            <a:r>
              <a:rPr lang="en-GB" sz="1800" dirty="0">
                <a:solidFill>
                  <a:srgbClr val="202124"/>
                </a:solidFill>
                <a:latin typeface="Arial"/>
                <a:cs typeface="Arial"/>
              </a:rPr>
              <a:t> </a:t>
            </a:r>
            <a:r>
              <a:rPr lang="en-GB" sz="1800" dirty="0" err="1">
                <a:solidFill>
                  <a:srgbClr val="202124"/>
                </a:solidFill>
                <a:latin typeface="Arial"/>
                <a:cs typeface="Arial"/>
              </a:rPr>
              <a:t>amddiffyn</a:t>
            </a:r>
            <a:r>
              <a:rPr lang="en-GB" sz="1800" dirty="0">
                <a:solidFill>
                  <a:srgbClr val="202124"/>
                </a:solidFill>
                <a:latin typeface="Arial"/>
                <a:cs typeface="Arial"/>
              </a:rPr>
              <a:t> plant. Mae </a:t>
            </a:r>
            <a:r>
              <a:rPr lang="en-GB" sz="1800" dirty="0" err="1">
                <a:solidFill>
                  <a:srgbClr val="202124"/>
                </a:solidFill>
                <a:latin typeface="Arial"/>
                <a:cs typeface="Arial"/>
              </a:rPr>
              <a:t>canllawiau</a:t>
            </a:r>
            <a:r>
              <a:rPr lang="en-GB" sz="1800" dirty="0">
                <a:solidFill>
                  <a:srgbClr val="202124"/>
                </a:solidFill>
                <a:latin typeface="Arial"/>
                <a:cs typeface="Arial"/>
              </a:rPr>
              <a:t> </a:t>
            </a:r>
            <a:r>
              <a:rPr lang="en-GB" sz="1800" dirty="0" err="1">
                <a:solidFill>
                  <a:srgbClr val="202124"/>
                </a:solidFill>
                <a:latin typeface="Arial"/>
                <a:cs typeface="Arial"/>
              </a:rPr>
              <a:t>yn</a:t>
            </a:r>
            <a:r>
              <a:rPr lang="en-GB" sz="1800" dirty="0">
                <a:solidFill>
                  <a:srgbClr val="202124"/>
                </a:solidFill>
                <a:latin typeface="Arial"/>
                <a:cs typeface="Arial"/>
              </a:rPr>
              <a:t> </a:t>
            </a:r>
            <a:r>
              <a:rPr lang="en-GB" sz="1800" dirty="0" err="1">
                <a:solidFill>
                  <a:srgbClr val="202124"/>
                </a:solidFill>
                <a:latin typeface="Arial"/>
                <a:cs typeface="Arial"/>
              </a:rPr>
              <a:t>nodi’r</a:t>
            </a:r>
            <a:r>
              <a:rPr lang="en-GB" sz="1800" dirty="0">
                <a:solidFill>
                  <a:srgbClr val="202124"/>
                </a:solidFill>
                <a:latin typeface="Arial"/>
                <a:cs typeface="Arial"/>
              </a:rPr>
              <a:t> </a:t>
            </a:r>
            <a:r>
              <a:rPr lang="en-GB" sz="1800" dirty="0" err="1">
                <a:solidFill>
                  <a:srgbClr val="202124"/>
                </a:solidFill>
                <a:latin typeface="Arial"/>
                <a:cs typeface="Arial"/>
              </a:rPr>
              <a:t>hyn</a:t>
            </a:r>
            <a:r>
              <a:rPr lang="en-GB" sz="1800" dirty="0">
                <a:solidFill>
                  <a:srgbClr val="202124"/>
                </a:solidFill>
                <a:latin typeface="Arial"/>
                <a:cs typeface="Arial"/>
              </a:rPr>
              <a:t> y </a:t>
            </a:r>
            <a:r>
              <a:rPr lang="en-GB" sz="1800" dirty="0" err="1">
                <a:solidFill>
                  <a:srgbClr val="202124"/>
                </a:solidFill>
                <a:latin typeface="Arial"/>
                <a:cs typeface="Arial"/>
              </a:rPr>
              <a:t>dylai</a:t>
            </a:r>
            <a:r>
              <a:rPr lang="en-GB" sz="1800" dirty="0">
                <a:solidFill>
                  <a:srgbClr val="202124"/>
                </a:solidFill>
                <a:latin typeface="Arial"/>
                <a:cs typeface="Arial"/>
              </a:rPr>
              <a:t> </a:t>
            </a:r>
            <a:r>
              <a:rPr lang="en-GB" sz="1800" dirty="0" err="1">
                <a:solidFill>
                  <a:srgbClr val="202124"/>
                </a:solidFill>
                <a:latin typeface="Arial"/>
                <a:cs typeface="Arial"/>
              </a:rPr>
              <a:t>sefydliadau</a:t>
            </a:r>
            <a:r>
              <a:rPr lang="en-GB" sz="1800" dirty="0">
                <a:solidFill>
                  <a:srgbClr val="202124"/>
                </a:solidFill>
                <a:latin typeface="Arial"/>
                <a:cs typeface="Arial"/>
              </a:rPr>
              <a:t> </a:t>
            </a:r>
            <a:r>
              <a:rPr lang="en-GB" sz="1800" dirty="0" err="1">
                <a:solidFill>
                  <a:srgbClr val="202124"/>
                </a:solidFill>
                <a:latin typeface="Arial"/>
                <a:cs typeface="Arial"/>
              </a:rPr>
              <a:t>ei</a:t>
            </a:r>
            <a:r>
              <a:rPr lang="en-GB" sz="1800" dirty="0">
                <a:solidFill>
                  <a:srgbClr val="202124"/>
                </a:solidFill>
                <a:latin typeface="Arial"/>
                <a:cs typeface="Arial"/>
              </a:rPr>
              <a:t> </a:t>
            </a:r>
            <a:r>
              <a:rPr lang="en-GB" sz="1800" dirty="0" err="1">
                <a:solidFill>
                  <a:srgbClr val="202124"/>
                </a:solidFill>
                <a:latin typeface="Arial"/>
                <a:cs typeface="Arial"/>
              </a:rPr>
              <a:t>wneud</a:t>
            </a:r>
            <a:r>
              <a:rPr lang="en-GB" sz="1800" dirty="0">
                <a:solidFill>
                  <a:srgbClr val="202124"/>
                </a:solidFill>
                <a:latin typeface="Arial"/>
                <a:cs typeface="Arial"/>
              </a:rPr>
              <a:t> </a:t>
            </a:r>
            <a:r>
              <a:rPr lang="en-GB" sz="1800" dirty="0" err="1">
                <a:solidFill>
                  <a:srgbClr val="202124"/>
                </a:solidFill>
                <a:latin typeface="Arial"/>
                <a:cs typeface="Arial"/>
              </a:rPr>
              <a:t>i</a:t>
            </a:r>
            <a:r>
              <a:rPr lang="en-GB" sz="1800" dirty="0">
                <a:solidFill>
                  <a:srgbClr val="202124"/>
                </a:solidFill>
                <a:latin typeface="Arial"/>
                <a:cs typeface="Arial"/>
              </a:rPr>
              <a:t> </a:t>
            </a:r>
            <a:r>
              <a:rPr lang="en-GB" sz="1800" dirty="0" err="1">
                <a:solidFill>
                  <a:srgbClr val="202124"/>
                </a:solidFill>
                <a:latin typeface="Arial"/>
                <a:cs typeface="Arial"/>
              </a:rPr>
              <a:t>chwarae</a:t>
            </a:r>
            <a:r>
              <a:rPr lang="en-GB" sz="1800" dirty="0">
                <a:solidFill>
                  <a:srgbClr val="202124"/>
                </a:solidFill>
                <a:latin typeface="Arial"/>
                <a:cs typeface="Arial"/>
              </a:rPr>
              <a:t> </a:t>
            </a:r>
            <a:r>
              <a:rPr lang="en-GB" sz="1800" dirty="0" err="1">
                <a:solidFill>
                  <a:srgbClr val="202124"/>
                </a:solidFill>
                <a:latin typeface="Arial"/>
                <a:cs typeface="Arial"/>
              </a:rPr>
              <a:t>eu</a:t>
            </a:r>
            <a:r>
              <a:rPr lang="en-GB" sz="1800" dirty="0">
                <a:solidFill>
                  <a:srgbClr val="202124"/>
                </a:solidFill>
                <a:latin typeface="Arial"/>
                <a:cs typeface="Arial"/>
              </a:rPr>
              <a:t> </a:t>
            </a:r>
            <a:r>
              <a:rPr lang="en-GB" sz="1800" dirty="0" err="1">
                <a:solidFill>
                  <a:srgbClr val="202124"/>
                </a:solidFill>
                <a:latin typeface="Arial"/>
                <a:cs typeface="Arial"/>
              </a:rPr>
              <a:t>rhan</a:t>
            </a:r>
            <a:r>
              <a:rPr lang="en-GB" sz="1800" dirty="0">
                <a:solidFill>
                  <a:srgbClr val="202124"/>
                </a:solidFill>
                <a:latin typeface="Arial"/>
                <a:cs typeface="Arial"/>
              </a:rPr>
              <a:t> </a:t>
            </a:r>
            <a:r>
              <a:rPr lang="en-GB" sz="1800" dirty="0" err="1">
                <a:solidFill>
                  <a:srgbClr val="202124"/>
                </a:solidFill>
                <a:latin typeface="Arial"/>
                <a:cs typeface="Arial"/>
              </a:rPr>
              <a:t>i</a:t>
            </a:r>
            <a:r>
              <a:rPr lang="en-GB" sz="1800" dirty="0">
                <a:solidFill>
                  <a:srgbClr val="202124"/>
                </a:solidFill>
                <a:latin typeface="Arial"/>
                <a:cs typeface="Arial"/>
              </a:rPr>
              <a:t> </a:t>
            </a:r>
            <a:r>
              <a:rPr lang="en-GB" sz="1800" dirty="0" err="1">
                <a:solidFill>
                  <a:srgbClr val="202124"/>
                </a:solidFill>
                <a:latin typeface="Arial"/>
                <a:cs typeface="Arial"/>
              </a:rPr>
              <a:t>gadw</a:t>
            </a:r>
            <a:r>
              <a:rPr lang="en-GB" sz="1800" dirty="0">
                <a:solidFill>
                  <a:srgbClr val="202124"/>
                </a:solidFill>
                <a:latin typeface="Arial"/>
                <a:cs typeface="Arial"/>
              </a:rPr>
              <a:t> plant </a:t>
            </a:r>
            <a:r>
              <a:rPr lang="en-GB" sz="1800" dirty="0" err="1">
                <a:solidFill>
                  <a:srgbClr val="202124"/>
                </a:solidFill>
                <a:latin typeface="Arial"/>
                <a:cs typeface="Arial"/>
              </a:rPr>
              <a:t>yn</a:t>
            </a:r>
            <a:r>
              <a:rPr lang="en-GB" sz="1800" dirty="0">
                <a:solidFill>
                  <a:srgbClr val="202124"/>
                </a:solidFill>
                <a:latin typeface="Arial"/>
                <a:cs typeface="Arial"/>
              </a:rPr>
              <a:t> </a:t>
            </a:r>
            <a:r>
              <a:rPr lang="en-GB" sz="1800" dirty="0" err="1">
                <a:solidFill>
                  <a:srgbClr val="202124"/>
                </a:solidFill>
                <a:latin typeface="Arial"/>
                <a:cs typeface="Arial"/>
              </a:rPr>
              <a:t>ddiogel</a:t>
            </a:r>
            <a:r>
              <a:rPr lang="en-GB" sz="1800" dirty="0">
                <a:solidFill>
                  <a:srgbClr val="202124"/>
                </a:solidFill>
                <a:latin typeface="Arial"/>
                <a:cs typeface="Arial"/>
              </a:rPr>
              <a:t>
Er bod y </a:t>
            </a:r>
            <a:r>
              <a:rPr lang="en-GB" sz="1800" dirty="0" err="1">
                <a:solidFill>
                  <a:srgbClr val="202124"/>
                </a:solidFill>
                <a:latin typeface="Arial"/>
                <a:cs typeface="Arial"/>
              </a:rPr>
              <a:t>systemau</a:t>
            </a:r>
            <a:r>
              <a:rPr lang="en-GB" sz="1800" dirty="0">
                <a:solidFill>
                  <a:srgbClr val="202124"/>
                </a:solidFill>
                <a:latin typeface="Arial"/>
                <a:cs typeface="Arial"/>
              </a:rPr>
              <a:t> </a:t>
            </a:r>
            <a:r>
              <a:rPr lang="en-GB" sz="1800" dirty="0" err="1">
                <a:solidFill>
                  <a:srgbClr val="202124"/>
                </a:solidFill>
                <a:latin typeface="Arial"/>
                <a:cs typeface="Arial"/>
              </a:rPr>
              <a:t>amddiffyn</a:t>
            </a:r>
            <a:r>
              <a:rPr lang="en-GB" sz="1800" dirty="0">
                <a:solidFill>
                  <a:srgbClr val="202124"/>
                </a:solidFill>
                <a:latin typeface="Arial"/>
                <a:cs typeface="Arial"/>
              </a:rPr>
              <a:t> plant </a:t>
            </a:r>
            <a:r>
              <a:rPr lang="en-GB" sz="1800" dirty="0" err="1">
                <a:solidFill>
                  <a:srgbClr val="202124"/>
                </a:solidFill>
                <a:latin typeface="Arial"/>
                <a:cs typeface="Arial"/>
              </a:rPr>
              <a:t>yn</a:t>
            </a:r>
            <a:r>
              <a:rPr lang="en-GB" sz="1800" dirty="0">
                <a:solidFill>
                  <a:srgbClr val="202124"/>
                </a:solidFill>
                <a:latin typeface="Arial"/>
                <a:cs typeface="Arial"/>
              </a:rPr>
              <a:t> </a:t>
            </a:r>
            <a:r>
              <a:rPr lang="en-GB" sz="1800" dirty="0" err="1">
                <a:solidFill>
                  <a:srgbClr val="202124"/>
                </a:solidFill>
                <a:latin typeface="Arial"/>
                <a:cs typeface="Arial"/>
              </a:rPr>
              <a:t>wahanol</a:t>
            </a:r>
            <a:r>
              <a:rPr lang="en-GB" sz="1800" dirty="0">
                <a:solidFill>
                  <a:srgbClr val="202124"/>
                </a:solidFill>
                <a:latin typeface="Arial"/>
                <a:cs typeface="Arial"/>
              </a:rPr>
              <a:t> </a:t>
            </a:r>
            <a:r>
              <a:rPr lang="en-GB" sz="1800" dirty="0" err="1">
                <a:solidFill>
                  <a:srgbClr val="202124"/>
                </a:solidFill>
                <a:latin typeface="Arial"/>
                <a:cs typeface="Arial"/>
              </a:rPr>
              <a:t>ym</a:t>
            </a:r>
            <a:r>
              <a:rPr lang="en-GB" sz="1800" dirty="0">
                <a:solidFill>
                  <a:srgbClr val="202124"/>
                </a:solidFill>
                <a:latin typeface="Arial"/>
                <a:cs typeface="Arial"/>
              </a:rPr>
              <a:t> </a:t>
            </a:r>
            <a:r>
              <a:rPr lang="en-GB" sz="1800" dirty="0" err="1">
                <a:solidFill>
                  <a:srgbClr val="202124"/>
                </a:solidFill>
                <a:latin typeface="Arial"/>
                <a:cs typeface="Arial"/>
              </a:rPr>
              <a:t>mhob</a:t>
            </a:r>
            <a:r>
              <a:rPr lang="en-GB" sz="1800" dirty="0">
                <a:solidFill>
                  <a:srgbClr val="202124"/>
                </a:solidFill>
                <a:latin typeface="Arial"/>
                <a:cs typeface="Arial"/>
              </a:rPr>
              <a:t> </a:t>
            </a:r>
            <a:r>
              <a:rPr lang="en-GB" sz="1800" dirty="0" err="1">
                <a:solidFill>
                  <a:srgbClr val="202124"/>
                </a:solidFill>
                <a:latin typeface="Arial"/>
                <a:cs typeface="Arial"/>
              </a:rPr>
              <a:t>cenedl</a:t>
            </a:r>
            <a:r>
              <a:rPr lang="en-GB" sz="1800" dirty="0">
                <a:solidFill>
                  <a:srgbClr val="202124"/>
                </a:solidFill>
                <a:latin typeface="Arial"/>
                <a:cs typeface="Arial"/>
              </a:rPr>
              <a:t>, </a:t>
            </a:r>
            <a:r>
              <a:rPr lang="en-GB" sz="1800" dirty="0" err="1">
                <a:solidFill>
                  <a:srgbClr val="202124"/>
                </a:solidFill>
                <a:latin typeface="Arial"/>
                <a:cs typeface="Arial"/>
              </a:rPr>
              <a:t>maent</a:t>
            </a:r>
            <a:r>
              <a:rPr lang="en-GB" sz="1800" dirty="0">
                <a:solidFill>
                  <a:srgbClr val="202124"/>
                </a:solidFill>
                <a:latin typeface="Arial"/>
                <a:cs typeface="Arial"/>
              </a:rPr>
              <a:t> </a:t>
            </a:r>
            <a:r>
              <a:rPr lang="en-GB" sz="1800" dirty="0" err="1">
                <a:solidFill>
                  <a:srgbClr val="202124"/>
                </a:solidFill>
                <a:latin typeface="Arial"/>
                <a:cs typeface="Arial"/>
              </a:rPr>
              <a:t>i</a:t>
            </a:r>
            <a:r>
              <a:rPr lang="en-GB" sz="1800" dirty="0">
                <a:solidFill>
                  <a:srgbClr val="202124"/>
                </a:solidFill>
                <a:latin typeface="Arial"/>
                <a:cs typeface="Arial"/>
              </a:rPr>
              <a:t> </a:t>
            </a:r>
            <a:r>
              <a:rPr lang="en-GB" sz="1800" dirty="0" err="1">
                <a:solidFill>
                  <a:srgbClr val="202124"/>
                </a:solidFill>
                <a:latin typeface="Arial"/>
                <a:cs typeface="Arial"/>
              </a:rPr>
              <a:t>gyd</a:t>
            </a:r>
            <a:r>
              <a:rPr lang="en-GB" sz="1800" dirty="0">
                <a:solidFill>
                  <a:srgbClr val="202124"/>
                </a:solidFill>
                <a:latin typeface="Arial"/>
                <a:cs typeface="Arial"/>
              </a:rPr>
              <a:t> </a:t>
            </a:r>
            <a:r>
              <a:rPr lang="en-GB" sz="1800" dirty="0" err="1">
                <a:solidFill>
                  <a:srgbClr val="202124"/>
                </a:solidFill>
                <a:latin typeface="Arial"/>
                <a:cs typeface="Arial"/>
              </a:rPr>
              <a:t>yn</a:t>
            </a:r>
            <a:r>
              <a:rPr lang="en-GB" sz="1800" dirty="0">
                <a:solidFill>
                  <a:srgbClr val="202124"/>
                </a:solidFill>
                <a:latin typeface="Arial"/>
                <a:cs typeface="Arial"/>
              </a:rPr>
              <a:t> </a:t>
            </a:r>
            <a:r>
              <a:rPr lang="en-GB" sz="1800" dirty="0" err="1">
                <a:solidFill>
                  <a:srgbClr val="202124"/>
                </a:solidFill>
                <a:latin typeface="Arial"/>
                <a:cs typeface="Arial"/>
              </a:rPr>
              <a:t>seiliedig</a:t>
            </a:r>
            <a:r>
              <a:rPr lang="en-GB" sz="1800" dirty="0">
                <a:solidFill>
                  <a:srgbClr val="202124"/>
                </a:solidFill>
                <a:latin typeface="Arial"/>
                <a:cs typeface="Arial"/>
              </a:rPr>
              <a:t> </a:t>
            </a:r>
            <a:r>
              <a:rPr lang="en-GB" sz="1800" dirty="0" err="1">
                <a:solidFill>
                  <a:srgbClr val="202124"/>
                </a:solidFill>
                <a:latin typeface="Arial"/>
                <a:cs typeface="Arial"/>
              </a:rPr>
              <a:t>ar</a:t>
            </a:r>
            <a:r>
              <a:rPr lang="en-GB" sz="1800" dirty="0">
                <a:solidFill>
                  <a:srgbClr val="202124"/>
                </a:solidFill>
                <a:latin typeface="Arial"/>
                <a:cs typeface="Arial"/>
              </a:rPr>
              <a:t> </a:t>
            </a:r>
            <a:r>
              <a:rPr lang="en-GB" sz="1800" dirty="0" err="1">
                <a:solidFill>
                  <a:srgbClr val="202124"/>
                </a:solidFill>
                <a:latin typeface="Arial"/>
                <a:cs typeface="Arial"/>
              </a:rPr>
              <a:t>egwyddorion</a:t>
            </a:r>
            <a:r>
              <a:rPr lang="en-GB" sz="1800" dirty="0">
                <a:solidFill>
                  <a:srgbClr val="202124"/>
                </a:solidFill>
                <a:latin typeface="Arial"/>
                <a:cs typeface="Arial"/>
              </a:rPr>
              <a:t> </a:t>
            </a:r>
            <a:r>
              <a:rPr lang="en-GB" sz="1800" dirty="0" err="1">
                <a:solidFill>
                  <a:srgbClr val="202124"/>
                </a:solidFill>
                <a:latin typeface="Arial"/>
                <a:cs typeface="Arial"/>
              </a:rPr>
              <a:t>tebyg</a:t>
            </a:r>
            <a:r>
              <a:rPr lang="en-GB" sz="1800" dirty="0">
                <a:solidFill>
                  <a:srgbClr val="202124"/>
                </a:solidFill>
                <a:latin typeface="Arial"/>
                <a:cs typeface="Arial"/>
              </a:rPr>
              <a:t>.</a:t>
            </a:r>
            <a:endParaRPr lang="en-GB" sz="1800" dirty="0">
              <a:latin typeface="Arial"/>
            </a:endParaRPr>
          </a:p>
          <a:p>
            <a:pPr marL="0" indent="0" fontAlgn="auto">
              <a:spcAft>
                <a:spcPts val="0"/>
              </a:spcAft>
              <a:buFont typeface="Arial" panose="020B0604020202020204" pitchFamily="34" charset="0"/>
              <a:buNone/>
              <a:defRPr/>
            </a:pPr>
            <a:endParaRPr lang="en-GB" sz="1800" dirty="0">
              <a:hlinkClick r:id="rId2"/>
            </a:endParaRPr>
          </a:p>
          <a:p>
            <a:pPr marL="0" indent="0">
              <a:buNone/>
              <a:defRPr/>
            </a:pPr>
            <a:r>
              <a:rPr lang="en-GB" sz="1800" dirty="0">
                <a:hlinkClick r:id="rId2"/>
              </a:rPr>
              <a:t>ttps://learning.nspcc.org.uk/child-protection-system</a:t>
            </a:r>
            <a:r>
              <a:rPr lang="en-GB" sz="1800" dirty="0"/>
              <a:t>                                (NSPCC, 2020)</a:t>
            </a:r>
            <a:endParaRPr lang="en-GB" sz="1800" dirty="0">
              <a:cs typeface="Arial"/>
            </a:endParaRPr>
          </a:p>
          <a:p>
            <a:pPr marL="0" indent="0" fontAlgn="auto">
              <a:spcAft>
                <a:spcPts val="0"/>
              </a:spcAft>
              <a:buFont typeface="Arial" panose="020B0604020202020204" pitchFamily="34" charset="0"/>
              <a:buNone/>
              <a:defRPr/>
            </a:pPr>
            <a:endParaRPr lang="en-GB" sz="1800" dirty="0"/>
          </a:p>
          <a:p>
            <a:pPr marL="0" indent="0" fontAlgn="auto">
              <a:spcAft>
                <a:spcPts val="0"/>
              </a:spcAft>
              <a:buFont typeface="Arial" panose="020B0604020202020204" pitchFamily="34" charset="0"/>
              <a:buNone/>
              <a:defRPr/>
            </a:pP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8F0A75C6-03AE-D391-FA05-80B09716DBC0}"/>
              </a:ext>
            </a:extLst>
          </p:cNvPr>
          <p:cNvSpPr>
            <a:spLocks noGrp="1" noChangeArrowheads="1"/>
          </p:cNvSpPr>
          <p:nvPr>
            <p:ph type="title"/>
          </p:nvPr>
        </p:nvSpPr>
        <p:spPr>
          <a:xfrm>
            <a:off x="457200" y="274638"/>
            <a:ext cx="8229600" cy="706437"/>
          </a:xfrm>
        </p:spPr>
        <p:txBody>
          <a:bodyPr>
            <a:noAutofit/>
          </a:bodyPr>
          <a:lstStyle/>
          <a:p>
            <a:pPr algn="ctr"/>
            <a:r>
              <a:rPr lang="en-GB" altLang="en-US" sz="4400" b="1" dirty="0">
                <a:solidFill>
                  <a:schemeClr val="accent6">
                    <a:lumMod val="75000"/>
                  </a:schemeClr>
                </a:solidFill>
                <a:latin typeface="Arial"/>
                <a:cs typeface="Arial"/>
              </a:rPr>
              <a:t>Safeguarding across the UK</a:t>
            </a: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5DBEA683-107D-1AE9-1EC9-C00A9868770B}"/>
              </a:ext>
            </a:extLst>
          </p:cNvPr>
          <p:cNvSpPr>
            <a:spLocks noGrp="1"/>
          </p:cNvSpPr>
          <p:nvPr>
            <p:ph idx="1"/>
          </p:nvPr>
        </p:nvSpPr>
        <p:spPr>
          <a:xfrm>
            <a:off x="395536" y="1556792"/>
            <a:ext cx="8229600" cy="4464050"/>
          </a:xfrm>
        </p:spPr>
        <p:txBody>
          <a:bodyPr>
            <a:normAutofit lnSpcReduction="10000"/>
          </a:bodyPr>
          <a:lstStyle/>
          <a:p>
            <a:pPr marL="0" indent="0" fontAlgn="auto">
              <a:spcAft>
                <a:spcPts val="0"/>
              </a:spcAft>
              <a:buFont typeface="Arial" panose="020B0604020202020204" pitchFamily="34" charset="0"/>
              <a:buNone/>
              <a:defRPr/>
            </a:pPr>
            <a:r>
              <a:rPr lang="en-GB" sz="1800" dirty="0">
                <a:solidFill>
                  <a:schemeClr val="accent6">
                    <a:lumMod val="75000"/>
                  </a:schemeClr>
                </a:solidFill>
              </a:rPr>
              <a:t>The UK’s four nations – England, Northern Ireland, Scotland and Wales – </a:t>
            </a:r>
            <a:r>
              <a:rPr lang="en-GB" sz="1800" b="1" dirty="0">
                <a:solidFill>
                  <a:schemeClr val="accent6">
                    <a:lumMod val="75000"/>
                  </a:schemeClr>
                </a:solidFill>
              </a:rPr>
              <a:t>each have their own child protection system and laws </a:t>
            </a:r>
            <a:r>
              <a:rPr lang="en-GB" sz="1800" dirty="0">
                <a:solidFill>
                  <a:schemeClr val="accent6">
                    <a:lumMod val="75000"/>
                  </a:schemeClr>
                </a:solidFill>
              </a:rPr>
              <a:t>to help protect children from abuse and neglect.</a:t>
            </a:r>
          </a:p>
          <a:p>
            <a:pPr fontAlgn="auto">
              <a:spcAft>
                <a:spcPts val="0"/>
              </a:spcAft>
              <a:defRPr/>
            </a:pPr>
            <a:r>
              <a:rPr lang="en-GB" sz="1800" b="1" dirty="0">
                <a:solidFill>
                  <a:schemeClr val="accent6">
                    <a:lumMod val="75000"/>
                  </a:schemeClr>
                </a:solidFill>
              </a:rPr>
              <a:t>Each nation has a framework of legislation, guidance and practice </a:t>
            </a:r>
            <a:r>
              <a:rPr lang="en-GB" sz="1800" dirty="0">
                <a:solidFill>
                  <a:schemeClr val="accent6">
                    <a:lumMod val="75000"/>
                  </a:schemeClr>
                </a:solidFill>
              </a:rPr>
              <a:t>to identify children who are at risk of harm, take action to protect those children and prevent further abuse occurring.</a:t>
            </a:r>
          </a:p>
          <a:p>
            <a:pPr fontAlgn="auto">
              <a:spcAft>
                <a:spcPts val="0"/>
              </a:spcAft>
              <a:defRPr/>
            </a:pPr>
            <a:r>
              <a:rPr lang="en-GB" sz="1800" b="1" dirty="0">
                <a:solidFill>
                  <a:schemeClr val="accent6">
                    <a:lumMod val="75000"/>
                  </a:schemeClr>
                </a:solidFill>
              </a:rPr>
              <a:t>Each UK nation is responsible for its own policies and laws around education, health and social welfare</a:t>
            </a:r>
            <a:r>
              <a:rPr lang="en-GB" sz="1800" dirty="0">
                <a:solidFill>
                  <a:schemeClr val="accent6">
                    <a:lumMod val="75000"/>
                  </a:schemeClr>
                </a:solidFill>
              </a:rPr>
              <a:t>. This covers most aspects of safeguarding and child protection.</a:t>
            </a:r>
          </a:p>
          <a:p>
            <a:pPr fontAlgn="auto">
              <a:spcAft>
                <a:spcPts val="0"/>
              </a:spcAft>
              <a:defRPr/>
            </a:pPr>
            <a:r>
              <a:rPr lang="en-GB" sz="1800" dirty="0">
                <a:solidFill>
                  <a:schemeClr val="accent6">
                    <a:lumMod val="75000"/>
                  </a:schemeClr>
                </a:solidFill>
              </a:rPr>
              <a:t>Laws are passed to prevent behaviour that can harm children or require action to protect children. Guidance sets out what organisations should do to play their part to keep children safe.</a:t>
            </a:r>
          </a:p>
          <a:p>
            <a:pPr fontAlgn="auto">
              <a:spcAft>
                <a:spcPts val="0"/>
              </a:spcAft>
              <a:defRPr/>
            </a:pPr>
            <a:r>
              <a:rPr lang="en-GB" sz="1800" dirty="0">
                <a:solidFill>
                  <a:schemeClr val="accent6">
                    <a:lumMod val="75000"/>
                  </a:schemeClr>
                </a:solidFill>
              </a:rPr>
              <a:t>Although the child protection systems are different in each nation, they are all based on similar principles.</a:t>
            </a:r>
          </a:p>
          <a:p>
            <a:pPr marL="0" indent="0" fontAlgn="auto">
              <a:spcAft>
                <a:spcPts val="0"/>
              </a:spcAft>
              <a:buFont typeface="Arial" panose="020B0604020202020204" pitchFamily="34" charset="0"/>
              <a:buNone/>
              <a:defRPr/>
            </a:pPr>
            <a:r>
              <a:rPr lang="en-GB" sz="1800" dirty="0">
                <a:hlinkClick r:id="rId3"/>
              </a:rPr>
              <a:t>https://learning.nspcc.org.uk/child-protection-system</a:t>
            </a:r>
            <a:r>
              <a:rPr lang="en-GB" sz="1800" dirty="0"/>
              <a:t>                              </a:t>
            </a:r>
            <a:r>
              <a:rPr lang="en-GB" sz="1800" dirty="0">
                <a:solidFill>
                  <a:schemeClr val="accent6">
                    <a:lumMod val="75000"/>
                  </a:schemeClr>
                </a:solidFill>
              </a:rPr>
              <a:t>(NSPCC, 2020)</a:t>
            </a:r>
          </a:p>
          <a:p>
            <a:pPr marL="0" indent="0" fontAlgn="auto">
              <a:spcAft>
                <a:spcPts val="0"/>
              </a:spcAft>
              <a:buFont typeface="Arial" panose="020B0604020202020204" pitchFamily="34" charset="0"/>
              <a:buNone/>
              <a:defRPr/>
            </a:pPr>
            <a:endParaRPr lang="en-GB" sz="1800" dirty="0"/>
          </a:p>
          <a:p>
            <a:pPr marL="0" indent="0" fontAlgn="auto">
              <a:spcAft>
                <a:spcPts val="0"/>
              </a:spcAft>
              <a:buFont typeface="Arial" panose="020B0604020202020204" pitchFamily="34" charset="0"/>
              <a:buNone/>
              <a:defRPr/>
            </a:pPr>
            <a:endParaRPr lang="en-GB" dirty="0"/>
          </a:p>
        </p:txBody>
      </p:sp>
    </p:spTree>
    <p:extLst>
      <p:ext uri="{BB962C8B-B14F-4D97-AF65-F5344CB8AC3E}">
        <p14:creationId xmlns:p14="http://schemas.microsoft.com/office/powerpoint/2010/main" val="34694972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7FD80B91-EBA1-FB8D-8562-832CDE5DFD46}"/>
              </a:ext>
            </a:extLst>
          </p:cNvPr>
          <p:cNvSpPr>
            <a:spLocks noGrp="1"/>
          </p:cNvSpPr>
          <p:nvPr>
            <p:ph type="title"/>
          </p:nvPr>
        </p:nvSpPr>
        <p:spPr>
          <a:xfrm>
            <a:off x="457200" y="624486"/>
            <a:ext cx="8229600" cy="490537"/>
          </a:xfrm>
        </p:spPr>
        <p:txBody>
          <a:bodyPr rtlCol="0">
            <a:noAutofit/>
          </a:bodyPr>
          <a:lstStyle/>
          <a:p>
            <a:pPr algn="ctr" fontAlgn="auto">
              <a:spcAft>
                <a:spcPts val="0"/>
              </a:spcAft>
              <a:defRPr/>
            </a:pPr>
            <a:r>
              <a:rPr lang="en-GB" altLang="en-US" sz="4400" b="1" dirty="0" err="1">
                <a:latin typeface="Arial"/>
                <a:cs typeface="Arial"/>
              </a:rPr>
              <a:t>Lloegr</a:t>
            </a:r>
            <a:r>
              <a:rPr lang="en-GB" altLang="en-US" sz="4400" b="1" dirty="0">
                <a:latin typeface="Arial"/>
                <a:cs typeface="Arial"/>
              </a:rPr>
              <a:t> </a:t>
            </a:r>
            <a:br>
              <a:rPr lang="en-GB" altLang="en-US" sz="4400" b="1" dirty="0">
                <a:solidFill>
                  <a:srgbClr val="000000"/>
                </a:solidFill>
                <a:latin typeface="Arial"/>
                <a:cs typeface="Arial"/>
              </a:rPr>
            </a:b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8730DBDA-432D-0E56-BF3C-05CE19CCBA85}"/>
              </a:ext>
            </a:extLst>
          </p:cNvPr>
          <p:cNvSpPr>
            <a:spLocks noGrp="1"/>
          </p:cNvSpPr>
          <p:nvPr>
            <p:ph idx="1"/>
          </p:nvPr>
        </p:nvSpPr>
        <p:spPr>
          <a:xfrm>
            <a:off x="395536" y="1290637"/>
            <a:ext cx="8229600" cy="4276725"/>
          </a:xfrm>
        </p:spPr>
        <p:txBody>
          <a:bodyPr>
            <a:normAutofit/>
          </a:bodyPr>
          <a:lstStyle/>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hlinkClick r:id="rId2"/>
            </a:endParaRPr>
          </a:p>
          <a:p>
            <a:pPr marL="0" indent="0" fontAlgn="auto">
              <a:spcAft>
                <a:spcPts val="0"/>
              </a:spcAft>
              <a:buFont typeface="Arial" panose="020B0604020202020204" pitchFamily="34" charset="0"/>
              <a:buNone/>
              <a:defRPr/>
            </a:pPr>
            <a:endParaRPr lang="en-GB" sz="1600" dirty="0"/>
          </a:p>
        </p:txBody>
      </p:sp>
      <p:sp>
        <p:nvSpPr>
          <p:cNvPr id="2" name="TextBox 1">
            <a:extLst>
              <a:ext uri="{FF2B5EF4-FFF2-40B4-BE49-F238E27FC236}">
                <a16:creationId xmlns:a16="http://schemas.microsoft.com/office/drawing/2014/main" id="{4D2F3DD9-698F-D369-C60B-4473B3199B39}"/>
              </a:ext>
            </a:extLst>
          </p:cNvPr>
          <p:cNvSpPr txBox="1"/>
          <p:nvPr/>
        </p:nvSpPr>
        <p:spPr>
          <a:xfrm>
            <a:off x="294261" y="1291347"/>
            <a:ext cx="8689231"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dirty="0"/>
              <a:t>Mae'r Adran Addysg (</a:t>
            </a:r>
            <a:r>
              <a:rPr lang="cy-GB" dirty="0" err="1"/>
              <a:t>DfE</a:t>
            </a:r>
            <a:r>
              <a:rPr lang="cy-GB" dirty="0"/>
              <a:t>) yn gyfrifol am amddiffyn plant yn Lloegr. Mae’n nodi polisi, deddfwriaeth a chanllawiau statudol ar sut y dylai’r system amddiffyn plant weithio.​ </a:t>
            </a:r>
            <a:endParaRPr lang="en-GB" dirty="0"/>
          </a:p>
          <a:p>
            <a:pPr marL="285750" indent="-285750">
              <a:buFont typeface="Arial"/>
              <a:buChar char="•"/>
            </a:pPr>
            <a:r>
              <a:rPr lang="cy-GB" dirty="0"/>
              <a:t>Mae partneriaid diogelu lleol yn gyfrifol am bolisi, gweithdrefnau a chanllawiau amddiffyn plant ar lefel leol </a:t>
            </a:r>
            <a:endParaRPr lang="en-GB" dirty="0"/>
          </a:p>
          <a:p>
            <a:pPr marL="285750" indent="-285750">
              <a:buFont typeface="Arial"/>
              <a:buChar char="•"/>
            </a:pPr>
            <a:r>
              <a:rPr lang="cy-GB" dirty="0"/>
              <a:t>Arweinir y trefniadau diogelu lleol gan dri phartner diogelu statudol:​ </a:t>
            </a:r>
            <a:endParaRPr lang="en-GB"/>
          </a:p>
          <a:p>
            <a:pPr marL="285750" indent="-285750">
              <a:buFont typeface="Wingdings"/>
              <a:buChar char="Ø"/>
            </a:pPr>
            <a:r>
              <a:rPr lang="cy-GB" dirty="0"/>
              <a:t>yr awdurdod lleol </a:t>
            </a:r>
            <a:endParaRPr lang="en-GB"/>
          </a:p>
          <a:p>
            <a:pPr marL="285750" indent="-285750">
              <a:buFont typeface="Wingdings"/>
              <a:buChar char="Ø"/>
            </a:pPr>
            <a:r>
              <a:rPr lang="cy-GB" dirty="0"/>
              <a:t>y grŵp comisiynu clinigol </a:t>
            </a:r>
            <a:endParaRPr lang="en-GB"/>
          </a:p>
          <a:p>
            <a:pPr marL="285750" indent="-285750">
              <a:buFont typeface="Wingdings"/>
              <a:buChar char="Ø"/>
            </a:pPr>
            <a:r>
              <a:rPr lang="cy-GB" dirty="0"/>
              <a:t>yr heddlu. </a:t>
            </a:r>
            <a:endParaRPr lang="en-GB" dirty="0">
              <a:cs typeface="Arial"/>
            </a:endParaRPr>
          </a:p>
          <a:p>
            <a:r>
              <a:rPr lang="cy-GB" dirty="0"/>
              <a:t>Cyhoeddodd yr Adran Addysg (</a:t>
            </a:r>
            <a:r>
              <a:rPr lang="cy-GB" err="1"/>
              <a:t>DfE</a:t>
            </a:r>
            <a:r>
              <a:rPr lang="cy-GB" dirty="0"/>
              <a:t>) fersiwn wedi’i diweddaru o’r canllawiau statudol allweddol ar gyfer unrhyw un sy’n gweithio gyda phlant yn Lloegr ym mis Gorffennaf 2018. Mae’n nodi sut y dylai sefydliadau ac unigolion gydweithio a sut y dylai ymarferwyr gynnal asesiad o blant</a:t>
            </a:r>
          </a:p>
          <a:p>
            <a:r>
              <a:rPr lang="en-GB" sz="1600" dirty="0">
                <a:solidFill>
                  <a:srgbClr val="8E58B6"/>
                </a:solidFill>
                <a:cs typeface="Arial"/>
                <a:hlinkClick r:id="rId2"/>
              </a:rPr>
              <a:t>https://learning.nspcc.org.uk/child-protection-system/england</a:t>
            </a:r>
            <a:endParaRPr lang="cy-GB"/>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7FD80B91-EBA1-FB8D-8562-832CDE5DFD46}"/>
              </a:ext>
            </a:extLst>
          </p:cNvPr>
          <p:cNvSpPr>
            <a:spLocks noGrp="1"/>
          </p:cNvSpPr>
          <p:nvPr>
            <p:ph type="title"/>
          </p:nvPr>
        </p:nvSpPr>
        <p:spPr>
          <a:xfrm>
            <a:off x="457200" y="332656"/>
            <a:ext cx="8229600" cy="490537"/>
          </a:xfrm>
        </p:spPr>
        <p:txBody>
          <a:bodyPr rtlCol="0">
            <a:noAutofit/>
          </a:bodyPr>
          <a:lstStyle/>
          <a:p>
            <a:pPr algn="ctr" fontAlgn="auto">
              <a:spcAft>
                <a:spcPts val="0"/>
              </a:spcAft>
              <a:defRPr/>
            </a:pPr>
            <a:r>
              <a:rPr lang="en-GB" altLang="en-US" sz="4400" b="1" dirty="0">
                <a:solidFill>
                  <a:schemeClr val="accent6">
                    <a:lumMod val="75000"/>
                  </a:schemeClr>
                </a:solidFill>
                <a:latin typeface="Arial"/>
                <a:cs typeface="Arial"/>
              </a:rPr>
              <a:t>England</a:t>
            </a: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8730DBDA-432D-0E56-BF3C-05CE19CCBA85}"/>
              </a:ext>
            </a:extLst>
          </p:cNvPr>
          <p:cNvSpPr>
            <a:spLocks noGrp="1"/>
          </p:cNvSpPr>
          <p:nvPr>
            <p:ph idx="1"/>
          </p:nvPr>
        </p:nvSpPr>
        <p:spPr>
          <a:xfrm>
            <a:off x="395536" y="1290637"/>
            <a:ext cx="8229600" cy="4276725"/>
          </a:xfrm>
        </p:spPr>
        <p:txBody>
          <a:bodyPr>
            <a:normAutofit lnSpcReduction="10000"/>
          </a:bodyPr>
          <a:lstStyle/>
          <a:p>
            <a:pPr marL="0" indent="0" fontAlgn="auto">
              <a:spcAft>
                <a:spcPts val="0"/>
              </a:spcAft>
              <a:buFont typeface="Arial" panose="020B0604020202020204" pitchFamily="34" charset="0"/>
              <a:buNone/>
              <a:defRPr/>
            </a:pPr>
            <a:r>
              <a:rPr lang="en-GB" sz="2000" dirty="0">
                <a:solidFill>
                  <a:schemeClr val="accent6">
                    <a:lumMod val="75000"/>
                  </a:schemeClr>
                </a:solidFill>
              </a:rPr>
              <a:t>The Department for Education (</a:t>
            </a:r>
            <a:r>
              <a:rPr lang="en-GB" sz="2000" dirty="0" err="1">
                <a:solidFill>
                  <a:schemeClr val="accent6">
                    <a:lumMod val="75000"/>
                  </a:schemeClr>
                </a:solidFill>
              </a:rPr>
              <a:t>DfE</a:t>
            </a:r>
            <a:r>
              <a:rPr lang="en-GB" sz="2000" dirty="0">
                <a:solidFill>
                  <a:schemeClr val="accent6">
                    <a:lumMod val="75000"/>
                  </a:schemeClr>
                </a:solidFill>
              </a:rPr>
              <a:t>) is responsible for child protection in England. It sets out policy, legislation and statutory guidance on how the child protection system should work.</a:t>
            </a:r>
          </a:p>
          <a:p>
            <a:pPr fontAlgn="auto">
              <a:spcAft>
                <a:spcPts val="0"/>
              </a:spcAft>
              <a:defRPr/>
            </a:pPr>
            <a:r>
              <a:rPr lang="en-GB" sz="2000" dirty="0">
                <a:solidFill>
                  <a:schemeClr val="accent6">
                    <a:lumMod val="75000"/>
                  </a:schemeClr>
                </a:solidFill>
              </a:rPr>
              <a:t>Local safeguarding partners are responsible for child protection policy, procedure and guidance at a local level.</a:t>
            </a:r>
          </a:p>
          <a:p>
            <a:pPr fontAlgn="auto">
              <a:spcAft>
                <a:spcPts val="0"/>
              </a:spcAft>
              <a:defRPr/>
            </a:pPr>
            <a:r>
              <a:rPr lang="en-GB" sz="2000" dirty="0">
                <a:solidFill>
                  <a:schemeClr val="accent6">
                    <a:lumMod val="75000"/>
                  </a:schemeClr>
                </a:solidFill>
              </a:rPr>
              <a:t>The local safeguarding arrangements are led by three statutory safeguarding partners:</a:t>
            </a:r>
          </a:p>
          <a:p>
            <a:pPr fontAlgn="auto">
              <a:spcAft>
                <a:spcPts val="0"/>
              </a:spcAft>
              <a:buFont typeface="Wingdings" panose="05000000000000000000" pitchFamily="2" charset="2"/>
              <a:buChar char="Ø"/>
              <a:defRPr/>
            </a:pPr>
            <a:r>
              <a:rPr lang="en-GB" sz="2000" dirty="0">
                <a:solidFill>
                  <a:schemeClr val="accent6">
                    <a:lumMod val="75000"/>
                  </a:schemeClr>
                </a:solidFill>
              </a:rPr>
              <a:t>the local authority</a:t>
            </a:r>
          </a:p>
          <a:p>
            <a:pPr fontAlgn="auto">
              <a:spcAft>
                <a:spcPts val="0"/>
              </a:spcAft>
              <a:buFont typeface="Wingdings" panose="05000000000000000000" pitchFamily="2" charset="2"/>
              <a:buChar char="Ø"/>
              <a:defRPr/>
            </a:pPr>
            <a:r>
              <a:rPr lang="en-GB" sz="2000" dirty="0">
                <a:solidFill>
                  <a:schemeClr val="accent6">
                    <a:lumMod val="75000"/>
                  </a:schemeClr>
                </a:solidFill>
              </a:rPr>
              <a:t>the clinical commissioning group</a:t>
            </a:r>
          </a:p>
          <a:p>
            <a:pPr fontAlgn="auto">
              <a:spcAft>
                <a:spcPts val="0"/>
              </a:spcAft>
              <a:buFont typeface="Wingdings" panose="05000000000000000000" pitchFamily="2" charset="2"/>
              <a:buChar char="Ø"/>
              <a:defRPr/>
            </a:pPr>
            <a:r>
              <a:rPr lang="en-GB" sz="2000" dirty="0">
                <a:solidFill>
                  <a:schemeClr val="accent6">
                    <a:lumMod val="75000"/>
                  </a:schemeClr>
                </a:solidFill>
              </a:rPr>
              <a:t>the police.</a:t>
            </a:r>
          </a:p>
          <a:p>
            <a:pPr marL="0" indent="0" fontAlgn="auto">
              <a:spcAft>
                <a:spcPts val="0"/>
              </a:spcAft>
              <a:buFont typeface="Arial" panose="020B0604020202020204" pitchFamily="34" charset="0"/>
              <a:buNone/>
              <a:defRPr/>
            </a:pPr>
            <a:r>
              <a:rPr lang="en-GB" sz="1600" dirty="0">
                <a:solidFill>
                  <a:schemeClr val="accent6">
                    <a:lumMod val="75000"/>
                  </a:schemeClr>
                </a:solidFill>
              </a:rPr>
              <a:t>The Department for Education (</a:t>
            </a:r>
            <a:r>
              <a:rPr lang="en-GB" sz="1600" dirty="0" err="1">
                <a:solidFill>
                  <a:schemeClr val="accent6">
                    <a:lumMod val="75000"/>
                  </a:schemeClr>
                </a:solidFill>
              </a:rPr>
              <a:t>DfE</a:t>
            </a:r>
            <a:r>
              <a:rPr lang="en-GB" sz="1600" dirty="0">
                <a:solidFill>
                  <a:schemeClr val="accent6">
                    <a:lumMod val="75000"/>
                  </a:schemeClr>
                </a:solidFill>
              </a:rPr>
              <a:t>) published an updated version of the key statutory guidance for anyone working with children in England in July 2018. It sets out how organisations and individuals should work together and how practitioners should conduct the assessment of children</a:t>
            </a:r>
          </a:p>
          <a:p>
            <a:pPr marL="0" indent="0" fontAlgn="auto">
              <a:spcAft>
                <a:spcPts val="0"/>
              </a:spcAft>
              <a:buFont typeface="Arial" panose="020B0604020202020204" pitchFamily="34" charset="0"/>
              <a:buNone/>
              <a:defRPr/>
            </a:pPr>
            <a:r>
              <a:rPr lang="en-GB" sz="1600" dirty="0">
                <a:hlinkClick r:id="rId3"/>
              </a:rPr>
              <a:t>https://learning.nspcc.org.uk/child-protection-system/england</a:t>
            </a:r>
            <a:endParaRPr lang="en-GB" sz="1600" dirty="0"/>
          </a:p>
          <a:p>
            <a:pPr marL="0" indent="0" fontAlgn="auto">
              <a:spcAft>
                <a:spcPts val="0"/>
              </a:spcAft>
              <a:buFont typeface="Arial" panose="020B0604020202020204" pitchFamily="34" charset="0"/>
              <a:buNone/>
              <a:defRPr/>
            </a:pPr>
            <a:endParaRPr lang="en-GB" sz="1600" dirty="0"/>
          </a:p>
        </p:txBody>
      </p:sp>
    </p:spTree>
    <p:extLst>
      <p:ext uri="{BB962C8B-B14F-4D97-AF65-F5344CB8AC3E}">
        <p14:creationId xmlns:p14="http://schemas.microsoft.com/office/powerpoint/2010/main" val="4057340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FE462F-B060-FB10-B5D0-7A9366A69E2C}"/>
              </a:ext>
            </a:extLst>
          </p:cNvPr>
          <p:cNvSpPr>
            <a:spLocks noGrp="1"/>
          </p:cNvSpPr>
          <p:nvPr>
            <p:ph type="title"/>
          </p:nvPr>
        </p:nvSpPr>
        <p:spPr/>
        <p:txBody>
          <a:bodyPr>
            <a:noAutofit/>
          </a:bodyPr>
          <a:lstStyle/>
          <a:p>
            <a:pPr algn="ctr"/>
            <a:r>
              <a:rPr lang="en-GB" sz="3600" dirty="0" err="1"/>
              <a:t>Partneriaeth</a:t>
            </a:r>
            <a:r>
              <a:rPr lang="en-GB" sz="3600" dirty="0"/>
              <a:t> (</a:t>
            </a:r>
            <a:r>
              <a:rPr lang="en-GB" sz="3600" dirty="0" err="1"/>
              <a:t>Lloegr</a:t>
            </a:r>
            <a:r>
              <a:rPr lang="en-GB" sz="3600" dirty="0"/>
              <a:t>)</a:t>
            </a:r>
            <a:br>
              <a:rPr lang="en-GB" sz="3600" dirty="0"/>
            </a:br>
            <a:r>
              <a:rPr lang="en-GB" sz="3600" dirty="0">
                <a:solidFill>
                  <a:schemeClr val="accent6">
                    <a:lumMod val="75000"/>
                  </a:schemeClr>
                </a:solidFill>
              </a:rPr>
              <a:t>Partnerships (England)</a:t>
            </a:r>
          </a:p>
        </p:txBody>
      </p:sp>
      <p:sp>
        <p:nvSpPr>
          <p:cNvPr id="3" name="Content Placeholder 2">
            <a:extLst>
              <a:ext uri="{FF2B5EF4-FFF2-40B4-BE49-F238E27FC236}">
                <a16:creationId xmlns:a16="http://schemas.microsoft.com/office/drawing/2014/main" id="{941CC8F1-7F15-5A9A-E8B9-418A22AEDCA8}"/>
              </a:ext>
            </a:extLst>
          </p:cNvPr>
          <p:cNvSpPr>
            <a:spLocks noGrp="1"/>
          </p:cNvSpPr>
          <p:nvPr>
            <p:ph sz="half" idx="1"/>
          </p:nvPr>
        </p:nvSpPr>
        <p:spPr/>
        <p:txBody>
          <a:bodyPr/>
          <a:lstStyle/>
          <a:p>
            <a:pPr marL="0" indent="0" algn="ctr">
              <a:buNone/>
            </a:pPr>
            <a:r>
              <a:rPr lang="en-GB" dirty="0" err="1"/>
              <a:t>Partneriaeth</a:t>
            </a:r>
            <a:r>
              <a:rPr lang="en-GB" dirty="0"/>
              <a:t> </a:t>
            </a:r>
            <a:r>
              <a:rPr lang="en-GB" dirty="0" err="1"/>
              <a:t>diogelu</a:t>
            </a:r>
            <a:endParaRPr lang="en-GB" dirty="0"/>
          </a:p>
          <a:p>
            <a:pPr algn="ctr"/>
            <a:r>
              <a:rPr lang="en-GB" dirty="0" err="1"/>
              <a:t>Awdurdod</a:t>
            </a:r>
            <a:r>
              <a:rPr lang="en-GB" dirty="0"/>
              <a:t> </a:t>
            </a:r>
            <a:r>
              <a:rPr lang="en-GB" dirty="0" err="1"/>
              <a:t>Lleol</a:t>
            </a:r>
            <a:endParaRPr lang="en-GB" dirty="0"/>
          </a:p>
          <a:p>
            <a:pPr algn="ctr"/>
            <a:r>
              <a:rPr lang="en-GB" dirty="0" err="1"/>
              <a:t>Heddlu</a:t>
            </a:r>
            <a:endParaRPr lang="en-GB" dirty="0"/>
          </a:p>
          <a:p>
            <a:pPr algn="ctr"/>
            <a:r>
              <a:rPr lang="en-GB" dirty="0"/>
              <a:t>Iechyd</a:t>
            </a:r>
          </a:p>
        </p:txBody>
      </p:sp>
      <p:sp>
        <p:nvSpPr>
          <p:cNvPr id="4" name="Content Placeholder 3">
            <a:extLst>
              <a:ext uri="{FF2B5EF4-FFF2-40B4-BE49-F238E27FC236}">
                <a16:creationId xmlns:a16="http://schemas.microsoft.com/office/drawing/2014/main" id="{D69FE3F2-10D4-6210-8A15-31E036A7BA21}"/>
              </a:ext>
            </a:extLst>
          </p:cNvPr>
          <p:cNvSpPr>
            <a:spLocks noGrp="1"/>
          </p:cNvSpPr>
          <p:nvPr>
            <p:ph sz="half" idx="2"/>
          </p:nvPr>
        </p:nvSpPr>
        <p:spPr/>
        <p:txBody>
          <a:bodyPr/>
          <a:lstStyle/>
          <a:p>
            <a:pPr marL="0" indent="0" algn="ctr">
              <a:buNone/>
            </a:pPr>
            <a:r>
              <a:rPr lang="en-GB" dirty="0">
                <a:solidFill>
                  <a:schemeClr val="accent6">
                    <a:lumMod val="75000"/>
                  </a:schemeClr>
                </a:solidFill>
              </a:rPr>
              <a:t>Safeguarding partnerships</a:t>
            </a:r>
          </a:p>
          <a:p>
            <a:pPr algn="ctr"/>
            <a:r>
              <a:rPr lang="en-GB" dirty="0">
                <a:solidFill>
                  <a:schemeClr val="accent6">
                    <a:lumMod val="75000"/>
                  </a:schemeClr>
                </a:solidFill>
              </a:rPr>
              <a:t>Local Authority</a:t>
            </a:r>
          </a:p>
          <a:p>
            <a:pPr algn="ctr"/>
            <a:r>
              <a:rPr lang="en-GB" dirty="0">
                <a:solidFill>
                  <a:schemeClr val="accent6">
                    <a:lumMod val="75000"/>
                  </a:schemeClr>
                </a:solidFill>
              </a:rPr>
              <a:t>Police</a:t>
            </a:r>
          </a:p>
          <a:p>
            <a:pPr algn="ctr"/>
            <a:r>
              <a:rPr lang="en-GB" dirty="0">
                <a:solidFill>
                  <a:schemeClr val="accent6">
                    <a:lumMod val="75000"/>
                  </a:schemeClr>
                </a:solidFill>
              </a:rPr>
              <a:t>Health</a:t>
            </a:r>
          </a:p>
        </p:txBody>
      </p:sp>
      <p:pic>
        <p:nvPicPr>
          <p:cNvPr id="5" name="Picture 4">
            <a:extLst>
              <a:ext uri="{FF2B5EF4-FFF2-40B4-BE49-F238E27FC236}">
                <a16:creationId xmlns:a16="http://schemas.microsoft.com/office/drawing/2014/main" id="{82055B5B-768F-86A1-B381-0D7CFB9AABC4}"/>
              </a:ext>
            </a:extLst>
          </p:cNvPr>
          <p:cNvPicPr>
            <a:picLocks noChangeAspect="1"/>
          </p:cNvPicPr>
          <p:nvPr/>
        </p:nvPicPr>
        <p:blipFill>
          <a:blip r:embed="rId2"/>
          <a:stretch>
            <a:fillRect/>
          </a:stretch>
        </p:blipFill>
        <p:spPr>
          <a:xfrm>
            <a:off x="512773" y="2108635"/>
            <a:ext cx="577811" cy="577811"/>
          </a:xfrm>
          <a:prstGeom prst="rect">
            <a:avLst/>
          </a:prstGeom>
        </p:spPr>
      </p:pic>
      <p:pic>
        <p:nvPicPr>
          <p:cNvPr id="6" name="Picture 5">
            <a:extLst>
              <a:ext uri="{FF2B5EF4-FFF2-40B4-BE49-F238E27FC236}">
                <a16:creationId xmlns:a16="http://schemas.microsoft.com/office/drawing/2014/main" id="{062096A6-B8C9-6EEC-BE81-72853ACD4321}"/>
              </a:ext>
            </a:extLst>
          </p:cNvPr>
          <p:cNvPicPr>
            <a:picLocks noChangeAspect="1"/>
          </p:cNvPicPr>
          <p:nvPr/>
        </p:nvPicPr>
        <p:blipFill>
          <a:blip r:embed="rId2"/>
          <a:stretch>
            <a:fillRect/>
          </a:stretch>
        </p:blipFill>
        <p:spPr>
          <a:xfrm>
            <a:off x="8283595" y="2108635"/>
            <a:ext cx="577811" cy="577811"/>
          </a:xfrm>
          <a:prstGeom prst="rect">
            <a:avLst/>
          </a:prstGeom>
        </p:spPr>
      </p:pic>
    </p:spTree>
    <p:extLst>
      <p:ext uri="{BB962C8B-B14F-4D97-AF65-F5344CB8AC3E}">
        <p14:creationId xmlns:p14="http://schemas.microsoft.com/office/powerpoint/2010/main" val="2790361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4D72FC4D-2C00-6B45-A119-A3EEB6FDB6EA}"/>
              </a:ext>
            </a:extLst>
          </p:cNvPr>
          <p:cNvSpPr>
            <a:spLocks noGrp="1" noChangeArrowheads="1"/>
          </p:cNvSpPr>
          <p:nvPr>
            <p:ph type="title"/>
          </p:nvPr>
        </p:nvSpPr>
        <p:spPr>
          <a:xfrm>
            <a:off x="457200" y="274638"/>
            <a:ext cx="8229600" cy="706437"/>
          </a:xfrm>
        </p:spPr>
        <p:txBody>
          <a:bodyPr>
            <a:noAutofit/>
          </a:bodyPr>
          <a:lstStyle/>
          <a:p>
            <a:pPr algn="ctr"/>
            <a:r>
              <a:rPr lang="en-GB" altLang="en-US" sz="4400" b="1" dirty="0" err="1">
                <a:latin typeface="Arial"/>
                <a:cs typeface="Arial"/>
              </a:rPr>
              <a:t>Yr</a:t>
            </a:r>
            <a:r>
              <a:rPr lang="en-GB" altLang="en-US" sz="4400" b="1" dirty="0">
                <a:latin typeface="Arial"/>
                <a:cs typeface="Arial"/>
              </a:rPr>
              <a:t> Alban</a:t>
            </a:r>
            <a:br>
              <a:rPr lang="en-GB" altLang="en-US" sz="4400" b="1" dirty="0">
                <a:latin typeface="Arial"/>
                <a:cs typeface="Arial"/>
              </a:rPr>
            </a:br>
            <a:r>
              <a:rPr lang="en-GB" altLang="en-US" sz="4400" b="1" dirty="0">
                <a:latin typeface="Arial"/>
                <a:cs typeface="Arial"/>
              </a:rPr>
              <a:t> </a:t>
            </a:r>
            <a:endParaRPr lang="en-US" sz="4400" dirty="0">
              <a:solidFill>
                <a:schemeClr val="accent6">
                  <a:lumMod val="75000"/>
                </a:schemeClr>
              </a:solidFill>
              <a:latin typeface="Arial"/>
              <a:cs typeface="Arial"/>
            </a:endParaRPr>
          </a:p>
        </p:txBody>
      </p:sp>
      <p:sp>
        <p:nvSpPr>
          <p:cNvPr id="3" name="Content Placeholder 2">
            <a:extLst>
              <a:ext uri="{FF2B5EF4-FFF2-40B4-BE49-F238E27FC236}">
                <a16:creationId xmlns:a16="http://schemas.microsoft.com/office/drawing/2014/main" id="{7A983984-B407-EE7C-0BE7-001E0206B4FC}"/>
              </a:ext>
            </a:extLst>
          </p:cNvPr>
          <p:cNvSpPr>
            <a:spLocks noGrp="1"/>
          </p:cNvSpPr>
          <p:nvPr>
            <p:ph idx="1"/>
          </p:nvPr>
        </p:nvSpPr>
        <p:spPr>
          <a:xfrm>
            <a:off x="457200" y="1161256"/>
            <a:ext cx="8229600" cy="4535488"/>
          </a:xfrm>
        </p:spPr>
        <p:txBody>
          <a:bodyPr vert="horz" lIns="91440" tIns="45720" rIns="91440" bIns="45720" rtlCol="0" anchor="t">
            <a:normAutofit fontScale="85000" lnSpcReduction="20000"/>
          </a:bodyPr>
          <a:lstStyle/>
          <a:p>
            <a:pPr marL="0" indent="0">
              <a:buNone/>
              <a:defRPr/>
            </a:pPr>
            <a:r>
              <a:rPr lang="en-GB" dirty="0">
                <a:solidFill>
                  <a:srgbClr val="202124"/>
                </a:solidFill>
                <a:latin typeface="Arial"/>
                <a:cs typeface="Arial"/>
              </a:rPr>
              <a:t>Mae </a:t>
            </a:r>
            <a:r>
              <a:rPr lang="en-GB" err="1">
                <a:solidFill>
                  <a:srgbClr val="202124"/>
                </a:solidFill>
                <a:latin typeface="Arial"/>
                <a:cs typeface="Arial"/>
              </a:rPr>
              <a:t>Llywodraeth</a:t>
            </a:r>
            <a:r>
              <a:rPr lang="en-GB" dirty="0">
                <a:solidFill>
                  <a:srgbClr val="202124"/>
                </a:solidFill>
                <a:latin typeface="Arial"/>
                <a:cs typeface="Arial"/>
              </a:rPr>
              <a:t> </a:t>
            </a:r>
            <a:r>
              <a:rPr lang="en-GB" err="1">
                <a:solidFill>
                  <a:srgbClr val="202124"/>
                </a:solidFill>
                <a:latin typeface="Arial"/>
                <a:cs typeface="Arial"/>
              </a:rPr>
              <a:t>yr</a:t>
            </a:r>
            <a:r>
              <a:rPr lang="en-GB" dirty="0">
                <a:solidFill>
                  <a:srgbClr val="202124"/>
                </a:solidFill>
                <a:latin typeface="Arial"/>
                <a:cs typeface="Arial"/>
              </a:rPr>
              <a:t> Alban </a:t>
            </a:r>
            <a:r>
              <a:rPr lang="en-GB" err="1">
                <a:solidFill>
                  <a:srgbClr val="202124"/>
                </a:solidFill>
                <a:latin typeface="Arial"/>
                <a:cs typeface="Arial"/>
              </a:rPr>
              <a:t>yn</a:t>
            </a:r>
            <a:r>
              <a:rPr lang="en-GB" dirty="0">
                <a:solidFill>
                  <a:srgbClr val="202124"/>
                </a:solidFill>
                <a:latin typeface="Arial"/>
                <a:cs typeface="Arial"/>
              </a:rPr>
              <a:t> </a:t>
            </a:r>
            <a:r>
              <a:rPr lang="en-GB" err="1">
                <a:solidFill>
                  <a:srgbClr val="202124"/>
                </a:solidFill>
                <a:latin typeface="Arial"/>
                <a:cs typeface="Arial"/>
              </a:rPr>
              <a:t>gyfrifol</a:t>
            </a:r>
            <a:r>
              <a:rPr lang="en-GB" dirty="0">
                <a:solidFill>
                  <a:srgbClr val="202124"/>
                </a:solidFill>
                <a:latin typeface="Arial"/>
                <a:cs typeface="Arial"/>
              </a:rPr>
              <a:t> am </a:t>
            </a:r>
            <a:r>
              <a:rPr lang="en-GB" err="1">
                <a:solidFill>
                  <a:srgbClr val="202124"/>
                </a:solidFill>
                <a:latin typeface="Arial"/>
                <a:cs typeface="Arial"/>
              </a:rPr>
              <a:t>amddiffyn</a:t>
            </a:r>
            <a:r>
              <a:rPr lang="en-GB" dirty="0">
                <a:solidFill>
                  <a:srgbClr val="202124"/>
                </a:solidFill>
                <a:latin typeface="Arial"/>
                <a:cs typeface="Arial"/>
              </a:rPr>
              <a:t> plant </a:t>
            </a:r>
            <a:r>
              <a:rPr lang="en-GB" err="1">
                <a:solidFill>
                  <a:srgbClr val="202124"/>
                </a:solidFill>
                <a:latin typeface="Arial"/>
                <a:cs typeface="Arial"/>
              </a:rPr>
              <a:t>yn</a:t>
            </a:r>
            <a:r>
              <a:rPr lang="en-GB" dirty="0">
                <a:solidFill>
                  <a:srgbClr val="202124"/>
                </a:solidFill>
                <a:latin typeface="Arial"/>
                <a:cs typeface="Arial"/>
              </a:rPr>
              <a:t> </a:t>
            </a:r>
            <a:r>
              <a:rPr lang="en-GB" err="1">
                <a:solidFill>
                  <a:srgbClr val="202124"/>
                </a:solidFill>
                <a:latin typeface="Arial"/>
                <a:cs typeface="Arial"/>
              </a:rPr>
              <a:t>yr</a:t>
            </a:r>
            <a:r>
              <a:rPr lang="en-GB" dirty="0">
                <a:solidFill>
                  <a:srgbClr val="202124"/>
                </a:solidFill>
                <a:latin typeface="Arial"/>
                <a:cs typeface="Arial"/>
              </a:rPr>
              <a:t> Alban. </a:t>
            </a:r>
            <a:r>
              <a:rPr lang="en-GB" err="1">
                <a:solidFill>
                  <a:srgbClr val="202124"/>
                </a:solidFill>
                <a:latin typeface="Arial"/>
                <a:cs typeface="Arial"/>
              </a:rPr>
              <a:t>Mae’n</a:t>
            </a:r>
            <a:r>
              <a:rPr lang="en-GB" dirty="0">
                <a:solidFill>
                  <a:srgbClr val="202124"/>
                </a:solidFill>
                <a:latin typeface="Arial"/>
                <a:cs typeface="Arial"/>
              </a:rPr>
              <a:t> nodi </a:t>
            </a:r>
            <a:r>
              <a:rPr lang="en-GB" err="1">
                <a:solidFill>
                  <a:srgbClr val="202124"/>
                </a:solidFill>
                <a:latin typeface="Arial"/>
                <a:cs typeface="Arial"/>
              </a:rPr>
              <a:t>polisi</a:t>
            </a:r>
            <a:r>
              <a:rPr lang="en-GB" dirty="0">
                <a:solidFill>
                  <a:srgbClr val="202124"/>
                </a:solidFill>
                <a:latin typeface="Arial"/>
                <a:cs typeface="Arial"/>
              </a:rPr>
              <a:t>, </a:t>
            </a:r>
            <a:r>
              <a:rPr lang="en-GB" err="1">
                <a:solidFill>
                  <a:srgbClr val="202124"/>
                </a:solidFill>
                <a:latin typeface="Arial"/>
                <a:cs typeface="Arial"/>
              </a:rPr>
              <a:t>deddfwriaeth</a:t>
            </a:r>
            <a:r>
              <a:rPr lang="en-GB" dirty="0">
                <a:solidFill>
                  <a:srgbClr val="202124"/>
                </a:solidFill>
                <a:latin typeface="Arial"/>
                <a:cs typeface="Arial"/>
              </a:rPr>
              <a:t> a </a:t>
            </a:r>
            <a:r>
              <a:rPr lang="en-GB" err="1">
                <a:solidFill>
                  <a:srgbClr val="202124"/>
                </a:solidFill>
                <a:latin typeface="Arial"/>
                <a:cs typeface="Arial"/>
              </a:rPr>
              <a:t>chanllawiau</a:t>
            </a:r>
            <a:r>
              <a:rPr lang="en-GB" dirty="0">
                <a:solidFill>
                  <a:srgbClr val="202124"/>
                </a:solidFill>
                <a:latin typeface="Arial"/>
                <a:cs typeface="Arial"/>
              </a:rPr>
              <a:t> </a:t>
            </a:r>
            <a:r>
              <a:rPr lang="en-GB" err="1">
                <a:solidFill>
                  <a:srgbClr val="202124"/>
                </a:solidFill>
                <a:latin typeface="Arial"/>
                <a:cs typeface="Arial"/>
              </a:rPr>
              <a:t>statudol</a:t>
            </a:r>
            <a:r>
              <a:rPr lang="en-GB" dirty="0">
                <a:solidFill>
                  <a:srgbClr val="202124"/>
                </a:solidFill>
                <a:latin typeface="Arial"/>
                <a:cs typeface="Arial"/>
              </a:rPr>
              <a:t> </a:t>
            </a:r>
            <a:r>
              <a:rPr lang="en-GB" err="1">
                <a:solidFill>
                  <a:srgbClr val="202124"/>
                </a:solidFill>
                <a:latin typeface="Arial"/>
                <a:cs typeface="Arial"/>
              </a:rPr>
              <a:t>ar</a:t>
            </a:r>
            <a:r>
              <a:rPr lang="en-GB" dirty="0">
                <a:solidFill>
                  <a:srgbClr val="202124"/>
                </a:solidFill>
                <a:latin typeface="Arial"/>
                <a:cs typeface="Arial"/>
              </a:rPr>
              <a:t> </a:t>
            </a:r>
            <a:r>
              <a:rPr lang="en-GB" err="1">
                <a:solidFill>
                  <a:srgbClr val="202124"/>
                </a:solidFill>
                <a:latin typeface="Arial"/>
                <a:cs typeface="Arial"/>
              </a:rPr>
              <a:t>sut</a:t>
            </a:r>
            <a:r>
              <a:rPr lang="en-GB" dirty="0">
                <a:solidFill>
                  <a:srgbClr val="202124"/>
                </a:solidFill>
                <a:latin typeface="Arial"/>
                <a:cs typeface="Arial"/>
              </a:rPr>
              <a:t> y </a:t>
            </a:r>
            <a:r>
              <a:rPr lang="en-GB" err="1">
                <a:solidFill>
                  <a:srgbClr val="202124"/>
                </a:solidFill>
                <a:latin typeface="Arial"/>
                <a:cs typeface="Arial"/>
              </a:rPr>
              <a:t>dylai’r</a:t>
            </a:r>
            <a:r>
              <a:rPr lang="en-GB" dirty="0">
                <a:solidFill>
                  <a:srgbClr val="202124"/>
                </a:solidFill>
                <a:latin typeface="Arial"/>
                <a:cs typeface="Arial"/>
              </a:rPr>
              <a:t> system </a:t>
            </a:r>
            <a:r>
              <a:rPr lang="en-GB" err="1">
                <a:solidFill>
                  <a:srgbClr val="202124"/>
                </a:solidFill>
                <a:latin typeface="Arial"/>
                <a:cs typeface="Arial"/>
              </a:rPr>
              <a:t>amddiffyn</a:t>
            </a:r>
            <a:r>
              <a:rPr lang="en-GB" dirty="0">
                <a:solidFill>
                  <a:srgbClr val="202124"/>
                </a:solidFill>
                <a:latin typeface="Arial"/>
                <a:cs typeface="Arial"/>
              </a:rPr>
              <a:t> plant </a:t>
            </a:r>
            <a:r>
              <a:rPr lang="en-GB" err="1">
                <a:solidFill>
                  <a:srgbClr val="202124"/>
                </a:solidFill>
                <a:latin typeface="Arial"/>
                <a:cs typeface="Arial"/>
              </a:rPr>
              <a:t>weithio</a:t>
            </a:r>
            <a:r>
              <a:rPr lang="en-GB" dirty="0">
                <a:solidFill>
                  <a:srgbClr val="202124"/>
                </a:solidFill>
                <a:latin typeface="Arial"/>
                <a:cs typeface="Arial"/>
              </a:rPr>
              <a:t>.​</a:t>
            </a:r>
            <a:endParaRPr lang="en-US" dirty="0">
              <a:solidFill>
                <a:srgbClr val="000000"/>
              </a:solidFill>
              <a:latin typeface="Arial"/>
              <a:cs typeface="Arial"/>
            </a:endParaRPr>
          </a:p>
          <a:p>
            <a:pPr marL="0" indent="0">
              <a:buNone/>
              <a:defRPr/>
            </a:pPr>
            <a:endParaRPr lang="en-GB" dirty="0">
              <a:solidFill>
                <a:srgbClr val="202124"/>
              </a:solidFill>
              <a:latin typeface="Arial"/>
              <a:cs typeface="Arial"/>
            </a:endParaRPr>
          </a:p>
          <a:p>
            <a:pPr marL="342900" indent="-342900">
              <a:buFont typeface="Wingdings" panose="020B0604020202020204" pitchFamily="34" charset="0"/>
              <a:buChar char="Ø"/>
              <a:defRPr/>
            </a:pPr>
            <a:r>
              <a:rPr lang="en-GB" dirty="0">
                <a:solidFill>
                  <a:srgbClr val="202124"/>
                </a:solidFill>
                <a:latin typeface="Arial"/>
                <a:cs typeface="Arial"/>
              </a:rPr>
              <a:t>Mae </a:t>
            </a:r>
            <a:r>
              <a:rPr lang="en-GB" dirty="0" err="1">
                <a:solidFill>
                  <a:srgbClr val="202124"/>
                </a:solidFill>
                <a:latin typeface="Arial"/>
                <a:cs typeface="Arial"/>
              </a:rPr>
              <a:t>Pwyllgorau</a:t>
            </a:r>
            <a:r>
              <a:rPr lang="en-GB" dirty="0">
                <a:solidFill>
                  <a:srgbClr val="202124"/>
                </a:solidFill>
                <a:latin typeface="Arial"/>
                <a:cs typeface="Arial"/>
              </a:rPr>
              <a:t> </a:t>
            </a:r>
            <a:r>
              <a:rPr lang="en-GB" dirty="0" err="1">
                <a:solidFill>
                  <a:srgbClr val="202124"/>
                </a:solidFill>
                <a:latin typeface="Arial"/>
                <a:cs typeface="Arial"/>
              </a:rPr>
              <a:t>Amddiffyn</a:t>
            </a:r>
            <a:r>
              <a:rPr lang="en-GB" dirty="0">
                <a:solidFill>
                  <a:srgbClr val="202124"/>
                </a:solidFill>
                <a:latin typeface="Arial"/>
                <a:cs typeface="Arial"/>
              </a:rPr>
              <a:t> Plant (CPCs)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gyfrifol</a:t>
            </a:r>
            <a:r>
              <a:rPr lang="en-GB" dirty="0">
                <a:solidFill>
                  <a:srgbClr val="202124"/>
                </a:solidFill>
                <a:latin typeface="Arial"/>
                <a:cs typeface="Arial"/>
              </a:rPr>
              <a:t> am </a:t>
            </a:r>
            <a:r>
              <a:rPr lang="en-GB" dirty="0" err="1">
                <a:solidFill>
                  <a:srgbClr val="202124"/>
                </a:solidFill>
                <a:latin typeface="Arial"/>
                <a:cs typeface="Arial"/>
              </a:rPr>
              <a:t>bolisi</a:t>
            </a:r>
            <a:r>
              <a:rPr lang="en-GB" dirty="0">
                <a:solidFill>
                  <a:srgbClr val="202124"/>
                </a:solidFill>
                <a:latin typeface="Arial"/>
                <a:cs typeface="Arial"/>
              </a:rPr>
              <a:t>, </a:t>
            </a:r>
            <a:r>
              <a:rPr lang="en-GB" dirty="0" err="1">
                <a:solidFill>
                  <a:srgbClr val="202124"/>
                </a:solidFill>
                <a:latin typeface="Arial"/>
                <a:cs typeface="Arial"/>
              </a:rPr>
              <a:t>gweithdrefnau</a:t>
            </a:r>
            <a:r>
              <a:rPr lang="en-GB" dirty="0">
                <a:solidFill>
                  <a:srgbClr val="202124"/>
                </a:solidFill>
                <a:latin typeface="Arial"/>
                <a:cs typeface="Arial"/>
              </a:rPr>
              <a:t>, </a:t>
            </a:r>
            <a:r>
              <a:rPr lang="en-GB" dirty="0" err="1">
                <a:solidFill>
                  <a:srgbClr val="202124"/>
                </a:solidFill>
                <a:latin typeface="Arial"/>
                <a:cs typeface="Arial"/>
              </a:rPr>
              <a:t>canllawiau</a:t>
            </a:r>
            <a:r>
              <a:rPr lang="en-GB" dirty="0">
                <a:solidFill>
                  <a:srgbClr val="202124"/>
                </a:solidFill>
                <a:latin typeface="Arial"/>
                <a:cs typeface="Arial"/>
              </a:rPr>
              <a:t> ac </a:t>
            </a:r>
            <a:r>
              <a:rPr lang="en-GB" dirty="0" err="1">
                <a:solidFill>
                  <a:srgbClr val="202124"/>
                </a:solidFill>
                <a:latin typeface="Arial"/>
                <a:cs typeface="Arial"/>
              </a:rPr>
              <a:t>arfer</a:t>
            </a:r>
            <a:r>
              <a:rPr lang="en-GB" dirty="0">
                <a:solidFill>
                  <a:srgbClr val="202124"/>
                </a:solidFill>
                <a:latin typeface="Arial"/>
                <a:cs typeface="Arial"/>
              </a:rPr>
              <a:t> </a:t>
            </a:r>
            <a:r>
              <a:rPr lang="en-GB" dirty="0" err="1">
                <a:solidFill>
                  <a:srgbClr val="202124"/>
                </a:solidFill>
                <a:latin typeface="Arial"/>
                <a:cs typeface="Arial"/>
              </a:rPr>
              <a:t>amddiffyn</a:t>
            </a:r>
            <a:r>
              <a:rPr lang="en-GB" dirty="0">
                <a:solidFill>
                  <a:srgbClr val="202124"/>
                </a:solidFill>
                <a:latin typeface="Arial"/>
                <a:cs typeface="Arial"/>
              </a:rPr>
              <a:t> plant </a:t>
            </a:r>
            <a:r>
              <a:rPr lang="en-GB" dirty="0" err="1">
                <a:solidFill>
                  <a:srgbClr val="202124"/>
                </a:solidFill>
                <a:latin typeface="Arial"/>
                <a:cs typeface="Arial"/>
              </a:rPr>
              <a:t>aml-asiantaeth</a:t>
            </a:r>
            <a:r>
              <a:rPr lang="en-GB" dirty="0">
                <a:solidFill>
                  <a:srgbClr val="202124"/>
                </a:solidFill>
                <a:latin typeface="Arial"/>
                <a:cs typeface="Arial"/>
              </a:rPr>
              <a:t>. Yn.</a:t>
            </a:r>
            <a:endParaRPr lang="en-US" dirty="0">
              <a:solidFill>
                <a:srgbClr val="000000"/>
              </a:solidFill>
              <a:latin typeface="Arial"/>
              <a:cs typeface="Arial"/>
            </a:endParaRPr>
          </a:p>
          <a:p>
            <a:pPr marL="342900" indent="-342900">
              <a:buFont typeface="Wingdings" panose="020B0604020202020204" pitchFamily="34" charset="0"/>
              <a:buChar char="Ø"/>
              <a:defRPr/>
            </a:pPr>
            <a:r>
              <a:rPr lang="en-GB" dirty="0">
                <a:solidFill>
                  <a:srgbClr val="202124"/>
                </a:solidFill>
                <a:latin typeface="Arial"/>
                <a:cs typeface="Arial"/>
              </a:rPr>
              <a:t>O </a:t>
            </a:r>
            <a:r>
              <a:rPr lang="en-GB" dirty="0" err="1">
                <a:solidFill>
                  <a:srgbClr val="202124"/>
                </a:solidFill>
                <a:latin typeface="Arial"/>
                <a:cs typeface="Arial"/>
              </a:rPr>
              <a:t>fewn</a:t>
            </a:r>
            <a:r>
              <a:rPr lang="en-GB" dirty="0">
                <a:solidFill>
                  <a:srgbClr val="202124"/>
                </a:solidFill>
                <a:latin typeface="Arial"/>
                <a:cs typeface="Arial"/>
              </a:rPr>
              <a:t> </a:t>
            </a:r>
            <a:r>
              <a:rPr lang="en-GB" dirty="0" err="1">
                <a:solidFill>
                  <a:srgbClr val="202124"/>
                </a:solidFill>
                <a:latin typeface="Arial"/>
                <a:cs typeface="Arial"/>
              </a:rPr>
              <a:t>pob</a:t>
            </a:r>
            <a:r>
              <a:rPr lang="en-GB" dirty="0">
                <a:solidFill>
                  <a:srgbClr val="202124"/>
                </a:solidFill>
                <a:latin typeface="Arial"/>
                <a:cs typeface="Arial"/>
              </a:rPr>
              <a:t> </a:t>
            </a:r>
            <a:r>
              <a:rPr lang="en-GB" dirty="0" err="1">
                <a:solidFill>
                  <a:srgbClr val="202124"/>
                </a:solidFill>
                <a:latin typeface="Arial"/>
                <a:cs typeface="Arial"/>
              </a:rPr>
              <a:t>awdurdod</a:t>
            </a:r>
            <a:r>
              <a:rPr lang="en-GB" dirty="0">
                <a:solidFill>
                  <a:srgbClr val="202124"/>
                </a:solidFill>
                <a:latin typeface="Arial"/>
                <a:cs typeface="Arial"/>
              </a:rPr>
              <a:t> </a:t>
            </a:r>
            <a:r>
              <a:rPr lang="en-GB" dirty="0" err="1">
                <a:solidFill>
                  <a:srgbClr val="202124"/>
                </a:solidFill>
                <a:latin typeface="Arial"/>
                <a:cs typeface="Arial"/>
              </a:rPr>
              <a:t>lleol</a:t>
            </a:r>
            <a:r>
              <a:rPr lang="en-GB" dirty="0">
                <a:solidFill>
                  <a:srgbClr val="202124"/>
                </a:solidFill>
                <a:latin typeface="Arial"/>
                <a:cs typeface="Arial"/>
              </a:rPr>
              <a:t>, </a:t>
            </a:r>
            <a:r>
              <a:rPr lang="en-GB" dirty="0" err="1">
                <a:solidFill>
                  <a:srgbClr val="202124"/>
                </a:solidFill>
                <a:latin typeface="Arial"/>
                <a:cs typeface="Arial"/>
              </a:rPr>
              <a:t>mae</a:t>
            </a:r>
            <a:r>
              <a:rPr lang="en-GB" dirty="0">
                <a:solidFill>
                  <a:srgbClr val="202124"/>
                </a:solidFill>
                <a:latin typeface="Arial"/>
                <a:cs typeface="Arial"/>
              </a:rPr>
              <a:t> CPCs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gweithio</a:t>
            </a:r>
            <a:r>
              <a:rPr lang="en-GB" dirty="0">
                <a:solidFill>
                  <a:srgbClr val="202124"/>
                </a:solidFill>
                <a:latin typeface="Arial"/>
                <a:cs typeface="Arial"/>
              </a:rPr>
              <a:t> </a:t>
            </a:r>
            <a:r>
              <a:rPr lang="en-GB" dirty="0" err="1">
                <a:solidFill>
                  <a:srgbClr val="202124"/>
                </a:solidFill>
                <a:latin typeface="Arial"/>
                <a:cs typeface="Arial"/>
              </a:rPr>
              <a:t>gydag</a:t>
            </a:r>
            <a:r>
              <a:rPr lang="en-GB" dirty="0">
                <a:solidFill>
                  <a:srgbClr val="202124"/>
                </a:solidFill>
                <a:latin typeface="Arial"/>
                <a:cs typeface="Arial"/>
              </a:rPr>
              <a:t> </a:t>
            </a:r>
            <a:r>
              <a:rPr lang="en-GB" dirty="0" err="1">
                <a:solidFill>
                  <a:srgbClr val="202124"/>
                </a:solidFill>
                <a:latin typeface="Arial"/>
                <a:cs typeface="Arial"/>
              </a:rPr>
              <a:t>asiantaethau</a:t>
            </a:r>
            <a:r>
              <a:rPr lang="en-GB" dirty="0">
                <a:solidFill>
                  <a:srgbClr val="202124"/>
                </a:solidFill>
                <a:latin typeface="Arial"/>
                <a:cs typeface="Arial"/>
              </a:rPr>
              <a:t> </a:t>
            </a:r>
            <a:r>
              <a:rPr lang="en-GB" dirty="0" err="1">
                <a:solidFill>
                  <a:srgbClr val="202124"/>
                </a:solidFill>
                <a:latin typeface="Arial"/>
                <a:cs typeface="Arial"/>
              </a:rPr>
              <a:t>lleol</a:t>
            </a:r>
            <a:r>
              <a:rPr lang="en-GB" dirty="0">
                <a:solidFill>
                  <a:srgbClr val="202124"/>
                </a:solidFill>
                <a:latin typeface="Arial"/>
                <a:cs typeface="Arial"/>
              </a:rPr>
              <a:t>, </a:t>
            </a:r>
            <a:r>
              <a:rPr lang="en-GB" dirty="0" err="1">
                <a:solidFill>
                  <a:srgbClr val="202124"/>
                </a:solidFill>
                <a:latin typeface="Arial"/>
                <a:cs typeface="Arial"/>
              </a:rPr>
              <a:t>fel</a:t>
            </a:r>
            <a:r>
              <a:rPr lang="en-GB" dirty="0">
                <a:solidFill>
                  <a:srgbClr val="202124"/>
                </a:solidFill>
                <a:latin typeface="Arial"/>
                <a:cs typeface="Arial"/>
              </a:rPr>
              <a:t> </a:t>
            </a:r>
            <a:r>
              <a:rPr lang="en-GB" dirty="0" err="1">
                <a:solidFill>
                  <a:srgbClr val="202124"/>
                </a:solidFill>
                <a:latin typeface="Arial"/>
                <a:cs typeface="Arial"/>
              </a:rPr>
              <a:t>gwaith</a:t>
            </a:r>
            <a:r>
              <a:rPr lang="en-GB" dirty="0">
                <a:solidFill>
                  <a:srgbClr val="202124"/>
                </a:solidFill>
                <a:latin typeface="Arial"/>
                <a:cs typeface="Arial"/>
              </a:rPr>
              <a:t> </a:t>
            </a:r>
            <a:r>
              <a:rPr lang="en-GB" dirty="0" err="1">
                <a:solidFill>
                  <a:srgbClr val="202124"/>
                </a:solidFill>
                <a:latin typeface="Arial"/>
                <a:cs typeface="Arial"/>
              </a:rPr>
              <a:t>cymdeithasol</a:t>
            </a:r>
            <a:r>
              <a:rPr lang="en-GB" dirty="0">
                <a:solidFill>
                  <a:srgbClr val="202124"/>
                </a:solidFill>
                <a:latin typeface="Arial"/>
                <a:cs typeface="Arial"/>
              </a:rPr>
              <a:t> plant, </a:t>
            </a:r>
            <a:r>
              <a:rPr lang="en-GB" dirty="0" err="1">
                <a:solidFill>
                  <a:srgbClr val="202124"/>
                </a:solidFill>
                <a:latin typeface="Arial"/>
                <a:cs typeface="Arial"/>
              </a:rPr>
              <a:t>gwasanaethau</a:t>
            </a:r>
            <a:r>
              <a:rPr lang="en-GB" dirty="0">
                <a:solidFill>
                  <a:srgbClr val="202124"/>
                </a:solidFill>
                <a:latin typeface="Arial"/>
                <a:cs typeface="Arial"/>
              </a:rPr>
              <a:t> iechyd </a:t>
            </a:r>
            <a:r>
              <a:rPr lang="en-GB" dirty="0" err="1">
                <a:solidFill>
                  <a:srgbClr val="202124"/>
                </a:solidFill>
                <a:latin typeface="Arial"/>
                <a:cs typeface="Arial"/>
              </a:rPr>
              <a:t>a’r</a:t>
            </a:r>
            <a:r>
              <a:rPr lang="en-GB" dirty="0">
                <a:solidFill>
                  <a:srgbClr val="202124"/>
                </a:solidFill>
                <a:latin typeface="Arial"/>
                <a:cs typeface="Arial"/>
              </a:rPr>
              <a:t> </a:t>
            </a:r>
            <a:r>
              <a:rPr lang="en-GB" dirty="0" err="1">
                <a:solidFill>
                  <a:srgbClr val="202124"/>
                </a:solidFill>
                <a:latin typeface="Arial"/>
                <a:cs typeface="Arial"/>
              </a:rPr>
              <a:t>heddlu</a:t>
            </a:r>
            <a:r>
              <a:rPr lang="en-GB" dirty="0">
                <a:solidFill>
                  <a:srgbClr val="202124"/>
                </a:solidFill>
                <a:latin typeface="Arial"/>
                <a:cs typeface="Arial"/>
              </a:rPr>
              <a:t>, </a:t>
            </a:r>
            <a:r>
              <a:rPr lang="en-GB" dirty="0" err="1">
                <a:solidFill>
                  <a:srgbClr val="202124"/>
                </a:solidFill>
                <a:latin typeface="Arial"/>
                <a:cs typeface="Arial"/>
              </a:rPr>
              <a:t>i</a:t>
            </a:r>
            <a:r>
              <a:rPr lang="en-GB" dirty="0">
                <a:solidFill>
                  <a:srgbClr val="202124"/>
                </a:solidFill>
                <a:latin typeface="Arial"/>
                <a:cs typeface="Arial"/>
              </a:rPr>
              <a:t> </a:t>
            </a:r>
            <a:r>
              <a:rPr lang="en-GB" dirty="0" err="1">
                <a:solidFill>
                  <a:srgbClr val="202124"/>
                </a:solidFill>
                <a:latin typeface="Arial"/>
                <a:cs typeface="Arial"/>
              </a:rPr>
              <a:t>amddiffyn</a:t>
            </a:r>
            <a:r>
              <a:rPr lang="en-GB" dirty="0">
                <a:solidFill>
                  <a:srgbClr val="202124"/>
                </a:solidFill>
                <a:latin typeface="Arial"/>
                <a:cs typeface="Arial"/>
              </a:rPr>
              <a:t> plant.
Yn </a:t>
            </a:r>
            <a:r>
              <a:rPr lang="en-GB" dirty="0" err="1">
                <a:solidFill>
                  <a:srgbClr val="202124"/>
                </a:solidFill>
                <a:latin typeface="Arial"/>
                <a:cs typeface="Arial"/>
              </a:rPr>
              <a:t>yr</a:t>
            </a:r>
            <a:r>
              <a:rPr lang="en-GB" dirty="0">
                <a:solidFill>
                  <a:srgbClr val="202124"/>
                </a:solidFill>
                <a:latin typeface="Arial"/>
                <a:cs typeface="Arial"/>
              </a:rPr>
              <a:t> Alban, </a:t>
            </a:r>
            <a:r>
              <a:rPr lang="en-GB" dirty="0" err="1">
                <a:solidFill>
                  <a:srgbClr val="202124"/>
                </a:solidFill>
                <a:latin typeface="Arial"/>
                <a:cs typeface="Arial"/>
              </a:rPr>
              <a:t>mae</a:t>
            </a:r>
            <a:r>
              <a:rPr lang="en-GB" dirty="0">
                <a:solidFill>
                  <a:srgbClr val="202124"/>
                </a:solidFill>
                <a:latin typeface="Arial"/>
                <a:cs typeface="Arial"/>
              </a:rPr>
              <a:t> </a:t>
            </a:r>
            <a:r>
              <a:rPr lang="en-GB" dirty="0" err="1">
                <a:solidFill>
                  <a:srgbClr val="202124"/>
                </a:solidFill>
                <a:latin typeface="Arial"/>
                <a:cs typeface="Arial"/>
              </a:rPr>
              <a:t>plentyn</a:t>
            </a:r>
            <a:r>
              <a:rPr lang="en-GB" dirty="0">
                <a:solidFill>
                  <a:srgbClr val="202124"/>
                </a:solidFill>
                <a:latin typeface="Arial"/>
                <a:cs typeface="Arial"/>
              </a:rPr>
              <a:t>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dod</a:t>
            </a:r>
            <a:r>
              <a:rPr lang="en-GB" dirty="0">
                <a:solidFill>
                  <a:srgbClr val="202124"/>
                </a:solidFill>
                <a:latin typeface="Arial"/>
                <a:cs typeface="Arial"/>
              </a:rPr>
              <a:t>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oedolyn</a:t>
            </a:r>
            <a:r>
              <a:rPr lang="en-GB" dirty="0">
                <a:solidFill>
                  <a:srgbClr val="202124"/>
                </a:solidFill>
                <a:latin typeface="Arial"/>
                <a:cs typeface="Arial"/>
              </a:rPr>
              <a:t>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gyfreithiol</a:t>
            </a:r>
            <a:r>
              <a:rPr lang="en-GB" dirty="0">
                <a:solidFill>
                  <a:srgbClr val="202124"/>
                </a:solidFill>
                <a:latin typeface="Arial"/>
                <a:cs typeface="Arial"/>
              </a:rPr>
              <a:t> pan </a:t>
            </a:r>
            <a:r>
              <a:rPr lang="en-GB" dirty="0" err="1">
                <a:solidFill>
                  <a:srgbClr val="202124"/>
                </a:solidFill>
                <a:latin typeface="Arial"/>
                <a:cs typeface="Arial"/>
              </a:rPr>
              <a:t>fydd</a:t>
            </a:r>
            <a:r>
              <a:rPr lang="en-GB" dirty="0">
                <a:solidFill>
                  <a:srgbClr val="202124"/>
                </a:solidFill>
                <a:latin typeface="Arial"/>
                <a:cs typeface="Arial"/>
              </a:rPr>
              <a:t>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troi’n</a:t>
            </a:r>
            <a:r>
              <a:rPr lang="en-GB" dirty="0">
                <a:solidFill>
                  <a:srgbClr val="202124"/>
                </a:solidFill>
                <a:latin typeface="Arial"/>
                <a:cs typeface="Arial"/>
              </a:rPr>
              <a:t> 16 </a:t>
            </a:r>
            <a:r>
              <a:rPr lang="en-GB" dirty="0" err="1">
                <a:solidFill>
                  <a:srgbClr val="202124"/>
                </a:solidFill>
                <a:latin typeface="Arial"/>
                <a:cs typeface="Arial"/>
              </a:rPr>
              <a:t>oed</a:t>
            </a:r>
            <a:r>
              <a:rPr lang="en-GB" dirty="0">
                <a:solidFill>
                  <a:srgbClr val="202124"/>
                </a:solidFill>
                <a:latin typeface="Arial"/>
                <a:cs typeface="Arial"/>
              </a:rPr>
              <a:t>, </a:t>
            </a:r>
            <a:r>
              <a:rPr lang="en-GB" dirty="0" err="1">
                <a:solidFill>
                  <a:srgbClr val="202124"/>
                </a:solidFill>
                <a:latin typeface="Arial"/>
                <a:cs typeface="Arial"/>
              </a:rPr>
              <a:t>ond</a:t>
            </a:r>
            <a:r>
              <a:rPr lang="en-GB" dirty="0">
                <a:solidFill>
                  <a:srgbClr val="202124"/>
                </a:solidFill>
                <a:latin typeface="Arial"/>
                <a:cs typeface="Arial"/>
              </a:rPr>
              <a:t> </a:t>
            </a:r>
            <a:r>
              <a:rPr lang="en-GB" dirty="0" err="1">
                <a:solidFill>
                  <a:srgbClr val="202124"/>
                </a:solidFill>
                <a:latin typeface="Arial"/>
                <a:cs typeface="Arial"/>
              </a:rPr>
              <a:t>mae</a:t>
            </a:r>
            <a:r>
              <a:rPr lang="en-GB" dirty="0">
                <a:solidFill>
                  <a:srgbClr val="202124"/>
                </a:solidFill>
                <a:latin typeface="Arial"/>
                <a:cs typeface="Arial"/>
              </a:rPr>
              <a:t> </a:t>
            </a:r>
            <a:r>
              <a:rPr lang="en-GB" dirty="0" err="1">
                <a:solidFill>
                  <a:srgbClr val="202124"/>
                </a:solidFill>
                <a:latin typeface="Arial"/>
                <a:cs typeface="Arial"/>
              </a:rPr>
              <a:t>canllawiau</a:t>
            </a:r>
            <a:r>
              <a:rPr lang="en-GB" dirty="0">
                <a:solidFill>
                  <a:srgbClr val="202124"/>
                </a:solidFill>
                <a:latin typeface="Arial"/>
                <a:cs typeface="Arial"/>
              </a:rPr>
              <a:t> </a:t>
            </a:r>
            <a:r>
              <a:rPr lang="en-GB" dirty="0" err="1">
                <a:solidFill>
                  <a:srgbClr val="202124"/>
                </a:solidFill>
                <a:latin typeface="Arial"/>
                <a:cs typeface="Arial"/>
              </a:rPr>
              <a:t>statudol</a:t>
            </a:r>
            <a:r>
              <a:rPr lang="en-GB" dirty="0">
                <a:solidFill>
                  <a:srgbClr val="202124"/>
                </a:solidFill>
                <a:latin typeface="Arial"/>
                <a:cs typeface="Arial"/>
              </a:rPr>
              <a:t> </a:t>
            </a:r>
            <a:r>
              <a:rPr lang="en-GB" dirty="0" err="1">
                <a:solidFill>
                  <a:srgbClr val="202124"/>
                </a:solidFill>
                <a:latin typeface="Arial"/>
                <a:cs typeface="Arial"/>
              </a:rPr>
              <a:t>sy’n</a:t>
            </a:r>
            <a:r>
              <a:rPr lang="en-GB" dirty="0">
                <a:solidFill>
                  <a:srgbClr val="202124"/>
                </a:solidFill>
                <a:latin typeface="Arial"/>
                <a:cs typeface="Arial"/>
              </a:rPr>
              <a:t> </a:t>
            </a:r>
            <a:r>
              <a:rPr lang="en-GB" dirty="0" err="1">
                <a:solidFill>
                  <a:srgbClr val="202124"/>
                </a:solidFill>
                <a:latin typeface="Arial"/>
                <a:cs typeface="Arial"/>
              </a:rPr>
              <a:t>cefnogi</a:t>
            </a:r>
            <a:r>
              <a:rPr lang="en-GB" dirty="0">
                <a:solidFill>
                  <a:srgbClr val="202124"/>
                </a:solidFill>
                <a:latin typeface="Arial"/>
                <a:cs typeface="Arial"/>
              </a:rPr>
              <a:t> </a:t>
            </a:r>
            <a:r>
              <a:rPr lang="en-GB" dirty="0" err="1">
                <a:solidFill>
                  <a:srgbClr val="202124"/>
                </a:solidFill>
                <a:latin typeface="Arial"/>
                <a:cs typeface="Arial"/>
              </a:rPr>
              <a:t>Deddf</a:t>
            </a:r>
            <a:r>
              <a:rPr lang="en-GB" dirty="0">
                <a:solidFill>
                  <a:srgbClr val="202124"/>
                </a:solidFill>
                <a:latin typeface="Arial"/>
                <a:cs typeface="Arial"/>
              </a:rPr>
              <a:t> Plant a </a:t>
            </a:r>
            <a:r>
              <a:rPr lang="en-GB" dirty="0" err="1">
                <a:solidFill>
                  <a:srgbClr val="202124"/>
                </a:solidFill>
                <a:latin typeface="Arial"/>
                <a:cs typeface="Arial"/>
              </a:rPr>
              <a:t>Phobl</a:t>
            </a:r>
            <a:r>
              <a:rPr lang="en-GB" dirty="0">
                <a:solidFill>
                  <a:srgbClr val="202124"/>
                </a:solidFill>
                <a:latin typeface="Arial"/>
                <a:cs typeface="Arial"/>
              </a:rPr>
              <a:t> </a:t>
            </a:r>
            <a:r>
              <a:rPr lang="en-GB" dirty="0" err="1">
                <a:solidFill>
                  <a:srgbClr val="202124"/>
                </a:solidFill>
                <a:latin typeface="Arial"/>
                <a:cs typeface="Arial"/>
              </a:rPr>
              <a:t>Ifanc</a:t>
            </a:r>
            <a:r>
              <a:rPr lang="en-GB" dirty="0">
                <a:solidFill>
                  <a:srgbClr val="202124"/>
                </a:solidFill>
                <a:latin typeface="Arial"/>
                <a:cs typeface="Arial"/>
              </a:rPr>
              <a:t> (</a:t>
            </a:r>
            <a:r>
              <a:rPr lang="en-GB" dirty="0" err="1">
                <a:solidFill>
                  <a:srgbClr val="202124"/>
                </a:solidFill>
                <a:latin typeface="Arial"/>
                <a:cs typeface="Arial"/>
              </a:rPr>
              <a:t>Yr</a:t>
            </a:r>
            <a:r>
              <a:rPr lang="en-GB" dirty="0">
                <a:solidFill>
                  <a:srgbClr val="202124"/>
                </a:solidFill>
                <a:latin typeface="Arial"/>
                <a:cs typeface="Arial"/>
              </a:rPr>
              <a:t> Alban) 2014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cynnwys</a:t>
            </a:r>
            <a:r>
              <a:rPr lang="en-GB" dirty="0">
                <a:solidFill>
                  <a:srgbClr val="202124"/>
                </a:solidFill>
                <a:latin typeface="Arial"/>
                <a:cs typeface="Arial"/>
              </a:rPr>
              <a:t> </a:t>
            </a:r>
            <a:r>
              <a:rPr lang="en-GB" dirty="0" err="1">
                <a:solidFill>
                  <a:srgbClr val="202124"/>
                </a:solidFill>
                <a:latin typeface="Arial"/>
                <a:cs typeface="Arial"/>
              </a:rPr>
              <a:t>pob</a:t>
            </a:r>
            <a:r>
              <a:rPr lang="en-GB" dirty="0">
                <a:solidFill>
                  <a:srgbClr val="202124"/>
                </a:solidFill>
                <a:latin typeface="Arial"/>
                <a:cs typeface="Arial"/>
              </a:rPr>
              <a:t> </a:t>
            </a:r>
            <a:r>
              <a:rPr lang="en-GB" dirty="0" err="1">
                <a:solidFill>
                  <a:srgbClr val="202124"/>
                </a:solidFill>
                <a:latin typeface="Arial"/>
                <a:cs typeface="Arial"/>
              </a:rPr>
              <a:t>plentyn</a:t>
            </a:r>
            <a:r>
              <a:rPr lang="en-GB" dirty="0">
                <a:solidFill>
                  <a:srgbClr val="202124"/>
                </a:solidFill>
                <a:latin typeface="Arial"/>
                <a:cs typeface="Arial"/>
              </a:rPr>
              <a:t> a </a:t>
            </a:r>
            <a:r>
              <a:rPr lang="en-GB" dirty="0" err="1">
                <a:solidFill>
                  <a:srgbClr val="202124"/>
                </a:solidFill>
                <a:latin typeface="Arial"/>
                <a:cs typeface="Arial"/>
              </a:rPr>
              <a:t>pherson</a:t>
            </a:r>
            <a:r>
              <a:rPr lang="en-GB" dirty="0">
                <a:solidFill>
                  <a:srgbClr val="202124"/>
                </a:solidFill>
                <a:latin typeface="Arial"/>
                <a:cs typeface="Arial"/>
              </a:rPr>
              <a:t> </a:t>
            </a:r>
            <a:r>
              <a:rPr lang="en-GB" dirty="0" err="1">
                <a:solidFill>
                  <a:srgbClr val="202124"/>
                </a:solidFill>
                <a:latin typeface="Arial"/>
                <a:cs typeface="Arial"/>
              </a:rPr>
              <a:t>ifanc</a:t>
            </a:r>
            <a:r>
              <a:rPr lang="en-GB" dirty="0">
                <a:solidFill>
                  <a:srgbClr val="202124"/>
                </a:solidFill>
                <a:latin typeface="Arial"/>
                <a:cs typeface="Arial"/>
              </a:rPr>
              <a:t> </a:t>
            </a:r>
            <a:r>
              <a:rPr lang="en-GB" dirty="0" err="1">
                <a:solidFill>
                  <a:srgbClr val="202124"/>
                </a:solidFill>
                <a:latin typeface="Arial"/>
                <a:cs typeface="Arial"/>
              </a:rPr>
              <a:t>hyd</a:t>
            </a:r>
            <a:r>
              <a:rPr lang="en-GB" dirty="0">
                <a:solidFill>
                  <a:srgbClr val="202124"/>
                </a:solidFill>
                <a:latin typeface="Arial"/>
                <a:cs typeface="Arial"/>
              </a:rPr>
              <a:t> at 18 </a:t>
            </a:r>
            <a:r>
              <a:rPr lang="en-GB" dirty="0" err="1">
                <a:solidFill>
                  <a:srgbClr val="202124"/>
                </a:solidFill>
                <a:latin typeface="Arial"/>
                <a:cs typeface="Arial"/>
              </a:rPr>
              <a:t>oed</a:t>
            </a:r>
            <a:r>
              <a:rPr lang="en-GB" dirty="0">
                <a:solidFill>
                  <a:srgbClr val="202124"/>
                </a:solidFill>
                <a:latin typeface="Arial"/>
                <a:cs typeface="Arial"/>
              </a:rPr>
              <a:t>. Lle </a:t>
            </a:r>
            <a:r>
              <a:rPr lang="en-GB" dirty="0" err="1">
                <a:solidFill>
                  <a:srgbClr val="202124"/>
                </a:solidFill>
                <a:latin typeface="Arial"/>
                <a:cs typeface="Arial"/>
              </a:rPr>
              <a:t>codir</a:t>
            </a:r>
            <a:r>
              <a:rPr lang="en-GB" dirty="0">
                <a:solidFill>
                  <a:srgbClr val="202124"/>
                </a:solidFill>
                <a:latin typeface="Arial"/>
                <a:cs typeface="Arial"/>
              </a:rPr>
              <a:t> </a:t>
            </a:r>
            <a:r>
              <a:rPr lang="en-GB" dirty="0" err="1">
                <a:solidFill>
                  <a:srgbClr val="202124"/>
                </a:solidFill>
                <a:latin typeface="Arial"/>
                <a:cs typeface="Arial"/>
              </a:rPr>
              <a:t>pryderon</a:t>
            </a:r>
            <a:r>
              <a:rPr lang="en-GB" dirty="0">
                <a:solidFill>
                  <a:srgbClr val="202124"/>
                </a:solidFill>
                <a:latin typeface="Arial"/>
                <a:cs typeface="Arial"/>
              </a:rPr>
              <a:t> </a:t>
            </a:r>
            <a:r>
              <a:rPr lang="en-GB" dirty="0" err="1">
                <a:solidFill>
                  <a:srgbClr val="202124"/>
                </a:solidFill>
                <a:latin typeface="Arial"/>
                <a:cs typeface="Arial"/>
              </a:rPr>
              <a:t>ynghylch</a:t>
            </a:r>
            <a:r>
              <a:rPr lang="en-GB" dirty="0">
                <a:solidFill>
                  <a:srgbClr val="202124"/>
                </a:solidFill>
                <a:latin typeface="Arial"/>
                <a:cs typeface="Arial"/>
              </a:rPr>
              <a:t> 16 </a:t>
            </a:r>
            <a:r>
              <a:rPr lang="en-GB" dirty="0" err="1">
                <a:solidFill>
                  <a:srgbClr val="202124"/>
                </a:solidFill>
                <a:latin typeface="Arial"/>
                <a:cs typeface="Arial"/>
              </a:rPr>
              <a:t>oed</a:t>
            </a:r>
            <a:r>
              <a:rPr lang="en-GB" dirty="0">
                <a:solidFill>
                  <a:srgbClr val="202124"/>
                </a:solidFill>
                <a:latin typeface="Arial"/>
                <a:cs typeface="Arial"/>
              </a:rPr>
              <a:t> neu Yn 17 </a:t>
            </a:r>
            <a:r>
              <a:rPr lang="en-GB" dirty="0" err="1">
                <a:solidFill>
                  <a:srgbClr val="202124"/>
                </a:solidFill>
                <a:latin typeface="Arial"/>
                <a:cs typeface="Arial"/>
              </a:rPr>
              <a:t>oed</a:t>
            </a:r>
            <a:r>
              <a:rPr lang="en-GB" dirty="0">
                <a:solidFill>
                  <a:srgbClr val="202124"/>
                </a:solidFill>
                <a:latin typeface="Arial"/>
                <a:cs typeface="Arial"/>
              </a:rPr>
              <a:t>, </a:t>
            </a:r>
            <a:r>
              <a:rPr lang="en-GB" dirty="0" err="1">
                <a:solidFill>
                  <a:srgbClr val="202124"/>
                </a:solidFill>
                <a:latin typeface="Arial"/>
                <a:cs typeface="Arial"/>
              </a:rPr>
              <a:t>efallai</a:t>
            </a:r>
            <a:r>
              <a:rPr lang="en-GB" dirty="0">
                <a:solidFill>
                  <a:srgbClr val="202124"/>
                </a:solidFill>
                <a:latin typeface="Arial"/>
                <a:cs typeface="Arial"/>
              </a:rPr>
              <a:t> y </a:t>
            </a:r>
            <a:r>
              <a:rPr lang="en-GB" dirty="0" err="1">
                <a:solidFill>
                  <a:srgbClr val="202124"/>
                </a:solidFill>
                <a:latin typeface="Arial"/>
                <a:cs typeface="Arial"/>
              </a:rPr>
              <a:t>bydd</a:t>
            </a:r>
            <a:r>
              <a:rPr lang="en-GB" dirty="0">
                <a:solidFill>
                  <a:srgbClr val="202124"/>
                </a:solidFill>
                <a:latin typeface="Arial"/>
                <a:cs typeface="Arial"/>
              </a:rPr>
              <a:t> </a:t>
            </a:r>
            <a:r>
              <a:rPr lang="en-GB" dirty="0" err="1">
                <a:solidFill>
                  <a:srgbClr val="202124"/>
                </a:solidFill>
                <a:latin typeface="Arial"/>
                <a:cs typeface="Arial"/>
              </a:rPr>
              <a:t>angen</a:t>
            </a:r>
            <a:r>
              <a:rPr lang="en-GB" dirty="0">
                <a:solidFill>
                  <a:srgbClr val="202124"/>
                </a:solidFill>
                <a:latin typeface="Arial"/>
                <a:cs typeface="Arial"/>
              </a:rPr>
              <a:t> </a:t>
            </a:r>
            <a:r>
              <a:rPr lang="en-GB" dirty="0" err="1">
                <a:solidFill>
                  <a:srgbClr val="202124"/>
                </a:solidFill>
                <a:latin typeface="Arial"/>
                <a:cs typeface="Arial"/>
              </a:rPr>
              <a:t>i</a:t>
            </a:r>
            <a:r>
              <a:rPr lang="en-GB" dirty="0">
                <a:solidFill>
                  <a:srgbClr val="202124"/>
                </a:solidFill>
                <a:latin typeface="Arial"/>
                <a:cs typeface="Arial"/>
              </a:rPr>
              <a:t> </a:t>
            </a:r>
            <a:r>
              <a:rPr lang="en-GB" dirty="0" err="1">
                <a:solidFill>
                  <a:srgbClr val="202124"/>
                </a:solidFill>
                <a:latin typeface="Arial"/>
                <a:cs typeface="Arial"/>
              </a:rPr>
              <a:t>asiantaethau</a:t>
            </a:r>
            <a:r>
              <a:rPr lang="en-GB" dirty="0">
                <a:solidFill>
                  <a:srgbClr val="202124"/>
                </a:solidFill>
                <a:latin typeface="Arial"/>
                <a:cs typeface="Arial"/>
              </a:rPr>
              <a:t> </a:t>
            </a:r>
            <a:r>
              <a:rPr lang="en-GB" dirty="0" err="1">
                <a:solidFill>
                  <a:srgbClr val="202124"/>
                </a:solidFill>
                <a:latin typeface="Arial"/>
                <a:cs typeface="Arial"/>
              </a:rPr>
              <a:t>gyfeirio</a:t>
            </a:r>
            <a:r>
              <a:rPr lang="en-GB" dirty="0">
                <a:solidFill>
                  <a:srgbClr val="202124"/>
                </a:solidFill>
                <a:latin typeface="Arial"/>
                <a:cs typeface="Arial"/>
              </a:rPr>
              <a:t> at </a:t>
            </a:r>
            <a:r>
              <a:rPr lang="en-GB" dirty="0" err="1">
                <a:solidFill>
                  <a:srgbClr val="202124"/>
                </a:solidFill>
                <a:latin typeface="Arial"/>
                <a:cs typeface="Arial"/>
              </a:rPr>
              <a:t>Ddeddf</a:t>
            </a:r>
            <a:r>
              <a:rPr lang="en-GB" dirty="0">
                <a:solidFill>
                  <a:srgbClr val="202124"/>
                </a:solidFill>
                <a:latin typeface="Arial"/>
                <a:cs typeface="Arial"/>
              </a:rPr>
              <a:t> </a:t>
            </a:r>
            <a:r>
              <a:rPr lang="en-GB" dirty="0" err="1">
                <a:solidFill>
                  <a:srgbClr val="202124"/>
                </a:solidFill>
                <a:latin typeface="Arial"/>
                <a:cs typeface="Arial"/>
              </a:rPr>
              <a:t>Cymorth</a:t>
            </a:r>
            <a:r>
              <a:rPr lang="en-GB" dirty="0">
                <a:solidFill>
                  <a:srgbClr val="202124"/>
                </a:solidFill>
                <a:latin typeface="Arial"/>
                <a:cs typeface="Arial"/>
              </a:rPr>
              <a:t> ac </a:t>
            </a:r>
            <a:r>
              <a:rPr lang="en-GB" dirty="0" err="1">
                <a:solidFill>
                  <a:srgbClr val="202124"/>
                </a:solidFill>
                <a:latin typeface="Arial"/>
                <a:cs typeface="Arial"/>
              </a:rPr>
              <a:t>Amddiffyn</a:t>
            </a:r>
            <a:r>
              <a:rPr lang="en-GB" dirty="0">
                <a:solidFill>
                  <a:srgbClr val="202124"/>
                </a:solidFill>
                <a:latin typeface="Arial"/>
                <a:cs typeface="Arial"/>
              </a:rPr>
              <a:t> </a:t>
            </a:r>
            <a:r>
              <a:rPr lang="en-GB" dirty="0" err="1">
                <a:solidFill>
                  <a:srgbClr val="202124"/>
                </a:solidFill>
                <a:latin typeface="Arial"/>
                <a:cs typeface="Arial"/>
              </a:rPr>
              <a:t>Oedolion</a:t>
            </a:r>
            <a:r>
              <a:rPr lang="en-GB" dirty="0">
                <a:solidFill>
                  <a:srgbClr val="202124"/>
                </a:solidFill>
                <a:latin typeface="Arial"/>
                <a:cs typeface="Arial"/>
              </a:rPr>
              <a:t> (</a:t>
            </a:r>
            <a:r>
              <a:rPr lang="en-GB" dirty="0" err="1">
                <a:solidFill>
                  <a:srgbClr val="202124"/>
                </a:solidFill>
                <a:latin typeface="Arial"/>
                <a:cs typeface="Arial"/>
              </a:rPr>
              <a:t>yr</a:t>
            </a:r>
            <a:r>
              <a:rPr lang="en-GB" dirty="0">
                <a:solidFill>
                  <a:srgbClr val="202124"/>
                </a:solidFill>
                <a:latin typeface="Arial"/>
                <a:cs typeface="Arial"/>
              </a:rPr>
              <a:t> Alban) 2007, </a:t>
            </a:r>
            <a:r>
              <a:rPr lang="en-GB" dirty="0" err="1">
                <a:solidFill>
                  <a:srgbClr val="202124"/>
                </a:solidFill>
                <a:latin typeface="Arial"/>
                <a:cs typeface="Arial"/>
              </a:rPr>
              <a:t>yn</a:t>
            </a:r>
            <a:r>
              <a:rPr lang="en-GB" dirty="0">
                <a:solidFill>
                  <a:srgbClr val="202124"/>
                </a:solidFill>
                <a:latin typeface="Arial"/>
                <a:cs typeface="Arial"/>
              </a:rPr>
              <a:t> </a:t>
            </a:r>
            <a:r>
              <a:rPr lang="en-GB" dirty="0" err="1">
                <a:solidFill>
                  <a:srgbClr val="202124"/>
                </a:solidFill>
                <a:latin typeface="Arial"/>
                <a:cs typeface="Arial"/>
              </a:rPr>
              <a:t>dibynnu</a:t>
            </a:r>
            <a:r>
              <a:rPr lang="en-GB" dirty="0">
                <a:solidFill>
                  <a:srgbClr val="202124"/>
                </a:solidFill>
                <a:latin typeface="Arial"/>
                <a:cs typeface="Arial"/>
              </a:rPr>
              <a:t> </a:t>
            </a:r>
            <a:r>
              <a:rPr lang="en-GB" dirty="0" err="1">
                <a:solidFill>
                  <a:srgbClr val="202124"/>
                </a:solidFill>
                <a:latin typeface="Arial"/>
                <a:cs typeface="Arial"/>
              </a:rPr>
              <a:t>ar</a:t>
            </a:r>
            <a:r>
              <a:rPr lang="en-GB" dirty="0">
                <a:solidFill>
                  <a:srgbClr val="202124"/>
                </a:solidFill>
                <a:latin typeface="Arial"/>
                <a:cs typeface="Arial"/>
              </a:rPr>
              <a:t> </a:t>
            </a:r>
            <a:r>
              <a:rPr lang="en-GB" dirty="0" err="1">
                <a:solidFill>
                  <a:srgbClr val="202124"/>
                </a:solidFill>
                <a:latin typeface="Arial"/>
                <a:cs typeface="Arial"/>
              </a:rPr>
              <a:t>sefyllfa’r</a:t>
            </a:r>
            <a:r>
              <a:rPr lang="en-GB" dirty="0">
                <a:solidFill>
                  <a:srgbClr val="202124"/>
                </a:solidFill>
                <a:latin typeface="Arial"/>
                <a:cs typeface="Arial"/>
              </a:rPr>
              <a:t> person </a:t>
            </a:r>
            <a:r>
              <a:rPr lang="en-GB" dirty="0" err="1">
                <a:solidFill>
                  <a:srgbClr val="202124"/>
                </a:solidFill>
                <a:latin typeface="Arial"/>
                <a:cs typeface="Arial"/>
              </a:rPr>
              <a:t>ifanc</a:t>
            </a:r>
            <a:r>
              <a:rPr lang="en-GB" dirty="0">
                <a:solidFill>
                  <a:srgbClr val="202124"/>
                </a:solidFill>
                <a:latin typeface="Arial"/>
                <a:cs typeface="Arial"/>
              </a:rPr>
              <a:t> </a:t>
            </a:r>
            <a:r>
              <a:rPr lang="en-GB" dirty="0" err="1">
                <a:solidFill>
                  <a:srgbClr val="202124"/>
                </a:solidFill>
                <a:latin typeface="Arial"/>
                <a:cs typeface="Arial"/>
              </a:rPr>
              <a:t>sy’n</a:t>
            </a:r>
            <a:r>
              <a:rPr lang="en-GB" dirty="0">
                <a:solidFill>
                  <a:srgbClr val="202124"/>
                </a:solidFill>
                <a:latin typeface="Arial"/>
                <a:cs typeface="Arial"/>
              </a:rPr>
              <a:t> </a:t>
            </a:r>
            <a:r>
              <a:rPr lang="en-GB" dirty="0" err="1">
                <a:solidFill>
                  <a:srgbClr val="202124"/>
                </a:solidFill>
                <a:latin typeface="Arial"/>
                <a:cs typeface="Arial"/>
              </a:rPr>
              <a:t>wynebu</a:t>
            </a:r>
            <a:r>
              <a:rPr lang="en-GB" dirty="0">
                <a:solidFill>
                  <a:srgbClr val="202124"/>
                </a:solidFill>
                <a:latin typeface="Arial"/>
                <a:cs typeface="Arial"/>
              </a:rPr>
              <a:t> </a:t>
            </a:r>
            <a:r>
              <a:rPr lang="en-GB" dirty="0" err="1">
                <a:solidFill>
                  <a:srgbClr val="202124"/>
                </a:solidFill>
                <a:latin typeface="Arial"/>
                <a:cs typeface="Arial"/>
              </a:rPr>
              <a:t>risg</a:t>
            </a:r>
            <a:r>
              <a:rPr lang="en-GB" dirty="0">
                <a:solidFill>
                  <a:srgbClr val="202124"/>
                </a:solidFill>
                <a:latin typeface="Arial"/>
                <a:cs typeface="Arial"/>
              </a:rPr>
              <a:t>.
https://learning.nspcc.org.uk/child-protection-system/scotland</a:t>
            </a:r>
            <a:endParaRPr lang="en-US">
              <a:latin typeface="Arial"/>
              <a:cs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4D72FC4D-2C00-6B45-A119-A3EEB6FDB6EA}"/>
              </a:ext>
            </a:extLst>
          </p:cNvPr>
          <p:cNvSpPr>
            <a:spLocks noGrp="1" noChangeArrowheads="1"/>
          </p:cNvSpPr>
          <p:nvPr>
            <p:ph type="title"/>
          </p:nvPr>
        </p:nvSpPr>
        <p:spPr>
          <a:xfrm>
            <a:off x="457200" y="274638"/>
            <a:ext cx="8229600" cy="706437"/>
          </a:xfrm>
        </p:spPr>
        <p:txBody>
          <a:bodyPr>
            <a:noAutofit/>
          </a:bodyPr>
          <a:lstStyle/>
          <a:p>
            <a:pPr algn="ctr"/>
            <a:r>
              <a:rPr lang="en-GB" altLang="en-US" sz="4400" b="1" dirty="0">
                <a:latin typeface="Arial"/>
                <a:cs typeface="Arial"/>
              </a:rPr>
              <a:t> </a:t>
            </a:r>
            <a:r>
              <a:rPr lang="en-GB" altLang="en-US" sz="4400" b="1" dirty="0">
                <a:solidFill>
                  <a:schemeClr val="accent6">
                    <a:lumMod val="75000"/>
                  </a:schemeClr>
                </a:solidFill>
                <a:latin typeface="Arial"/>
                <a:cs typeface="Arial"/>
              </a:rPr>
              <a:t>Scotland</a:t>
            </a:r>
            <a:endParaRPr lang="en-US" sz="4400" dirty="0">
              <a:solidFill>
                <a:schemeClr val="accent6">
                  <a:lumMod val="75000"/>
                </a:schemeClr>
              </a:solidFill>
              <a:latin typeface="Arial"/>
              <a:cs typeface="Arial"/>
            </a:endParaRPr>
          </a:p>
        </p:txBody>
      </p:sp>
      <p:sp>
        <p:nvSpPr>
          <p:cNvPr id="3" name="Content Placeholder 2">
            <a:extLst>
              <a:ext uri="{FF2B5EF4-FFF2-40B4-BE49-F238E27FC236}">
                <a16:creationId xmlns:a16="http://schemas.microsoft.com/office/drawing/2014/main" id="{7A983984-B407-EE7C-0BE7-001E0206B4FC}"/>
              </a:ext>
            </a:extLst>
          </p:cNvPr>
          <p:cNvSpPr>
            <a:spLocks noGrp="1"/>
          </p:cNvSpPr>
          <p:nvPr>
            <p:ph idx="1"/>
          </p:nvPr>
        </p:nvSpPr>
        <p:spPr>
          <a:xfrm>
            <a:off x="457200" y="1161256"/>
            <a:ext cx="8229600" cy="4535488"/>
          </a:xfrm>
        </p:spPr>
        <p:txBody>
          <a:bodyPr/>
          <a:lstStyle/>
          <a:p>
            <a:pPr marL="0" indent="0" fontAlgn="auto">
              <a:spcAft>
                <a:spcPts val="0"/>
              </a:spcAft>
              <a:buFont typeface="Arial" panose="020B0604020202020204" pitchFamily="34" charset="0"/>
              <a:buNone/>
              <a:defRPr/>
            </a:pPr>
            <a:r>
              <a:rPr lang="en-GB" sz="2000" dirty="0">
                <a:solidFill>
                  <a:schemeClr val="accent6">
                    <a:lumMod val="75000"/>
                  </a:schemeClr>
                </a:solidFill>
              </a:rPr>
              <a:t>The Scottish Government is responsible for child protection in Scotland. It sets out policy, legislation and statutory guidance on how the child protection system should work.</a:t>
            </a:r>
          </a:p>
          <a:p>
            <a:pPr fontAlgn="auto">
              <a:spcAft>
                <a:spcPts val="0"/>
              </a:spcAft>
              <a:buFont typeface="Wingdings" panose="05000000000000000000" pitchFamily="2" charset="2"/>
              <a:buChar char="Ø"/>
              <a:defRPr/>
            </a:pPr>
            <a:r>
              <a:rPr lang="en-GB" sz="2000" dirty="0">
                <a:solidFill>
                  <a:schemeClr val="accent6">
                    <a:lumMod val="75000"/>
                  </a:schemeClr>
                </a:solidFill>
              </a:rPr>
              <a:t>Child Protection Committees (CPCs) are responsible for multi-agency child protection policy, procedure, guidance and practice. </a:t>
            </a:r>
          </a:p>
          <a:p>
            <a:pPr fontAlgn="auto">
              <a:spcAft>
                <a:spcPts val="0"/>
              </a:spcAft>
              <a:buFont typeface="Wingdings" panose="05000000000000000000" pitchFamily="2" charset="2"/>
              <a:buChar char="Ø"/>
              <a:defRPr/>
            </a:pPr>
            <a:r>
              <a:rPr lang="en-GB" sz="2000" dirty="0">
                <a:solidFill>
                  <a:schemeClr val="accent6">
                    <a:lumMod val="75000"/>
                  </a:schemeClr>
                </a:solidFill>
              </a:rPr>
              <a:t>Within each local authority, CPCs work with local agencies, such as children’s social work, health services and the police, to protect children.</a:t>
            </a:r>
          </a:p>
          <a:p>
            <a:pPr marL="0" indent="0" fontAlgn="auto">
              <a:spcAft>
                <a:spcPts val="0"/>
              </a:spcAft>
              <a:buFont typeface="Arial" panose="020B0604020202020204" pitchFamily="34" charset="0"/>
              <a:buNone/>
              <a:defRPr/>
            </a:pPr>
            <a:r>
              <a:rPr lang="en-GB" sz="1800" b="1" dirty="0">
                <a:solidFill>
                  <a:schemeClr val="accent6">
                    <a:lumMod val="75000"/>
                  </a:schemeClr>
                </a:solidFill>
              </a:rPr>
              <a:t>In Scotland, a child legally becomes an adult when they turn 16</a:t>
            </a:r>
            <a:r>
              <a:rPr lang="en-GB" sz="1800" dirty="0">
                <a:solidFill>
                  <a:schemeClr val="accent6">
                    <a:lumMod val="75000"/>
                  </a:schemeClr>
                </a:solidFill>
              </a:rPr>
              <a:t>, but statutory guidance which supports the </a:t>
            </a:r>
            <a:r>
              <a:rPr lang="en-GB" sz="1800" dirty="0">
                <a:hlinkClick r:id="rId3" tooltip="Children and Young People (Scotland) Act 2014"/>
              </a:rPr>
              <a:t>Children and Young People (Scotland) Act 2014</a:t>
            </a:r>
            <a:r>
              <a:rPr lang="en-GB" sz="1800" dirty="0"/>
              <a:t> </a:t>
            </a:r>
            <a:r>
              <a:rPr lang="en-GB" sz="1800" dirty="0">
                <a:solidFill>
                  <a:schemeClr val="accent6">
                    <a:lumMod val="75000"/>
                  </a:schemeClr>
                </a:solidFill>
              </a:rPr>
              <a:t>includes all children and young people up to the age of 18. Where concerns are raised about a 16 or 17 year old, agencies may need to refer to the </a:t>
            </a:r>
            <a:r>
              <a:rPr lang="en-GB" sz="1800" dirty="0">
                <a:hlinkClick r:id="rId4" tooltip="Adult Support and Protection (Scotland) Act 2007"/>
              </a:rPr>
              <a:t>Adult Support and Protection (Scotland) Act 2007</a:t>
            </a:r>
            <a:r>
              <a:rPr lang="en-GB" sz="1800" dirty="0"/>
              <a:t>, </a:t>
            </a:r>
            <a:r>
              <a:rPr lang="en-GB" sz="1800" dirty="0">
                <a:solidFill>
                  <a:schemeClr val="accent6">
                    <a:lumMod val="75000"/>
                  </a:schemeClr>
                </a:solidFill>
              </a:rPr>
              <a:t>depending on the situation of the young person at risk.</a:t>
            </a:r>
          </a:p>
          <a:p>
            <a:pPr marL="0" indent="0" fontAlgn="auto">
              <a:spcAft>
                <a:spcPts val="0"/>
              </a:spcAft>
              <a:buFont typeface="Arial" panose="020B0604020202020204" pitchFamily="34" charset="0"/>
              <a:buNone/>
              <a:defRPr/>
            </a:pPr>
            <a:r>
              <a:rPr lang="en-GB" sz="1800" dirty="0">
                <a:hlinkClick r:id="rId5"/>
              </a:rPr>
              <a:t>https://learning.nspcc.org.uk/child-protection-system/scotland</a:t>
            </a:r>
            <a:endParaRPr lang="en-GB" sz="1800" dirty="0"/>
          </a:p>
          <a:p>
            <a:pPr marL="0" indent="0" fontAlgn="auto">
              <a:spcAft>
                <a:spcPts val="0"/>
              </a:spcAft>
              <a:buFont typeface="Arial" panose="020B0604020202020204" pitchFamily="34" charset="0"/>
              <a:buNone/>
              <a:defRPr/>
            </a:pPr>
            <a:endParaRPr lang="en-GB" sz="1800" dirty="0"/>
          </a:p>
        </p:txBody>
      </p:sp>
    </p:spTree>
    <p:extLst>
      <p:ext uri="{BB962C8B-B14F-4D97-AF65-F5344CB8AC3E}">
        <p14:creationId xmlns:p14="http://schemas.microsoft.com/office/powerpoint/2010/main" val="11900733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A729F5E0-0020-FDD3-1934-86B55741AAF6}"/>
              </a:ext>
            </a:extLst>
          </p:cNvPr>
          <p:cNvSpPr>
            <a:spLocks noGrp="1" noChangeArrowheads="1"/>
          </p:cNvSpPr>
          <p:nvPr>
            <p:ph type="title"/>
          </p:nvPr>
        </p:nvSpPr>
        <p:spPr/>
        <p:txBody>
          <a:bodyPr>
            <a:normAutofit/>
          </a:bodyPr>
          <a:lstStyle/>
          <a:p>
            <a:pPr algn="ctr"/>
            <a:r>
              <a:rPr lang="en-GB" altLang="en-US" sz="4400" b="1" dirty="0" err="1">
                <a:latin typeface="Arial"/>
                <a:cs typeface="Arial"/>
              </a:rPr>
              <a:t>Gogledd</a:t>
            </a:r>
            <a:r>
              <a:rPr lang="en-GB" altLang="en-US" sz="4400" b="1" dirty="0">
                <a:latin typeface="Arial"/>
                <a:cs typeface="Arial"/>
              </a:rPr>
              <a:t> </a:t>
            </a:r>
            <a:r>
              <a:rPr lang="en-GB" altLang="en-US" sz="4400" b="1" dirty="0" err="1">
                <a:latin typeface="Arial"/>
                <a:cs typeface="Arial"/>
              </a:rPr>
              <a:t>Iwerddon</a:t>
            </a:r>
            <a:r>
              <a:rPr lang="en-GB" altLang="en-US" sz="4400" b="1" dirty="0">
                <a:latin typeface="Arial"/>
                <a:cs typeface="Arial"/>
              </a:rPr>
              <a:t> </a:t>
            </a:r>
            <a:br>
              <a:rPr lang="en-GB" altLang="en-US" sz="4400" b="1" dirty="0">
                <a:latin typeface="Arial"/>
              </a:rPr>
            </a:b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B40A0ED3-2C73-51B2-2F02-39163316F2C2}"/>
              </a:ext>
            </a:extLst>
          </p:cNvPr>
          <p:cNvSpPr>
            <a:spLocks noGrp="1"/>
          </p:cNvSpPr>
          <p:nvPr>
            <p:ph idx="1"/>
          </p:nvPr>
        </p:nvSpPr>
        <p:spPr>
          <a:xfrm>
            <a:off x="250825" y="1600200"/>
            <a:ext cx="8435975" cy="4060825"/>
          </a:xfrm>
        </p:spPr>
        <p:txBody>
          <a:bodyPr>
            <a:normAutofit/>
          </a:bodyPr>
          <a:lstStyle/>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a:p>
            <a:pPr marL="0" indent="0" fontAlgn="auto">
              <a:spcAft>
                <a:spcPts val="0"/>
              </a:spcAft>
              <a:buFont typeface="Arial" panose="020B0604020202020204" pitchFamily="34" charset="0"/>
              <a:buNone/>
              <a:defRPr/>
            </a:pPr>
            <a:endParaRPr lang="en-GB" sz="2000" dirty="0"/>
          </a:p>
        </p:txBody>
      </p:sp>
      <p:sp>
        <p:nvSpPr>
          <p:cNvPr id="2" name="TextBox 1">
            <a:extLst>
              <a:ext uri="{FF2B5EF4-FFF2-40B4-BE49-F238E27FC236}">
                <a16:creationId xmlns:a16="http://schemas.microsoft.com/office/drawing/2014/main" id="{AF357DF5-0E69-C12C-CEE7-9ED1EC27D815}"/>
              </a:ext>
            </a:extLst>
          </p:cNvPr>
          <p:cNvSpPr txBox="1"/>
          <p:nvPr/>
        </p:nvSpPr>
        <p:spPr>
          <a:xfrm>
            <a:off x="203066" y="1327826"/>
            <a:ext cx="8731789"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cy-GB" sz="2000" err="1"/>
              <a:t>Gweithrediaeth</a:t>
            </a:r>
            <a:r>
              <a:rPr lang="cy-GB" sz="2000" dirty="0"/>
              <a:t> Gogledd Iwerddon, trwy'r Adran Iechyd, sy'n gyfrifol am amddiffyn plant yng Ngogledd Iwerddon. Maent yn nodi polisi, deddfwriaeth a chanllawiau statudol ar sut y dylai’r system amddiffyn plant weithio.</a:t>
            </a:r>
            <a:endParaRPr lang="en-GB" sz="2000">
              <a:cs typeface="Arial" panose="020B0604020202020204"/>
            </a:endParaRPr>
          </a:p>
          <a:p>
            <a:pPr marL="285750" indent="-285750">
              <a:buFont typeface="Arial"/>
              <a:buChar char="•"/>
            </a:pPr>
            <a:r>
              <a:rPr lang="cy-GB" sz="2000" dirty="0"/>
              <a:t>Mae Bwrdd Diogelu Gogledd Iwerddon (SBNI) yn cydlynu ac yn sicrhau effeithiolrwydd gwaith i amddiffyn a hyrwyddo lles plant. </a:t>
            </a:r>
            <a:endParaRPr lang="en-GB" sz="2000">
              <a:cs typeface="Arial"/>
            </a:endParaRPr>
          </a:p>
          <a:p>
            <a:pPr marL="285750" indent="-285750">
              <a:buFont typeface="Arial"/>
              <a:buChar char="•"/>
            </a:pPr>
            <a:r>
              <a:rPr lang="cy-GB" sz="2000" dirty="0"/>
              <a:t>Mae’r bwrdd yn cynnwys cynrychiolwyr o feysydd iechyd, gofal cymdeithasol, yr heddlu, y bwrdd prawf, cyfiawnder ieuenctid, addysg, cynghorau dosbarth a’r NSPCC. Mae’r SBNI yn gyfrifol am ddatblygu polisïau a gweithdrefnau i wella sut mae gwahanol asiantaethau’n cydweithio </a:t>
            </a:r>
            <a:endParaRPr lang="en-GB" sz="2000">
              <a:cs typeface="Arial"/>
            </a:endParaRPr>
          </a:p>
          <a:p>
            <a:r>
              <a:rPr lang="cy-GB" sz="2000" dirty="0">
                <a:hlinkClick r:id="rId2"/>
              </a:rPr>
              <a:t>https://learning.nspcc.org.uk/child-protection-system/northern-ireland</a:t>
            </a:r>
            <a:r>
              <a:rPr lang="cy-GB" sz="2000" dirty="0"/>
              <a:t> </a:t>
            </a:r>
            <a:endParaRPr lang="en-GB" sz="2000">
              <a:cs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A729F5E0-0020-FDD3-1934-86B55741AAF6}"/>
              </a:ext>
            </a:extLst>
          </p:cNvPr>
          <p:cNvSpPr>
            <a:spLocks noGrp="1" noChangeArrowheads="1"/>
          </p:cNvSpPr>
          <p:nvPr>
            <p:ph type="title"/>
          </p:nvPr>
        </p:nvSpPr>
        <p:spPr/>
        <p:txBody>
          <a:bodyPr>
            <a:normAutofit/>
          </a:bodyPr>
          <a:lstStyle/>
          <a:p>
            <a:pPr algn="ctr"/>
            <a:r>
              <a:rPr lang="en-GB" altLang="en-US" sz="4400" b="1" dirty="0">
                <a:solidFill>
                  <a:schemeClr val="accent6">
                    <a:lumMod val="75000"/>
                  </a:schemeClr>
                </a:solidFill>
                <a:latin typeface="Arial"/>
                <a:cs typeface="Arial"/>
              </a:rPr>
              <a:t>Northern Ireland</a:t>
            </a: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B40A0ED3-2C73-51B2-2F02-39163316F2C2}"/>
              </a:ext>
            </a:extLst>
          </p:cNvPr>
          <p:cNvSpPr>
            <a:spLocks noGrp="1"/>
          </p:cNvSpPr>
          <p:nvPr>
            <p:ph idx="1"/>
          </p:nvPr>
        </p:nvSpPr>
        <p:spPr>
          <a:xfrm>
            <a:off x="250825" y="1600200"/>
            <a:ext cx="8435975" cy="4060825"/>
          </a:xfrm>
        </p:spPr>
        <p:txBody>
          <a:bodyPr/>
          <a:lstStyle/>
          <a:p>
            <a:pPr fontAlgn="auto">
              <a:spcAft>
                <a:spcPts val="0"/>
              </a:spcAft>
              <a:defRPr/>
            </a:pPr>
            <a:r>
              <a:rPr lang="en-GB" sz="2000" dirty="0">
                <a:solidFill>
                  <a:schemeClr val="accent6">
                    <a:lumMod val="75000"/>
                  </a:schemeClr>
                </a:solidFill>
              </a:rPr>
              <a:t>The Northern Ireland Executive, through the Department of Health, is responsible for child protection in Northern Ireland. They set out policy, legislation and statutory guidance on how the child protection system should work.</a:t>
            </a:r>
          </a:p>
          <a:p>
            <a:pPr fontAlgn="auto">
              <a:spcAft>
                <a:spcPts val="0"/>
              </a:spcAft>
              <a:defRPr/>
            </a:pPr>
            <a:r>
              <a:rPr lang="en-GB" sz="2000" dirty="0">
                <a:solidFill>
                  <a:schemeClr val="accent6">
                    <a:lumMod val="75000"/>
                  </a:schemeClr>
                </a:solidFill>
              </a:rPr>
              <a:t>The Safeguarding Board for Northern Ireland (SBNI) co-ordinates and ensures the effectiveness of work to protect and promote the welfare of children.</a:t>
            </a:r>
          </a:p>
          <a:p>
            <a:pPr fontAlgn="auto">
              <a:spcAft>
                <a:spcPts val="0"/>
              </a:spcAft>
              <a:defRPr/>
            </a:pPr>
            <a:r>
              <a:rPr lang="en-GB" sz="2000" dirty="0">
                <a:solidFill>
                  <a:schemeClr val="accent6">
                    <a:lumMod val="75000"/>
                  </a:schemeClr>
                </a:solidFill>
              </a:rPr>
              <a:t>The board includes representatives from health, social care, the police, the probation board, youth justice, education, district councils and the NSPCC. The SBNI is responsible for developing policies and procedures to improve how different agencies work together.</a:t>
            </a:r>
          </a:p>
          <a:p>
            <a:pPr marL="0" indent="0" fontAlgn="auto">
              <a:spcAft>
                <a:spcPts val="0"/>
              </a:spcAft>
              <a:buFont typeface="Arial" panose="020B0604020202020204" pitchFamily="34" charset="0"/>
              <a:buNone/>
              <a:defRPr/>
            </a:pPr>
            <a:r>
              <a:rPr lang="en-GB" sz="2000" dirty="0">
                <a:hlinkClick r:id="rId3"/>
              </a:rPr>
              <a:t>https://learning.nspcc.org.uk/child-protection-system/northern-ireland</a:t>
            </a:r>
            <a:endParaRPr lang="en-GB" sz="2000" dirty="0"/>
          </a:p>
          <a:p>
            <a:pPr marL="0" indent="0" fontAlgn="auto">
              <a:spcAft>
                <a:spcPts val="0"/>
              </a:spcAft>
              <a:buFont typeface="Arial" panose="020B0604020202020204" pitchFamily="34" charset="0"/>
              <a:buNone/>
              <a:defRPr/>
            </a:pPr>
            <a:endParaRPr lang="en-GB" sz="2000" dirty="0"/>
          </a:p>
        </p:txBody>
      </p:sp>
    </p:spTree>
    <p:extLst>
      <p:ext uri="{BB962C8B-B14F-4D97-AF65-F5344CB8AC3E}">
        <p14:creationId xmlns:p14="http://schemas.microsoft.com/office/powerpoint/2010/main" val="7801630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B5585925-5FDB-9BBA-DAAC-89AE4146B0E5}"/>
              </a:ext>
            </a:extLst>
          </p:cNvPr>
          <p:cNvSpPr>
            <a:spLocks noGrp="1" noChangeArrowheads="1"/>
          </p:cNvSpPr>
          <p:nvPr>
            <p:ph type="title"/>
          </p:nvPr>
        </p:nvSpPr>
        <p:spPr>
          <a:xfrm>
            <a:off x="457200" y="274638"/>
            <a:ext cx="8229600" cy="633412"/>
          </a:xfrm>
        </p:spPr>
        <p:txBody>
          <a:bodyPr>
            <a:noAutofit/>
          </a:bodyPr>
          <a:lstStyle/>
          <a:p>
            <a:pPr algn="ctr"/>
            <a:r>
              <a:rPr lang="en-GB" altLang="en-US" sz="4400" b="1" dirty="0">
                <a:latin typeface="Arial"/>
                <a:cs typeface="Arial"/>
              </a:rPr>
              <a:t>Cymru </a:t>
            </a:r>
            <a:br>
              <a:rPr lang="en-GB" altLang="en-US" sz="4400" b="1" dirty="0">
                <a:solidFill>
                  <a:srgbClr val="000000"/>
                </a:solidFill>
                <a:latin typeface="Arial"/>
                <a:cs typeface="Arial"/>
              </a:rPr>
            </a:b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A444D5E6-7A5A-FCC5-9F45-9936A1FDDAE3}"/>
              </a:ext>
            </a:extLst>
          </p:cNvPr>
          <p:cNvSpPr>
            <a:spLocks noGrp="1"/>
          </p:cNvSpPr>
          <p:nvPr>
            <p:ph idx="1"/>
          </p:nvPr>
        </p:nvSpPr>
        <p:spPr>
          <a:xfrm>
            <a:off x="457200" y="1381448"/>
            <a:ext cx="8229600" cy="4535488"/>
          </a:xfrm>
        </p:spPr>
        <p:txBody>
          <a:bodyPr>
            <a:normAutofit/>
          </a:bodyPr>
          <a:lstStyle/>
          <a:p>
            <a:pPr marL="0" indent="0" fontAlgn="auto">
              <a:spcAft>
                <a:spcPts val="0"/>
              </a:spcAft>
              <a:buFont typeface="Arial" panose="020B0604020202020204" pitchFamily="34" charset="0"/>
              <a:buNone/>
              <a:defRPr/>
            </a:pPr>
            <a:endParaRPr lang="en-GB" sz="2000" dirty="0"/>
          </a:p>
          <a:p>
            <a:pPr fontAlgn="auto">
              <a:spcAft>
                <a:spcPts val="0"/>
              </a:spcAft>
              <a:defRPr/>
            </a:pPr>
            <a:endParaRPr lang="en-GB" sz="2000" dirty="0"/>
          </a:p>
          <a:p>
            <a:pPr fontAlgn="auto">
              <a:spcAft>
                <a:spcPts val="0"/>
              </a:spcAft>
              <a:defRPr/>
            </a:pPr>
            <a:endParaRPr lang="en-GB" dirty="0"/>
          </a:p>
        </p:txBody>
      </p:sp>
      <p:sp>
        <p:nvSpPr>
          <p:cNvPr id="2" name="TextBox 1">
            <a:extLst>
              <a:ext uri="{FF2B5EF4-FFF2-40B4-BE49-F238E27FC236}">
                <a16:creationId xmlns:a16="http://schemas.microsoft.com/office/drawing/2014/main" id="{52C9418B-3571-0BA4-73AE-FDA1C276123E}"/>
              </a:ext>
            </a:extLst>
          </p:cNvPr>
          <p:cNvSpPr txBox="1"/>
          <p:nvPr/>
        </p:nvSpPr>
        <p:spPr>
          <a:xfrm>
            <a:off x="172666" y="908320"/>
            <a:ext cx="871355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dirty="0"/>
              <a:t>Daeth Deddf Gwasanaethau Cymdeithasol a Llesiant (Cymru) 2014 i rym ym mis Ebrill 2016. Mae’n darparu’r fframwaith cyfreithiol ar gyfer darparu gwasanaethau cymdeithasol yng Nghymru. </a:t>
            </a:r>
            <a:endParaRPr lang="en-GB" dirty="0"/>
          </a:p>
          <a:p>
            <a:endParaRPr lang="cy-GB" dirty="0"/>
          </a:p>
          <a:p>
            <a:r>
              <a:rPr lang="cy-GB" dirty="0"/>
              <a:t>Ar lefel leol mae byrddau diogelu plant rhanbarthol yn cydlynu ac yn sicrhau effeithiolrwydd gwaith i amddiffyn a hyrwyddo lles plant. Maent yn gyfrifol am bolisi, gweithdrefnau a chanllawiau amddiffyn plant lleol </a:t>
            </a:r>
            <a:endParaRPr lang="en-GB"/>
          </a:p>
          <a:p>
            <a:endParaRPr lang="cy-GB" dirty="0"/>
          </a:p>
          <a:p>
            <a:r>
              <a:rPr lang="cy-GB" dirty="0"/>
              <a:t>Mae pob bwrdd yn cynnwys unrhyw: </a:t>
            </a:r>
            <a:endParaRPr lang="en-GB"/>
          </a:p>
          <a:p>
            <a:pPr marL="285750" indent="-285750">
              <a:buFont typeface="Arial"/>
              <a:buChar char="•"/>
            </a:pPr>
            <a:r>
              <a:rPr lang="cy-GB" dirty="0"/>
              <a:t>awdurdod lleol </a:t>
            </a:r>
            <a:endParaRPr lang="en-GB" dirty="0"/>
          </a:p>
          <a:p>
            <a:pPr marL="285750" indent="-285750">
              <a:buFont typeface="Arial"/>
              <a:buChar char="•"/>
            </a:pPr>
            <a:r>
              <a:rPr lang="cy-GB" dirty="0"/>
              <a:t>prif swyddog yr heddlu </a:t>
            </a:r>
            <a:endParaRPr lang="en-GB" dirty="0"/>
          </a:p>
          <a:p>
            <a:pPr marL="285750" indent="-285750">
              <a:buFont typeface="Arial"/>
              <a:buChar char="•"/>
            </a:pPr>
            <a:r>
              <a:rPr lang="cy-GB" dirty="0"/>
              <a:t>bwrdd iechyd lleol </a:t>
            </a:r>
            <a:endParaRPr lang="en-GB"/>
          </a:p>
          <a:p>
            <a:pPr marL="285750" indent="-285750">
              <a:buFont typeface="Arial"/>
              <a:buChar char="•"/>
            </a:pPr>
            <a:r>
              <a:rPr lang="cy-GB" dirty="0"/>
              <a:t>ymddiriedolaeth GIG</a:t>
            </a:r>
            <a:endParaRPr lang="en-GB"/>
          </a:p>
          <a:p>
            <a:pPr marL="285750" indent="-285750">
              <a:buFont typeface="Arial"/>
              <a:buChar char="•"/>
            </a:pPr>
            <a:r>
              <a:rPr lang="cy-GB" dirty="0"/>
              <a:t>a darparwr gwasanaethau prawf sy’n dod o fewn ardal y bwrdd diogelu.​</a:t>
            </a:r>
            <a:endParaRPr lang="en-GB" dirty="0"/>
          </a:p>
          <a:p>
            <a:endParaRPr lang="cy-GB" dirty="0"/>
          </a:p>
          <a:p>
            <a:pPr>
              <a:buFont typeface="Arial"/>
            </a:pPr>
            <a:r>
              <a:rPr lang="cy-GB" dirty="0">
                <a:hlinkClick r:id="rId2"/>
              </a:rPr>
              <a:t>https://learning.nspcc.org.uk/child-protection-system/wales</a:t>
            </a:r>
            <a:r>
              <a:rPr lang="cy-GB" dirty="0"/>
              <a:t> </a:t>
            </a:r>
            <a:endParaRPr lang="en-GB">
              <a:cs typeface="Arial"/>
            </a:endParaRPr>
          </a:p>
        </p:txBody>
      </p:sp>
    </p:spTree>
    <p:extLst>
      <p:ext uri="{BB962C8B-B14F-4D97-AF65-F5344CB8AC3E}">
        <p14:creationId xmlns:p14="http://schemas.microsoft.com/office/powerpoint/2010/main" val="3261258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B5585925-5FDB-9BBA-DAAC-89AE4146B0E5}"/>
              </a:ext>
            </a:extLst>
          </p:cNvPr>
          <p:cNvSpPr>
            <a:spLocks noGrp="1" noChangeArrowheads="1"/>
          </p:cNvSpPr>
          <p:nvPr>
            <p:ph type="title"/>
          </p:nvPr>
        </p:nvSpPr>
        <p:spPr>
          <a:xfrm>
            <a:off x="457200" y="274638"/>
            <a:ext cx="8229600" cy="633412"/>
          </a:xfrm>
        </p:spPr>
        <p:txBody>
          <a:bodyPr>
            <a:noAutofit/>
          </a:bodyPr>
          <a:lstStyle/>
          <a:p>
            <a:pPr algn="ctr"/>
            <a:r>
              <a:rPr lang="en-GB" altLang="en-US" sz="4400" b="1" dirty="0">
                <a:solidFill>
                  <a:schemeClr val="accent6">
                    <a:lumMod val="75000"/>
                  </a:schemeClr>
                </a:solidFill>
                <a:latin typeface="Arial"/>
                <a:cs typeface="Arial"/>
              </a:rPr>
              <a:t>Wales</a:t>
            </a: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A444D5E6-7A5A-FCC5-9F45-9936A1FDDAE3}"/>
              </a:ext>
            </a:extLst>
          </p:cNvPr>
          <p:cNvSpPr>
            <a:spLocks noGrp="1"/>
          </p:cNvSpPr>
          <p:nvPr>
            <p:ph idx="1"/>
          </p:nvPr>
        </p:nvSpPr>
        <p:spPr>
          <a:xfrm>
            <a:off x="457200" y="1381448"/>
            <a:ext cx="8229600" cy="4535488"/>
          </a:xfrm>
        </p:spPr>
        <p:txBody>
          <a:bodyPr>
            <a:normAutofit lnSpcReduction="10000"/>
          </a:bodyPr>
          <a:lstStyle/>
          <a:p>
            <a:pPr marL="0" indent="0" fontAlgn="auto">
              <a:spcAft>
                <a:spcPts val="0"/>
              </a:spcAft>
              <a:buFont typeface="Arial" panose="020B0604020202020204" pitchFamily="34" charset="0"/>
              <a:buNone/>
              <a:defRPr/>
            </a:pPr>
            <a:r>
              <a:rPr lang="en-GB" sz="2000" dirty="0">
                <a:solidFill>
                  <a:schemeClr val="accent6">
                    <a:lumMod val="75000"/>
                  </a:schemeClr>
                </a:solidFill>
              </a:rPr>
              <a:t>The</a:t>
            </a:r>
            <a:r>
              <a:rPr lang="en-GB" sz="2000" dirty="0"/>
              <a:t> </a:t>
            </a:r>
            <a:r>
              <a:rPr lang="en-GB" sz="2000" dirty="0">
                <a:hlinkClick r:id="rId2" tooltip="Social Services and Well-being (Wales) Act 2014"/>
              </a:rPr>
              <a:t>Social Services and Well-being (Wales) Act 2014</a:t>
            </a:r>
            <a:r>
              <a:rPr lang="en-GB" sz="2000" dirty="0"/>
              <a:t> </a:t>
            </a:r>
            <a:r>
              <a:rPr lang="en-GB" sz="2000" dirty="0">
                <a:solidFill>
                  <a:schemeClr val="accent6">
                    <a:lumMod val="75000"/>
                  </a:schemeClr>
                </a:solidFill>
              </a:rPr>
              <a:t>came into force in April 2016. It provides the legal framework for social service provision in Wales.</a:t>
            </a:r>
          </a:p>
          <a:p>
            <a:pPr marL="0" indent="0" fontAlgn="auto">
              <a:spcAft>
                <a:spcPts val="0"/>
              </a:spcAft>
              <a:buFont typeface="Arial" panose="020B0604020202020204" pitchFamily="34" charset="0"/>
              <a:buNone/>
              <a:defRPr/>
            </a:pPr>
            <a:r>
              <a:rPr lang="en-GB" sz="2000" dirty="0">
                <a:solidFill>
                  <a:schemeClr val="accent6">
                    <a:lumMod val="75000"/>
                  </a:schemeClr>
                </a:solidFill>
              </a:rPr>
              <a:t>At a local level regional safeguarding children boards co-ordinate and ensure the effectiveness of work to protect and promote the welfare of children. They are responsible for local child protection policy, procedure and guidance.</a:t>
            </a:r>
          </a:p>
          <a:p>
            <a:pPr marL="0" indent="0" fontAlgn="auto">
              <a:spcAft>
                <a:spcPts val="0"/>
              </a:spcAft>
              <a:buFont typeface="Arial" panose="020B0604020202020204" pitchFamily="34" charset="0"/>
              <a:buNone/>
              <a:defRPr/>
            </a:pPr>
            <a:r>
              <a:rPr lang="en-GB" sz="2000" dirty="0">
                <a:solidFill>
                  <a:schemeClr val="accent6">
                    <a:lumMod val="75000"/>
                  </a:schemeClr>
                </a:solidFill>
              </a:rPr>
              <a:t>Each board includes any:</a:t>
            </a:r>
          </a:p>
          <a:p>
            <a:pPr fontAlgn="auto">
              <a:spcAft>
                <a:spcPts val="0"/>
              </a:spcAft>
              <a:defRPr/>
            </a:pPr>
            <a:r>
              <a:rPr lang="en-GB" sz="1800" dirty="0">
                <a:solidFill>
                  <a:schemeClr val="accent6">
                    <a:lumMod val="75000"/>
                  </a:schemeClr>
                </a:solidFill>
              </a:rPr>
              <a:t>local authority</a:t>
            </a:r>
          </a:p>
          <a:p>
            <a:pPr fontAlgn="auto">
              <a:spcAft>
                <a:spcPts val="0"/>
              </a:spcAft>
              <a:defRPr/>
            </a:pPr>
            <a:r>
              <a:rPr lang="en-GB" sz="1800" dirty="0">
                <a:solidFill>
                  <a:schemeClr val="accent6">
                    <a:lumMod val="75000"/>
                  </a:schemeClr>
                </a:solidFill>
              </a:rPr>
              <a:t>chief officer of police</a:t>
            </a:r>
          </a:p>
          <a:p>
            <a:pPr fontAlgn="auto">
              <a:spcAft>
                <a:spcPts val="0"/>
              </a:spcAft>
              <a:defRPr/>
            </a:pPr>
            <a:r>
              <a:rPr lang="en-GB" sz="1800" dirty="0">
                <a:solidFill>
                  <a:schemeClr val="accent6">
                    <a:lumMod val="75000"/>
                  </a:schemeClr>
                </a:solidFill>
              </a:rPr>
              <a:t>local health board</a:t>
            </a:r>
          </a:p>
          <a:p>
            <a:pPr fontAlgn="auto">
              <a:spcAft>
                <a:spcPts val="0"/>
              </a:spcAft>
              <a:defRPr/>
            </a:pPr>
            <a:r>
              <a:rPr lang="en-GB" sz="1800" dirty="0">
                <a:solidFill>
                  <a:schemeClr val="accent6">
                    <a:lumMod val="75000"/>
                  </a:schemeClr>
                </a:solidFill>
              </a:rPr>
              <a:t>NHS trust, and</a:t>
            </a:r>
          </a:p>
          <a:p>
            <a:pPr fontAlgn="auto">
              <a:spcAft>
                <a:spcPts val="0"/>
              </a:spcAft>
              <a:defRPr/>
            </a:pPr>
            <a:r>
              <a:rPr lang="en-GB" sz="1800" dirty="0">
                <a:solidFill>
                  <a:schemeClr val="accent6">
                    <a:lumMod val="75000"/>
                  </a:schemeClr>
                </a:solidFill>
              </a:rPr>
              <a:t>provider of probation services that falls within the safeguarding board area.</a:t>
            </a:r>
          </a:p>
          <a:p>
            <a:pPr marL="0" indent="0" fontAlgn="auto">
              <a:spcAft>
                <a:spcPts val="0"/>
              </a:spcAft>
              <a:buFont typeface="Arial" panose="020B0604020202020204" pitchFamily="34" charset="0"/>
              <a:buNone/>
              <a:defRPr/>
            </a:pPr>
            <a:r>
              <a:rPr lang="en-GB" sz="2000" dirty="0">
                <a:hlinkClick r:id="rId3"/>
              </a:rPr>
              <a:t>https://learning.nspcc.org.uk/child-protection-system/wales</a:t>
            </a:r>
            <a:endParaRPr lang="en-GB" sz="2000" dirty="0"/>
          </a:p>
          <a:p>
            <a:pPr fontAlgn="auto">
              <a:spcAft>
                <a:spcPts val="0"/>
              </a:spcAft>
              <a:defRPr/>
            </a:pPr>
            <a:endParaRPr lang="en-GB" sz="2000" dirty="0"/>
          </a:p>
          <a:p>
            <a:pPr fontAlgn="auto">
              <a:spcAft>
                <a:spcPts val="0"/>
              </a:spcAft>
              <a:defRPr/>
            </a:pP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3B7FBC6C-0E5E-4046-C65E-2047C338BAB8}"/>
              </a:ext>
            </a:extLst>
          </p:cNvPr>
          <p:cNvSpPr>
            <a:spLocks noGrp="1" noChangeArrowheads="1"/>
          </p:cNvSpPr>
          <p:nvPr>
            <p:ph type="title"/>
          </p:nvPr>
        </p:nvSpPr>
        <p:spPr>
          <a:xfrm>
            <a:off x="457200" y="274638"/>
            <a:ext cx="8229600" cy="633412"/>
          </a:xfrm>
        </p:spPr>
        <p:txBody>
          <a:bodyPr>
            <a:noAutofit/>
          </a:bodyPr>
          <a:lstStyle/>
          <a:p>
            <a:pPr algn="ctr"/>
            <a:r>
              <a:rPr lang="en-GB" altLang="en-US" sz="4400" b="1" dirty="0">
                <a:latin typeface="Arial"/>
                <a:cs typeface="Arial"/>
              </a:rPr>
              <a:t>Cymru </a:t>
            </a:r>
            <a:br>
              <a:rPr lang="en-GB" altLang="en-US" sz="4400" b="1" dirty="0">
                <a:latin typeface="Arial"/>
                <a:cs typeface="Arial"/>
              </a:rPr>
            </a:b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80FB9E57-76C5-C34B-0965-BA4AA4BFC934}"/>
              </a:ext>
            </a:extLst>
          </p:cNvPr>
          <p:cNvSpPr>
            <a:spLocks noGrp="1"/>
          </p:cNvSpPr>
          <p:nvPr>
            <p:ph idx="1"/>
          </p:nvPr>
        </p:nvSpPr>
        <p:spPr>
          <a:xfrm>
            <a:off x="457200" y="1268760"/>
            <a:ext cx="8229600" cy="4464050"/>
          </a:xfrm>
        </p:spPr>
        <p:txBody>
          <a:bodyPr>
            <a:normAutofit/>
          </a:bodyPr>
          <a:lstStyle/>
          <a:p>
            <a:pPr marL="0" indent="0" fontAlgn="auto">
              <a:spcAft>
                <a:spcPts val="0"/>
              </a:spcAft>
              <a:buFont typeface="Arial" panose="020B0604020202020204" pitchFamily="34" charset="0"/>
              <a:buNone/>
              <a:defRPr/>
            </a:pPr>
            <a:r>
              <a:rPr lang="en-GB" sz="2000" dirty="0">
                <a:solidFill>
                  <a:schemeClr val="accent6">
                    <a:lumMod val="75000"/>
                  </a:schemeClr>
                </a:solidFill>
              </a:rPr>
              <a:t> </a:t>
            </a:r>
            <a:endParaRPr lang="en-GB" sz="2000" dirty="0"/>
          </a:p>
          <a:p>
            <a:pPr fontAlgn="auto">
              <a:spcAft>
                <a:spcPts val="0"/>
              </a:spcAft>
              <a:defRPr/>
            </a:pPr>
            <a:endParaRPr lang="en-GB" dirty="0"/>
          </a:p>
        </p:txBody>
      </p:sp>
      <p:sp>
        <p:nvSpPr>
          <p:cNvPr id="2" name="TextBox 1">
            <a:extLst>
              <a:ext uri="{FF2B5EF4-FFF2-40B4-BE49-F238E27FC236}">
                <a16:creationId xmlns:a16="http://schemas.microsoft.com/office/drawing/2014/main" id="{882629F7-B416-ECCD-4301-ECA8C603E60D}"/>
              </a:ext>
            </a:extLst>
          </p:cNvPr>
          <p:cNvSpPr txBox="1"/>
          <p:nvPr/>
        </p:nvSpPr>
        <p:spPr>
          <a:xfrm>
            <a:off x="282102" y="804964"/>
            <a:ext cx="8689231"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sz="2000" dirty="0"/>
              <a:t>Yng Nghymru, mae Deddf Plant 1989 yn amlinellu pryd i gychwyn achosion gofal a dyletswydd awdurdodau lleol i ddiogelu a hybu lles plant. </a:t>
            </a:r>
            <a:endParaRPr lang="cy-GB" sz="2000" dirty="0">
              <a:cs typeface="Arial"/>
            </a:endParaRPr>
          </a:p>
          <a:p>
            <a:endParaRPr lang="cy-GB" sz="2000" dirty="0">
              <a:cs typeface="Arial"/>
            </a:endParaRPr>
          </a:p>
          <a:p>
            <a:r>
              <a:rPr lang="cy-GB" sz="2000" dirty="0"/>
              <a:t>Mae llawer o Ddeddf Plant 1989 yn berthnasol i Gymru a Lloegr. O fis Ebrill 2016, mae Rhan 3 o’r Ddeddf (sy’n cyfeirio at gymorth i blant a theuluoedd a ddarperir gan awdurdodau lleol) wedi’i disodli gan Ran 6 o Ddeddf Gwasanaethau Cymdeithasol a Llesiant (Cymru) 2014. </a:t>
            </a:r>
            <a:endParaRPr lang="en-GB" sz="2000">
              <a:cs typeface="Arial"/>
            </a:endParaRPr>
          </a:p>
          <a:p>
            <a:endParaRPr lang="cy-GB" sz="2000" dirty="0">
              <a:cs typeface="Arial"/>
            </a:endParaRPr>
          </a:p>
          <a:p>
            <a:r>
              <a:rPr lang="cy-GB" sz="2000" dirty="0"/>
              <a:t>Cofiwch: Yn 2011 gwnaeth Mesur Hawliau Plant a Phobl Ifanc (Cymru) Cymru y wlad gyntaf, a hyd yn hyn yr unig wlad, yn y DU i wneud Confensiwn y Cenhedloedd Unedig ar Hawliau’r Plentyn (Swyddfa Uchel Gomisiynydd y Cenhedloedd Unedig dros Hawliau Dynol). , 1989) yn rhan o'i gyfraith ddomestig. Mae hyn yn sicrhau bod hawliau plant yn cael eu cynnwys ym mhob polisi yng Nghymru.</a:t>
            </a:r>
            <a:endParaRPr lang="en-GB" sz="2000">
              <a:cs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3B7FBC6C-0E5E-4046-C65E-2047C338BAB8}"/>
              </a:ext>
            </a:extLst>
          </p:cNvPr>
          <p:cNvSpPr>
            <a:spLocks noGrp="1" noChangeArrowheads="1"/>
          </p:cNvSpPr>
          <p:nvPr>
            <p:ph type="title"/>
          </p:nvPr>
        </p:nvSpPr>
        <p:spPr>
          <a:xfrm>
            <a:off x="457200" y="274638"/>
            <a:ext cx="8229600" cy="633412"/>
          </a:xfrm>
        </p:spPr>
        <p:txBody>
          <a:bodyPr>
            <a:noAutofit/>
          </a:bodyPr>
          <a:lstStyle/>
          <a:p>
            <a:pPr algn="ctr"/>
            <a:r>
              <a:rPr lang="en-GB" altLang="en-US" sz="4400" b="1" dirty="0">
                <a:latin typeface="Arial"/>
                <a:cs typeface="Arial"/>
              </a:rPr>
              <a:t>Cymru </a:t>
            </a:r>
            <a:br>
              <a:rPr lang="en-GB" altLang="en-US" sz="4400" b="1" dirty="0">
                <a:latin typeface="Arial"/>
                <a:cs typeface="Arial"/>
              </a:rPr>
            </a:br>
            <a:r>
              <a:rPr lang="en-GB" altLang="en-US" sz="4400" b="1" dirty="0">
                <a:solidFill>
                  <a:schemeClr val="accent6">
                    <a:lumMod val="75000"/>
                  </a:schemeClr>
                </a:solidFill>
                <a:latin typeface="Arial"/>
                <a:cs typeface="Arial"/>
              </a:rPr>
              <a:t>Wales</a:t>
            </a:r>
            <a:endParaRPr lang="en-US" sz="4400" dirty="0">
              <a:solidFill>
                <a:schemeClr val="accent6">
                  <a:lumMod val="75000"/>
                </a:schemeClr>
              </a:solidFill>
            </a:endParaRPr>
          </a:p>
        </p:txBody>
      </p:sp>
      <p:sp>
        <p:nvSpPr>
          <p:cNvPr id="3" name="Content Placeholder 2">
            <a:extLst>
              <a:ext uri="{FF2B5EF4-FFF2-40B4-BE49-F238E27FC236}">
                <a16:creationId xmlns:a16="http://schemas.microsoft.com/office/drawing/2014/main" id="{80FB9E57-76C5-C34B-0965-BA4AA4BFC934}"/>
              </a:ext>
            </a:extLst>
          </p:cNvPr>
          <p:cNvSpPr>
            <a:spLocks noGrp="1"/>
          </p:cNvSpPr>
          <p:nvPr>
            <p:ph idx="1"/>
          </p:nvPr>
        </p:nvSpPr>
        <p:spPr>
          <a:xfrm>
            <a:off x="457200" y="1268760"/>
            <a:ext cx="8229600" cy="4464050"/>
          </a:xfrm>
        </p:spPr>
        <p:txBody>
          <a:bodyPr>
            <a:normAutofit lnSpcReduction="10000"/>
          </a:bodyPr>
          <a:lstStyle/>
          <a:p>
            <a:pPr marL="0" indent="0" fontAlgn="auto">
              <a:spcAft>
                <a:spcPts val="0"/>
              </a:spcAft>
              <a:buFont typeface="Arial" panose="020B0604020202020204" pitchFamily="34" charset="0"/>
              <a:buNone/>
              <a:defRPr/>
            </a:pPr>
            <a:r>
              <a:rPr lang="en-GB" sz="2000" dirty="0">
                <a:solidFill>
                  <a:schemeClr val="accent6">
                    <a:lumMod val="75000"/>
                  </a:schemeClr>
                </a:solidFill>
              </a:rPr>
              <a:t>In Wales, the </a:t>
            </a:r>
            <a:r>
              <a:rPr lang="en-GB" sz="2000" dirty="0">
                <a:hlinkClick r:id="rId2" tooltip="Children Act 1989"/>
              </a:rPr>
              <a:t>Children Act 1989</a:t>
            </a:r>
            <a:r>
              <a:rPr lang="en-GB" sz="2000" dirty="0"/>
              <a:t> </a:t>
            </a:r>
            <a:r>
              <a:rPr lang="en-GB" sz="2000" dirty="0">
                <a:solidFill>
                  <a:schemeClr val="accent6">
                    <a:lumMod val="75000"/>
                  </a:schemeClr>
                </a:solidFill>
              </a:rPr>
              <a:t>outlines when to initiate care proceedings and the duty of local authorities to safeguard and promote children’s welfare.</a:t>
            </a:r>
          </a:p>
          <a:p>
            <a:pPr marL="0" indent="0" fontAlgn="auto">
              <a:spcAft>
                <a:spcPts val="0"/>
              </a:spcAft>
              <a:buFont typeface="Arial" panose="020B0604020202020204" pitchFamily="34" charset="0"/>
              <a:buNone/>
              <a:defRPr/>
            </a:pPr>
            <a:r>
              <a:rPr lang="en-GB" sz="2000" dirty="0">
                <a:solidFill>
                  <a:schemeClr val="accent6">
                    <a:lumMod val="75000"/>
                  </a:schemeClr>
                </a:solidFill>
              </a:rPr>
              <a:t>Much of the </a:t>
            </a:r>
            <a:r>
              <a:rPr lang="en-GB" sz="2000" dirty="0">
                <a:hlinkClick r:id="rId2" tooltip="Children Act 1989"/>
              </a:rPr>
              <a:t>Children Act 1989</a:t>
            </a:r>
            <a:r>
              <a:rPr lang="en-GB" sz="2000" dirty="0"/>
              <a:t> </a:t>
            </a:r>
            <a:r>
              <a:rPr lang="en-GB" sz="2000" dirty="0">
                <a:solidFill>
                  <a:schemeClr val="accent6">
                    <a:lumMod val="75000"/>
                  </a:schemeClr>
                </a:solidFill>
              </a:rPr>
              <a:t>applies to both England and Wales. As of April 2016, Part 3 of the Act (which refers to support for children and families provided by local authorities) has been replaced by Part 6 of the </a:t>
            </a:r>
            <a:r>
              <a:rPr lang="en-GB" sz="2000" dirty="0">
                <a:hlinkClick r:id="rId3" tooltip="Social Services and Well-being (Wales) Act 2014"/>
              </a:rPr>
              <a:t>Social Services and Well-being (Wales) Act 2014</a:t>
            </a:r>
            <a:r>
              <a:rPr lang="en-GB" sz="2000" dirty="0"/>
              <a:t>.</a:t>
            </a:r>
          </a:p>
          <a:p>
            <a:pPr marL="0" indent="0" fontAlgn="auto">
              <a:spcAft>
                <a:spcPts val="0"/>
              </a:spcAft>
              <a:buFont typeface="Arial" panose="020B0604020202020204" pitchFamily="34" charset="0"/>
              <a:buNone/>
              <a:defRPr/>
            </a:pPr>
            <a:endParaRPr lang="en-GB" sz="2000" b="1" dirty="0"/>
          </a:p>
          <a:p>
            <a:pPr marL="0" indent="0" fontAlgn="auto">
              <a:spcAft>
                <a:spcPts val="0"/>
              </a:spcAft>
              <a:buFont typeface="Arial" panose="020B0604020202020204" pitchFamily="34" charset="0"/>
              <a:buNone/>
              <a:defRPr/>
            </a:pPr>
            <a:r>
              <a:rPr lang="en-GB" sz="2000" b="1" dirty="0" err="1">
                <a:solidFill>
                  <a:schemeClr val="accent6">
                    <a:lumMod val="75000"/>
                  </a:schemeClr>
                </a:solidFill>
              </a:rPr>
              <a:t>Cofiwch</a:t>
            </a:r>
            <a:r>
              <a:rPr lang="en-GB" sz="2000" b="1" dirty="0">
                <a:solidFill>
                  <a:schemeClr val="accent6">
                    <a:lumMod val="75000"/>
                  </a:schemeClr>
                </a:solidFill>
              </a:rPr>
              <a:t>/Remember:</a:t>
            </a:r>
          </a:p>
          <a:p>
            <a:pPr marL="0" indent="0" fontAlgn="auto">
              <a:spcAft>
                <a:spcPts val="0"/>
              </a:spcAft>
              <a:buFont typeface="Arial" panose="020B0604020202020204" pitchFamily="34" charset="0"/>
              <a:buNone/>
              <a:defRPr/>
            </a:pPr>
            <a:r>
              <a:rPr lang="en-GB" sz="2000" dirty="0">
                <a:solidFill>
                  <a:schemeClr val="accent6">
                    <a:lumMod val="75000"/>
                  </a:schemeClr>
                </a:solidFill>
              </a:rPr>
              <a:t>In 2011 the </a:t>
            </a:r>
            <a:r>
              <a:rPr lang="en-GB" sz="2000" u="sng" dirty="0">
                <a:hlinkClick r:id="rId4" tooltip="Rights of Children and Young Persons (Wales) Measure 2011"/>
              </a:rPr>
              <a:t>Rights of Children and Young Persons (Wales) Measure</a:t>
            </a:r>
            <a:r>
              <a:rPr lang="en-GB" sz="2000" dirty="0"/>
              <a:t> </a:t>
            </a:r>
            <a:r>
              <a:rPr lang="en-GB" sz="2000" dirty="0">
                <a:solidFill>
                  <a:schemeClr val="accent6">
                    <a:lumMod val="75000"/>
                  </a:schemeClr>
                </a:solidFill>
              </a:rPr>
              <a:t>made Wales the </a:t>
            </a:r>
            <a:r>
              <a:rPr lang="en-GB" sz="2000" b="1" dirty="0">
                <a:solidFill>
                  <a:schemeClr val="accent6">
                    <a:lumMod val="75000"/>
                  </a:schemeClr>
                </a:solidFill>
              </a:rPr>
              <a:t>first</a:t>
            </a:r>
            <a:r>
              <a:rPr lang="en-GB" sz="2000" dirty="0">
                <a:solidFill>
                  <a:schemeClr val="accent6">
                    <a:lumMod val="75000"/>
                  </a:schemeClr>
                </a:solidFill>
              </a:rPr>
              <a:t>, and so far </a:t>
            </a:r>
            <a:r>
              <a:rPr lang="en-GB" sz="2000" b="1" dirty="0">
                <a:solidFill>
                  <a:schemeClr val="accent6">
                    <a:lumMod val="75000"/>
                  </a:schemeClr>
                </a:solidFill>
              </a:rPr>
              <a:t>only, country in the UK </a:t>
            </a:r>
            <a:r>
              <a:rPr lang="en-GB" sz="2000" dirty="0">
                <a:solidFill>
                  <a:schemeClr val="accent6">
                    <a:lumMod val="75000"/>
                  </a:schemeClr>
                </a:solidFill>
              </a:rPr>
              <a:t>to make the </a:t>
            </a:r>
            <a:r>
              <a:rPr lang="en-GB" sz="2000" dirty="0">
                <a:hlinkClick r:id="rId5" tooltip="United Nations Convention on the Rights of the Child"/>
              </a:rPr>
              <a:t>United Nations Convention on the Rights of the Child</a:t>
            </a:r>
            <a:r>
              <a:rPr lang="en-GB" sz="2000" dirty="0"/>
              <a:t> </a:t>
            </a:r>
            <a:r>
              <a:rPr lang="en-GB" sz="2000" dirty="0">
                <a:solidFill>
                  <a:schemeClr val="accent6">
                    <a:lumMod val="75000"/>
                  </a:schemeClr>
                </a:solidFill>
              </a:rPr>
              <a:t>(Office of the United Nations High Commissioner for Human Rights, 1989) part of its </a:t>
            </a:r>
            <a:r>
              <a:rPr lang="en-GB" sz="2000" b="1" dirty="0">
                <a:solidFill>
                  <a:schemeClr val="accent6">
                    <a:lumMod val="75000"/>
                  </a:schemeClr>
                </a:solidFill>
              </a:rPr>
              <a:t>domestic law</a:t>
            </a:r>
            <a:r>
              <a:rPr lang="en-GB" sz="2000" dirty="0">
                <a:solidFill>
                  <a:schemeClr val="accent6">
                    <a:lumMod val="75000"/>
                  </a:schemeClr>
                </a:solidFill>
              </a:rPr>
              <a:t>. This ensures that children’s rights are included in all policy making in Wales.</a:t>
            </a:r>
          </a:p>
          <a:p>
            <a:pPr marL="0" indent="0" fontAlgn="auto">
              <a:spcAft>
                <a:spcPts val="0"/>
              </a:spcAft>
              <a:buFont typeface="Arial" panose="020B0604020202020204" pitchFamily="34" charset="0"/>
              <a:buNone/>
              <a:defRPr/>
            </a:pPr>
            <a:endParaRPr lang="en-GB" sz="2000" dirty="0"/>
          </a:p>
          <a:p>
            <a:pPr fontAlgn="auto">
              <a:spcAft>
                <a:spcPts val="0"/>
              </a:spcAft>
              <a:defRPr/>
            </a:pPr>
            <a:endParaRPr lang="en-GB" dirty="0"/>
          </a:p>
        </p:txBody>
      </p:sp>
    </p:spTree>
    <p:extLst>
      <p:ext uri="{BB962C8B-B14F-4D97-AF65-F5344CB8AC3E}">
        <p14:creationId xmlns:p14="http://schemas.microsoft.com/office/powerpoint/2010/main" val="8985173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DD0A3-7266-AE45-F9F7-91AFB00D36F4}"/>
              </a:ext>
            </a:extLst>
          </p:cNvPr>
          <p:cNvSpPr>
            <a:spLocks noGrp="1"/>
          </p:cNvSpPr>
          <p:nvPr>
            <p:ph type="title"/>
          </p:nvPr>
        </p:nvSpPr>
        <p:spPr>
          <a:xfrm>
            <a:off x="129492" y="451936"/>
            <a:ext cx="8885016" cy="2396220"/>
          </a:xfrm>
        </p:spPr>
        <p:txBody>
          <a:bodyPr>
            <a:noAutofit/>
          </a:bodyPr>
          <a:lstStyle/>
          <a:p>
            <a:pPr algn="ctr"/>
            <a:r>
              <a:rPr lang="en-GB" sz="3600" b="1" dirty="0">
                <a:latin typeface="Arial"/>
                <a:ea typeface="+mj-lt"/>
                <a:cs typeface="+mj-lt"/>
              </a:rPr>
              <a:t>DEDDF PLANT (DIDDYMU AMDDIFFYNIAD COSB RESYMOL) (CYMRU) 2020) </a:t>
            </a:r>
            <a:br>
              <a:rPr lang="en-GB" sz="3600" b="1" dirty="0">
                <a:latin typeface="Arial"/>
                <a:ea typeface="+mj-lt"/>
                <a:cs typeface="+mj-lt"/>
              </a:rPr>
            </a:br>
            <a:r>
              <a:rPr lang="en-GB" sz="3600" b="1" dirty="0">
                <a:solidFill>
                  <a:schemeClr val="accent6">
                    <a:lumMod val="75000"/>
                  </a:schemeClr>
                </a:solidFill>
                <a:latin typeface="Arial"/>
                <a:ea typeface="+mj-lt"/>
                <a:cs typeface="+mj-lt"/>
              </a:rPr>
              <a:t>CHILDREN (ABOLITION OF DEFENCE OF REASONABLE PUNISHMENT)(WALES) ACT 2020</a:t>
            </a:r>
            <a:endParaRPr lang="en-US" sz="3600" b="1" dirty="0">
              <a:solidFill>
                <a:schemeClr val="accent6">
                  <a:lumMod val="75000"/>
                </a:schemeClr>
              </a:solidFill>
              <a:latin typeface="Arial"/>
              <a:cs typeface="Calibri Light"/>
            </a:endParaRPr>
          </a:p>
        </p:txBody>
      </p:sp>
      <p:sp>
        <p:nvSpPr>
          <p:cNvPr id="3" name="Content Placeholder 2">
            <a:extLst>
              <a:ext uri="{FF2B5EF4-FFF2-40B4-BE49-F238E27FC236}">
                <a16:creationId xmlns:a16="http://schemas.microsoft.com/office/drawing/2014/main" id="{F12FABF7-C7FA-0C97-5A6F-BBEE971729B0}"/>
              </a:ext>
            </a:extLst>
          </p:cNvPr>
          <p:cNvSpPr>
            <a:spLocks noGrp="1"/>
          </p:cNvSpPr>
          <p:nvPr>
            <p:ph sz="half" idx="1"/>
          </p:nvPr>
        </p:nvSpPr>
        <p:spPr>
          <a:xfrm>
            <a:off x="628650" y="3272460"/>
            <a:ext cx="3886200" cy="2904503"/>
          </a:xfrm>
        </p:spPr>
        <p:txBody>
          <a:bodyPr vert="horz" lIns="91440" tIns="45720" rIns="91440" bIns="45720" rtlCol="0" anchor="t">
            <a:normAutofit/>
          </a:bodyPr>
          <a:lstStyle/>
          <a:p>
            <a:r>
              <a:rPr lang="en-GB" sz="2400" dirty="0" err="1">
                <a:latin typeface="Arial"/>
                <a:cs typeface="Calibri"/>
              </a:rPr>
              <a:t>Newidiadau</a:t>
            </a:r>
            <a:r>
              <a:rPr lang="en-GB" sz="2400" dirty="0">
                <a:latin typeface="Arial"/>
                <a:cs typeface="Calibri"/>
              </a:rPr>
              <a:t> </a:t>
            </a:r>
            <a:r>
              <a:rPr lang="en-GB" sz="2400" dirty="0" err="1">
                <a:latin typeface="Arial"/>
                <a:cs typeface="Calibri"/>
              </a:rPr>
              <a:t>iddeddfwriaeth</a:t>
            </a:r>
            <a:r>
              <a:rPr lang="en-GB" sz="2400" dirty="0">
                <a:latin typeface="Arial"/>
                <a:cs typeface="Calibri"/>
              </a:rPr>
              <a:t> </a:t>
            </a:r>
            <a:r>
              <a:rPr lang="en-GB" sz="2400" dirty="0" err="1">
                <a:latin typeface="Arial"/>
                <a:cs typeface="Calibri"/>
              </a:rPr>
              <a:t>yn</a:t>
            </a:r>
            <a:r>
              <a:rPr lang="en-GB" sz="2400" dirty="0">
                <a:latin typeface="Arial"/>
                <a:cs typeface="Calibri"/>
              </a:rPr>
              <a:t> </a:t>
            </a:r>
            <a:r>
              <a:rPr lang="en-GB" sz="2400" dirty="0" err="1">
                <a:latin typeface="Arial"/>
                <a:cs typeface="Calibri"/>
              </a:rPr>
              <a:t>Nghymru</a:t>
            </a:r>
            <a:endParaRPr lang="en-GB" sz="2400" dirty="0">
              <a:latin typeface="Arial"/>
              <a:cs typeface="Calibri"/>
            </a:endParaRPr>
          </a:p>
          <a:p>
            <a:r>
              <a:rPr lang="en-GB" sz="2400" dirty="0" err="1">
                <a:latin typeface="Arial"/>
                <a:cs typeface="Calibri"/>
              </a:rPr>
              <a:t>Anghyfreithlon</a:t>
            </a:r>
            <a:r>
              <a:rPr lang="en-GB" sz="2400" dirty="0">
                <a:latin typeface="Arial"/>
                <a:cs typeface="Calibri"/>
              </a:rPr>
              <a:t> </a:t>
            </a:r>
            <a:r>
              <a:rPr lang="en-GB" sz="2400" dirty="0" err="1">
                <a:latin typeface="Arial"/>
                <a:cs typeface="Calibri"/>
              </a:rPr>
              <a:t>idefnyddio</a:t>
            </a:r>
            <a:r>
              <a:rPr lang="en-GB" sz="2400" dirty="0">
                <a:latin typeface="Arial"/>
                <a:cs typeface="Calibri"/>
              </a:rPr>
              <a:t> </a:t>
            </a:r>
            <a:r>
              <a:rPr lang="en-GB" sz="2400" dirty="0" err="1">
                <a:latin typeface="Arial"/>
                <a:cs typeface="Calibri"/>
              </a:rPr>
              <a:t>unrhyw</a:t>
            </a:r>
            <a:r>
              <a:rPr lang="en-GB" sz="2400" dirty="0">
                <a:latin typeface="Arial"/>
                <a:cs typeface="Calibri"/>
              </a:rPr>
              <a:t> </a:t>
            </a:r>
            <a:r>
              <a:rPr lang="en-GB" sz="2400" dirty="0" err="1">
                <a:latin typeface="Arial"/>
                <a:cs typeface="Calibri"/>
              </a:rPr>
              <a:t>cosb</a:t>
            </a:r>
            <a:r>
              <a:rPr lang="en-GB" sz="2400" dirty="0">
                <a:latin typeface="Arial"/>
                <a:cs typeface="Calibri"/>
              </a:rPr>
              <a:t> </a:t>
            </a:r>
            <a:r>
              <a:rPr lang="en-GB" sz="2400" dirty="0" err="1">
                <a:latin typeface="Arial"/>
                <a:cs typeface="Calibri"/>
              </a:rPr>
              <a:t>corfforol</a:t>
            </a:r>
            <a:endParaRPr lang="en-GB" sz="2400" dirty="0">
              <a:latin typeface="Arial"/>
              <a:cs typeface="Calibri"/>
            </a:endParaRPr>
          </a:p>
        </p:txBody>
      </p:sp>
      <p:sp>
        <p:nvSpPr>
          <p:cNvPr id="4" name="Content Placeholder 3">
            <a:extLst>
              <a:ext uri="{FF2B5EF4-FFF2-40B4-BE49-F238E27FC236}">
                <a16:creationId xmlns:a16="http://schemas.microsoft.com/office/drawing/2014/main" id="{40BB78B4-AF94-A0FC-366C-85254A68252C}"/>
              </a:ext>
            </a:extLst>
          </p:cNvPr>
          <p:cNvSpPr>
            <a:spLocks noGrp="1"/>
          </p:cNvSpPr>
          <p:nvPr>
            <p:ph sz="half" idx="2"/>
          </p:nvPr>
        </p:nvSpPr>
        <p:spPr>
          <a:xfrm>
            <a:off x="4932985" y="3272460"/>
            <a:ext cx="3886200" cy="2904503"/>
          </a:xfrm>
        </p:spPr>
        <p:txBody>
          <a:bodyPr vert="horz" lIns="91440" tIns="45720" rIns="91440" bIns="45720" rtlCol="0" anchor="t">
            <a:normAutofit/>
          </a:bodyPr>
          <a:lstStyle/>
          <a:p>
            <a:r>
              <a:rPr lang="en-GB" sz="2400" dirty="0">
                <a:solidFill>
                  <a:schemeClr val="accent6">
                    <a:lumMod val="75000"/>
                  </a:schemeClr>
                </a:solidFill>
                <a:latin typeface="Arial"/>
                <a:cs typeface="Calibri"/>
              </a:rPr>
              <a:t>Changes in law in Wales</a:t>
            </a:r>
          </a:p>
          <a:p>
            <a:r>
              <a:rPr lang="en-GB" sz="2400" dirty="0">
                <a:solidFill>
                  <a:schemeClr val="accent6">
                    <a:lumMod val="75000"/>
                  </a:schemeClr>
                </a:solidFill>
                <a:latin typeface="Arial"/>
                <a:cs typeface="Calibri"/>
              </a:rPr>
              <a:t>Illegal to use any form of physical punishment</a:t>
            </a:r>
          </a:p>
        </p:txBody>
      </p:sp>
    </p:spTree>
    <p:extLst>
      <p:ext uri="{BB962C8B-B14F-4D97-AF65-F5344CB8AC3E}">
        <p14:creationId xmlns:p14="http://schemas.microsoft.com/office/powerpoint/2010/main" val="167384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Ending physical punishment in Wales: Not Here (30 seconds)">
            <a:hlinkClick r:id="" action="ppaction://media"/>
            <a:extLst>
              <a:ext uri="{FF2B5EF4-FFF2-40B4-BE49-F238E27FC236}">
                <a16:creationId xmlns:a16="http://schemas.microsoft.com/office/drawing/2014/main" id="{9BA4CEB2-F401-2F94-9118-C5FA5001B9DF}"/>
              </a:ext>
            </a:extLst>
          </p:cNvPr>
          <p:cNvPicPr>
            <a:picLocks noRot="1" noChangeAspect="1"/>
          </p:cNvPicPr>
          <p:nvPr>
            <a:videoFile r:link="rId1"/>
          </p:nvPr>
        </p:nvPicPr>
        <p:blipFill>
          <a:blip r:embed="rId3"/>
          <a:stretch>
            <a:fillRect/>
          </a:stretch>
        </p:blipFill>
        <p:spPr>
          <a:xfrm>
            <a:off x="1609203" y="685881"/>
            <a:ext cx="5534949" cy="3547479"/>
          </a:xfrm>
          <a:prstGeom prst="rect">
            <a:avLst/>
          </a:prstGeom>
        </p:spPr>
      </p:pic>
    </p:spTree>
    <p:extLst>
      <p:ext uri="{BB962C8B-B14F-4D97-AF65-F5344CB8AC3E}">
        <p14:creationId xmlns:p14="http://schemas.microsoft.com/office/powerpoint/2010/main" val="41636810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5DF8C2F7-7EBD-DF6A-7015-AB2FF0712938}"/>
              </a:ext>
            </a:extLst>
          </p:cNvPr>
          <p:cNvSpPr>
            <a:spLocks noGrp="1"/>
          </p:cNvSpPr>
          <p:nvPr>
            <p:ph type="title"/>
          </p:nvPr>
        </p:nvSpPr>
        <p:spPr/>
        <p:txBody>
          <a:bodyPr rtlCol="0">
            <a:normAutofit fontScale="90000"/>
          </a:bodyPr>
          <a:lstStyle/>
          <a:p>
            <a:pPr fontAlgn="auto">
              <a:spcAft>
                <a:spcPts val="0"/>
              </a:spcAft>
              <a:defRPr/>
            </a:pPr>
            <a:br>
              <a:rPr lang="en-US" altLang="en-US" sz="4900" b="1" dirty="0"/>
            </a:br>
            <a:r>
              <a:rPr lang="en-US" altLang="en-US" sz="4900" b="1" dirty="0" err="1"/>
              <a:t>Ymchwil</a:t>
            </a:r>
            <a:r>
              <a:rPr lang="en-US" altLang="en-US" sz="4900" b="1" dirty="0"/>
              <a:t> </a:t>
            </a:r>
            <a:r>
              <a:rPr lang="en-US" altLang="en-US" sz="4900" b="1" dirty="0" err="1"/>
              <a:t>pellach</a:t>
            </a:r>
            <a:r>
              <a:rPr lang="en-US" altLang="en-US" sz="4900" b="1" dirty="0"/>
              <a:t>…</a:t>
            </a:r>
            <a:br>
              <a:rPr lang="en-US" altLang="en-US" sz="4900" b="1" dirty="0"/>
            </a:br>
            <a:r>
              <a:rPr lang="en-US" altLang="en-US" sz="4900" b="1" dirty="0">
                <a:solidFill>
                  <a:schemeClr val="accent6">
                    <a:lumMod val="75000"/>
                  </a:schemeClr>
                </a:solidFill>
              </a:rPr>
              <a:t>Further research…</a:t>
            </a:r>
            <a:br>
              <a:rPr lang="en-US" altLang="en-US" dirty="0">
                <a:solidFill>
                  <a:srgbClr val="0000FF"/>
                </a:solidFill>
              </a:rPr>
            </a:br>
            <a:endParaRPr lang="en-GB" altLang="en-US" dirty="0"/>
          </a:p>
        </p:txBody>
      </p:sp>
      <p:pic>
        <p:nvPicPr>
          <p:cNvPr id="48131" name="Content Placeholder 1">
            <a:extLst>
              <a:ext uri="{FF2B5EF4-FFF2-40B4-BE49-F238E27FC236}">
                <a16:creationId xmlns:a16="http://schemas.microsoft.com/office/drawing/2014/main" id="{8A95027F-CEA7-AEAE-A6C8-84A73CE6982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55650" y="1628775"/>
            <a:ext cx="7931150" cy="3384550"/>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169C01E3-8182-EF00-EB73-BDE839D171FD}"/>
              </a:ext>
            </a:extLst>
          </p:cNvPr>
          <p:cNvSpPr>
            <a:spLocks noGrp="1"/>
          </p:cNvSpPr>
          <p:nvPr>
            <p:ph type="title"/>
          </p:nvPr>
        </p:nvSpPr>
        <p:spPr>
          <a:xfrm>
            <a:off x="457200" y="274638"/>
            <a:ext cx="8229600" cy="706437"/>
          </a:xfrm>
        </p:spPr>
        <p:txBody>
          <a:bodyPr rtlCol="0">
            <a:normAutofit fontScale="90000"/>
          </a:bodyPr>
          <a:lstStyle/>
          <a:p>
            <a:pPr fontAlgn="auto">
              <a:spcAft>
                <a:spcPts val="0"/>
              </a:spcAft>
              <a:defRPr/>
            </a:pPr>
            <a:br>
              <a:rPr lang="en-GB" altLang="en-US" b="1" dirty="0"/>
            </a:br>
            <a:r>
              <a:rPr lang="en-GB" altLang="en-US" b="1" dirty="0" err="1"/>
              <a:t>Cyfeirnodau</a:t>
            </a:r>
            <a:r>
              <a:rPr lang="en-GB" altLang="en-US" b="1" dirty="0"/>
              <a:t>/ </a:t>
            </a:r>
            <a:r>
              <a:rPr lang="en-GB" altLang="en-US" b="1" dirty="0">
                <a:solidFill>
                  <a:schemeClr val="accent6">
                    <a:lumMod val="75000"/>
                  </a:schemeClr>
                </a:solidFill>
              </a:rPr>
              <a:t>References</a:t>
            </a:r>
            <a:br>
              <a:rPr lang="en-GB" altLang="en-US" b="1" dirty="0"/>
            </a:br>
            <a:endParaRPr lang="en-GB" altLang="en-US" dirty="0"/>
          </a:p>
        </p:txBody>
      </p:sp>
      <p:sp>
        <p:nvSpPr>
          <p:cNvPr id="3" name="Content Placeholder 2">
            <a:extLst>
              <a:ext uri="{FF2B5EF4-FFF2-40B4-BE49-F238E27FC236}">
                <a16:creationId xmlns:a16="http://schemas.microsoft.com/office/drawing/2014/main" id="{155351FD-987D-3497-0B87-B8DA8689A411}"/>
              </a:ext>
            </a:extLst>
          </p:cNvPr>
          <p:cNvSpPr>
            <a:spLocks noGrp="1"/>
          </p:cNvSpPr>
          <p:nvPr>
            <p:ph idx="1"/>
          </p:nvPr>
        </p:nvSpPr>
        <p:spPr>
          <a:xfrm>
            <a:off x="457200" y="981075"/>
            <a:ext cx="8229600" cy="4535488"/>
          </a:xfrm>
        </p:spPr>
        <p:txBody>
          <a:bodyPr vert="horz" lIns="91440" tIns="45720" rIns="91440" bIns="45720" rtlCol="0" anchor="t">
            <a:normAutofit fontScale="92500"/>
          </a:bodyPr>
          <a:lstStyle/>
          <a:p>
            <a:pPr marL="0" indent="0" fontAlgn="auto">
              <a:spcAft>
                <a:spcPts val="0"/>
              </a:spcAft>
              <a:buFont typeface="Arial" panose="020B0604020202020204" pitchFamily="34" charset="0"/>
              <a:buNone/>
              <a:defRPr/>
            </a:pPr>
            <a:r>
              <a:rPr lang="en-GB" sz="2400" dirty="0"/>
              <a:t>Home Office (2016) </a:t>
            </a:r>
            <a:r>
              <a:rPr lang="en-GB" sz="2400" dirty="0">
                <a:hlinkClick r:id="rId2" tooltip="Mandatory reporting of female genital mutilation – procedural information (PDF)"/>
              </a:rPr>
              <a:t>Mandatory reporting of female genital mutilation – procedural information (PDF)</a:t>
            </a:r>
            <a:r>
              <a:rPr lang="en-GB" sz="2400" dirty="0"/>
              <a:t>. London: Home Office.</a:t>
            </a:r>
          </a:p>
          <a:p>
            <a:pPr marL="0" indent="0" fontAlgn="auto">
              <a:spcAft>
                <a:spcPts val="0"/>
              </a:spcAft>
              <a:buFont typeface="Arial" panose="020B0604020202020204" pitchFamily="34" charset="0"/>
              <a:buNone/>
              <a:defRPr/>
            </a:pPr>
            <a:r>
              <a:rPr lang="en-GB" sz="2400" dirty="0"/>
              <a:t>Office of the United Nations High Commissioner for Human Rights (OHCHR) (1989) </a:t>
            </a:r>
            <a:r>
              <a:rPr lang="en-GB" sz="2400" dirty="0">
                <a:hlinkClick r:id="rId3" tooltip="Convention on the Rights of the Child"/>
              </a:rPr>
              <a:t>Convention on the Rights of the Child</a:t>
            </a:r>
            <a:r>
              <a:rPr lang="en-GB" sz="2400" dirty="0"/>
              <a:t>. Geneva OHCHR.</a:t>
            </a:r>
          </a:p>
          <a:p>
            <a:pPr marL="0" indent="0">
              <a:spcAft>
                <a:spcPts val="0"/>
              </a:spcAft>
              <a:buNone/>
              <a:defRPr/>
            </a:pPr>
            <a:r>
              <a:rPr lang="en-GB" sz="2400" dirty="0">
                <a:ea typeface="+mn-lt"/>
                <a:cs typeface="+mn-lt"/>
              </a:rPr>
              <a:t>NSPCC Learning (2022) </a:t>
            </a:r>
            <a:r>
              <a:rPr lang="en-GB" sz="2400" dirty="0">
                <a:cs typeface="Calibri"/>
                <a:hlinkClick r:id="rId4"/>
              </a:rPr>
              <a:t>https://learning.nspcc.org.uk/child-protection-system</a:t>
            </a:r>
            <a:r>
              <a:rPr lang="en-GB" sz="2400" dirty="0">
                <a:cs typeface="Calibri"/>
              </a:rPr>
              <a:t> (Accessed: 10th June 2022)</a:t>
            </a:r>
            <a:endParaRPr lang="en-GB" dirty="0"/>
          </a:p>
          <a:p>
            <a:pPr marL="0" indent="0" fontAlgn="auto">
              <a:spcAft>
                <a:spcPts val="0"/>
              </a:spcAft>
              <a:buFont typeface="Arial" panose="020B0604020202020204" pitchFamily="34" charset="0"/>
              <a:buNone/>
              <a:defRPr/>
            </a:pPr>
            <a:r>
              <a:rPr lang="en-GB" sz="2400" dirty="0"/>
              <a:t>Wales Safeguarding Procedures Project Board (2019) </a:t>
            </a:r>
            <a:r>
              <a:rPr lang="en-GB" sz="2400" dirty="0">
                <a:hlinkClick r:id="rId5" tooltip="Wales Safeguarding Procedures"/>
              </a:rPr>
              <a:t>Wales Safeguarding Procedures</a:t>
            </a:r>
            <a:r>
              <a:rPr lang="en-GB" sz="2400" dirty="0"/>
              <a:t> [Accessed 05/12/19]</a:t>
            </a:r>
          </a:p>
          <a:p>
            <a:pPr marL="0" indent="0" fontAlgn="auto">
              <a:spcAft>
                <a:spcPts val="0"/>
              </a:spcAft>
              <a:buFont typeface="Arial" panose="020B0604020202020204" pitchFamily="34" charset="0"/>
              <a:buNone/>
              <a:defRPr/>
            </a:pPr>
            <a:r>
              <a:rPr lang="en-GB" sz="2400" dirty="0"/>
              <a:t>Welsh Government (2015) </a:t>
            </a:r>
            <a:r>
              <a:rPr lang="en-GB" sz="2400" dirty="0">
                <a:hlinkClick r:id="rId6" tooltip="Programme for children and young people (PDF)"/>
              </a:rPr>
              <a:t>Programme for children and young people (PDF)</a:t>
            </a:r>
            <a:r>
              <a:rPr lang="en-GB" sz="2400" dirty="0"/>
              <a:t>. [Cardiff]: Welsh Government.</a:t>
            </a:r>
          </a:p>
          <a:p>
            <a:pPr marL="0" indent="0" fontAlgn="auto">
              <a:spcAft>
                <a:spcPts val="0"/>
              </a:spcAft>
              <a:buFont typeface="Arial" panose="020B0604020202020204" pitchFamily="34" charset="0"/>
              <a:buNone/>
              <a:defRPr/>
            </a:pPr>
            <a:r>
              <a:rPr lang="en-GB" sz="2400" dirty="0"/>
              <a:t>Welsh Government (2019) </a:t>
            </a:r>
            <a:r>
              <a:rPr lang="en-GB" sz="2400" dirty="0">
                <a:hlinkClick r:id="rId7" tooltip="Safeguarding guidance"/>
              </a:rPr>
              <a:t>Safeguarding guidance</a:t>
            </a:r>
            <a:r>
              <a:rPr lang="en-GB" sz="2400" dirty="0"/>
              <a:t> [Accessed: 09/12/2019].</a:t>
            </a:r>
          </a:p>
          <a:p>
            <a:pPr fontAlgn="auto">
              <a:spcAft>
                <a:spcPts val="0"/>
              </a:spcAft>
              <a:defRPr/>
            </a:pPr>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664BAAA9-DAAE-AA57-6B3E-0FF3007A14DC}"/>
              </a:ext>
            </a:extLst>
          </p:cNvPr>
          <p:cNvSpPr>
            <a:spLocks noGrp="1" noChangeArrowheads="1"/>
          </p:cNvSpPr>
          <p:nvPr>
            <p:ph type="title"/>
          </p:nvPr>
        </p:nvSpPr>
        <p:spPr>
          <a:xfrm>
            <a:off x="35496" y="365126"/>
            <a:ext cx="8479854" cy="1325563"/>
          </a:xfrm>
        </p:spPr>
        <p:txBody>
          <a:bodyPr>
            <a:noAutofit/>
          </a:bodyPr>
          <a:lstStyle/>
          <a:p>
            <a:pPr algn="ctr"/>
            <a:r>
              <a:rPr lang="en-GB" altLang="en-US" sz="4000" b="1" dirty="0" err="1"/>
              <a:t>Rhestr</a:t>
            </a:r>
            <a:r>
              <a:rPr lang="en-GB" altLang="en-US" sz="4000" b="1" dirty="0"/>
              <a:t> </a:t>
            </a:r>
            <a:r>
              <a:rPr lang="en-GB" altLang="en-US" sz="4000" b="1" dirty="0" err="1"/>
              <a:t>ar</a:t>
            </a:r>
            <a:r>
              <a:rPr lang="en-GB" altLang="en-US" sz="4000" b="1" dirty="0"/>
              <a:t> </a:t>
            </a:r>
            <a:r>
              <a:rPr lang="en-GB" altLang="en-US" sz="4000" b="1" dirty="0" err="1"/>
              <a:t>gyfer</a:t>
            </a:r>
            <a:r>
              <a:rPr lang="en-GB" altLang="en-US" sz="4000" b="1" dirty="0"/>
              <a:t> </a:t>
            </a:r>
            <a:r>
              <a:rPr lang="en-GB" altLang="en-US" sz="4000" b="1" dirty="0" err="1"/>
              <a:t>darllen</a:t>
            </a:r>
            <a:r>
              <a:rPr lang="en-GB" altLang="en-US" sz="4000" b="1" dirty="0"/>
              <a:t> </a:t>
            </a:r>
            <a:r>
              <a:rPr lang="en-GB" altLang="en-US" sz="4000" b="1" dirty="0" err="1"/>
              <a:t>ymhellach</a:t>
            </a:r>
            <a:br>
              <a:rPr lang="en-GB" altLang="en-US" sz="4000" b="1" dirty="0"/>
            </a:br>
            <a:r>
              <a:rPr lang="en-GB" altLang="en-US" sz="4000" b="1" dirty="0">
                <a:solidFill>
                  <a:schemeClr val="accent6">
                    <a:lumMod val="75000"/>
                  </a:schemeClr>
                </a:solidFill>
              </a:rPr>
              <a:t>List for further reading</a:t>
            </a:r>
          </a:p>
        </p:txBody>
      </p:sp>
      <p:sp>
        <p:nvSpPr>
          <p:cNvPr id="52227" name="Rectangle 4">
            <a:extLst>
              <a:ext uri="{FF2B5EF4-FFF2-40B4-BE49-F238E27FC236}">
                <a16:creationId xmlns:a16="http://schemas.microsoft.com/office/drawing/2014/main" id="{DCBD0946-49FA-1872-2592-FFC01D57B6EA}"/>
              </a:ext>
            </a:extLst>
          </p:cNvPr>
          <p:cNvSpPr txBox="1">
            <a:spLocks noChangeArrowheads="1"/>
          </p:cNvSpPr>
          <p:nvPr/>
        </p:nvSpPr>
        <p:spPr bwMode="auto">
          <a:xfrm>
            <a:off x="344365" y="2060848"/>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err="1">
                <a:latin typeface="Myriad Pro" pitchFamily="34" charset="0"/>
              </a:rPr>
              <a:t>Dogfennau</a:t>
            </a:r>
            <a:r>
              <a:rPr lang="en-GB" altLang="en-US" sz="2800" dirty="0">
                <a:latin typeface="Myriad Pro" pitchFamily="34" charset="0"/>
              </a:rPr>
              <a:t> </a:t>
            </a:r>
            <a:r>
              <a:rPr lang="en-GB" altLang="en-US" sz="2800" dirty="0" err="1">
                <a:latin typeface="Myriad Pro" pitchFamily="34" charset="0"/>
              </a:rPr>
              <a:t>ar</a:t>
            </a:r>
            <a:r>
              <a:rPr lang="en-GB" altLang="en-US" sz="2800" dirty="0">
                <a:latin typeface="Myriad Pro" pitchFamily="34" charset="0"/>
              </a:rPr>
              <a:t> Moodle </a:t>
            </a:r>
            <a:r>
              <a:rPr lang="en-GB" altLang="en-US" sz="2800" dirty="0" err="1">
                <a:latin typeface="Myriad Pro" pitchFamily="34" charset="0"/>
              </a:rPr>
              <a:t>ar</a:t>
            </a:r>
            <a:r>
              <a:rPr lang="en-GB" altLang="en-US" sz="2800" dirty="0">
                <a:latin typeface="Myriad Pro" pitchFamily="34" charset="0"/>
              </a:rPr>
              <a:t> </a:t>
            </a:r>
            <a:r>
              <a:rPr lang="en-GB" altLang="en-US" sz="2800" dirty="0" err="1">
                <a:latin typeface="Myriad Pro" pitchFamily="34" charset="0"/>
              </a:rPr>
              <a:t>gyfer</a:t>
            </a:r>
            <a:r>
              <a:rPr lang="en-GB" altLang="en-US" sz="2800" dirty="0">
                <a:latin typeface="Myriad Pro" pitchFamily="34" charset="0"/>
              </a:rPr>
              <a:t> </a:t>
            </a:r>
            <a:r>
              <a:rPr lang="en-GB" altLang="en-US" sz="2800" dirty="0" err="1">
                <a:latin typeface="Myriad Pro" pitchFamily="34" charset="0"/>
              </a:rPr>
              <a:t>lawrlwytho</a:t>
            </a:r>
            <a:r>
              <a:rPr lang="en-GB" altLang="en-US" sz="2800" dirty="0">
                <a:latin typeface="Myriad Pro" pitchFamily="34" charset="0"/>
              </a:rPr>
              <a:t> a </a:t>
            </a:r>
            <a:r>
              <a:rPr lang="en-GB" altLang="en-US" sz="2800" dirty="0" err="1">
                <a:latin typeface="Myriad Pro" pitchFamily="34" charset="0"/>
              </a:rPr>
              <a:t>ffeilio</a:t>
            </a:r>
            <a:endParaRPr lang="en-GB" altLang="en-US" sz="2800" dirty="0">
              <a:latin typeface="Myriad Pro" pitchFamily="34" charset="0"/>
            </a:endParaRPr>
          </a:p>
        </p:txBody>
      </p:sp>
      <p:sp>
        <p:nvSpPr>
          <p:cNvPr id="52228" name="Rectangle 5">
            <a:extLst>
              <a:ext uri="{FF2B5EF4-FFF2-40B4-BE49-F238E27FC236}">
                <a16:creationId xmlns:a16="http://schemas.microsoft.com/office/drawing/2014/main" id="{DC30F36A-86CB-1F88-27C3-FC7761E3F384}"/>
              </a:ext>
            </a:extLst>
          </p:cNvPr>
          <p:cNvSpPr txBox="1">
            <a:spLocks noChangeArrowheads="1"/>
          </p:cNvSpPr>
          <p:nvPr/>
        </p:nvSpPr>
        <p:spPr bwMode="auto">
          <a:xfrm>
            <a:off x="4716016" y="2060847"/>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nSpc>
                <a:spcPct val="100000"/>
              </a:lnSpc>
              <a:spcBef>
                <a:spcPct val="20000"/>
              </a:spcBef>
            </a:pPr>
            <a:r>
              <a:rPr lang="en-GB" altLang="en-US" sz="2800" dirty="0">
                <a:solidFill>
                  <a:schemeClr val="accent6">
                    <a:lumMod val="75000"/>
                  </a:schemeClr>
                </a:solidFill>
                <a:latin typeface="Myriad Pro" pitchFamily="34" charset="0"/>
              </a:rPr>
              <a:t>Documents of Moodle for downloading and filing</a:t>
            </a:r>
          </a:p>
        </p:txBody>
      </p:sp>
    </p:spTree>
  </p:cSld>
  <p:clrMapOvr>
    <a:masterClrMapping/>
  </p:clrMapOvr>
</p:sld>
</file>

<file path=ppt/theme/theme1.xml><?xml version="1.0" encoding="utf-8"?>
<a:theme xmlns:a="http://schemas.openxmlformats.org/drawingml/2006/main" name="UWTSD PP Template (Cream background)">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2.xml><?xml version="1.0" encoding="utf-8"?>
<a:theme xmlns:a="http://schemas.openxmlformats.org/drawingml/2006/main" name="UWTSD PP Template (Cream background)">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PP Template (Cream background)" id="{BB6076B2-FF1D-4709-92A1-792264D08139}" vid="{8F806C6F-5FC8-492D-A124-9E21A69900A8}"/>
    </a:ext>
  </a:extLst>
</a:theme>
</file>

<file path=ppt/theme/theme3.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em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 Template (Cream background)</Template>
  <TotalTime>0</TotalTime>
  <Words>4505</Words>
  <Application>Microsoft Office PowerPoint</Application>
  <PresentationFormat>On-screen Show (4:3)</PresentationFormat>
  <Paragraphs>385</Paragraphs>
  <Slides>43</Slides>
  <Notes>27</Notes>
  <HiddenSlides>0</HiddenSlides>
  <MMClips>1</MMClips>
  <ScaleCrop>false</ScaleCrop>
  <HeadingPairs>
    <vt:vector size="4" baseType="variant">
      <vt:variant>
        <vt:lpstr>Theme</vt:lpstr>
      </vt:variant>
      <vt:variant>
        <vt:i4>2</vt:i4>
      </vt:variant>
      <vt:variant>
        <vt:lpstr>Slide Titles</vt:lpstr>
      </vt:variant>
      <vt:variant>
        <vt:i4>43</vt:i4>
      </vt:variant>
    </vt:vector>
  </HeadingPairs>
  <TitlesOfParts>
    <vt:vector size="45" baseType="lpstr">
      <vt:lpstr>UWTSD PP Template (Cream background)</vt:lpstr>
      <vt:lpstr>UWTSD PP Template (Cream background)</vt:lpstr>
      <vt:lpstr>PowerPoint Presentation</vt:lpstr>
      <vt:lpstr>PowerPoint Presentation</vt:lpstr>
      <vt:lpstr>Sgiliau Cyflogadwyedd/Trosglwyddadwy Employability/Transferable Skills</vt:lpstr>
      <vt:lpstr>Rhaglen Ymarferydd Blynyddoedd Cynnar Early Years Practitioner programme</vt:lpstr>
      <vt:lpstr>Deddf Plant 1989: Re-cap Children Act 1989</vt:lpstr>
      <vt:lpstr>Deddf Plant 2004 : Re-cap Children Act 2004</vt:lpstr>
      <vt:lpstr>Deddf Troseddwyr Rhywiol 1997 Sex Offenders Act 1997</vt:lpstr>
      <vt:lpstr>Deddf Troseddwyr Rhywiol 1997 Sex Offenders Act 1997</vt:lpstr>
      <vt:lpstr>System Swyddfa Gofnodion Troseddol (CRB)</vt:lpstr>
      <vt:lpstr>Criminal Records Bureau System (CRB) </vt:lpstr>
      <vt:lpstr>Gwasanaeth Datgelu a Gwahardd (DBS) Disclosure and Barring System (DBS)</vt:lpstr>
      <vt:lpstr>Deddf Hawliau Dynol 1998 Human Rights Act 1998</vt:lpstr>
      <vt:lpstr>Deddf Addysg 2002 Education Act 2002</vt:lpstr>
      <vt:lpstr>   Rheoliad Diogelu Data Cyffredinol (GDPR) 2018 General Data Protection Regulation (GDPR) 2018  </vt:lpstr>
      <vt:lpstr>Deddf Amddiffyn Plant 1999 Protection of Children Act 1999</vt:lpstr>
      <vt:lpstr>Deddf Safonau Gofal 2000 Care Standards Act 2000</vt:lpstr>
      <vt:lpstr>Deddf Gofal Plant 2006 Childcare Act 2006</vt:lpstr>
      <vt:lpstr>Cymru Wales</vt:lpstr>
      <vt:lpstr>Gweithdrefnau Diogelu Cymru Wales Safeguarding Procedures  </vt:lpstr>
      <vt:lpstr> Deddf Gwasanaethau Cymdeithasol a Llesiant (Cymru) 2014 Social Services and Well-being (Wales) Act 2014 </vt:lpstr>
      <vt:lpstr>Dull canoledig plentyn A child-centred approach</vt:lpstr>
      <vt:lpstr> Deddf Llesiant Cenedlaethau'r Dyfodol (Cymru) 2015 Well-being and Future Generations (Wales) Act 2015 </vt:lpstr>
      <vt:lpstr>Eraill/ Others</vt:lpstr>
      <vt:lpstr>Adolygiadau Ymarfer Plant a'u heffaith ar ymarfer  Child Practice Reviews and their impact on practice </vt:lpstr>
      <vt:lpstr>Adolygiadau achos difrifol a'u heffaith ar ymarfer  Serious case reviews and their impact on practice </vt:lpstr>
      <vt:lpstr>Diogelu ar draws yr DU </vt:lpstr>
      <vt:lpstr>Safeguarding across the UK</vt:lpstr>
      <vt:lpstr>Lloegr  </vt:lpstr>
      <vt:lpstr>England</vt:lpstr>
      <vt:lpstr>Partneriaeth (Lloegr) Partnerships (England)</vt:lpstr>
      <vt:lpstr>Yr Alban  </vt:lpstr>
      <vt:lpstr> Scotland</vt:lpstr>
      <vt:lpstr>Gogledd Iwerddon  </vt:lpstr>
      <vt:lpstr>Northern Ireland</vt:lpstr>
      <vt:lpstr>Cymru  </vt:lpstr>
      <vt:lpstr>Wales</vt:lpstr>
      <vt:lpstr>Cymru  </vt:lpstr>
      <vt:lpstr>Cymru  Wales</vt:lpstr>
      <vt:lpstr>DEDDF PLANT (DIDDYMU AMDDIFFYNIAD COSB RESYMOL) (CYMRU) 2020)  CHILDREN (ABOLITION OF DEFENCE OF REASONABLE PUNISHMENT)(WALES) ACT 2020</vt:lpstr>
      <vt:lpstr>PowerPoint Presentation</vt:lpstr>
      <vt:lpstr> Ymchwil pellach… Further research… </vt:lpstr>
      <vt:lpstr> Cyfeirnodau/ References </vt:lpstr>
      <vt:lpstr>Rhestr ar gyfer darllen ymhellach List for further reading</vt:lpstr>
    </vt:vector>
  </TitlesOfParts>
  <Company>Stills Design &amp; Advertising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Templed PowerPoint Bwrdd yr Iaith Gymraeg</dc:title>
  <dc:creator>chris carpenter</dc:creator>
  <cp:keywords>templed, dempled, thempled, powerpoint, bwrdd, fwrdd, iaith, cymraeg, gymraeg, chymraeg, cyflwyniadau, gyflwyniadau, chyflwyniadau, delwedd, ddelwedd,</cp:keywords>
  <cp:lastModifiedBy>Natasha Young</cp:lastModifiedBy>
  <cp:revision>696</cp:revision>
  <dcterms:created xsi:type="dcterms:W3CDTF">2004-04-06T15:50:52Z</dcterms:created>
  <dcterms:modified xsi:type="dcterms:W3CDTF">2023-06-12T10:26:13Z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WLBCategory">
    <vt:lpwstr>61</vt:lpwstr>
  </property>
  <property fmtid="{D5CDD505-2E9C-101B-9397-08002B2CF9AE}" pid="3" name="Target Audiences">
    <vt:lpwstr/>
  </property>
  <property fmtid="{D5CDD505-2E9C-101B-9397-08002B2CF9AE}" pid="4" name="Description0">
    <vt:lpwstr>Dyma dempled y Bwrdd ar gyfer cyflwyniadau PowerPoint. Mae'n cynnwys gwybodaeth a fydd o gymorth i chi lunio cyflwyniadau sydd yn cyflwyno delwedd y Bwrdd yn gyson. Cofiwch lynu'n gaeth at y templed - peidiwch â'i newid o gwbl.</vt:lpwstr>
  </property>
  <property fmtid="{D5CDD505-2E9C-101B-9397-08002B2CF9AE}" pid="5" name="Sites">
    <vt:lpwstr>;#Intranet Site;#</vt:lpwstr>
  </property>
  <property fmtid="{D5CDD505-2E9C-101B-9397-08002B2CF9AE}" pid="6" name="Name">
    <vt:lpwstr>1091.PPT</vt:lpwstr>
  </property>
  <property fmtid="{D5CDD505-2E9C-101B-9397-08002B2CF9AE}" pid="7" name="Date">
    <vt:lpwstr>2007-03-12T00:00:00Z</vt:lpwstr>
  </property>
  <property fmtid="{D5CDD505-2E9C-101B-9397-08002B2CF9AE}" pid="8" name="Order">
    <vt:lpwstr>211100.000000000</vt:lpwstr>
  </property>
  <property fmtid="{D5CDD505-2E9C-101B-9397-08002B2CF9AE}" pid="9" name="Hidden">
    <vt:lpwstr>0</vt:lpwstr>
  </property>
  <property fmtid="{D5CDD505-2E9C-101B-9397-08002B2CF9AE}" pid="10" name="IsPopular">
    <vt:lpwstr>0</vt:lpwstr>
  </property>
  <property fmtid="{D5CDD505-2E9C-101B-9397-08002B2CF9AE}" pid="11" name="xd_Signature">
    <vt:lpwstr/>
  </property>
  <property fmtid="{D5CDD505-2E9C-101B-9397-08002B2CF9AE}" pid="12" name="TemplateUrl">
    <vt:lpwstr/>
  </property>
  <property fmtid="{D5CDD505-2E9C-101B-9397-08002B2CF9AE}" pid="13" name="PublishingStartDate">
    <vt:lpwstr/>
  </property>
  <property fmtid="{D5CDD505-2E9C-101B-9397-08002B2CF9AE}" pid="14" name="PublishingExpirationDate">
    <vt:lpwstr/>
  </property>
  <property fmtid="{D5CDD505-2E9C-101B-9397-08002B2CF9AE}" pid="15" name="xd_ProgID">
    <vt:lpwstr/>
  </property>
  <property fmtid="{D5CDD505-2E9C-101B-9397-08002B2CF9AE}" pid="16" name="Keywords0">
    <vt:lpwstr>templed, dempled, thempled, powerpoint, bwrdd, fwrdd, iaith, cymraeg, gymraeg, chymraeg, cyflwyniadau, gyflwyniadau, chyflwyniadau, delwedd, ddelwedd, </vt:lpwstr>
  </property>
  <property fmtid="{D5CDD505-2E9C-101B-9397-08002B2CF9AE}" pid="17" name="Language">
    <vt:lpwstr>Welsh</vt:lpwstr>
  </property>
  <property fmtid="{D5CDD505-2E9C-101B-9397-08002B2CF9AE}" pid="18" name="display_urn:schemas-microsoft-com:office:office#Editor">
    <vt:lpwstr>NTDD2413\Operator</vt:lpwstr>
  </property>
  <property fmtid="{D5CDD505-2E9C-101B-9397-08002B2CF9AE}" pid="19" name="display_urn:schemas-microsoft-com:office:office#Author">
    <vt:lpwstr>Jeremy Evas</vt:lpwstr>
  </property>
  <property fmtid="{D5CDD505-2E9C-101B-9397-08002B2CF9AE}" pid="20" name="ContentTypeId">
    <vt:lpwstr>0x01010029C9ACB7DBE74D46989F0EEF1A4019DC</vt:lpwstr>
  </property>
</Properties>
</file>