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sldIdLst>
    <p:sldId id="257" r:id="rId2"/>
    <p:sldId id="258" r:id="rId3"/>
    <p:sldId id="259" r:id="rId4"/>
    <p:sldId id="260" r:id="rId5"/>
    <p:sldId id="291" r:id="rId6"/>
    <p:sldId id="284" r:id="rId7"/>
    <p:sldId id="292" r:id="rId8"/>
    <p:sldId id="276" r:id="rId9"/>
    <p:sldId id="277" r:id="rId10"/>
    <p:sldId id="278" r:id="rId11"/>
    <p:sldId id="279" r:id="rId12"/>
    <p:sldId id="280" r:id="rId13"/>
    <p:sldId id="281" r:id="rId14"/>
    <p:sldId id="286" r:id="rId15"/>
    <p:sldId id="293" r:id="rId16"/>
    <p:sldId id="285" r:id="rId17"/>
    <p:sldId id="294" r:id="rId18"/>
    <p:sldId id="295" r:id="rId19"/>
    <p:sldId id="282" r:id="rId20"/>
    <p:sldId id="262" r:id="rId21"/>
    <p:sldId id="263" r:id="rId22"/>
    <p:sldId id="261" r:id="rId23"/>
    <p:sldId id="264" r:id="rId24"/>
    <p:sldId id="283" r:id="rId25"/>
    <p:sldId id="289" r:id="rId26"/>
    <p:sldId id="288" r:id="rId27"/>
    <p:sldId id="268" r:id="rId28"/>
    <p:sldId id="266" r:id="rId29"/>
    <p:sldId id="275" r:id="rId30"/>
    <p:sldId id="269" r:id="rId31"/>
    <p:sldId id="270" r:id="rId32"/>
    <p:sldId id="271" r:id="rId33"/>
    <p:sldId id="272" r:id="rId34"/>
    <p:sldId id="273" r:id="rId35"/>
    <p:sldId id="274" r:id="rId3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97" autoAdjust="0"/>
    <p:restoredTop sz="87808" autoAdjust="0"/>
  </p:normalViewPr>
  <p:slideViewPr>
    <p:cSldViewPr snapToGrid="0">
      <p:cViewPr varScale="1">
        <p:scale>
          <a:sx n="72" d="100"/>
          <a:sy n="72" d="100"/>
        </p:scale>
        <p:origin x="66" y="264"/>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5BA4355-7017-4F2A-A5B5-2C55556EAE52}" type="datetimeFigureOut">
              <a:rPr lang="en-US" smtClean="0"/>
              <a:t>09-Oct-17</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4D8EA4C1-05AD-4BB8-9A35-14E47CFC5CA0}" type="slidenum">
              <a:rPr lang="en-US" smtClean="0"/>
              <a:t>‹#›</a:t>
            </a:fld>
            <a:endParaRPr lang="en-US"/>
          </a:p>
        </p:txBody>
      </p:sp>
    </p:spTree>
    <p:extLst>
      <p:ext uri="{BB962C8B-B14F-4D97-AF65-F5344CB8AC3E}">
        <p14:creationId xmlns:p14="http://schemas.microsoft.com/office/powerpoint/2010/main" val="8073390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So</a:t>
            </a:r>
            <a:r>
              <a:rPr lang="en-GB" baseline="0" dirty="0" smtClean="0"/>
              <a:t> far  … use last years notes</a:t>
            </a:r>
            <a:endParaRPr lang="en-US" dirty="0"/>
          </a:p>
        </p:txBody>
      </p:sp>
      <p:sp>
        <p:nvSpPr>
          <p:cNvPr id="4" name="Slide Number Placeholder 3"/>
          <p:cNvSpPr>
            <a:spLocks noGrp="1"/>
          </p:cNvSpPr>
          <p:nvPr>
            <p:ph type="sldNum" sz="quarter" idx="10"/>
          </p:nvPr>
        </p:nvSpPr>
        <p:spPr/>
        <p:txBody>
          <a:bodyPr/>
          <a:lstStyle/>
          <a:p>
            <a:fld id="{73B3B551-AE75-46C6-9BFA-3C6EFE10EF95}" type="slidenum">
              <a:rPr lang="en-US" smtClean="0">
                <a:solidFill>
                  <a:prstClr val="black"/>
                </a:solidFill>
              </a:rPr>
              <a:pPr/>
              <a:t>1</a:t>
            </a:fld>
            <a:endParaRPr lang="en-US">
              <a:solidFill>
                <a:prstClr val="black"/>
              </a:solidFill>
            </a:endParaRPr>
          </a:p>
        </p:txBody>
      </p:sp>
    </p:spTree>
    <p:extLst>
      <p:ext uri="{BB962C8B-B14F-4D97-AF65-F5344CB8AC3E}">
        <p14:creationId xmlns:p14="http://schemas.microsoft.com/office/powerpoint/2010/main" val="22987424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3B3B551-AE75-46C6-9BFA-3C6EFE10EF95}" type="slidenum">
              <a:rPr lang="en-US" smtClean="0">
                <a:solidFill>
                  <a:prstClr val="black"/>
                </a:solidFill>
              </a:rPr>
              <a:pPr/>
              <a:t>2</a:t>
            </a:fld>
            <a:endParaRPr lang="en-US">
              <a:solidFill>
                <a:prstClr val="black"/>
              </a:solidFill>
            </a:endParaRPr>
          </a:p>
        </p:txBody>
      </p:sp>
    </p:spTree>
    <p:extLst>
      <p:ext uri="{BB962C8B-B14F-4D97-AF65-F5344CB8AC3E}">
        <p14:creationId xmlns:p14="http://schemas.microsoft.com/office/powerpoint/2010/main" val="764040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3B3B551-AE75-46C6-9BFA-3C6EFE10EF95}" type="slidenum">
              <a:rPr lang="en-US" smtClean="0">
                <a:solidFill>
                  <a:prstClr val="black"/>
                </a:solidFill>
              </a:rPr>
              <a:pPr/>
              <a:t>3</a:t>
            </a:fld>
            <a:endParaRPr lang="en-US">
              <a:solidFill>
                <a:prstClr val="black"/>
              </a:solidFill>
            </a:endParaRPr>
          </a:p>
        </p:txBody>
      </p:sp>
    </p:spTree>
    <p:extLst>
      <p:ext uri="{BB962C8B-B14F-4D97-AF65-F5344CB8AC3E}">
        <p14:creationId xmlns:p14="http://schemas.microsoft.com/office/powerpoint/2010/main" val="2154504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3B3B551-AE75-46C6-9BFA-3C6EFE10EF95}" type="slidenum">
              <a:rPr lang="en-US" smtClean="0">
                <a:solidFill>
                  <a:prstClr val="black"/>
                </a:solidFill>
              </a:rPr>
              <a:pPr/>
              <a:t>4</a:t>
            </a:fld>
            <a:endParaRPr lang="en-US">
              <a:solidFill>
                <a:prstClr val="black"/>
              </a:solidFill>
            </a:endParaRPr>
          </a:p>
        </p:txBody>
      </p:sp>
    </p:spTree>
    <p:extLst>
      <p:ext uri="{BB962C8B-B14F-4D97-AF65-F5344CB8AC3E}">
        <p14:creationId xmlns:p14="http://schemas.microsoft.com/office/powerpoint/2010/main" val="42241821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D8EA4C1-05AD-4BB8-9A35-14E47CFC5CA0}" type="slidenum">
              <a:rPr lang="en-US" smtClean="0"/>
              <a:t>5</a:t>
            </a:fld>
            <a:endParaRPr lang="en-US"/>
          </a:p>
        </p:txBody>
      </p:sp>
    </p:spTree>
    <p:extLst>
      <p:ext uri="{BB962C8B-B14F-4D97-AF65-F5344CB8AC3E}">
        <p14:creationId xmlns:p14="http://schemas.microsoft.com/office/powerpoint/2010/main" val="21439093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eaLnBrk="1" hangingPunct="1">
              <a:spcBef>
                <a:spcPct val="0"/>
              </a:spcBef>
              <a:buFontTx/>
              <a:buChar char="•"/>
            </a:pPr>
            <a:r>
              <a:rPr lang="en-GB" altLang="en-US" dirty="0" smtClean="0"/>
              <a:t>What</a:t>
            </a:r>
            <a:r>
              <a:rPr lang="en-GB" altLang="en-US" baseline="0" dirty="0" smtClean="0"/>
              <a:t> I want to do now is talk about how history developed in the 19</a:t>
            </a:r>
            <a:r>
              <a:rPr lang="en-GB" altLang="en-US" baseline="30000" dirty="0" smtClean="0"/>
              <a:t>th</a:t>
            </a:r>
            <a:r>
              <a:rPr lang="en-GB" altLang="en-US" baseline="0" dirty="0" smtClean="0"/>
              <a:t> century </a:t>
            </a:r>
            <a:r>
              <a:rPr lang="en-GB" altLang="en-US" dirty="0" smtClean="0"/>
              <a:t>– </a:t>
            </a:r>
            <a:r>
              <a:rPr lang="en-GB" altLang="en-US" baseline="0" dirty="0" smtClean="0"/>
              <a:t>first with two British examples, Thomas Carlyle and Thomas Babington </a:t>
            </a:r>
            <a:r>
              <a:rPr lang="en-GB" altLang="en-US" baseline="0" dirty="0" err="1" smtClean="0"/>
              <a:t>Macaualay</a:t>
            </a:r>
            <a:r>
              <a:rPr lang="en-GB" altLang="en-US" baseline="0" dirty="0" smtClean="0"/>
              <a:t>, and then juxtaposing this against traditions of historiography that developed in the German states.</a:t>
            </a:r>
            <a:endParaRPr lang="en-GB" altLang="en-US" dirty="0" smtClean="0"/>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b="1" dirty="0" smtClean="0"/>
              <a:t>List</a:t>
            </a:r>
            <a:r>
              <a:rPr lang="en-GB" altLang="en-US" b="1" baseline="0" dirty="0" smtClean="0"/>
              <a:t> names</a:t>
            </a:r>
          </a:p>
          <a:p>
            <a:pPr marL="171450" indent="-171450" eaLnBrk="1" hangingPunct="1">
              <a:spcBef>
                <a:spcPct val="0"/>
              </a:spcBef>
              <a:buFontTx/>
              <a:buChar char="•"/>
            </a:pPr>
            <a:endParaRPr lang="en-GB" altLang="en-US" b="1" baseline="0" dirty="0" smtClean="0"/>
          </a:p>
          <a:p>
            <a:pPr marL="171450" indent="-171450" eaLnBrk="1" hangingPunct="1">
              <a:spcBef>
                <a:spcPct val="0"/>
              </a:spcBef>
              <a:buFontTx/>
              <a:buChar char="•"/>
            </a:pPr>
            <a:r>
              <a:rPr lang="en-GB" altLang="en-US" dirty="0" smtClean="0"/>
              <a:t>We can understand their</a:t>
            </a:r>
            <a:r>
              <a:rPr lang="en-GB" altLang="en-US" baseline="0" dirty="0" smtClean="0"/>
              <a:t> ideas as being in dialogue with one another, </a:t>
            </a:r>
            <a:r>
              <a:rPr lang="en-GB" altLang="en-US" dirty="0" err="1" smtClean="0"/>
              <a:t>nd</a:t>
            </a:r>
            <a:r>
              <a:rPr lang="en-GB" altLang="en-US" dirty="0" smtClean="0"/>
              <a:t> </a:t>
            </a:r>
            <a:r>
              <a:rPr lang="en-GB" altLang="en-US" dirty="0" smtClean="0"/>
              <a:t>all three had connections to the same academic institution – the University of Berlin</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Yet </a:t>
            </a:r>
            <a:r>
              <a:rPr lang="en-GB" altLang="en-US" dirty="0" smtClean="0"/>
              <a:t>despite this similar background, there were key distinctions between Marx, Hegel and Ranke, and in the differences of opinions of these men, we can actually see some of the important foundations of the modern discipline of history as it is practiced in the western </a:t>
            </a:r>
            <a:r>
              <a:rPr lang="en-GB" altLang="en-US" dirty="0" smtClean="0"/>
              <a:t>academy</a:t>
            </a:r>
            <a:endParaRPr lang="en-GB" altLang="en-US" dirty="0" smtClean="0"/>
          </a:p>
        </p:txBody>
      </p:sp>
      <p:sp>
        <p:nvSpPr>
          <p:cNvPr id="92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CC6CB4C5-6BF2-47E6-A155-A81B4E537A6B}" type="slidenum">
              <a:rPr lang="en-GB" altLang="en-US">
                <a:solidFill>
                  <a:prstClr val="black"/>
                </a:solidFill>
              </a:rPr>
              <a:pPr/>
              <a:t>6</a:t>
            </a:fld>
            <a:endParaRPr lang="en-GB" altLang="en-US">
              <a:solidFill>
                <a:prstClr val="black"/>
              </a:solidFill>
            </a:endParaRPr>
          </a:p>
        </p:txBody>
      </p:sp>
    </p:spTree>
    <p:extLst>
      <p:ext uri="{BB962C8B-B14F-4D97-AF65-F5344CB8AC3E}">
        <p14:creationId xmlns:p14="http://schemas.microsoft.com/office/powerpoint/2010/main" val="30594601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However, lets</a:t>
            </a:r>
            <a:r>
              <a:rPr lang="en-GB" baseline="0" dirty="0" smtClean="0"/>
              <a:t> remind ourselves of where we finished up last time.</a:t>
            </a:r>
          </a:p>
          <a:p>
            <a:pPr marL="0" indent="0">
              <a:buFont typeface="Arial" panose="020B0604020202020204" pitchFamily="34" charset="0"/>
              <a:buNone/>
            </a:pPr>
            <a:endParaRPr lang="en-GB" baseline="0" dirty="0" smtClean="0"/>
          </a:p>
          <a:p>
            <a:pPr marL="171450" indent="-171450">
              <a:buFont typeface="Arial" panose="020B0604020202020204" pitchFamily="34" charset="0"/>
              <a:buChar char="•"/>
            </a:pPr>
            <a:r>
              <a:rPr lang="en-GB" baseline="0" dirty="0" smtClean="0"/>
              <a:t>As noted, Gibbon was an emblematic figure of an approach to history-writing which regarded it less as a specialist academic pursuit than as something to be done by literary figures and so-called gentleman scholars</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Well into the 19</a:t>
            </a:r>
            <a:r>
              <a:rPr lang="en-GB" baseline="30000" dirty="0" smtClean="0"/>
              <a:t>th</a:t>
            </a:r>
            <a:r>
              <a:rPr lang="en-GB" baseline="0" dirty="0" smtClean="0"/>
              <a:t> century, history has limited purchase in the UK higher education system, for instance.</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Yet this is not to suggest that history was not a major part of British culture during the Victorian period; on the contrary, Victorian culture was suffused by an engagement with the past – as reflected by the architectural trends of neoclassicism and Gothicism, emulators of Medieval and Ancient design practices respectively.</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Furthermore, history was a popular branch of the publishing industry and of literature more generally. Some of the most widely-read, most respected authors of the 19</a:t>
            </a:r>
            <a:r>
              <a:rPr lang="en-GB" baseline="30000" dirty="0" smtClean="0"/>
              <a:t>th</a:t>
            </a:r>
            <a:r>
              <a:rPr lang="en-GB" baseline="0" dirty="0" smtClean="0"/>
              <a:t> century produced – amongst other works – studies of historical periods.</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Leading exponents of such histories were Thomas Carlyle and Thomas Babington Macaulay.</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Conservativism one feature; supporter of status quo and of British state</a:t>
            </a:r>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7</a:t>
            </a:fld>
            <a:endParaRPr lang="en-GB" dirty="0"/>
          </a:p>
        </p:txBody>
      </p:sp>
    </p:spTree>
    <p:extLst>
      <p:ext uri="{BB962C8B-B14F-4D97-AF65-F5344CB8AC3E}">
        <p14:creationId xmlns:p14="http://schemas.microsoft.com/office/powerpoint/2010/main" val="36764309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Carlyle</a:t>
            </a:r>
            <a:r>
              <a:rPr lang="en-GB" baseline="0" dirty="0" smtClean="0"/>
              <a:t> also made important, if not universally approved-of contribution to historiography.</a:t>
            </a:r>
          </a:p>
          <a:p>
            <a:pPr marL="171450" indent="-171450">
              <a:buFont typeface="Arial" panose="020B0604020202020204" pitchFamily="34" charset="0"/>
              <a:buChar char="•"/>
            </a:pPr>
            <a:r>
              <a:rPr lang="en-GB" baseline="0" dirty="0" smtClean="0"/>
              <a:t>Great Man Theory</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8</a:t>
            </a:fld>
            <a:endParaRPr lang="en-GB" dirty="0"/>
          </a:p>
        </p:txBody>
      </p:sp>
    </p:spTree>
    <p:extLst>
      <p:ext uri="{BB962C8B-B14F-4D97-AF65-F5344CB8AC3E}">
        <p14:creationId xmlns:p14="http://schemas.microsoft.com/office/powerpoint/2010/main" val="14955009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Macaulay</a:t>
            </a:r>
            <a:r>
              <a:rPr lang="en-GB" baseline="0" dirty="0" smtClean="0"/>
              <a:t> too gave rise to a particular genre of history writing, known as Whig History</a:t>
            </a:r>
          </a:p>
          <a:p>
            <a:pPr marL="171450" indent="-171450">
              <a:buFont typeface="Arial" panose="020B0604020202020204" pitchFamily="34" charset="0"/>
              <a:buChar char="•"/>
            </a:pPr>
            <a:endParaRPr lang="en-GB" sz="1200" kern="1200" baseline="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baseline="0" dirty="0" smtClean="0">
                <a:solidFill>
                  <a:schemeClr val="tx1"/>
                </a:solidFill>
                <a:effectLst/>
                <a:latin typeface="+mn-lt"/>
                <a:ea typeface="+mn-ea"/>
                <a:cs typeface="+mn-cs"/>
              </a:rPr>
              <a:t>Macaulay’s endeavours </a:t>
            </a:r>
            <a:r>
              <a:rPr lang="en-GB" sz="1200" kern="1200" dirty="0" smtClean="0">
                <a:solidFill>
                  <a:schemeClr val="tx1"/>
                </a:solidFill>
                <a:effectLst/>
                <a:latin typeface="+mn-lt"/>
                <a:ea typeface="+mn-ea"/>
                <a:cs typeface="+mn-cs"/>
              </a:rPr>
              <a:t>essentially viewed</a:t>
            </a:r>
            <a:r>
              <a:rPr lang="en-GB" sz="1200" kern="1200" baseline="0" dirty="0" smtClean="0">
                <a:solidFill>
                  <a:schemeClr val="tx1"/>
                </a:solidFill>
                <a:effectLst/>
                <a:latin typeface="+mn-lt"/>
                <a:ea typeface="+mn-ea"/>
                <a:cs typeface="+mn-cs"/>
              </a:rPr>
              <a:t> history as </a:t>
            </a:r>
            <a:r>
              <a:rPr lang="en-GB" sz="1200" kern="1200" dirty="0" smtClean="0">
                <a:solidFill>
                  <a:schemeClr val="tx1"/>
                </a:solidFill>
                <a:effectLst/>
                <a:latin typeface="+mn-lt"/>
                <a:ea typeface="+mn-ea"/>
                <a:cs typeface="+mn-cs"/>
              </a:rPr>
              <a:t>an attempt to chart the reasons, and presumed rectitude, for the development of Britain’s system of constitutional democracy and the pre-eminence of the Victorian Empire</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Macaulay perceiving his society as the latest extension of human culture on the path towards ever greater liberty and freedom.</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This school of history, whereby history is presumed to be an account of steady, progressive development towards the present-day consensus, was later described as ‘Whig history,’ named after one of the political parties which had been most influential in Britain from the seventeenth century through to the 1850s. </a:t>
            </a:r>
            <a:r>
              <a:rPr lang="en-GB" sz="1200" b="1" kern="1200" dirty="0" smtClean="0">
                <a:solidFill>
                  <a:schemeClr val="tx1"/>
                </a:solidFill>
                <a:effectLst/>
                <a:latin typeface="+mn-lt"/>
                <a:ea typeface="+mn-ea"/>
                <a:cs typeface="+mn-cs"/>
              </a:rPr>
              <a:t>Retrospective</a:t>
            </a:r>
            <a:r>
              <a:rPr lang="en-GB" sz="1200" b="1" kern="1200" baseline="0" dirty="0" smtClean="0">
                <a:solidFill>
                  <a:schemeClr val="tx1"/>
                </a:solidFill>
                <a:effectLst/>
                <a:latin typeface="+mn-lt"/>
                <a:ea typeface="+mn-ea"/>
                <a:cs typeface="+mn-cs"/>
              </a:rPr>
              <a:t> attribution and p</a:t>
            </a:r>
            <a:r>
              <a:rPr lang="en-GB" sz="1200" b="1" kern="1200" dirty="0" smtClean="0">
                <a:solidFill>
                  <a:schemeClr val="tx1"/>
                </a:solidFill>
                <a:effectLst/>
                <a:latin typeface="+mn-lt"/>
                <a:ea typeface="+mn-ea"/>
                <a:cs typeface="+mn-cs"/>
              </a:rPr>
              <a:t>ejorative</a:t>
            </a:r>
            <a:r>
              <a:rPr lang="en-GB" sz="1200" b="1" kern="1200" baseline="0" dirty="0" smtClean="0">
                <a:solidFill>
                  <a:schemeClr val="tx1"/>
                </a:solidFill>
                <a:effectLst/>
                <a:latin typeface="+mn-lt"/>
                <a:ea typeface="+mn-ea"/>
                <a:cs typeface="+mn-cs"/>
              </a:rPr>
              <a:t> connotation</a:t>
            </a:r>
            <a:r>
              <a:rPr lang="en-GB" sz="1200" b="0" kern="1200" baseline="0" dirty="0" smtClean="0">
                <a:solidFill>
                  <a:schemeClr val="tx1"/>
                </a:solidFill>
                <a:effectLst/>
                <a:latin typeface="+mn-lt"/>
                <a:ea typeface="+mn-ea"/>
                <a:cs typeface="+mn-cs"/>
              </a:rPr>
              <a:t>: outdated, </a:t>
            </a:r>
            <a:r>
              <a:rPr lang="en-GB" sz="1200" b="0" kern="1200" baseline="0" dirty="0" err="1" smtClean="0">
                <a:solidFill>
                  <a:schemeClr val="tx1"/>
                </a:solidFill>
                <a:effectLst/>
                <a:latin typeface="+mn-lt"/>
                <a:ea typeface="+mn-ea"/>
                <a:cs typeface="+mn-cs"/>
              </a:rPr>
              <a:t>passe</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9</a:t>
            </a:fld>
            <a:endParaRPr lang="en-GB" dirty="0"/>
          </a:p>
        </p:txBody>
      </p:sp>
    </p:spTree>
    <p:extLst>
      <p:ext uri="{BB962C8B-B14F-4D97-AF65-F5344CB8AC3E}">
        <p14:creationId xmlns:p14="http://schemas.microsoft.com/office/powerpoint/2010/main" val="32753143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smtClean="0">
                <a:solidFill>
                  <a:schemeClr val="tx1"/>
                </a:solidFill>
                <a:effectLst/>
                <a:latin typeface="+mn-lt"/>
                <a:ea typeface="+mn-ea"/>
                <a:cs typeface="+mn-cs"/>
              </a:rPr>
              <a:t>AS evident, Whig history had a decidedly nationalistic goal: it was intended to aggrandise Britain’s standing in the world, and went hand-in-hand with its prevailing ideology of liberal democracy and capitalism</a:t>
            </a:r>
            <a:endParaRPr lang="en-US" sz="1200" b="1"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  </a:t>
            </a:r>
            <a:endParaRPr lang="en-US" sz="1200" b="1"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Take this extract from Macaulay’s </a:t>
            </a:r>
            <a:r>
              <a:rPr lang="en-GB" sz="1200" b="1" i="1" kern="1200" dirty="0" smtClean="0">
                <a:solidFill>
                  <a:schemeClr val="tx1"/>
                </a:solidFill>
                <a:effectLst/>
                <a:latin typeface="+mn-lt"/>
                <a:ea typeface="+mn-ea"/>
                <a:cs typeface="+mn-cs"/>
              </a:rPr>
              <a:t>History of England</a:t>
            </a:r>
            <a:r>
              <a:rPr lang="en-GB" sz="1200" b="1" kern="1200" dirty="0" smtClean="0">
                <a:solidFill>
                  <a:schemeClr val="tx1"/>
                </a:solidFill>
                <a:effectLst/>
                <a:latin typeface="+mn-lt"/>
                <a:ea typeface="+mn-ea"/>
                <a:cs typeface="+mn-cs"/>
              </a:rPr>
              <a:t>.</a:t>
            </a:r>
            <a:endParaRPr lang="en-US" sz="1200" b="1"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10</a:t>
            </a:fld>
            <a:endParaRPr lang="en-GB" dirty="0"/>
          </a:p>
        </p:txBody>
      </p:sp>
    </p:spTree>
    <p:extLst>
      <p:ext uri="{BB962C8B-B14F-4D97-AF65-F5344CB8AC3E}">
        <p14:creationId xmlns:p14="http://schemas.microsoft.com/office/powerpoint/2010/main" val="21132809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kern="1200" dirty="0" smtClean="0">
                <a:solidFill>
                  <a:schemeClr val="tx1"/>
                </a:solidFill>
                <a:effectLst/>
                <a:latin typeface="+mn-lt"/>
                <a:ea typeface="+mn-ea"/>
                <a:cs typeface="+mn-cs"/>
              </a:rPr>
              <a:t> Macaulay’s historical method, then, was one predicated on the assumption of British – and perhaps more specifically English – pre-eminence and supremacy, and that the task of history-writing was of retracing the steps that led to this logical, virtuous outcome</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Macaulay was, of course, writing at a time when Britain was the dominant world power, by virtue of its vast global empire</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Sense in which history-writing and empire went hand-in-hand: </a:t>
            </a:r>
            <a:r>
              <a:rPr lang="en-GB" sz="1200" b="1" kern="1200" dirty="0" smtClean="0">
                <a:solidFill>
                  <a:schemeClr val="tx1"/>
                </a:solidFill>
                <a:effectLst/>
                <a:latin typeface="+mn-lt"/>
                <a:ea typeface="+mn-ea"/>
                <a:cs typeface="+mn-cs"/>
              </a:rPr>
              <a:t>this is revision for anybody who had me for a</a:t>
            </a:r>
            <a:r>
              <a:rPr lang="en-GB" sz="1200" b="1" kern="1200" baseline="0" dirty="0" smtClean="0">
                <a:solidFill>
                  <a:schemeClr val="tx1"/>
                </a:solidFill>
                <a:effectLst/>
                <a:latin typeface="+mn-lt"/>
                <a:ea typeface="+mn-ea"/>
                <a:cs typeface="+mn-cs"/>
              </a:rPr>
              <a:t> Level 4 Modern </a:t>
            </a:r>
            <a:r>
              <a:rPr lang="en-GB" sz="1200" b="1" kern="1200" dirty="0" smtClean="0">
                <a:solidFill>
                  <a:schemeClr val="tx1"/>
                </a:solidFill>
                <a:effectLst/>
                <a:latin typeface="+mn-lt"/>
                <a:ea typeface="+mn-ea"/>
                <a:cs typeface="+mn-cs"/>
              </a:rPr>
              <a:t>History lecture last year</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Significance: as well as being one of the most widely read historians of the Victorian era, Macaulay was a civil servant, who at one stage was stationed as a colonial official in Calcutta, India</a:t>
            </a:r>
            <a:endParaRPr lang="en-US" sz="1200" kern="1200" dirty="0" smtClean="0">
              <a:solidFill>
                <a:schemeClr val="tx1"/>
              </a:solidFill>
              <a:effectLst/>
              <a:latin typeface="+mn-lt"/>
              <a:ea typeface="+mn-ea"/>
              <a:cs typeface="+mn-cs"/>
            </a:endParaRP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 this capacity, </a:t>
            </a:r>
            <a:r>
              <a:rPr lang="en-GB" sz="1200" kern="1200" dirty="0" err="1" smtClean="0">
                <a:solidFill>
                  <a:schemeClr val="tx1"/>
                </a:solidFill>
                <a:effectLst/>
                <a:latin typeface="+mn-lt"/>
                <a:ea typeface="+mn-ea"/>
                <a:cs typeface="+mn-cs"/>
              </a:rPr>
              <a:t>Macaculay</a:t>
            </a:r>
            <a:r>
              <a:rPr lang="en-GB" sz="1200" kern="1200" dirty="0" smtClean="0">
                <a:solidFill>
                  <a:schemeClr val="tx1"/>
                </a:solidFill>
                <a:effectLst/>
                <a:latin typeface="+mn-lt"/>
                <a:ea typeface="+mn-ea"/>
                <a:cs typeface="+mn-cs"/>
              </a:rPr>
              <a:t> produced a famous minute on education in 1835 which paved the way for introducing English language schooling, and English-style curricula, to India </a:t>
            </a:r>
            <a:endParaRPr lang="en-US" sz="1200" kern="1200" dirty="0" smtClean="0">
              <a:solidFill>
                <a:schemeClr val="tx1"/>
              </a:solidFill>
              <a:effectLst/>
              <a:latin typeface="+mn-lt"/>
              <a:ea typeface="+mn-ea"/>
              <a:cs typeface="+mn-cs"/>
            </a:endParaRP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If offers a neat encapsulation of how language, history and knowledge systems reinforced one another and imperialism, so is worth quoting at length</a:t>
            </a:r>
            <a:endParaRPr lang="en-GB" altLang="en-US" dirty="0" smtClean="0"/>
          </a:p>
        </p:txBody>
      </p:sp>
      <p:sp>
        <p:nvSpPr>
          <p:cNvPr id="61444"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FA7956D7-75CD-4878-924D-FF49788C4BC6}" type="slidenum">
              <a:rPr lang="en-GB" altLang="en-US">
                <a:solidFill>
                  <a:prstClr val="black"/>
                </a:solidFill>
              </a:rPr>
              <a:pPr eaLnBrk="1" hangingPunct="1"/>
              <a:t>11</a:t>
            </a:fld>
            <a:endParaRPr lang="en-GB" altLang="en-US">
              <a:solidFill>
                <a:prstClr val="black"/>
              </a:solidFill>
            </a:endParaRPr>
          </a:p>
        </p:txBody>
      </p:sp>
    </p:spTree>
    <p:extLst>
      <p:ext uri="{BB962C8B-B14F-4D97-AF65-F5344CB8AC3E}">
        <p14:creationId xmlns:p14="http://schemas.microsoft.com/office/powerpoint/2010/main" val="12790755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Read and elaborate on quotations</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endParaRPr lang="en-GB" sz="1200" i="1"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i="1" kern="1200" dirty="0" smtClean="0">
                <a:solidFill>
                  <a:schemeClr val="tx1"/>
                </a:solidFill>
                <a:effectLst/>
                <a:latin typeface="+mn-lt"/>
                <a:ea typeface="+mn-ea"/>
                <a:cs typeface="+mn-cs"/>
              </a:rPr>
              <a:t>So he’s saying on the one hand something ridiculously arrogant but he is doing so by rooting it in Western knowledge – relying on the expertise of Western scholars and the authority of the European canon</a:t>
            </a:r>
            <a:endParaRPr lang="en-US" sz="1200" i="1" kern="1200" dirty="0" smtClean="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Macaulay goes on …</a:t>
            </a:r>
            <a:endParaRPr lang="en-US" sz="1200" kern="1200" dirty="0" smtClean="0">
              <a:solidFill>
                <a:schemeClr val="tx1"/>
              </a:solidFill>
              <a:effectLst/>
              <a:latin typeface="+mn-lt"/>
              <a:ea typeface="+mn-ea"/>
              <a:cs typeface="+mn-cs"/>
            </a:endParaRPr>
          </a:p>
          <a:p>
            <a:pPr eaLnBrk="1" hangingPunct="1">
              <a:spcBef>
                <a:spcPct val="0"/>
              </a:spcBef>
            </a:pPr>
            <a:endParaRPr lang="en-GB" altLang="en-US" dirty="0" smtClean="0"/>
          </a:p>
        </p:txBody>
      </p:sp>
      <p:sp>
        <p:nvSpPr>
          <p:cNvPr id="624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15AF339D-969A-4DDE-BC8E-161563B8F36C}" type="slidenum">
              <a:rPr lang="en-GB" altLang="en-US">
                <a:solidFill>
                  <a:prstClr val="black"/>
                </a:solidFill>
              </a:rPr>
              <a:pPr eaLnBrk="1" hangingPunct="1"/>
              <a:t>12</a:t>
            </a:fld>
            <a:endParaRPr lang="en-GB" altLang="en-US">
              <a:solidFill>
                <a:prstClr val="black"/>
              </a:solidFill>
            </a:endParaRPr>
          </a:p>
        </p:txBody>
      </p:sp>
    </p:spTree>
    <p:extLst>
      <p:ext uri="{BB962C8B-B14F-4D97-AF65-F5344CB8AC3E}">
        <p14:creationId xmlns:p14="http://schemas.microsoft.com/office/powerpoint/2010/main" val="10910087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Macaulay was far from alone in holding such preconceptions – rather they were shared by some of  the foremost historical thinkers of the 18</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and 19</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centuries</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On the top of this slide is a quotation from Edward Gibbon, whose </a:t>
            </a:r>
            <a:r>
              <a:rPr lang="en-GB" sz="1200" i="1" kern="1200" dirty="0" smtClean="0">
                <a:solidFill>
                  <a:schemeClr val="tx1"/>
                </a:solidFill>
                <a:effectLst/>
                <a:latin typeface="+mn-lt"/>
                <a:ea typeface="+mn-ea"/>
                <a:cs typeface="+mn-cs"/>
              </a:rPr>
              <a:t>Decline and Fall of the Roman Empire</a:t>
            </a:r>
            <a:r>
              <a:rPr lang="en-GB" sz="1200" kern="1200" dirty="0" smtClean="0">
                <a:solidFill>
                  <a:schemeClr val="tx1"/>
                </a:solidFill>
                <a:effectLst/>
                <a:latin typeface="+mn-lt"/>
                <a:ea typeface="+mn-ea"/>
                <a:cs typeface="+mn-cs"/>
              </a:rPr>
              <a:t> is widely held as a forerunner of modern historical practices, and Gibbon says; “The art and genius of history has ever been unknown to the </a:t>
            </a:r>
            <a:r>
              <a:rPr lang="en-GB" sz="1200" kern="1200" dirty="0" err="1" smtClean="0">
                <a:solidFill>
                  <a:schemeClr val="tx1"/>
                </a:solidFill>
                <a:effectLst/>
                <a:latin typeface="+mn-lt"/>
                <a:ea typeface="+mn-ea"/>
                <a:cs typeface="+mn-cs"/>
              </a:rPr>
              <a:t>Asiatics</a:t>
            </a:r>
            <a:r>
              <a:rPr lang="en-GB" sz="1200" kern="1200" dirty="0" smtClean="0">
                <a:solidFill>
                  <a:schemeClr val="tx1"/>
                </a:solidFill>
                <a:effectLst/>
                <a:latin typeface="+mn-lt"/>
                <a:ea typeface="+mn-ea"/>
                <a:cs typeface="+mn-cs"/>
              </a:rPr>
              <a:t>.”</a:t>
            </a:r>
            <a:endParaRPr lang="en-US" sz="1200" kern="1200" dirty="0" smtClean="0">
              <a:solidFill>
                <a:schemeClr val="tx1"/>
              </a:solidFill>
              <a:effectLst/>
              <a:latin typeface="+mn-lt"/>
              <a:ea typeface="+mn-ea"/>
              <a:cs typeface="+mn-cs"/>
            </a:endParaRP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Likewise, Karl Marx said the following</a:t>
            </a:r>
            <a:endParaRPr lang="en-US" sz="1200" kern="1200" dirty="0" smtClean="0">
              <a:solidFill>
                <a:schemeClr val="tx1"/>
              </a:solidFill>
              <a:effectLst/>
              <a:latin typeface="+mn-lt"/>
              <a:ea typeface="+mn-ea"/>
              <a:cs typeface="+mn-cs"/>
            </a:endParaRP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So if these were the opinions of Marx and Gibbon, it can therefore be reasonably argued that colonial prejudices were at the very heart of how the discipline of history developed in the 19</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and 20</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centuries – that they were not external to, but formative of academic </a:t>
            </a:r>
            <a:r>
              <a:rPr lang="en-GB" sz="1200" kern="1200" dirty="0" smtClean="0">
                <a:solidFill>
                  <a:schemeClr val="tx1"/>
                </a:solidFill>
                <a:effectLst/>
                <a:latin typeface="+mn-lt"/>
                <a:ea typeface="+mn-ea"/>
                <a:cs typeface="+mn-cs"/>
              </a:rPr>
              <a:t>history</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One reason I belabour</a:t>
            </a:r>
            <a:r>
              <a:rPr lang="en-GB" sz="1200" kern="1200" baseline="0" dirty="0" smtClean="0">
                <a:solidFill>
                  <a:schemeClr val="tx1"/>
                </a:solidFill>
                <a:effectLst/>
                <a:latin typeface="+mn-lt"/>
                <a:ea typeface="+mn-ea"/>
                <a:cs typeface="+mn-cs"/>
              </a:rPr>
              <a:t> talking about historiography: history-writing is not neutral, valueless or impassive, nor is the history of history innocent. Complicity of history – and other academic disciplines with the colonial project.</a:t>
            </a:r>
            <a:endParaRPr lang="en-US" sz="1200" kern="1200" dirty="0" smtClean="0">
              <a:solidFill>
                <a:schemeClr val="tx1"/>
              </a:solidFill>
              <a:effectLst/>
              <a:latin typeface="+mn-lt"/>
              <a:ea typeface="+mn-ea"/>
              <a:cs typeface="+mn-cs"/>
            </a:endParaRPr>
          </a:p>
          <a:p>
            <a:pPr marL="171450" indent="-171450" eaLnBrk="1" hangingPunct="1">
              <a:spcBef>
                <a:spcPct val="0"/>
              </a:spcBef>
              <a:buFont typeface="Arial" panose="020B0604020202020204" pitchFamily="34" charset="0"/>
              <a:buChar char="•"/>
            </a:pPr>
            <a:endParaRPr lang="en-GB" altLang="en-US" dirty="0" smtClean="0"/>
          </a:p>
        </p:txBody>
      </p:sp>
      <p:sp>
        <p:nvSpPr>
          <p:cNvPr id="6349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42A00A9B-4FF3-4B4B-A18C-AB996A953C05}" type="slidenum">
              <a:rPr lang="en-GB" altLang="en-US">
                <a:solidFill>
                  <a:prstClr val="black"/>
                </a:solidFill>
              </a:rPr>
              <a:pPr eaLnBrk="1" hangingPunct="1"/>
              <a:t>13</a:t>
            </a:fld>
            <a:endParaRPr lang="en-GB" altLang="en-US">
              <a:solidFill>
                <a:prstClr val="black"/>
              </a:solidFill>
            </a:endParaRPr>
          </a:p>
        </p:txBody>
      </p:sp>
    </p:spTree>
    <p:extLst>
      <p:ext uri="{BB962C8B-B14F-4D97-AF65-F5344CB8AC3E}">
        <p14:creationId xmlns:p14="http://schemas.microsoft.com/office/powerpoint/2010/main" val="29682669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Still,</a:t>
            </a:r>
            <a:r>
              <a:rPr lang="en-GB" baseline="0" dirty="0" smtClean="0"/>
              <a:t> near contemporaries were well aware of some of the weaknesses and limitations of the types of history-writing propagated by Macaulay and, Carlyle.</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By the mid-19</a:t>
            </a:r>
            <a:r>
              <a:rPr lang="en-GB" baseline="30000" dirty="0" smtClean="0"/>
              <a:t>th</a:t>
            </a:r>
            <a:r>
              <a:rPr lang="en-GB" baseline="0" dirty="0" smtClean="0"/>
              <a:t>-century, especially there was dissent particularly against Carlyle’s Great Man Theory</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Best exemplified by the writings of the great Russian novelist Leo Tolstoy, and especially his treatise </a:t>
            </a:r>
            <a:r>
              <a:rPr lang="en-GB" i="1" baseline="0" dirty="0" smtClean="0"/>
              <a:t>War and Peace</a:t>
            </a:r>
            <a:r>
              <a:rPr lang="en-GB" i="0" baseline="0" dirty="0" smtClean="0"/>
              <a:t>, which – among other things – is an historical account of the chronological events of the French Revolution and its aftermath, plus a philosophical meditation on the meaning of history.</a:t>
            </a:r>
          </a:p>
          <a:p>
            <a:pPr marL="171450" indent="-171450">
              <a:buFont typeface="Arial" panose="020B0604020202020204" pitchFamily="34" charset="0"/>
              <a:buChar char="•"/>
            </a:pPr>
            <a:endParaRPr lang="en-GB" i="0" baseline="0" dirty="0" smtClean="0"/>
          </a:p>
          <a:p>
            <a:pPr marL="171450" indent="-171450">
              <a:buFont typeface="Arial" panose="020B0604020202020204" pitchFamily="34" charset="0"/>
              <a:buChar char="•"/>
            </a:pPr>
            <a:r>
              <a:rPr lang="en-GB" i="0" baseline="0" dirty="0" smtClean="0"/>
              <a:t>Countering Carlyle was central to this</a:t>
            </a:r>
            <a:endParaRPr lang="en-GB" baseline="0" dirty="0" smtClean="0"/>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One hand humanistic dimension  to Tolstoy’s objection – wanted to direct attention away from the upper echelons of society</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But also thought he could identify a set of underpinning essential laws which organise the motion of history</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4D8EA4C1-05AD-4BB8-9A35-14E47CFC5CA0}" type="slidenum">
              <a:rPr lang="en-US" smtClean="0"/>
              <a:t>14</a:t>
            </a:fld>
            <a:endParaRPr lang="en-US"/>
          </a:p>
        </p:txBody>
      </p:sp>
    </p:spTree>
    <p:extLst>
      <p:ext uri="{BB962C8B-B14F-4D97-AF65-F5344CB8AC3E}">
        <p14:creationId xmlns:p14="http://schemas.microsoft.com/office/powerpoint/2010/main" val="28808607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aseline="0" dirty="0" smtClean="0"/>
              <a:t>In this, Tolstoy drew on non-literary sources of inspiration – and on theories from other, more established, academic </a:t>
            </a:r>
            <a:r>
              <a:rPr lang="en-GB" baseline="0" dirty="0" err="1" smtClean="0"/>
              <a:t>disicplines</a:t>
            </a:r>
            <a:endParaRPr lang="en-GB" baseline="0" dirty="0" smtClean="0"/>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So history as a rational, mathematical enquiry</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4D8EA4C1-05AD-4BB8-9A35-14E47CFC5CA0}" type="slidenum">
              <a:rPr lang="en-US" smtClean="0"/>
              <a:t>15</a:t>
            </a:fld>
            <a:endParaRPr lang="en-US"/>
          </a:p>
        </p:txBody>
      </p:sp>
    </p:spTree>
    <p:extLst>
      <p:ext uri="{BB962C8B-B14F-4D97-AF65-F5344CB8AC3E}">
        <p14:creationId xmlns:p14="http://schemas.microsoft.com/office/powerpoint/2010/main" val="31717405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Combination of</a:t>
            </a:r>
            <a:r>
              <a:rPr lang="en-GB" baseline="0" dirty="0" smtClean="0"/>
              <a:t> natural science and social science</a:t>
            </a: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4D8EA4C1-05AD-4BB8-9A35-14E47CFC5CA0}" type="slidenum">
              <a:rPr lang="en-US" smtClean="0"/>
              <a:t>16</a:t>
            </a:fld>
            <a:endParaRPr lang="en-US"/>
          </a:p>
        </p:txBody>
      </p:sp>
    </p:spTree>
    <p:extLst>
      <p:ext uri="{BB962C8B-B14F-4D97-AF65-F5344CB8AC3E}">
        <p14:creationId xmlns:p14="http://schemas.microsoft.com/office/powerpoint/2010/main" val="40184891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4D8EA4C1-05AD-4BB8-9A35-14E47CFC5CA0}" type="slidenum">
              <a:rPr lang="en-US" smtClean="0"/>
              <a:t>17</a:t>
            </a:fld>
            <a:endParaRPr lang="en-US"/>
          </a:p>
        </p:txBody>
      </p:sp>
    </p:spTree>
    <p:extLst>
      <p:ext uri="{BB962C8B-B14F-4D97-AF65-F5344CB8AC3E}">
        <p14:creationId xmlns:p14="http://schemas.microsoft.com/office/powerpoint/2010/main" val="17640739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4D8EA4C1-05AD-4BB8-9A35-14E47CFC5CA0}" type="slidenum">
              <a:rPr lang="en-US" smtClean="0"/>
              <a:t>18</a:t>
            </a:fld>
            <a:endParaRPr lang="en-US"/>
          </a:p>
        </p:txBody>
      </p:sp>
    </p:spTree>
    <p:extLst>
      <p:ext uri="{BB962C8B-B14F-4D97-AF65-F5344CB8AC3E}">
        <p14:creationId xmlns:p14="http://schemas.microsoft.com/office/powerpoint/2010/main" val="36726439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fontAlgn="auto" hangingPunct="1">
              <a:spcBef>
                <a:spcPts val="0"/>
              </a:spcBef>
              <a:spcAft>
                <a:spcPts val="0"/>
              </a:spcAft>
              <a:buFont typeface="Arial" panose="020B0604020202020204" pitchFamily="34" charset="0"/>
              <a:buChar char="•"/>
              <a:defRPr/>
            </a:pPr>
            <a:r>
              <a:rPr lang="en-GB" dirty="0" smtClean="0"/>
              <a:t>Yet as</a:t>
            </a:r>
            <a:r>
              <a:rPr lang="en-GB" baseline="0" dirty="0" smtClean="0"/>
              <a:t> insightful and interesting as Tolstoy and Spencer’s observations on history are, we are still at a point when their arguments are being forged ‘outside’ of history as a recognised academic discipline in its own right.</a:t>
            </a:r>
          </a:p>
          <a:p>
            <a:pPr marL="171450" indent="-171450" eaLnBrk="1" fontAlgn="auto" hangingPunct="1">
              <a:spcBef>
                <a:spcPts val="0"/>
              </a:spcBef>
              <a:spcAft>
                <a:spcPts val="0"/>
              </a:spcAft>
              <a:buFont typeface="Arial" panose="020B0604020202020204" pitchFamily="34" charset="0"/>
              <a:buChar char="•"/>
              <a:defRPr/>
            </a:pPr>
            <a:endParaRPr lang="en-GB" baseline="0" dirty="0" smtClean="0"/>
          </a:p>
          <a:p>
            <a:pPr marL="171450" indent="-171450" eaLnBrk="1" fontAlgn="auto" hangingPunct="1">
              <a:spcBef>
                <a:spcPts val="0"/>
              </a:spcBef>
              <a:spcAft>
                <a:spcPts val="0"/>
              </a:spcAft>
              <a:buFont typeface="Arial" panose="020B0604020202020204" pitchFamily="34" charset="0"/>
              <a:buChar char="•"/>
              <a:defRPr/>
            </a:pPr>
            <a:r>
              <a:rPr lang="en-GB" baseline="0" dirty="0" smtClean="0"/>
              <a:t>Indeed, there is an extent to which Tolstoy’s contributions underline history’s situation as something of a literary genre, and as a conversation between men of letters.</a:t>
            </a:r>
          </a:p>
          <a:p>
            <a:pPr marL="171450" indent="-171450" eaLnBrk="1" fontAlgn="auto" hangingPunct="1">
              <a:spcBef>
                <a:spcPts val="0"/>
              </a:spcBef>
              <a:spcAft>
                <a:spcPts val="0"/>
              </a:spcAft>
              <a:buFont typeface="Arial" panose="020B0604020202020204" pitchFamily="34" charset="0"/>
              <a:buChar char="•"/>
              <a:defRPr/>
            </a:pPr>
            <a:endParaRPr lang="en-GB" baseline="0" dirty="0" smtClean="0"/>
          </a:p>
          <a:p>
            <a:pPr marL="171450" indent="-171450" eaLnBrk="1" fontAlgn="auto" hangingPunct="1">
              <a:spcBef>
                <a:spcPts val="0"/>
              </a:spcBef>
              <a:spcAft>
                <a:spcPts val="0"/>
              </a:spcAft>
              <a:buFont typeface="Arial" panose="020B0604020202020204" pitchFamily="34" charset="0"/>
              <a:buChar char="•"/>
              <a:defRPr/>
            </a:pPr>
            <a:r>
              <a:rPr lang="en-GB" dirty="0" smtClean="0"/>
              <a:t>But</a:t>
            </a:r>
            <a:r>
              <a:rPr lang="en-GB" baseline="0" dirty="0" smtClean="0"/>
              <a:t> this is to limit ourselves to the Anglophonic academy.</a:t>
            </a:r>
          </a:p>
          <a:p>
            <a:pPr marL="0" indent="0" eaLnBrk="1" fontAlgn="auto" hangingPunct="1">
              <a:spcBef>
                <a:spcPts val="0"/>
              </a:spcBef>
              <a:spcAft>
                <a:spcPts val="0"/>
              </a:spcAft>
              <a:buFont typeface="Arial" panose="020B0604020202020204" pitchFamily="34" charset="0"/>
              <a:buNone/>
              <a:defRPr/>
            </a:pPr>
            <a:endParaRPr lang="en-GB" baseline="0" dirty="0" smtClean="0"/>
          </a:p>
          <a:p>
            <a:pPr marL="171450" indent="-171450" eaLnBrk="1" fontAlgn="auto" hangingPunct="1">
              <a:spcBef>
                <a:spcPts val="0"/>
              </a:spcBef>
              <a:spcAft>
                <a:spcPts val="0"/>
              </a:spcAft>
              <a:buFont typeface="Arial" panose="020B0604020202020204" pitchFamily="34" charset="0"/>
              <a:buChar char="•"/>
              <a:defRPr/>
            </a:pPr>
            <a:r>
              <a:rPr lang="en-GB" dirty="0" smtClean="0"/>
              <a:t>Whilst by the 1870s history gained a toehold in the British higher</a:t>
            </a:r>
            <a:r>
              <a:rPr lang="en-GB" baseline="0" dirty="0" smtClean="0"/>
              <a:t> education system, history had been already firmly established in the German academy for several </a:t>
            </a:r>
            <a:r>
              <a:rPr lang="en-GB" baseline="0" dirty="0" err="1" smtClean="0"/>
              <a:t>decaades</a:t>
            </a:r>
            <a:endParaRPr lang="en-GB" dirty="0" smtClean="0"/>
          </a:p>
          <a:p>
            <a:pPr marL="171450" indent="-171450" eaLnBrk="1" fontAlgn="auto" hangingPunct="1">
              <a:spcBef>
                <a:spcPts val="0"/>
              </a:spcBef>
              <a:spcAft>
                <a:spcPts val="0"/>
              </a:spcAft>
              <a:buFont typeface="Arial" panose="020B0604020202020204" pitchFamily="34" charset="0"/>
              <a:buChar char="•"/>
              <a:defRPr/>
            </a:pPr>
            <a:endParaRPr lang="en-GB" dirty="0" smtClean="0"/>
          </a:p>
          <a:p>
            <a:pPr marL="171450" indent="-171450" eaLnBrk="1" fontAlgn="auto" hangingPunct="1">
              <a:spcBef>
                <a:spcPts val="0"/>
              </a:spcBef>
              <a:spcAft>
                <a:spcPts val="0"/>
              </a:spcAft>
              <a:buFont typeface="Arial" panose="020B0604020202020204" pitchFamily="34" charset="0"/>
              <a:buChar char="•"/>
              <a:defRPr/>
            </a:pPr>
            <a:r>
              <a:rPr lang="en-GB" dirty="0" smtClean="0"/>
              <a:t>The key</a:t>
            </a:r>
            <a:r>
              <a:rPr lang="en-GB" baseline="0" dirty="0" smtClean="0"/>
              <a:t> figure in </a:t>
            </a:r>
            <a:r>
              <a:rPr lang="en-GB" dirty="0" smtClean="0"/>
              <a:t>systematising </a:t>
            </a:r>
            <a:r>
              <a:rPr lang="en-GB" dirty="0" smtClean="0"/>
              <a:t>an </a:t>
            </a:r>
            <a:r>
              <a:rPr lang="en-GB" dirty="0" smtClean="0"/>
              <a:t>identifiably academic approach was Leopold</a:t>
            </a:r>
            <a:r>
              <a:rPr lang="en-GB" baseline="0" dirty="0" smtClean="0"/>
              <a:t> von Ranke, whose contributions are such that many of his innovations remain </a:t>
            </a:r>
            <a:r>
              <a:rPr lang="en-GB" dirty="0" smtClean="0"/>
              <a:t>the </a:t>
            </a:r>
            <a:r>
              <a:rPr lang="en-GB" dirty="0" smtClean="0"/>
              <a:t>normative model for the practice of history in the western academy </a:t>
            </a:r>
          </a:p>
          <a:p>
            <a:pPr marL="171450" indent="-171450" eaLnBrk="1" fontAlgn="auto" hangingPunct="1">
              <a:spcBef>
                <a:spcPts val="0"/>
              </a:spcBef>
              <a:spcAft>
                <a:spcPts val="0"/>
              </a:spcAft>
              <a:buFont typeface="Arial" panose="020B0604020202020204" pitchFamily="34" charset="0"/>
              <a:buChar char="•"/>
              <a:defRPr/>
            </a:pPr>
            <a:endParaRPr lang="en-GB" dirty="0" smtClean="0"/>
          </a:p>
          <a:p>
            <a:pPr marL="171450" indent="-171450" eaLnBrk="1" fontAlgn="auto" hangingPunct="1">
              <a:spcBef>
                <a:spcPts val="0"/>
              </a:spcBef>
              <a:spcAft>
                <a:spcPts val="0"/>
              </a:spcAft>
              <a:buFont typeface="Arial" panose="020B0604020202020204" pitchFamily="34" charset="0"/>
              <a:buChar char="•"/>
              <a:defRPr/>
            </a:pPr>
            <a:r>
              <a:rPr lang="en-GB" dirty="0" smtClean="0"/>
              <a:t>Ranke was a key figure in the of </a:t>
            </a:r>
            <a:r>
              <a:rPr lang="en-GB" dirty="0" err="1" smtClean="0"/>
              <a:t>professionalisation</a:t>
            </a:r>
            <a:r>
              <a:rPr lang="en-GB" dirty="0" smtClean="0"/>
              <a:t> and institutionalisation of history, changing </a:t>
            </a:r>
            <a:r>
              <a:rPr lang="en-GB" dirty="0" smtClean="0"/>
              <a:t>history-writing </a:t>
            </a:r>
            <a:r>
              <a:rPr lang="en-GB" dirty="0" smtClean="0"/>
              <a:t>from being a gentlemanly, quasi-aristocratic pursuit into history into a full-blown profession with a recognised position in the university system.</a:t>
            </a:r>
          </a:p>
          <a:p>
            <a:pPr marL="171450" indent="-171450" eaLnBrk="1" fontAlgn="auto" hangingPunct="1">
              <a:spcBef>
                <a:spcPts val="0"/>
              </a:spcBef>
              <a:spcAft>
                <a:spcPts val="0"/>
              </a:spcAft>
              <a:buFont typeface="Arial" panose="020B0604020202020204" pitchFamily="34" charset="0"/>
              <a:buChar char="•"/>
              <a:defRPr/>
            </a:pPr>
            <a:endParaRPr lang="en-GB" dirty="0" smtClean="0"/>
          </a:p>
          <a:p>
            <a:pPr marL="171450" indent="-171450" eaLnBrk="1" fontAlgn="auto" hangingPunct="1">
              <a:spcBef>
                <a:spcPts val="0"/>
              </a:spcBef>
              <a:spcAft>
                <a:spcPts val="0"/>
              </a:spcAft>
              <a:buFont typeface="Arial" panose="020B0604020202020204" pitchFamily="34" charset="0"/>
              <a:buChar char="•"/>
              <a:defRPr/>
            </a:pPr>
            <a:r>
              <a:rPr lang="en-GB" dirty="0" smtClean="0"/>
              <a:t>Ranke, like</a:t>
            </a:r>
            <a:r>
              <a:rPr lang="en-GB" baseline="0" dirty="0" smtClean="0"/>
              <a:t> Spencer and Tolstoy, </a:t>
            </a:r>
            <a:r>
              <a:rPr lang="en-GB" dirty="0" smtClean="0"/>
              <a:t>sought </a:t>
            </a:r>
            <a:r>
              <a:rPr lang="en-GB" dirty="0" smtClean="0"/>
              <a:t>to make history a more practical, scientific </a:t>
            </a:r>
            <a:r>
              <a:rPr lang="en-GB" dirty="0" smtClean="0"/>
              <a:t>form</a:t>
            </a:r>
            <a:r>
              <a:rPr lang="en-GB" baseline="0" dirty="0" smtClean="0"/>
              <a:t> of scholarly </a:t>
            </a:r>
            <a:r>
              <a:rPr lang="en-GB" dirty="0" smtClean="0"/>
              <a:t>pursuit</a:t>
            </a:r>
            <a:endParaRPr lang="en-GB" dirty="0" smtClean="0"/>
          </a:p>
          <a:p>
            <a:pPr marL="171450" indent="-171450" eaLnBrk="1" fontAlgn="auto" hangingPunct="1">
              <a:spcBef>
                <a:spcPts val="0"/>
              </a:spcBef>
              <a:spcAft>
                <a:spcPts val="0"/>
              </a:spcAft>
              <a:buFont typeface="Arial" panose="020B0604020202020204" pitchFamily="34" charset="0"/>
              <a:buChar char="•"/>
              <a:defRPr/>
            </a:pPr>
            <a:endParaRPr lang="en-GB" dirty="0" smtClean="0"/>
          </a:p>
          <a:p>
            <a:pPr marL="171450" indent="-171450" eaLnBrk="1" fontAlgn="auto" hangingPunct="1">
              <a:spcBef>
                <a:spcPts val="0"/>
              </a:spcBef>
              <a:spcAft>
                <a:spcPts val="0"/>
              </a:spcAft>
              <a:buFont typeface="Arial" panose="020B0604020202020204" pitchFamily="34" charset="0"/>
              <a:buChar char="•"/>
              <a:defRPr/>
            </a:pPr>
            <a:endParaRPr lang="en-GB" dirty="0" smtClean="0"/>
          </a:p>
          <a:p>
            <a:pPr eaLnBrk="1" fontAlgn="auto" hangingPunct="1">
              <a:spcBef>
                <a:spcPts val="0"/>
              </a:spcBef>
              <a:spcAft>
                <a:spcPts val="0"/>
              </a:spcAft>
              <a:defRPr/>
            </a:pPr>
            <a:r>
              <a:rPr lang="en-GB" dirty="0" smtClean="0"/>
              <a:t/>
            </a:r>
            <a:br>
              <a:rPr lang="en-GB" dirty="0" smtClean="0"/>
            </a:br>
            <a:r>
              <a:rPr lang="en-GB" dirty="0" smtClean="0"/>
              <a:t> </a:t>
            </a:r>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19</a:t>
            </a:fld>
            <a:endParaRPr lang="en-GB" dirty="0"/>
          </a:p>
        </p:txBody>
      </p:sp>
    </p:spTree>
    <p:extLst>
      <p:ext uri="{BB962C8B-B14F-4D97-AF65-F5344CB8AC3E}">
        <p14:creationId xmlns:p14="http://schemas.microsoft.com/office/powerpoint/2010/main" val="8181835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smtClean="0"/>
              <a:t>Ranke perfected what</a:t>
            </a:r>
            <a:r>
              <a:rPr lang="en-US" baseline="0" dirty="0" smtClean="0"/>
              <a:t> is known as </a:t>
            </a:r>
            <a:r>
              <a:rPr lang="en-US" dirty="0" smtClean="0"/>
              <a:t>an empiricist approach to history – one reliant on verifiable documentary sources.</a:t>
            </a:r>
          </a:p>
          <a:p>
            <a:pPr marL="171450" indent="-171450">
              <a:buFont typeface="Arial" panose="020B0604020202020204" pitchFamily="34" charset="0"/>
              <a:buChar char="•"/>
            </a:pPr>
            <a:endParaRPr lang="en-GB" dirty="0" smtClean="0"/>
          </a:p>
          <a:p>
            <a:pPr marL="171450" indent="-171450">
              <a:buFont typeface="Arial" panose="020B0604020202020204" pitchFamily="34" charset="0"/>
              <a:buChar char="•"/>
            </a:pPr>
            <a:r>
              <a:rPr lang="en-GB" dirty="0" smtClean="0"/>
              <a:t>EMPIRICAL?</a:t>
            </a:r>
            <a:endParaRPr lang="en-US" dirty="0" smtClean="0"/>
          </a:p>
          <a:p>
            <a:pPr marL="171450" indent="-171450">
              <a:buFont typeface="Arial" panose="020B0604020202020204" pitchFamily="34" charset="0"/>
              <a:buChar char="•"/>
            </a:pPr>
            <a:endParaRPr lang="en-US" dirty="0" smtClean="0"/>
          </a:p>
          <a:p>
            <a:pPr marL="171450" indent="-171450">
              <a:buFont typeface="Arial" panose="020B0604020202020204" pitchFamily="34" charset="0"/>
              <a:buChar char="•"/>
            </a:pPr>
            <a:r>
              <a:rPr lang="en-US" dirty="0" smtClean="0"/>
              <a:t>Ranke’s 1824 book </a:t>
            </a:r>
            <a:r>
              <a:rPr lang="en-US" i="1" dirty="0" smtClean="0"/>
              <a:t>History of the Latin and Teutonic Peoples </a:t>
            </a:r>
            <a:r>
              <a:rPr lang="en-US" dirty="0" smtClean="0"/>
              <a:t>from 1494 to 1514 was celebrated for its use of systematic a definable historical method</a:t>
            </a:r>
          </a:p>
          <a:p>
            <a:pPr marL="171450" indent="-171450">
              <a:buFont typeface="Arial" panose="020B0604020202020204" pitchFamily="34" charset="0"/>
              <a:buChar char="•"/>
            </a:pPr>
            <a:endParaRPr lang="en-US" dirty="0" smtClean="0"/>
          </a:p>
          <a:p>
            <a:pPr marL="171450" indent="-171450">
              <a:buFont typeface="Arial" panose="020B0604020202020204" pitchFamily="34" charset="0"/>
              <a:buChar char="•"/>
            </a:pPr>
            <a:r>
              <a:rPr lang="en-US" dirty="0" smtClean="0"/>
              <a:t>As is common practice today, Ranke used a wide range of what we term primary sources including, in his own words, including “memoirs, diaries, personal and formal missives, government documents, diplomatic dispatches and first-hand accounts of eye-witnesses”</a:t>
            </a:r>
          </a:p>
          <a:p>
            <a:pPr marL="171450" indent="-171450">
              <a:buFont typeface="Arial" panose="020B0604020202020204" pitchFamily="34" charset="0"/>
              <a:buChar char="•"/>
            </a:pPr>
            <a:endParaRPr lang="en-US" dirty="0" smtClean="0"/>
          </a:p>
          <a:p>
            <a:pPr marL="171450" indent="-171450">
              <a:buFont typeface="Arial" panose="020B0604020202020204" pitchFamily="34" charset="0"/>
              <a:buChar char="•"/>
            </a:pPr>
            <a:r>
              <a:rPr lang="en-US" dirty="0" smtClean="0"/>
              <a:t>Use of primary sources was, he felt, the most reliable, and most proper, method for learning about the past – escaping the “bounds of mythology” it might otherwise be subject to were this task left the preserve of peoples’ memories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20</a:t>
            </a:fld>
            <a:endParaRPr lang="en-GB" dirty="0">
              <a:solidFill>
                <a:prstClr val="black"/>
              </a:solidFill>
            </a:endParaRPr>
          </a:p>
        </p:txBody>
      </p:sp>
    </p:spTree>
    <p:extLst>
      <p:ext uri="{BB962C8B-B14F-4D97-AF65-F5344CB8AC3E}">
        <p14:creationId xmlns:p14="http://schemas.microsoft.com/office/powerpoint/2010/main" val="29855363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Not</a:t>
            </a:r>
            <a:r>
              <a:rPr lang="en-GB" baseline="0" dirty="0" smtClean="0"/>
              <a:t> completely novel; actually rehearses what we might think of as the ‘original’ historiographical debate between Herodotus and Thucydides </a:t>
            </a:r>
          </a:p>
          <a:p>
            <a:pPr marL="171450" indent="-171450">
              <a:buFont typeface="Arial" panose="020B0604020202020204" pitchFamily="34" charset="0"/>
              <a:buChar char="•"/>
            </a:pPr>
            <a:r>
              <a:rPr lang="en-GB" baseline="0" dirty="0" smtClean="0"/>
              <a:t>QUOTE </a:t>
            </a:r>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21</a:t>
            </a:fld>
            <a:endParaRPr lang="en-GB" dirty="0">
              <a:solidFill>
                <a:prstClr val="black"/>
              </a:solidFill>
            </a:endParaRPr>
          </a:p>
        </p:txBody>
      </p:sp>
    </p:spTree>
    <p:extLst>
      <p:ext uri="{BB962C8B-B14F-4D97-AF65-F5344CB8AC3E}">
        <p14:creationId xmlns:p14="http://schemas.microsoft.com/office/powerpoint/2010/main" val="29387573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spcBef>
                <a:spcPct val="0"/>
              </a:spcBef>
              <a:buFontTx/>
              <a:buChar char="•"/>
            </a:pPr>
            <a:r>
              <a:rPr lang="en-GB" altLang="en-US" dirty="0" smtClean="0"/>
              <a:t>Other aspects of his were</a:t>
            </a:r>
            <a:r>
              <a:rPr lang="en-GB" altLang="en-US" baseline="0" dirty="0" smtClean="0"/>
              <a:t> more novel</a:t>
            </a:r>
            <a:endParaRPr lang="en-GB" altLang="en-US" dirty="0" smtClean="0"/>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Ranke and his contemporaries and followers established a three-step process for the production of history-writing which remains the widespread, even default, setting for how history schools and departments are organised within universities throughout the Western world and beyond</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Ranke’s method advocated that an historian or student must conduct archival research of primary, documentary sources followed by critical analysis and evaluation, culminating in the production of a narrative text synopsising the findings of this research.</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This remains the institutional framework by which the discipline of history is organised in the higher education industry, and Ranke was similarly influential in shaping the manner in which history is taught at university</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Teaching at the University of Berlin, Ranke organised ‘exercises’ in which small groups of students met to converse with professors about assigned texts and topics – much in the manner we do in the first</a:t>
            </a:r>
            <a:r>
              <a:rPr lang="en-GB" altLang="en-US" baseline="0" dirty="0" smtClean="0"/>
              <a:t> part of </a:t>
            </a:r>
            <a:r>
              <a:rPr lang="en-GB" altLang="en-US" dirty="0" smtClean="0"/>
              <a:t>this lecture </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Having become the model throughout the German states, Ranke’s ideas were adopted in Britain, France and the United States in the late nineteenth century, before being widely emulated throughout the world.</a:t>
            </a:r>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22</a:t>
            </a:fld>
            <a:endParaRPr lang="en-GB" dirty="0">
              <a:solidFill>
                <a:prstClr val="black"/>
              </a:solidFill>
            </a:endParaRPr>
          </a:p>
        </p:txBody>
      </p:sp>
    </p:spTree>
    <p:extLst>
      <p:ext uri="{BB962C8B-B14F-4D97-AF65-F5344CB8AC3E}">
        <p14:creationId xmlns:p14="http://schemas.microsoft.com/office/powerpoint/2010/main" val="28553521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Nonetheless, it is worth bearing in mind that this new, more technocratic model of history-writing remained fundamentally nationalist in its outlook</a:t>
            </a:r>
          </a:p>
          <a:p>
            <a:pPr marL="171450" lvl="0" indent="-171450">
              <a:buFont typeface="Arial" panose="020B0604020202020204" pitchFamily="34" charset="0"/>
              <a:buChar char="•"/>
            </a:pP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Ranke was particularly interested in Germanic identity at a time when the German states were moving towards a full national union, and he was a staunch critic of the French Revolution and its rejection of monarchy</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Equally, such conservativism led Ranke to reject any notion that history could be explained via a grand theory of any type, and was hostile to scholars’ attempts to devise of philosophy for history.</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indent="-171450" eaLnBrk="1" hangingPunct="1">
              <a:spcBef>
                <a:spcPct val="0"/>
              </a:spcBef>
              <a:buFontTx/>
              <a:buChar char="•"/>
            </a:pPr>
            <a:r>
              <a:rPr lang="en-GB" altLang="en-US" dirty="0" smtClean="0"/>
              <a:t>As he put it, “m</a:t>
            </a:r>
            <a:r>
              <a:rPr lang="en-GB" altLang="en-US" dirty="0" smtClean="0">
                <a:solidFill>
                  <a:srgbClr val="FFFF00"/>
                </a:solidFill>
              </a:rPr>
              <a:t>y understanding of ‘leading ideas’ is simply that they are the dominant tendencies in each century. These tendencies, however, can only be described; they can not, in the last resort, be summed up in a concept</a:t>
            </a:r>
            <a:r>
              <a:rPr lang="en-GB" altLang="en-US" dirty="0" smtClean="0"/>
              <a:t>.”</a:t>
            </a:r>
          </a:p>
          <a:p>
            <a:pPr marL="171450" lvl="0" indent="-171450">
              <a:buFont typeface="Arial" panose="020B0604020202020204" pitchFamily="34" charset="0"/>
              <a:buChar char="•"/>
            </a:pP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23</a:t>
            </a:fld>
            <a:endParaRPr lang="en-GB" dirty="0">
              <a:solidFill>
                <a:prstClr val="black"/>
              </a:solidFill>
            </a:endParaRPr>
          </a:p>
        </p:txBody>
      </p:sp>
    </p:spTree>
    <p:extLst>
      <p:ext uri="{BB962C8B-B14F-4D97-AF65-F5344CB8AC3E}">
        <p14:creationId xmlns:p14="http://schemas.microsoft.com/office/powerpoint/2010/main" val="25181331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Ranke</a:t>
            </a:r>
            <a:r>
              <a:rPr lang="en-GB" sz="1200" kern="1200" baseline="0" dirty="0" smtClean="0">
                <a:solidFill>
                  <a:schemeClr val="tx1"/>
                </a:solidFill>
                <a:effectLst/>
                <a:latin typeface="+mn-lt"/>
                <a:ea typeface="+mn-ea"/>
                <a:cs typeface="+mn-cs"/>
              </a:rPr>
              <a:t>, I think, had one person in mind when making this statement</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His ideas of history</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pitted Ranke</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against a near contemporary Georg Wilhelm Friedrich Hegel, the</a:t>
            </a:r>
            <a:r>
              <a:rPr lang="en-GB" sz="1200" kern="1200" baseline="0" dirty="0" smtClean="0">
                <a:solidFill>
                  <a:schemeClr val="tx1"/>
                </a:solidFill>
                <a:effectLst/>
                <a:latin typeface="+mn-lt"/>
                <a:ea typeface="+mn-ea"/>
                <a:cs typeface="+mn-cs"/>
              </a:rPr>
              <a:t> Herodotus to Ranke’s Thucydides </a:t>
            </a:r>
          </a:p>
          <a:p>
            <a:pPr marL="171450" lvl="0" indent="-171450">
              <a:buFont typeface="Arial" panose="020B0604020202020204" pitchFamily="34" charset="0"/>
              <a:buChar char="•"/>
            </a:pPr>
            <a:endParaRPr lang="en-GB" sz="1200" kern="1200" baseline="0" dirty="0" smtClean="0">
              <a:solidFill>
                <a:schemeClr val="tx1"/>
              </a:solidFill>
              <a:effectLst/>
              <a:latin typeface="+mn-lt"/>
              <a:ea typeface="+mn-ea"/>
              <a:cs typeface="+mn-cs"/>
            </a:endParaRPr>
          </a:p>
          <a:p>
            <a:pPr marL="171450" indent="-171450" eaLnBrk="1" hangingPunct="1">
              <a:spcBef>
                <a:spcPct val="0"/>
              </a:spcBef>
              <a:buFontTx/>
              <a:buChar char="•"/>
            </a:pPr>
            <a:r>
              <a:rPr lang="en-GB" altLang="en-US" dirty="0" smtClean="0"/>
              <a:t>As Peter Singer in </a:t>
            </a:r>
            <a:r>
              <a:rPr lang="en-GB" altLang="en-US" i="1" dirty="0" smtClean="0">
                <a:solidFill>
                  <a:srgbClr val="FFFFFF"/>
                </a:solidFill>
              </a:rPr>
              <a:t>The </a:t>
            </a:r>
            <a:r>
              <a:rPr lang="en-US" altLang="en-US" i="1" dirty="0" smtClean="0">
                <a:solidFill>
                  <a:srgbClr val="FFFFFF"/>
                </a:solidFill>
              </a:rPr>
              <a:t>Oxford Companion to Philosophy </a:t>
            </a:r>
            <a:r>
              <a:rPr lang="en-US" altLang="en-US" dirty="0" smtClean="0">
                <a:solidFill>
                  <a:srgbClr val="FFFFFF"/>
                </a:solidFill>
              </a:rPr>
              <a:t> puts it, Hegel has “</a:t>
            </a:r>
            <a:r>
              <a:rPr lang="en-GB" altLang="en-US" dirty="0" smtClean="0">
                <a:solidFill>
                  <a:srgbClr val="FFFFFF"/>
                </a:solidFill>
              </a:rPr>
              <a:t>the reputation of being the most impenetrable … of all the major Western philosophers,” and not without some cause.</a:t>
            </a:r>
          </a:p>
          <a:p>
            <a:pPr marL="171450" indent="-171450" eaLnBrk="1" hangingPunct="1">
              <a:spcBef>
                <a:spcPct val="0"/>
              </a:spcBef>
              <a:buFontTx/>
              <a:buChar char="•"/>
            </a:pPr>
            <a:endParaRPr lang="en-GB" altLang="en-US" dirty="0" smtClean="0">
              <a:solidFill>
                <a:srgbClr val="FFFFFF"/>
              </a:solidFill>
            </a:endParaRPr>
          </a:p>
          <a:p>
            <a:pPr marL="171450" indent="-171450" eaLnBrk="1" hangingPunct="1">
              <a:spcBef>
                <a:spcPct val="0"/>
              </a:spcBef>
              <a:buFontTx/>
              <a:buChar char="•"/>
            </a:pPr>
            <a:r>
              <a:rPr lang="en-GB" altLang="en-US" dirty="0" smtClean="0">
                <a:solidFill>
                  <a:srgbClr val="FFFFFF"/>
                </a:solidFill>
              </a:rPr>
              <a:t>His writing is dense, highfalutin and occasionally hard to fathom, so you’ll be grateful that I’m only going to give a brief overview of his biography and thought.</a:t>
            </a:r>
          </a:p>
          <a:p>
            <a:pPr marL="171450" indent="-171450" eaLnBrk="1" hangingPunct="1">
              <a:spcBef>
                <a:spcPct val="0"/>
              </a:spcBef>
              <a:buFontTx/>
              <a:buChar char="•"/>
            </a:pPr>
            <a:endParaRPr lang="en-US" altLang="en-US" dirty="0" smtClean="0">
              <a:solidFill>
                <a:srgbClr val="FFFFFF"/>
              </a:solidFill>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First</a:t>
            </a:r>
            <a:r>
              <a:rPr lang="en-GB" sz="1200" kern="1200" baseline="0" dirty="0" smtClean="0">
                <a:solidFill>
                  <a:schemeClr val="tx1"/>
                </a:solidFill>
                <a:effectLst/>
                <a:latin typeface="+mn-lt"/>
                <a:ea typeface="+mn-ea"/>
                <a:cs typeface="+mn-cs"/>
              </a:rPr>
              <a:t> important thing to note are the commonalities between Ranke and </a:t>
            </a:r>
            <a:r>
              <a:rPr lang="en-GB" sz="1200" kern="1200" baseline="0" dirty="0" err="1" smtClean="0">
                <a:solidFill>
                  <a:schemeClr val="tx1"/>
                </a:solidFill>
                <a:effectLst/>
                <a:latin typeface="+mn-lt"/>
                <a:ea typeface="+mn-ea"/>
                <a:cs typeface="+mn-cs"/>
              </a:rPr>
              <a:t>Gegel</a:t>
            </a: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Hegel</a:t>
            </a:r>
            <a:r>
              <a:rPr lang="en-GB" sz="1200" kern="1200" baseline="0" dirty="0" smtClean="0">
                <a:solidFill>
                  <a:schemeClr val="tx1"/>
                </a:solidFill>
                <a:effectLst/>
                <a:latin typeface="+mn-lt"/>
                <a:ea typeface="+mn-ea"/>
                <a:cs typeface="+mn-cs"/>
              </a:rPr>
              <a:t> too was a man of the </a:t>
            </a:r>
            <a:r>
              <a:rPr lang="en-GB" sz="1200" kern="1200" dirty="0" smtClean="0">
                <a:solidFill>
                  <a:schemeClr val="tx1"/>
                </a:solidFill>
                <a:effectLst/>
                <a:latin typeface="+mn-lt"/>
                <a:ea typeface="+mn-ea"/>
                <a:cs typeface="+mn-cs"/>
              </a:rPr>
              <a:t>University of Berlin, and like</a:t>
            </a:r>
            <a:r>
              <a:rPr lang="en-GB" sz="1200" kern="1200" baseline="0" dirty="0" smtClean="0">
                <a:solidFill>
                  <a:schemeClr val="tx1"/>
                </a:solidFill>
                <a:effectLst/>
                <a:latin typeface="+mn-lt"/>
                <a:ea typeface="+mn-ea"/>
                <a:cs typeface="+mn-cs"/>
              </a:rPr>
              <a:t> </a:t>
            </a:r>
            <a:r>
              <a:rPr lang="en-US" altLang="en-US" dirty="0" smtClean="0">
                <a:solidFill>
                  <a:srgbClr val="FFFFFF"/>
                </a:solidFill>
              </a:rPr>
              <a:t>Ranke,</a:t>
            </a:r>
            <a:r>
              <a:rPr lang="en-US" altLang="en-US" baseline="0" dirty="0" smtClean="0">
                <a:solidFill>
                  <a:srgbClr val="FFFFFF"/>
                </a:solidFill>
              </a:rPr>
              <a:t> </a:t>
            </a:r>
            <a:r>
              <a:rPr lang="en-US" altLang="en-US" dirty="0" smtClean="0">
                <a:solidFill>
                  <a:srgbClr val="FFFFFF"/>
                </a:solidFill>
              </a:rPr>
              <a:t>Hegel’s career coincided (and profited from) increasing prosperity and power of Prussian state,]</a:t>
            </a:r>
          </a:p>
          <a:p>
            <a:pPr marL="171450" lvl="0" indent="-171450">
              <a:buFont typeface="Arial" panose="020B0604020202020204" pitchFamily="34" charset="0"/>
              <a:buChar char="•"/>
            </a:pPr>
            <a:endParaRPr lang="en-US" altLang="en-US" dirty="0" smtClean="0">
              <a:solidFill>
                <a:srgbClr val="FFFFFF"/>
              </a:solidFill>
            </a:endParaRPr>
          </a:p>
          <a:p>
            <a:pPr marL="171450" lvl="0" indent="-171450">
              <a:buFont typeface="Arial" panose="020B0604020202020204" pitchFamily="34" charset="0"/>
              <a:buChar char="•"/>
            </a:pPr>
            <a:r>
              <a:rPr lang="en-US" altLang="en-US" dirty="0" smtClean="0">
                <a:solidFill>
                  <a:srgbClr val="FFFFFF"/>
                </a:solidFill>
              </a:rPr>
              <a:t>Although he was in some ways a self-made man.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altLang="en-US" dirty="0" smtClean="0">
              <a:solidFill>
                <a:srgbClr val="FFFFFF"/>
              </a:solidFill>
            </a:endParaRPr>
          </a:p>
          <a:p>
            <a:pPr marL="171450" indent="-171450" eaLnBrk="1" hangingPunct="1">
              <a:spcBef>
                <a:spcPct val="0"/>
              </a:spcBef>
              <a:buFontTx/>
              <a:buChar char="•"/>
            </a:pPr>
            <a:r>
              <a:rPr lang="en-GB" altLang="en-US" dirty="0" smtClean="0">
                <a:solidFill>
                  <a:srgbClr val="FFFFFF"/>
                </a:solidFill>
              </a:rPr>
              <a:t>After working as a private tutor and schoolmaster, Hegel’s intellectual brilliance attracted attention,  publishing several key works – including </a:t>
            </a:r>
            <a:r>
              <a:rPr lang="en-GB" altLang="en-US" i="1" dirty="0" smtClean="0">
                <a:solidFill>
                  <a:srgbClr val="FFFFFF"/>
                </a:solidFill>
              </a:rPr>
              <a:t> Phenomenology of Spirit</a:t>
            </a:r>
            <a:r>
              <a:rPr lang="en-GB" altLang="en-US" dirty="0" smtClean="0">
                <a:solidFill>
                  <a:srgbClr val="FFFFFF"/>
                </a:solidFill>
              </a:rPr>
              <a:t>,</a:t>
            </a:r>
          </a:p>
          <a:p>
            <a:pPr marL="171450" indent="-171450" eaLnBrk="1" hangingPunct="1">
              <a:spcBef>
                <a:spcPct val="0"/>
              </a:spcBef>
              <a:buFontTx/>
              <a:buChar char="•"/>
            </a:pPr>
            <a:endParaRPr lang="en-GB" altLang="en-US" dirty="0" smtClean="0">
              <a:solidFill>
                <a:srgbClr val="FFFFFF"/>
              </a:solidFill>
            </a:endParaRPr>
          </a:p>
          <a:p>
            <a:pPr marL="171450" indent="-171450" eaLnBrk="1" hangingPunct="1">
              <a:spcBef>
                <a:spcPct val="0"/>
              </a:spcBef>
              <a:buFontTx/>
              <a:buChar char="•"/>
            </a:pPr>
            <a:r>
              <a:rPr lang="en-GB" altLang="en-US" dirty="0" smtClean="0">
                <a:solidFill>
                  <a:srgbClr val="FFFFFF"/>
                </a:solidFill>
              </a:rPr>
              <a:t>Eventually, he was appointed Professor of Philosophy at Heidelberg University (1816–1818) and then the University of Berlin (1818 –his death).</a:t>
            </a:r>
          </a:p>
          <a:p>
            <a:pPr marL="171450" indent="-171450" eaLnBrk="1" hangingPunct="1">
              <a:spcBef>
                <a:spcPct val="0"/>
              </a:spcBef>
              <a:buFontTx/>
              <a:buChar char="•"/>
            </a:pPr>
            <a:endParaRPr lang="en-GB" altLang="en-US" dirty="0" smtClean="0">
              <a:solidFill>
                <a:srgbClr val="FFFFFF"/>
              </a:solidFill>
            </a:endParaRPr>
          </a:p>
          <a:p>
            <a:pPr marL="171450" indent="-171450" eaLnBrk="1" hangingPunct="1">
              <a:spcBef>
                <a:spcPct val="0"/>
              </a:spcBef>
              <a:buFontTx/>
              <a:buChar char="•"/>
            </a:pPr>
            <a:r>
              <a:rPr lang="en-GB" altLang="en-US" dirty="0" smtClean="0">
                <a:solidFill>
                  <a:srgbClr val="FFFFFF"/>
                </a:solidFill>
              </a:rPr>
              <a:t>He was politically radical, enthusing at the French Revolution as the “jubilation of this epoch” – that is to say, a key event his own era and a transformative moment in human history more generally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altLang="en-US" dirty="0" smtClean="0">
              <a:solidFill>
                <a:srgbClr val="FFFFFF"/>
              </a:solidFill>
            </a:endParaRPr>
          </a:p>
          <a:p>
            <a:pPr marL="171450" lvl="0" indent="-171450">
              <a:buFont typeface="Arial" panose="020B0604020202020204" pitchFamily="34" charset="0"/>
              <a:buChar char="•"/>
            </a:pPr>
            <a:endParaRPr lang="en-GB" altLang="en-US" sz="1200" kern="1200" baseline="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24</a:t>
            </a:fld>
            <a:endParaRPr lang="en-GB" dirty="0"/>
          </a:p>
        </p:txBody>
      </p:sp>
    </p:spTree>
    <p:extLst>
      <p:ext uri="{BB962C8B-B14F-4D97-AF65-F5344CB8AC3E}">
        <p14:creationId xmlns:p14="http://schemas.microsoft.com/office/powerpoint/2010/main" val="23929601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eaLnBrk="1" hangingPunct="1">
              <a:spcBef>
                <a:spcPct val="0"/>
              </a:spcBef>
              <a:buFontTx/>
              <a:buChar char="•"/>
            </a:pPr>
            <a:r>
              <a:rPr lang="en-GB" altLang="en-US" dirty="0" smtClean="0"/>
              <a:t>Moreover, Hegel would go on to produce an important work theorising history</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While at the University of Berlin, in the 1820s and 1830s, Hegel delivered a series of lectures </a:t>
            </a:r>
            <a:r>
              <a:rPr lang="en-GB" altLang="en-US" i="1" dirty="0" smtClean="0"/>
              <a:t>On the Philosophy of History</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In these, Hegel formulated a conception of history which distinguished three different types of history that I will quickly precis</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First was original history, which comprised of contemporaneous writings that focused on deeds, events and states of society which were immediately accessible to historians and which concentrated on their own culture</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Second was reflective history: written at temporal distance from the past events</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The third was philosophical history, in which an historian endeavours to access the Spirit (</a:t>
            </a:r>
            <a:r>
              <a:rPr lang="en-GB" altLang="en-US" i="1" dirty="0" err="1" smtClean="0"/>
              <a:t>geist</a:t>
            </a:r>
            <a:r>
              <a:rPr lang="en-GB" altLang="en-US" dirty="0" smtClean="0"/>
              <a:t>) – to understand and interpret the guiding force which drives human society and events</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Within this he was resolved that philosophical history was the correct approach, and that history should be directed towards uncovering the underlying spirit ­– </a:t>
            </a:r>
            <a:r>
              <a:rPr lang="en-GB" altLang="en-US" i="1" dirty="0" err="1" smtClean="0"/>
              <a:t>geist</a:t>
            </a:r>
            <a:r>
              <a:rPr lang="en-GB" altLang="en-US" i="1" dirty="0" smtClean="0"/>
              <a:t> – </a:t>
            </a:r>
            <a:r>
              <a:rPr lang="en-GB" altLang="en-US" dirty="0" smtClean="0"/>
              <a:t>of a given age: that is, he wanted to identify and interpret the </a:t>
            </a:r>
            <a:r>
              <a:rPr lang="en-GB" altLang="en-US" i="1" dirty="0" smtClean="0"/>
              <a:t>zeitgeist </a:t>
            </a:r>
            <a:r>
              <a:rPr lang="en-GB" altLang="en-US" dirty="0" smtClean="0"/>
              <a:t>of particular eras.</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As Hegel put it, </a:t>
            </a:r>
            <a:r>
              <a:rPr lang="en-GB" altLang="en-US" dirty="0" smtClean="0">
                <a:solidFill>
                  <a:srgbClr val="00B0F0"/>
                </a:solidFill>
              </a:rPr>
              <a:t>“World history is the record of the spirit’s efforts to attain knowledge of what it is in itself.”</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endParaRPr lang="en-GB" altLang="en-US" dirty="0" smtClean="0"/>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FD945AA0-531D-4C32-86E0-07634FECD6CA}" type="slidenum">
              <a:rPr lang="en-GB" altLang="en-US">
                <a:solidFill>
                  <a:srgbClr val="000000"/>
                </a:solidFill>
              </a:rPr>
              <a:pPr/>
              <a:t>25</a:t>
            </a:fld>
            <a:endParaRPr lang="en-GB" altLang="en-US">
              <a:solidFill>
                <a:srgbClr val="000000"/>
              </a:solidFill>
            </a:endParaRPr>
          </a:p>
        </p:txBody>
      </p:sp>
    </p:spTree>
    <p:extLst>
      <p:ext uri="{BB962C8B-B14F-4D97-AF65-F5344CB8AC3E}">
        <p14:creationId xmlns:p14="http://schemas.microsoft.com/office/powerpoint/2010/main" val="9576607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marL="171450" indent="-171450" eaLnBrk="1" fontAlgn="auto" hangingPunct="1">
              <a:spcBef>
                <a:spcPts val="0"/>
              </a:spcBef>
              <a:spcAft>
                <a:spcPts val="0"/>
              </a:spcAft>
              <a:buFont typeface="Arial" panose="020B0604020202020204" pitchFamily="34" charset="0"/>
              <a:buChar char="•"/>
              <a:defRPr/>
            </a:pPr>
            <a:r>
              <a:rPr lang="en-GB" dirty="0" smtClean="0"/>
              <a:t>In this,</a:t>
            </a:r>
            <a:r>
              <a:rPr lang="en-GB" baseline="0" dirty="0" smtClean="0"/>
              <a:t> </a:t>
            </a:r>
            <a:r>
              <a:rPr lang="en-GB" dirty="0" smtClean="0"/>
              <a:t>Hegel </a:t>
            </a:r>
            <a:r>
              <a:rPr lang="en-GB" dirty="0" smtClean="0"/>
              <a:t>was quite optimistic in his outlook on history</a:t>
            </a:r>
          </a:p>
          <a:p>
            <a:pPr marL="171450" lvl="2" indent="-171450" eaLnBrk="1" fontAlgn="auto" hangingPunct="1">
              <a:spcBef>
                <a:spcPts val="0"/>
              </a:spcBef>
              <a:spcAft>
                <a:spcPts val="0"/>
              </a:spcAft>
              <a:buFont typeface="Arial" panose="020B0604020202020204" pitchFamily="34" charset="0"/>
              <a:buChar char="•"/>
              <a:defRPr/>
            </a:pPr>
            <a:endParaRPr lang="en-GB" dirty="0" smtClean="0"/>
          </a:p>
          <a:p>
            <a:pPr marL="171450" lvl="2" indent="-171450" eaLnBrk="1" fontAlgn="auto" hangingPunct="1">
              <a:spcBef>
                <a:spcPts val="0"/>
              </a:spcBef>
              <a:spcAft>
                <a:spcPts val="0"/>
              </a:spcAft>
              <a:buFont typeface="Arial" panose="020B0604020202020204" pitchFamily="34" charset="0"/>
              <a:buChar char="•"/>
              <a:defRPr/>
            </a:pPr>
            <a:r>
              <a:rPr lang="en-GB" dirty="0" smtClean="0"/>
              <a:t>His was a </a:t>
            </a:r>
            <a:r>
              <a:rPr lang="en-GB" b="1" dirty="0" smtClean="0">
                <a:solidFill>
                  <a:srgbClr val="FFC000"/>
                </a:solidFill>
              </a:rPr>
              <a:t>teleological </a:t>
            </a:r>
            <a:r>
              <a:rPr lang="en-GB" dirty="0" smtClean="0"/>
              <a:t>conception of history, whereby all thoughts and ideas were destined towards a logical endpoint</a:t>
            </a:r>
          </a:p>
          <a:p>
            <a:pPr marL="171450" lvl="2" indent="-171450" eaLnBrk="1" fontAlgn="auto" hangingPunct="1">
              <a:spcBef>
                <a:spcPts val="0"/>
              </a:spcBef>
              <a:spcAft>
                <a:spcPts val="0"/>
              </a:spcAft>
              <a:buFont typeface="Arial" panose="020B0604020202020204" pitchFamily="34" charset="0"/>
              <a:buChar char="•"/>
              <a:defRPr/>
            </a:pPr>
            <a:endParaRPr lang="en-GB" dirty="0" smtClean="0"/>
          </a:p>
          <a:p>
            <a:pPr marL="171450" lvl="2" indent="-171450" eaLnBrk="1" fontAlgn="auto" hangingPunct="1">
              <a:spcBef>
                <a:spcPts val="0"/>
              </a:spcBef>
              <a:spcAft>
                <a:spcPts val="0"/>
              </a:spcAft>
              <a:buFont typeface="Arial" panose="020B0604020202020204" pitchFamily="34" charset="0"/>
              <a:buChar char="•"/>
              <a:defRPr/>
            </a:pPr>
            <a:r>
              <a:rPr lang="en-GB" dirty="0" smtClean="0"/>
              <a:t>He believed in history as having – or at least that it ought to have – a forward momentum whereby a more perfect society might be realised</a:t>
            </a:r>
          </a:p>
          <a:p>
            <a:pPr marL="171450" lvl="2" indent="-171450" eaLnBrk="1" fontAlgn="auto" hangingPunct="1">
              <a:spcBef>
                <a:spcPts val="0"/>
              </a:spcBef>
              <a:spcAft>
                <a:spcPts val="0"/>
              </a:spcAft>
              <a:buFont typeface="Arial" panose="020B0604020202020204" pitchFamily="34" charset="0"/>
              <a:buChar char="•"/>
              <a:defRPr/>
            </a:pPr>
            <a:endParaRPr lang="en-GB" dirty="0" smtClean="0"/>
          </a:p>
          <a:p>
            <a:pPr marL="171450" lvl="2" indent="-171450" eaLnBrk="1" fontAlgn="auto" hangingPunct="1">
              <a:spcBef>
                <a:spcPts val="0"/>
              </a:spcBef>
              <a:spcAft>
                <a:spcPts val="0"/>
              </a:spcAft>
              <a:buFont typeface="Arial" panose="020B0604020202020204" pitchFamily="34" charset="0"/>
              <a:buChar char="•"/>
              <a:defRPr/>
            </a:pPr>
            <a:r>
              <a:rPr lang="en-GB" dirty="0" smtClean="0"/>
              <a:t>As the quote onscreen suggests, Hegel felt that “The history of the world is none other than the </a:t>
            </a:r>
            <a:r>
              <a:rPr lang="en-GB" dirty="0" smtClean="0">
                <a:solidFill>
                  <a:srgbClr val="FFFF00"/>
                </a:solidFill>
              </a:rPr>
              <a:t>progress</a:t>
            </a:r>
            <a:r>
              <a:rPr lang="en-GB" dirty="0" smtClean="0"/>
              <a:t> of the consciousness of freedom.”</a:t>
            </a:r>
          </a:p>
          <a:p>
            <a:pPr eaLnBrk="1" fontAlgn="auto" hangingPunct="1">
              <a:spcBef>
                <a:spcPts val="0"/>
              </a:spcBef>
              <a:spcAft>
                <a:spcPts val="0"/>
              </a:spcAft>
              <a:buFont typeface="Arial" panose="020B0604020202020204" pitchFamily="34" charset="0"/>
              <a:buNone/>
              <a:defRPr/>
            </a:pPr>
            <a:endParaRPr lang="en-GB" dirty="0" smtClean="0"/>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85DAC60A-F1AF-4FF7-9FFA-5E0288A7040C}" type="slidenum">
              <a:rPr lang="en-GB" altLang="en-US">
                <a:solidFill>
                  <a:srgbClr val="000000"/>
                </a:solidFill>
              </a:rPr>
              <a:pPr/>
              <a:t>26</a:t>
            </a:fld>
            <a:endParaRPr lang="en-GB" altLang="en-US">
              <a:solidFill>
                <a:srgbClr val="000000"/>
              </a:solidFill>
            </a:endParaRPr>
          </a:p>
        </p:txBody>
      </p:sp>
    </p:spTree>
    <p:extLst>
      <p:ext uri="{BB962C8B-B14F-4D97-AF65-F5344CB8AC3E}">
        <p14:creationId xmlns:p14="http://schemas.microsoft.com/office/powerpoint/2010/main" val="36004560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fontAlgn="auto" hangingPunct="1">
              <a:spcBef>
                <a:spcPts val="0"/>
              </a:spcBef>
              <a:spcAft>
                <a:spcPts val="0"/>
              </a:spcAft>
              <a:buFont typeface="Arial" panose="020B0604020202020204" pitchFamily="34" charset="0"/>
              <a:buChar char="•"/>
              <a:defRPr/>
            </a:pPr>
            <a:r>
              <a:rPr lang="en-GB" dirty="0" smtClean="0"/>
              <a:t>Perhaps the most critical contribution Hegel made to the philosophy of history was, though, his understanding and theorising of the concept of dialectics</a:t>
            </a:r>
          </a:p>
          <a:p>
            <a:pPr marL="171450" indent="-171450" eaLnBrk="1" fontAlgn="auto" hangingPunct="1">
              <a:spcBef>
                <a:spcPts val="0"/>
              </a:spcBef>
              <a:spcAft>
                <a:spcPts val="0"/>
              </a:spcAft>
              <a:buFont typeface="Arial" panose="020B0604020202020204" pitchFamily="34" charset="0"/>
              <a:buChar char="•"/>
              <a:defRPr/>
            </a:pPr>
            <a:endParaRPr lang="en-GB" dirty="0" smtClean="0"/>
          </a:p>
          <a:p>
            <a:pPr marL="171450" indent="-171450" eaLnBrk="1" fontAlgn="auto" hangingPunct="1">
              <a:spcBef>
                <a:spcPts val="0"/>
              </a:spcBef>
              <a:spcAft>
                <a:spcPts val="0"/>
              </a:spcAft>
              <a:buFont typeface="Arial" panose="020B0604020202020204" pitchFamily="34" charset="0"/>
              <a:buChar char="•"/>
              <a:defRPr/>
            </a:pPr>
            <a:r>
              <a:rPr lang="en-GB" dirty="0" smtClean="0"/>
              <a:t>At the risk of gross oversimplification, dialectics is the study of opposing forces and tendencies.</a:t>
            </a:r>
          </a:p>
          <a:p>
            <a:pPr marL="171450" indent="-171450" eaLnBrk="1" fontAlgn="auto" hangingPunct="1">
              <a:spcBef>
                <a:spcPts val="0"/>
              </a:spcBef>
              <a:spcAft>
                <a:spcPts val="0"/>
              </a:spcAft>
              <a:buFont typeface="Arial" panose="020B0604020202020204" pitchFamily="34" charset="0"/>
              <a:buChar char="•"/>
              <a:defRPr/>
            </a:pPr>
            <a:endParaRPr lang="en-GB" dirty="0" smtClean="0"/>
          </a:p>
          <a:p>
            <a:pPr marL="171450" indent="-171450" eaLnBrk="1" fontAlgn="auto" hangingPunct="1">
              <a:spcBef>
                <a:spcPts val="0"/>
              </a:spcBef>
              <a:spcAft>
                <a:spcPts val="0"/>
              </a:spcAft>
              <a:buFont typeface="Arial" panose="020B0604020202020204" pitchFamily="34" charset="0"/>
              <a:buChar char="•"/>
              <a:defRPr/>
            </a:pPr>
            <a:r>
              <a:rPr lang="en-GB" dirty="0" smtClean="0"/>
              <a:t>Hegelian dialectics posits that a particular thing necessarily has its opposite in a second opposite thing, and that the differences between these are able to be reconciled in a third thing. </a:t>
            </a:r>
          </a:p>
          <a:p>
            <a:pPr eaLnBrk="1" fontAlgn="auto" hangingPunct="1">
              <a:spcBef>
                <a:spcPts val="0"/>
              </a:spcBef>
              <a:spcAft>
                <a:spcPts val="0"/>
              </a:spcAft>
              <a:buFont typeface="Arial" panose="020B0604020202020204" pitchFamily="34" charset="0"/>
              <a:buNone/>
              <a:defRPr/>
            </a:pPr>
            <a:r>
              <a:rPr lang="en-GB" dirty="0" smtClean="0"/>
              <a:t> </a:t>
            </a:r>
          </a:p>
          <a:p>
            <a:pPr marL="171450" indent="-171450" eaLnBrk="1" fontAlgn="auto" hangingPunct="1">
              <a:spcBef>
                <a:spcPts val="0"/>
              </a:spcBef>
              <a:spcAft>
                <a:spcPts val="0"/>
              </a:spcAft>
              <a:buFont typeface="Arial" panose="020B0604020202020204" pitchFamily="34" charset="0"/>
              <a:buChar char="•"/>
              <a:defRPr/>
            </a:pPr>
            <a:r>
              <a:rPr lang="en-GB" dirty="0" smtClean="0"/>
              <a:t>In terms used in scholarly discourse, this means that a thesis gives rise to its own contradiction in the form of an antithesis, with their tensions eventually resolvable in a synthesis. </a:t>
            </a:r>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27</a:t>
            </a:fld>
            <a:endParaRPr lang="en-GB" dirty="0">
              <a:solidFill>
                <a:prstClr val="black"/>
              </a:solidFill>
            </a:endParaRPr>
          </a:p>
        </p:txBody>
      </p:sp>
    </p:spTree>
    <p:extLst>
      <p:ext uri="{BB962C8B-B14F-4D97-AF65-F5344CB8AC3E}">
        <p14:creationId xmlns:p14="http://schemas.microsoft.com/office/powerpoint/2010/main" val="226479083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fontAlgn="auto" hangingPunct="1">
              <a:spcBef>
                <a:spcPts val="0"/>
              </a:spcBef>
              <a:spcAft>
                <a:spcPts val="0"/>
              </a:spcAft>
              <a:buFont typeface="Arial" panose="020B0604020202020204" pitchFamily="34" charset="0"/>
              <a:buChar char="•"/>
              <a:defRPr/>
            </a:pPr>
            <a:r>
              <a:rPr lang="en-GB" dirty="0" smtClean="0"/>
              <a:t>Perhaps the most critical contribution Hegel made to the philosophy of history was, though, his understanding and theorising of the concept of dialectics</a:t>
            </a:r>
          </a:p>
          <a:p>
            <a:pPr marL="171450" indent="-171450" eaLnBrk="1" fontAlgn="auto" hangingPunct="1">
              <a:spcBef>
                <a:spcPts val="0"/>
              </a:spcBef>
              <a:spcAft>
                <a:spcPts val="0"/>
              </a:spcAft>
              <a:buFont typeface="Arial" panose="020B0604020202020204" pitchFamily="34" charset="0"/>
              <a:buChar char="•"/>
              <a:defRPr/>
            </a:pPr>
            <a:endParaRPr lang="en-GB" dirty="0" smtClean="0"/>
          </a:p>
          <a:p>
            <a:pPr marL="171450" indent="-171450" eaLnBrk="1" fontAlgn="auto" hangingPunct="1">
              <a:spcBef>
                <a:spcPts val="0"/>
              </a:spcBef>
              <a:spcAft>
                <a:spcPts val="0"/>
              </a:spcAft>
              <a:buFont typeface="Arial" panose="020B0604020202020204" pitchFamily="34" charset="0"/>
              <a:buChar char="•"/>
              <a:defRPr/>
            </a:pPr>
            <a:r>
              <a:rPr lang="en-GB" dirty="0" smtClean="0"/>
              <a:t>At the risk of gross oversimplification, dialectics is the study of opposing forces and tendencies.</a:t>
            </a:r>
          </a:p>
          <a:p>
            <a:pPr marL="171450" indent="-171450" eaLnBrk="1" fontAlgn="auto" hangingPunct="1">
              <a:spcBef>
                <a:spcPts val="0"/>
              </a:spcBef>
              <a:spcAft>
                <a:spcPts val="0"/>
              </a:spcAft>
              <a:buFont typeface="Arial" panose="020B0604020202020204" pitchFamily="34" charset="0"/>
              <a:buChar char="•"/>
              <a:defRPr/>
            </a:pPr>
            <a:endParaRPr lang="en-GB" dirty="0" smtClean="0"/>
          </a:p>
          <a:p>
            <a:pPr marL="171450" indent="-171450" eaLnBrk="1" fontAlgn="auto" hangingPunct="1">
              <a:spcBef>
                <a:spcPts val="0"/>
              </a:spcBef>
              <a:spcAft>
                <a:spcPts val="0"/>
              </a:spcAft>
              <a:buFont typeface="Arial" panose="020B0604020202020204" pitchFamily="34" charset="0"/>
              <a:buChar char="•"/>
              <a:defRPr/>
            </a:pPr>
            <a:r>
              <a:rPr lang="en-GB" dirty="0" smtClean="0"/>
              <a:t>Hegelian dialectics posits that a particular thing necessarily has its opposite in a second opposite thing, and that the differences between these are able to be reconciled in a third thing. </a:t>
            </a:r>
          </a:p>
          <a:p>
            <a:pPr eaLnBrk="1" fontAlgn="auto" hangingPunct="1">
              <a:spcBef>
                <a:spcPts val="0"/>
              </a:spcBef>
              <a:spcAft>
                <a:spcPts val="0"/>
              </a:spcAft>
              <a:buFont typeface="Arial" panose="020B0604020202020204" pitchFamily="34" charset="0"/>
              <a:buNone/>
              <a:defRPr/>
            </a:pPr>
            <a:r>
              <a:rPr lang="en-GB" dirty="0" smtClean="0"/>
              <a:t> </a:t>
            </a:r>
          </a:p>
          <a:p>
            <a:pPr marL="171450" indent="-171450" eaLnBrk="1" fontAlgn="auto" hangingPunct="1">
              <a:spcBef>
                <a:spcPts val="0"/>
              </a:spcBef>
              <a:spcAft>
                <a:spcPts val="0"/>
              </a:spcAft>
              <a:buFont typeface="Arial" panose="020B0604020202020204" pitchFamily="34" charset="0"/>
              <a:buChar char="•"/>
              <a:defRPr/>
            </a:pPr>
            <a:r>
              <a:rPr lang="en-GB" dirty="0" smtClean="0"/>
              <a:t>In terms used in scholarly discourse, this means that a thesis gives rise to its own contradiction in the form of an antithesis, with their tensions eventually resolvable in a synthesis. </a:t>
            </a:r>
          </a:p>
          <a:p>
            <a:pPr marL="171450" indent="-171450" eaLnBrk="1" fontAlgn="auto" hangingPunct="1">
              <a:spcBef>
                <a:spcPts val="0"/>
              </a:spcBef>
              <a:spcAft>
                <a:spcPts val="0"/>
              </a:spcAft>
              <a:buFont typeface="Arial" panose="020B0604020202020204" pitchFamily="34" charset="0"/>
              <a:buChar char="•"/>
              <a:defRPr/>
            </a:pPr>
            <a:endParaRPr lang="en-GB" dirty="0" smtClean="0"/>
          </a:p>
          <a:p>
            <a:pPr eaLnBrk="1" fontAlgn="auto" hangingPunct="1">
              <a:spcBef>
                <a:spcPts val="0"/>
              </a:spcBef>
              <a:spcAft>
                <a:spcPts val="0"/>
              </a:spcAft>
              <a:buFont typeface="Arial" panose="020B0604020202020204" pitchFamily="34" charset="0"/>
              <a:buNone/>
              <a:defRPr/>
            </a:pPr>
            <a:endParaRPr lang="en-GB" dirty="0" smtClean="0"/>
          </a:p>
          <a:p>
            <a:pPr eaLnBrk="1" fontAlgn="auto" hangingPunct="1">
              <a:spcBef>
                <a:spcPts val="0"/>
              </a:spcBef>
              <a:spcAft>
                <a:spcPts val="0"/>
              </a:spcAft>
              <a:buFont typeface="Arial" panose="020B0604020202020204" pitchFamily="34" charset="0"/>
              <a:buNone/>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28</a:t>
            </a:fld>
            <a:endParaRPr lang="en-GB" dirty="0">
              <a:solidFill>
                <a:prstClr val="black"/>
              </a:solidFill>
            </a:endParaRPr>
          </a:p>
        </p:txBody>
      </p:sp>
    </p:spTree>
    <p:extLst>
      <p:ext uri="{BB962C8B-B14F-4D97-AF65-F5344CB8AC3E}">
        <p14:creationId xmlns:p14="http://schemas.microsoft.com/office/powerpoint/2010/main" val="29501692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And</a:t>
            </a:r>
            <a:r>
              <a:rPr lang="en-GB" baseline="0" dirty="0" smtClean="0"/>
              <a:t> it’s here we can again turn to Ryan Gosling in </a:t>
            </a:r>
            <a:r>
              <a:rPr lang="en-GB" i="1" baseline="0" dirty="0" smtClean="0"/>
              <a:t>Half Nelson</a:t>
            </a:r>
            <a:endParaRPr lang="en-US" dirty="0"/>
          </a:p>
        </p:txBody>
      </p:sp>
      <p:sp>
        <p:nvSpPr>
          <p:cNvPr id="4" name="Slide Number Placeholder 3"/>
          <p:cNvSpPr>
            <a:spLocks noGrp="1"/>
          </p:cNvSpPr>
          <p:nvPr>
            <p:ph type="sldNum" sz="quarter" idx="10"/>
          </p:nvPr>
        </p:nvSpPr>
        <p:spPr/>
        <p:txBody>
          <a:bodyPr/>
          <a:lstStyle/>
          <a:p>
            <a:fld id="{4D8EA4C1-05AD-4BB8-9A35-14E47CFC5CA0}" type="slidenum">
              <a:rPr lang="en-US" smtClean="0"/>
              <a:t>29</a:t>
            </a:fld>
            <a:endParaRPr lang="en-US"/>
          </a:p>
        </p:txBody>
      </p:sp>
    </p:spTree>
    <p:extLst>
      <p:ext uri="{BB962C8B-B14F-4D97-AF65-F5344CB8AC3E}">
        <p14:creationId xmlns:p14="http://schemas.microsoft.com/office/powerpoint/2010/main" val="13025513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spcBef>
                <a:spcPct val="0"/>
              </a:spcBef>
              <a:buFontTx/>
              <a:buChar char="•"/>
            </a:pPr>
            <a:r>
              <a:rPr lang="en-GB" altLang="en-US" dirty="0" smtClean="0"/>
              <a:t>A lasting influence of Hegelian dialectics was its influence on the classic ideas of Karl Marx, the most influential philosopher of history to emerge from the 19th century.</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Marx became a convert to Hegel’s ideas in the 1830s,  beginning his academic career as a student of law before switching to Philosophy at the University of Berlin in 1836</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There, Marx became a member of a group dubbed the Young Hegelians, a group of individuals taken with Hegel’s ideas and its radical political implications.</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Having gained a philosophy doctorate in 1841, Marx became increasingly interested in left-wing politics, adopting a bohemian, anti-establishment lifestyle which brought him into conflict with the </a:t>
            </a:r>
            <a:r>
              <a:rPr lang="en-GB" altLang="en-US" dirty="0" smtClean="0">
                <a:solidFill>
                  <a:srgbClr val="FFFFFF"/>
                </a:solidFill>
              </a:rPr>
              <a:t>increasingly conservative climate of the German states during the reign of Kaiser Friedrich Wilhelm IV.</a:t>
            </a:r>
          </a:p>
          <a:p>
            <a:pPr marL="171450" indent="-171450" eaLnBrk="1" hangingPunct="1">
              <a:spcBef>
                <a:spcPct val="0"/>
              </a:spcBef>
              <a:buFontTx/>
              <a:buChar char="•"/>
            </a:pPr>
            <a:endParaRPr lang="en-GB" altLang="en-US" dirty="0" smtClean="0">
              <a:solidFill>
                <a:srgbClr val="FFFFFF"/>
              </a:solidFill>
            </a:endParaRPr>
          </a:p>
          <a:p>
            <a:pPr marL="171450" indent="-171450" eaLnBrk="1" hangingPunct="1">
              <a:spcBef>
                <a:spcPct val="0"/>
              </a:spcBef>
              <a:buFontTx/>
              <a:buChar char="•"/>
            </a:pPr>
            <a:r>
              <a:rPr lang="en-GB" altLang="en-US" dirty="0" smtClean="0">
                <a:solidFill>
                  <a:srgbClr val="FFFFFF"/>
                </a:solidFill>
              </a:rPr>
              <a:t>Marx exiled himself to Paris, become the editor of a radical newspaper.</a:t>
            </a:r>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30</a:t>
            </a:fld>
            <a:endParaRPr lang="en-GB" dirty="0">
              <a:solidFill>
                <a:prstClr val="black"/>
              </a:solidFill>
            </a:endParaRPr>
          </a:p>
        </p:txBody>
      </p:sp>
    </p:spTree>
    <p:extLst>
      <p:ext uri="{BB962C8B-B14F-4D97-AF65-F5344CB8AC3E}">
        <p14:creationId xmlns:p14="http://schemas.microsoft.com/office/powerpoint/2010/main" val="27256299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spcBef>
                <a:spcPct val="0"/>
              </a:spcBef>
              <a:buFontTx/>
              <a:buChar char="•"/>
            </a:pPr>
            <a:r>
              <a:rPr lang="en-GB" altLang="en-US" dirty="0" smtClean="0"/>
              <a:t>In Paris, Marx entered the defining relationship of his life, becoming close friends with Friedrich Engels, a fellow Prussian and yet another University of Berlin alumnus</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Engels as Marx ‘patron’ – wealth; Condition</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Marx and Engels would be </a:t>
            </a:r>
            <a:r>
              <a:rPr lang="en-GB" altLang="en-US" dirty="0" smtClean="0">
                <a:solidFill>
                  <a:srgbClr val="FFFFFF"/>
                </a:solidFill>
              </a:rPr>
              <a:t>involved in establishment of the Communist League, an international association of workers.</a:t>
            </a:r>
          </a:p>
          <a:p>
            <a:pPr marL="171450" indent="-171450" eaLnBrk="1" hangingPunct="1">
              <a:spcBef>
                <a:spcPct val="0"/>
              </a:spcBef>
              <a:buFontTx/>
              <a:buChar char="•"/>
            </a:pPr>
            <a:endParaRPr lang="en-GB" altLang="en-US" dirty="0" smtClean="0">
              <a:solidFill>
                <a:srgbClr val="FFFFFF"/>
              </a:solidFill>
            </a:endParaRPr>
          </a:p>
          <a:p>
            <a:pPr marL="171450" indent="-171450" eaLnBrk="1" hangingPunct="1">
              <a:spcBef>
                <a:spcPct val="0"/>
              </a:spcBef>
              <a:buFontTx/>
              <a:buChar char="•"/>
            </a:pPr>
            <a:r>
              <a:rPr lang="en-GB" altLang="en-US" dirty="0" smtClean="0">
                <a:solidFill>
                  <a:srgbClr val="FFFFFF"/>
                </a:solidFill>
              </a:rPr>
              <a:t>In 1848, Marx and Engels published </a:t>
            </a:r>
            <a:r>
              <a:rPr lang="en-GB" altLang="en-US" i="1" dirty="0" smtClean="0">
                <a:solidFill>
                  <a:srgbClr val="FFFFFF"/>
                </a:solidFill>
              </a:rPr>
              <a:t>The Communist Manifesto </a:t>
            </a:r>
            <a:r>
              <a:rPr lang="en-GB" altLang="en-US" dirty="0" smtClean="0">
                <a:solidFill>
                  <a:srgbClr val="FFFFFF"/>
                </a:solidFill>
              </a:rPr>
              <a:t>in London – shortly before February Revolution in France, and swathe of radical revolutions in Europe which seemed to confirm some of its conclusions.</a:t>
            </a:r>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31</a:t>
            </a:fld>
            <a:endParaRPr lang="en-GB" dirty="0">
              <a:solidFill>
                <a:prstClr val="black"/>
              </a:solidFill>
            </a:endParaRPr>
          </a:p>
        </p:txBody>
      </p:sp>
    </p:spTree>
    <p:extLst>
      <p:ext uri="{BB962C8B-B14F-4D97-AF65-F5344CB8AC3E}">
        <p14:creationId xmlns:p14="http://schemas.microsoft.com/office/powerpoint/2010/main" val="45801854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spcBef>
                <a:spcPct val="0"/>
              </a:spcBef>
              <a:buFontTx/>
              <a:buChar char="•"/>
            </a:pPr>
            <a:r>
              <a:rPr lang="en-GB" altLang="en-US" dirty="0" smtClean="0"/>
              <a:t>For our purposes, the significance of The Communist Manifesto is its status as a supreme example of dialectical thinking, interpreting the entirety of human history as being the story of competition between opposing forces – those of social classes.</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The opening lines of the manifesto declared: “</a:t>
            </a:r>
            <a:r>
              <a:rPr lang="en-GB" altLang="en-US" b="1" dirty="0" smtClean="0"/>
              <a:t>The history of all hitherto existing society is the history of class struggles</a:t>
            </a:r>
            <a:r>
              <a:rPr lang="en-GB" altLang="en-US" dirty="0" smtClean="0"/>
              <a:t>. Freeman and slave, patrician and plebeian, lord and serf, guild-master and oppressed, stood in </a:t>
            </a:r>
            <a:r>
              <a:rPr lang="en-GB" altLang="en-US" b="1" dirty="0" smtClean="0"/>
              <a:t>constant opposition </a:t>
            </a:r>
            <a:r>
              <a:rPr lang="en-GB" altLang="en-US" dirty="0" smtClean="0"/>
              <a:t>to one another, carried on an uninterrupted – now hidden, now open – fight that </a:t>
            </a:r>
            <a:r>
              <a:rPr lang="en-GB" altLang="en-US" i="1" dirty="0" smtClean="0"/>
              <a:t>each time ended either in a revolutionary reconstitution of society at large or in the common ruin of contending classes.</a:t>
            </a:r>
            <a:r>
              <a:rPr lang="en-GB" altLang="en-US" dirty="0" smtClean="0"/>
              <a:t>”</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For Marx and Engels, then, history can be explained as a dialectical struggle between opposing forces, and in particular the inevitable hostility between the interests of elites and the masses – between the ruling classes and subservient classes.</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In their age, this equated to the differences between the industrial bourgeoisie – the wealthy owners of manufacturing businesses – and the proletariat, whose lot it was to work in service of the bourgeoisie.</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The end result of such tension would be “a revolutionary reconstitution of society at large or in the common ruin of contending classes,” which for Marx and Engels meant the inevitability of the defeat of the bourgeoisie by the proletariat and the formation of a Communist society.</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In this sense, Communism was the ultimate synthesis of the history of dialectical oppositions </a:t>
            </a:r>
          </a:p>
          <a:p>
            <a:pPr marL="171450" indent="-171450" eaLnBrk="1" hangingPunct="1">
              <a:spcBef>
                <a:spcPct val="0"/>
              </a:spcBef>
              <a:buFontTx/>
              <a:buChar char="•"/>
            </a:pPr>
            <a:endParaRPr lang="en-GB" altLang="en-US" dirty="0" smtClean="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32</a:t>
            </a:fld>
            <a:endParaRPr lang="en-GB" dirty="0">
              <a:solidFill>
                <a:prstClr val="black"/>
              </a:solidFill>
            </a:endParaRPr>
          </a:p>
        </p:txBody>
      </p:sp>
    </p:spTree>
    <p:extLst>
      <p:ext uri="{BB962C8B-B14F-4D97-AF65-F5344CB8AC3E}">
        <p14:creationId xmlns:p14="http://schemas.microsoft.com/office/powerpoint/2010/main" val="1259554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Remarkably,</a:t>
            </a:r>
            <a:r>
              <a:rPr lang="en-GB" baseline="0" dirty="0" smtClean="0"/>
              <a:t> within months of the publication of </a:t>
            </a:r>
            <a:r>
              <a:rPr lang="en-GB" i="1" baseline="0" dirty="0" smtClean="0"/>
              <a:t>The Communist Manifesto</a:t>
            </a:r>
            <a:r>
              <a:rPr lang="en-GB" i="0" baseline="0" dirty="0" smtClean="0"/>
              <a:t>, Marx and Engels’ ideas seemed to gain a measure of confirmation by historical events</a:t>
            </a:r>
          </a:p>
          <a:p>
            <a:pPr marL="171450" indent="-171450">
              <a:buFont typeface="Arial" panose="020B0604020202020204" pitchFamily="34" charset="0"/>
              <a:buChar char="•"/>
            </a:pPr>
            <a:endParaRPr lang="en-GB" i="0" baseline="0" dirty="0" smtClean="0"/>
          </a:p>
          <a:p>
            <a:pPr marL="171450" indent="-171450">
              <a:buFont typeface="Arial" panose="020B0604020202020204" pitchFamily="34" charset="0"/>
              <a:buChar char="•"/>
            </a:pPr>
            <a:r>
              <a:rPr lang="en-GB" i="0" baseline="0" dirty="0" smtClean="0"/>
              <a:t>Revolutions in Europe</a:t>
            </a:r>
          </a:p>
          <a:p>
            <a:pPr marL="171450" indent="-171450">
              <a:buFont typeface="Arial" panose="020B0604020202020204" pitchFamily="34" charset="0"/>
              <a:buChar char="•"/>
            </a:pPr>
            <a:endParaRPr lang="en-GB" i="0" baseline="0" dirty="0" smtClean="0"/>
          </a:p>
          <a:p>
            <a:pPr marL="171450" indent="-171450">
              <a:buFont typeface="Arial" panose="020B0604020202020204" pitchFamily="34" charset="0"/>
              <a:buChar char="•"/>
            </a:pPr>
            <a:r>
              <a:rPr lang="en-GB" i="0" baseline="0" dirty="0" smtClean="0"/>
              <a:t>BUT FAILURE LED TO … </a:t>
            </a:r>
          </a:p>
          <a:p>
            <a:pPr marL="171450" indent="-171450">
              <a:buFont typeface="Arial" panose="020B0604020202020204" pitchFamily="34" charset="0"/>
              <a:buChar char="•"/>
            </a:pPr>
            <a:endParaRPr lang="en-GB" i="0" baseline="0" dirty="0" smtClean="0"/>
          </a:p>
          <a:p>
            <a:pPr marL="171450" indent="-171450">
              <a:buFont typeface="Arial" panose="020B0604020202020204" pitchFamily="34" charset="0"/>
              <a:buChar char="•"/>
            </a:pPr>
            <a:r>
              <a:rPr lang="en-GB" i="0" baseline="0" dirty="0" smtClean="0"/>
              <a:t>A number of key contributions – including studies of history as well as grander theoretical texts </a:t>
            </a:r>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33</a:t>
            </a:fld>
            <a:endParaRPr lang="en-GB" dirty="0">
              <a:solidFill>
                <a:prstClr val="black"/>
              </a:solidFill>
            </a:endParaRPr>
          </a:p>
        </p:txBody>
      </p:sp>
    </p:spTree>
    <p:extLst>
      <p:ext uri="{BB962C8B-B14F-4D97-AF65-F5344CB8AC3E}">
        <p14:creationId xmlns:p14="http://schemas.microsoft.com/office/powerpoint/2010/main" val="235775475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Bequeathed</a:t>
            </a:r>
            <a:r>
              <a:rPr lang="en-GB" baseline="0" dirty="0" smtClean="0"/>
              <a:t> a number of key concepts like those on screen …</a:t>
            </a:r>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34</a:t>
            </a:fld>
            <a:endParaRPr lang="en-GB" dirty="0">
              <a:solidFill>
                <a:prstClr val="black"/>
              </a:solidFill>
            </a:endParaRPr>
          </a:p>
        </p:txBody>
      </p:sp>
    </p:spTree>
    <p:extLst>
      <p:ext uri="{BB962C8B-B14F-4D97-AF65-F5344CB8AC3E}">
        <p14:creationId xmlns:p14="http://schemas.microsoft.com/office/powerpoint/2010/main" val="302566983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Ideas</a:t>
            </a:r>
            <a:r>
              <a:rPr lang="en-GB" baseline="0" dirty="0" smtClean="0"/>
              <a:t> of history influenced ….</a:t>
            </a:r>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35</a:t>
            </a:fld>
            <a:endParaRPr lang="en-GB" dirty="0">
              <a:solidFill>
                <a:prstClr val="black"/>
              </a:solidFill>
            </a:endParaRPr>
          </a:p>
        </p:txBody>
      </p:sp>
    </p:spTree>
    <p:extLst>
      <p:ext uri="{BB962C8B-B14F-4D97-AF65-F5344CB8AC3E}">
        <p14:creationId xmlns:p14="http://schemas.microsoft.com/office/powerpoint/2010/main" val="20791604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AD46282B-07DC-4B1A-A223-8DADEA6C1BE7}" type="datetimeFigureOut">
              <a:rPr lang="en-GB" smtClean="0">
                <a:solidFill>
                  <a:prstClr val="white">
                    <a:tint val="75000"/>
                  </a:prstClr>
                </a:solidFill>
              </a:rPr>
              <a:pPr>
                <a:defRPr/>
              </a:pPr>
              <a:t>09/10/2017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68A65ECA-16F1-49A3-B4C6-52DF0772D103}"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1379674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F099534-DB60-47E7-85C3-831325081025}" type="datetimeFigureOut">
              <a:rPr lang="en-GB" smtClean="0">
                <a:solidFill>
                  <a:prstClr val="white">
                    <a:tint val="75000"/>
                  </a:prstClr>
                </a:solidFill>
              </a:rPr>
              <a:pPr>
                <a:defRPr/>
              </a:pPr>
              <a:t>09/10/2017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E23EFBE4-6C88-4F97-B3C0-C65AFCB3E350}"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1285954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321B2DE0-323E-41E0-A015-A2383775465A}" type="datetimeFigureOut">
              <a:rPr lang="en-GB" smtClean="0">
                <a:solidFill>
                  <a:prstClr val="white">
                    <a:tint val="75000"/>
                  </a:prstClr>
                </a:solidFill>
              </a:rPr>
              <a:pPr>
                <a:defRPr/>
              </a:pPr>
              <a:t>09/10/2017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E3CA8E2B-9DEF-4E6F-94E5-4942DC49B9AD}"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10720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D1983A5A-CE29-40C8-A81A-1118E61CCDD9}" type="datetimeFigureOut">
              <a:rPr lang="en-GB" smtClean="0">
                <a:solidFill>
                  <a:prstClr val="white">
                    <a:tint val="75000"/>
                  </a:prstClr>
                </a:solidFill>
              </a:rPr>
              <a:pPr>
                <a:defRPr/>
              </a:pPr>
              <a:t>09/10/2017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9882B2E4-C6CF-4509-8F16-9DEBB3121C30}"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38440900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E12A687A-873F-43BE-B6D7-4540B5140506}" type="datetimeFigureOut">
              <a:rPr lang="en-GB" smtClean="0">
                <a:solidFill>
                  <a:prstClr val="white">
                    <a:tint val="75000"/>
                  </a:prstClr>
                </a:solidFill>
              </a:rPr>
              <a:pPr>
                <a:defRPr/>
              </a:pPr>
              <a:t>09/10/2017</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pPr>
              <a:defRPr/>
            </a:pPr>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4ECDC166-5363-4CB2-9257-8EF3619C342F}"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3081442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27EABCE0-C169-463B-A95C-22BF0BC652EF}" type="datetimeFigureOut">
              <a:rPr lang="en-GB" smtClean="0">
                <a:solidFill>
                  <a:prstClr val="white">
                    <a:tint val="75000"/>
                  </a:prstClr>
                </a:solidFill>
              </a:rPr>
              <a:pPr>
                <a:defRPr/>
              </a:pPr>
              <a:t>09/10/2017</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pPr>
              <a:defRPr/>
            </a:pPr>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0C872926-C3CB-43A4-81E7-702D1FC15C7E}"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1083978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7BC718C9-5530-4FF0-B13B-C4472450141B}" type="datetimeFigureOut">
              <a:rPr lang="en-GB" smtClean="0">
                <a:solidFill>
                  <a:prstClr val="white">
                    <a:tint val="75000"/>
                  </a:prstClr>
                </a:solidFill>
              </a:rPr>
              <a:pPr>
                <a:defRPr/>
              </a:pPr>
              <a:t>09/10/2017</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pPr>
              <a:defRPr/>
            </a:pPr>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C2A7CA87-0F5C-430D-98CB-13A893D10ABA}"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1281522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B132E02F-11FB-4A88-87B6-CD0E0C790C8B}" type="datetimeFigureOut">
              <a:rPr lang="en-GB" smtClean="0">
                <a:solidFill>
                  <a:prstClr val="white">
                    <a:tint val="75000"/>
                  </a:prstClr>
                </a:solidFill>
              </a:rPr>
              <a:pPr>
                <a:defRPr/>
              </a:pPr>
              <a:t>09/10/2017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5FA661-A77C-49D3-B5CA-C3CF6DA115FB}"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7427185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528E1AC2-A8FB-4D7F-B7CC-B48B21511016}" type="datetimeFigureOut">
              <a:rPr lang="en-GB" smtClean="0">
                <a:solidFill>
                  <a:prstClr val="white">
                    <a:tint val="75000"/>
                  </a:prstClr>
                </a:solidFill>
              </a:rPr>
              <a:pPr>
                <a:defRPr/>
              </a:pPr>
              <a:t>09/10/2017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5948F8D4-99C4-4499-8D6D-516C07D9EB7C}"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3860845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7FBBE0F-3FE9-407F-AC65-6DFC1346F985}" type="datetimeFigureOut">
              <a:rPr lang="en-GB" smtClean="0">
                <a:solidFill>
                  <a:prstClr val="white">
                    <a:tint val="75000"/>
                  </a:prstClr>
                </a:solidFill>
              </a:rPr>
              <a:pPr>
                <a:defRPr/>
              </a:pPr>
              <a:t>09/10/2017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983A585-92CF-4164-BB09-1478BB407D0A}"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42176856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F076EBE8-2C3C-4CDD-A119-8626AD7DFE62}" type="datetimeFigureOut">
              <a:rPr lang="en-GB" smtClean="0">
                <a:solidFill>
                  <a:prstClr val="white">
                    <a:tint val="75000"/>
                  </a:prstClr>
                </a:solidFill>
              </a:rPr>
              <a:pPr>
                <a:defRPr/>
              </a:pPr>
              <a:t>09/10/2017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584C5976-C180-4569-ADC4-BA0B4AFC5A74}"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38047845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40E40341-4E08-44BB-9334-30031AC6BB09}" type="datetimeFigureOut">
              <a:rPr lang="en-GB" smtClean="0">
                <a:solidFill>
                  <a:prstClr val="white">
                    <a:tint val="75000"/>
                  </a:prstClr>
                </a:solidFill>
              </a:rPr>
              <a:pPr>
                <a:defRPr/>
              </a:pPr>
              <a:t>09/10/2017</a:t>
            </a:fld>
            <a:endParaRPr lang="en-GB">
              <a:solidFill>
                <a:prstClr val="white">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solidFill>
                <a:prstClr val="white">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E2B244AC-D018-4E14-B55F-4E56C461D3F6}" type="slidenum">
              <a:rPr lang="en-GB" altLang="en-US" smtClean="0">
                <a:solidFill>
                  <a:prstClr val="white">
                    <a:tint val="75000"/>
                  </a:prstClr>
                </a:solidFill>
                <a:cs typeface="Arial" panose="020B0604020202020204" pitchFamily="34" charset="0"/>
              </a:rPr>
              <a:pPr fontAlgn="base">
                <a:spcBef>
                  <a:spcPct val="0"/>
                </a:spcBef>
                <a:spcAft>
                  <a:spcPct val="0"/>
                </a:spcAft>
              </a:pPr>
              <a:t>‹#›</a:t>
            </a:fld>
            <a:endParaRPr lang="en-GB" altLang="en-US" smtClean="0">
              <a:solidFill>
                <a:prstClr val="white">
                  <a:tint val="75000"/>
                </a:prstClr>
              </a:solidFill>
              <a:cs typeface="Arial" panose="020B0604020202020204" pitchFamily="34" charset="0"/>
            </a:endParaRPr>
          </a:p>
        </p:txBody>
      </p:sp>
    </p:spTree>
    <p:extLst>
      <p:ext uri="{BB962C8B-B14F-4D97-AF65-F5344CB8AC3E}">
        <p14:creationId xmlns:p14="http://schemas.microsoft.com/office/powerpoint/2010/main" val="413419702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8.jpg"/><Relationship Id="rId5" Type="http://schemas.openxmlformats.org/officeDocument/2006/relationships/image" Target="../media/image7.jpe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1.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jpe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7441" y="0"/>
            <a:ext cx="11234530" cy="1981557"/>
          </a:xfrm>
        </p:spPr>
        <p:txBody>
          <a:bodyPr wrap="square">
            <a:normAutofit fontScale="90000"/>
          </a:bodyPr>
          <a:lstStyle/>
          <a:p>
            <a:r>
              <a:rPr lang="en-GB" sz="3600" b="1" dirty="0" smtClean="0">
                <a:solidFill>
                  <a:prstClr val="white"/>
                </a:solidFill>
              </a:rPr>
              <a:t/>
            </a:r>
            <a:br>
              <a:rPr lang="en-GB" sz="3600" b="1" dirty="0" smtClean="0">
                <a:solidFill>
                  <a:prstClr val="white"/>
                </a:solidFill>
              </a:rPr>
            </a:br>
            <a:r>
              <a:rPr lang="en-GB" sz="3600" b="1" dirty="0" smtClean="0">
                <a:solidFill>
                  <a:prstClr val="white"/>
                </a:solidFill>
              </a:rPr>
              <a:t>AHSK5004  </a:t>
            </a:r>
            <a:r>
              <a:rPr lang="en-GB" sz="3600" b="1" dirty="0">
                <a:solidFill>
                  <a:prstClr val="white"/>
                </a:solidFill>
              </a:rPr>
              <a:t>Critical Perspectives (History and Medieval Studies)</a:t>
            </a:r>
            <a:br>
              <a:rPr lang="en-GB" sz="3600" b="1" dirty="0">
                <a:solidFill>
                  <a:prstClr val="white"/>
                </a:solidFill>
              </a:rPr>
            </a:br>
            <a:r>
              <a:rPr lang="en-GB" sz="3600" b="1" dirty="0" smtClean="0">
                <a:solidFill>
                  <a:srgbClr val="FFFF00"/>
                </a:solidFill>
              </a:rPr>
              <a:t>MARXISM and EMPIRICISM </a:t>
            </a:r>
            <a:r>
              <a:rPr lang="en-GB" sz="3600" dirty="0" smtClean="0">
                <a:solidFill>
                  <a:prstClr val="white"/>
                </a:solidFill>
              </a:rPr>
              <a:t>(Week </a:t>
            </a:r>
            <a:r>
              <a:rPr lang="en-GB" sz="3600" dirty="0">
                <a:solidFill>
                  <a:prstClr val="white"/>
                </a:solidFill>
              </a:rPr>
              <a:t>2 lecture)</a:t>
            </a:r>
            <a:r>
              <a:rPr lang="en-GB" sz="4000" dirty="0">
                <a:solidFill>
                  <a:prstClr val="white"/>
                </a:solidFill>
              </a:rPr>
              <a:t/>
            </a:r>
            <a:br>
              <a:rPr lang="en-GB" sz="4000" dirty="0">
                <a:solidFill>
                  <a:prstClr val="white"/>
                </a:solidFill>
              </a:rPr>
            </a:br>
            <a:endParaRPr lang="en-GB" dirty="0"/>
          </a:p>
        </p:txBody>
      </p:sp>
      <p:sp>
        <p:nvSpPr>
          <p:cNvPr id="3" name="Content Placeholder 2"/>
          <p:cNvSpPr>
            <a:spLocks noGrp="1"/>
          </p:cNvSpPr>
          <p:nvPr>
            <p:ph idx="1"/>
          </p:nvPr>
        </p:nvSpPr>
        <p:spPr>
          <a:xfrm>
            <a:off x="0" y="1416676"/>
            <a:ext cx="12191999" cy="5441324"/>
          </a:xfrm>
        </p:spPr>
        <p:txBody>
          <a:bodyPr lIns="720000" tIns="360000" rIns="720000" bIns="360000" numCol="2" spcCol="360000">
            <a:normAutofit fontScale="92500" lnSpcReduction="10000"/>
          </a:bodyPr>
          <a:lstStyle/>
          <a:p>
            <a:pPr marL="0" indent="0">
              <a:lnSpc>
                <a:spcPct val="120000"/>
              </a:lnSpc>
              <a:spcBef>
                <a:spcPts val="0"/>
              </a:spcBef>
              <a:buNone/>
            </a:pPr>
            <a:r>
              <a:rPr lang="en-GB" sz="2100" b="1" dirty="0" smtClean="0">
                <a:solidFill>
                  <a:prstClr val="white"/>
                </a:solidFill>
              </a:rPr>
              <a:t>1. What </a:t>
            </a:r>
            <a:r>
              <a:rPr lang="en-GB" sz="2100" b="1" dirty="0">
                <a:solidFill>
                  <a:prstClr val="white"/>
                </a:solidFill>
              </a:rPr>
              <a:t>is History?</a:t>
            </a:r>
          </a:p>
          <a:p>
            <a:pPr marL="285750" indent="-285750">
              <a:lnSpc>
                <a:spcPct val="120000"/>
              </a:lnSpc>
              <a:spcBef>
                <a:spcPts val="0"/>
              </a:spcBef>
              <a:buFontTx/>
              <a:buChar char="-"/>
            </a:pPr>
            <a:r>
              <a:rPr lang="en-GB" sz="2100" dirty="0" smtClean="0">
                <a:solidFill>
                  <a:prstClr val="white"/>
                </a:solidFill>
              </a:rPr>
              <a:t>EH </a:t>
            </a:r>
            <a:r>
              <a:rPr lang="en-GB" sz="2100" dirty="0" err="1" smtClean="0">
                <a:solidFill>
                  <a:prstClr val="white"/>
                </a:solidFill>
              </a:rPr>
              <a:t>Carr</a:t>
            </a:r>
            <a:endParaRPr lang="en-GB" sz="2100" dirty="0" smtClean="0">
              <a:solidFill>
                <a:prstClr val="white"/>
              </a:solidFill>
            </a:endParaRPr>
          </a:p>
          <a:p>
            <a:pPr marL="285750" indent="-285750">
              <a:lnSpc>
                <a:spcPct val="120000"/>
              </a:lnSpc>
              <a:spcBef>
                <a:spcPts val="0"/>
              </a:spcBef>
              <a:buFontTx/>
              <a:buChar char="-"/>
            </a:pPr>
            <a:r>
              <a:rPr lang="en-GB" sz="2100" dirty="0" smtClean="0">
                <a:solidFill>
                  <a:prstClr val="white"/>
                </a:solidFill>
              </a:rPr>
              <a:t>Week 1 summary</a:t>
            </a:r>
            <a:endParaRPr lang="en-GB" sz="2100" dirty="0">
              <a:solidFill>
                <a:prstClr val="white"/>
              </a:solidFill>
            </a:endParaRPr>
          </a:p>
          <a:p>
            <a:pPr>
              <a:lnSpc>
                <a:spcPct val="120000"/>
              </a:lnSpc>
              <a:spcBef>
                <a:spcPts val="0"/>
              </a:spcBef>
            </a:pPr>
            <a:endParaRPr lang="en-GB" sz="2100" dirty="0">
              <a:solidFill>
                <a:prstClr val="white"/>
              </a:solidFill>
            </a:endParaRPr>
          </a:p>
          <a:p>
            <a:pPr marL="0" indent="0">
              <a:lnSpc>
                <a:spcPct val="120000"/>
              </a:lnSpc>
              <a:spcBef>
                <a:spcPts val="0"/>
              </a:spcBef>
              <a:buNone/>
            </a:pPr>
            <a:r>
              <a:rPr lang="en-GB" sz="2100" b="1" dirty="0">
                <a:solidFill>
                  <a:prstClr val="white"/>
                </a:solidFill>
              </a:rPr>
              <a:t>2. Towards a ‘Modern’ History-Writing</a:t>
            </a:r>
          </a:p>
          <a:p>
            <a:pPr marL="285750" indent="-285750">
              <a:lnSpc>
                <a:spcPct val="120000"/>
              </a:lnSpc>
              <a:spcBef>
                <a:spcPts val="0"/>
              </a:spcBef>
              <a:buFontTx/>
              <a:buChar char="-"/>
            </a:pPr>
            <a:r>
              <a:rPr lang="en-GB" sz="2100" dirty="0" smtClean="0">
                <a:solidFill>
                  <a:prstClr val="white"/>
                </a:solidFill>
              </a:rPr>
              <a:t>Gibbon</a:t>
            </a:r>
          </a:p>
          <a:p>
            <a:pPr marL="285750" indent="-285750">
              <a:lnSpc>
                <a:spcPct val="120000"/>
              </a:lnSpc>
              <a:spcBef>
                <a:spcPts val="0"/>
              </a:spcBef>
              <a:buFontTx/>
              <a:buChar char="-"/>
            </a:pPr>
            <a:r>
              <a:rPr lang="en-GB" sz="2100" dirty="0" smtClean="0">
                <a:solidFill>
                  <a:prstClr val="white"/>
                </a:solidFill>
              </a:rPr>
              <a:t>Victorian </a:t>
            </a:r>
            <a:r>
              <a:rPr lang="en-GB" sz="2100" dirty="0" err="1" smtClean="0">
                <a:solidFill>
                  <a:prstClr val="white"/>
                </a:solidFill>
              </a:rPr>
              <a:t>hsitories</a:t>
            </a:r>
            <a:endParaRPr lang="en-GB" sz="2100" dirty="0" smtClean="0">
              <a:solidFill>
                <a:prstClr val="white"/>
              </a:solidFill>
            </a:endParaRPr>
          </a:p>
          <a:p>
            <a:pPr marL="285750" indent="-285750">
              <a:lnSpc>
                <a:spcPct val="120000"/>
              </a:lnSpc>
              <a:spcBef>
                <a:spcPts val="0"/>
              </a:spcBef>
              <a:buFontTx/>
              <a:buChar char="-"/>
            </a:pPr>
            <a:r>
              <a:rPr lang="en-GB" sz="2100" dirty="0" smtClean="0">
                <a:solidFill>
                  <a:prstClr val="white"/>
                </a:solidFill>
              </a:rPr>
              <a:t>Great </a:t>
            </a:r>
            <a:r>
              <a:rPr lang="en-GB" sz="2100" dirty="0" smtClean="0">
                <a:solidFill>
                  <a:prstClr val="white"/>
                </a:solidFill>
              </a:rPr>
              <a:t>Man Theory</a:t>
            </a:r>
          </a:p>
          <a:p>
            <a:pPr marL="285750" indent="-285750">
              <a:lnSpc>
                <a:spcPct val="120000"/>
              </a:lnSpc>
              <a:spcBef>
                <a:spcPts val="0"/>
              </a:spcBef>
              <a:buFontTx/>
              <a:buChar char="-"/>
            </a:pPr>
            <a:r>
              <a:rPr lang="en-GB" sz="2100" dirty="0" smtClean="0">
                <a:solidFill>
                  <a:prstClr val="white"/>
                </a:solidFill>
              </a:rPr>
              <a:t>Whig History</a:t>
            </a:r>
          </a:p>
          <a:p>
            <a:pPr marL="285750" indent="-285750">
              <a:lnSpc>
                <a:spcPct val="120000"/>
              </a:lnSpc>
              <a:spcBef>
                <a:spcPts val="0"/>
              </a:spcBef>
              <a:buFontTx/>
              <a:buChar char="-"/>
            </a:pPr>
            <a:r>
              <a:rPr lang="en-GB" sz="2100" dirty="0" smtClean="0">
                <a:solidFill>
                  <a:prstClr val="white"/>
                </a:solidFill>
              </a:rPr>
              <a:t>Critiques</a:t>
            </a:r>
          </a:p>
          <a:p>
            <a:pPr marL="285750" indent="-285750">
              <a:lnSpc>
                <a:spcPct val="120000"/>
              </a:lnSpc>
              <a:spcBef>
                <a:spcPts val="0"/>
              </a:spcBef>
              <a:buFontTx/>
              <a:buChar char="-"/>
            </a:pPr>
            <a:r>
              <a:rPr lang="en-GB" sz="2100" dirty="0" smtClean="0">
                <a:solidFill>
                  <a:prstClr val="white"/>
                </a:solidFill>
              </a:rPr>
              <a:t>Professionalization/Institutionalisation (</a:t>
            </a:r>
            <a:r>
              <a:rPr lang="en-GB" sz="2100" dirty="0">
                <a:solidFill>
                  <a:prstClr val="white"/>
                </a:solidFill>
              </a:rPr>
              <a:t>Ranke)</a:t>
            </a:r>
          </a:p>
          <a:p>
            <a:pPr marL="285750" indent="-285750">
              <a:lnSpc>
                <a:spcPct val="120000"/>
              </a:lnSpc>
              <a:spcBef>
                <a:spcPts val="0"/>
              </a:spcBef>
              <a:buFontTx/>
              <a:buChar char="-"/>
            </a:pPr>
            <a:r>
              <a:rPr lang="en-GB" sz="2100" dirty="0">
                <a:solidFill>
                  <a:prstClr val="white"/>
                </a:solidFill>
              </a:rPr>
              <a:t>Philosophies of History (Hegel)</a:t>
            </a:r>
          </a:p>
          <a:p>
            <a:pPr marL="285750" indent="-285750">
              <a:lnSpc>
                <a:spcPct val="120000"/>
              </a:lnSpc>
              <a:spcBef>
                <a:spcPts val="0"/>
              </a:spcBef>
              <a:buFontTx/>
              <a:buChar char="-"/>
            </a:pPr>
            <a:r>
              <a:rPr lang="en-GB" sz="2100" dirty="0" smtClean="0">
                <a:solidFill>
                  <a:prstClr val="white"/>
                </a:solidFill>
              </a:rPr>
              <a:t>Dialectics</a:t>
            </a:r>
            <a:endParaRPr lang="en-GB" sz="2100" dirty="0">
              <a:solidFill>
                <a:prstClr val="white"/>
              </a:solidFill>
            </a:endParaRPr>
          </a:p>
          <a:p>
            <a:pPr>
              <a:lnSpc>
                <a:spcPct val="120000"/>
              </a:lnSpc>
              <a:spcBef>
                <a:spcPts val="0"/>
              </a:spcBef>
            </a:pPr>
            <a:endParaRPr lang="en-GB" sz="2100" dirty="0">
              <a:solidFill>
                <a:prstClr val="white"/>
              </a:solidFill>
            </a:endParaRPr>
          </a:p>
          <a:p>
            <a:pPr marL="0" indent="0">
              <a:lnSpc>
                <a:spcPct val="120000"/>
              </a:lnSpc>
              <a:spcBef>
                <a:spcPts val="0"/>
              </a:spcBef>
              <a:buNone/>
            </a:pPr>
            <a:r>
              <a:rPr lang="en-GB" sz="2100" b="1" dirty="0">
                <a:solidFill>
                  <a:prstClr val="white"/>
                </a:solidFill>
              </a:rPr>
              <a:t>3. Karl Marx</a:t>
            </a:r>
            <a:endParaRPr lang="en-GB" sz="2100" dirty="0">
              <a:solidFill>
                <a:prstClr val="white"/>
              </a:solidFill>
            </a:endParaRPr>
          </a:p>
          <a:p>
            <a:pPr marL="342900" indent="-342900">
              <a:lnSpc>
                <a:spcPct val="120000"/>
              </a:lnSpc>
              <a:spcBef>
                <a:spcPts val="0"/>
              </a:spcBef>
              <a:buFontTx/>
              <a:buChar char="-"/>
            </a:pPr>
            <a:r>
              <a:rPr lang="en-GB" sz="2100" dirty="0">
                <a:solidFill>
                  <a:prstClr val="white"/>
                </a:solidFill>
              </a:rPr>
              <a:t>Young Hegelians</a:t>
            </a:r>
          </a:p>
          <a:p>
            <a:pPr marL="342900" indent="-342900">
              <a:lnSpc>
                <a:spcPct val="120000"/>
              </a:lnSpc>
              <a:spcBef>
                <a:spcPts val="0"/>
              </a:spcBef>
              <a:buFontTx/>
              <a:buChar char="-"/>
            </a:pPr>
            <a:r>
              <a:rPr lang="en-GB" sz="2100" dirty="0">
                <a:solidFill>
                  <a:prstClr val="white"/>
                </a:solidFill>
              </a:rPr>
              <a:t>Friedrich Engels</a:t>
            </a:r>
          </a:p>
          <a:p>
            <a:pPr marL="342900" indent="-342900">
              <a:lnSpc>
                <a:spcPct val="120000"/>
              </a:lnSpc>
              <a:spcBef>
                <a:spcPts val="0"/>
              </a:spcBef>
              <a:buFontTx/>
              <a:buChar char="-"/>
            </a:pPr>
            <a:r>
              <a:rPr lang="en-GB" sz="2100" dirty="0" smtClean="0">
                <a:solidFill>
                  <a:prstClr val="white"/>
                </a:solidFill>
              </a:rPr>
              <a:t>Communist Manifesto (and after)</a:t>
            </a:r>
          </a:p>
          <a:p>
            <a:pPr marL="342900" indent="-342900">
              <a:lnSpc>
                <a:spcPct val="120000"/>
              </a:lnSpc>
              <a:spcBef>
                <a:spcPts val="0"/>
              </a:spcBef>
              <a:buFontTx/>
              <a:buChar char="-"/>
            </a:pPr>
            <a:r>
              <a:rPr lang="en-GB" sz="2100" dirty="0" smtClean="0">
                <a:solidFill>
                  <a:prstClr val="white"/>
                </a:solidFill>
              </a:rPr>
              <a:t>Key concepts</a:t>
            </a:r>
          </a:p>
          <a:p>
            <a:pPr marL="342900" indent="-342900">
              <a:lnSpc>
                <a:spcPct val="120000"/>
              </a:lnSpc>
              <a:spcBef>
                <a:spcPts val="0"/>
              </a:spcBef>
              <a:buFontTx/>
              <a:buChar char="-"/>
            </a:pPr>
            <a:r>
              <a:rPr lang="en-GB" sz="2100" dirty="0" smtClean="0">
                <a:solidFill>
                  <a:prstClr val="white"/>
                </a:solidFill>
              </a:rPr>
              <a:t>Marxist-Leninist Historiography</a:t>
            </a:r>
          </a:p>
          <a:p>
            <a:pPr marL="0" indent="0" algn="r">
              <a:lnSpc>
                <a:spcPct val="120000"/>
              </a:lnSpc>
              <a:spcBef>
                <a:spcPts val="0"/>
              </a:spcBef>
              <a:buNone/>
            </a:pPr>
            <a:r>
              <a:rPr lang="en-GB" sz="2100" b="1" u="sng" dirty="0" smtClean="0">
                <a:solidFill>
                  <a:srgbClr val="FFFF00"/>
                </a:solidFill>
              </a:rPr>
              <a:t>AIMS</a:t>
            </a:r>
            <a:endParaRPr lang="en-GB" sz="2100" b="1" u="sng" dirty="0">
              <a:solidFill>
                <a:srgbClr val="FFFF00"/>
              </a:solidFill>
            </a:endParaRPr>
          </a:p>
          <a:p>
            <a:pPr marL="285750" indent="-285750" algn="r">
              <a:lnSpc>
                <a:spcPct val="120000"/>
              </a:lnSpc>
              <a:spcBef>
                <a:spcPts val="0"/>
              </a:spcBef>
            </a:pPr>
            <a:r>
              <a:rPr lang="en-GB" sz="2100" b="1" dirty="0" smtClean="0">
                <a:solidFill>
                  <a:srgbClr val="FFFF00"/>
                </a:solidFill>
              </a:rPr>
              <a:t>Explain intellectual, philosophic and historical roots of Karl Marx’s thought</a:t>
            </a:r>
          </a:p>
          <a:p>
            <a:pPr marL="285750" indent="-285750" algn="r">
              <a:lnSpc>
                <a:spcPct val="120000"/>
              </a:lnSpc>
              <a:spcBef>
                <a:spcPts val="0"/>
              </a:spcBef>
            </a:pPr>
            <a:r>
              <a:rPr lang="en-GB" sz="2100" b="1" dirty="0" smtClean="0">
                <a:solidFill>
                  <a:srgbClr val="FFFF00"/>
                </a:solidFill>
              </a:rPr>
              <a:t>Outline key principles of Marxist philosophy of history</a:t>
            </a:r>
          </a:p>
          <a:p>
            <a:pPr marL="285750" indent="-285750" algn="r">
              <a:lnSpc>
                <a:spcPct val="120000"/>
              </a:lnSpc>
              <a:spcBef>
                <a:spcPts val="0"/>
              </a:spcBef>
            </a:pPr>
            <a:r>
              <a:rPr lang="en-GB" sz="2100" b="1" dirty="0" smtClean="0">
                <a:solidFill>
                  <a:srgbClr val="FFFF00"/>
                </a:solidFill>
              </a:rPr>
              <a:t>Highlight influence of Marx’s thought on 20th-century historiography</a:t>
            </a:r>
          </a:p>
        </p:txBody>
      </p:sp>
    </p:spTree>
    <p:extLst>
      <p:ext uri="{BB962C8B-B14F-4D97-AF65-F5344CB8AC3E}">
        <p14:creationId xmlns:p14="http://schemas.microsoft.com/office/powerpoint/2010/main" val="107263275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0006" y="1300768"/>
            <a:ext cx="10478036" cy="4889074"/>
          </a:xfrm>
        </p:spPr>
        <p:txBody>
          <a:bodyPr>
            <a:normAutofit/>
          </a:bodyPr>
          <a:lstStyle/>
          <a:p>
            <a:pPr marL="457200" lvl="1" indent="0">
              <a:buNone/>
            </a:pPr>
            <a:endParaRPr lang="en-GB" sz="4800" dirty="0" smtClean="0"/>
          </a:p>
          <a:p>
            <a:pPr marL="457200" lvl="1" indent="0">
              <a:buNone/>
            </a:pPr>
            <a:endParaRPr lang="en-GB" sz="4800" dirty="0"/>
          </a:p>
          <a:p>
            <a:pPr marL="457200" lvl="1" indent="0">
              <a:buNone/>
            </a:pPr>
            <a:r>
              <a:rPr lang="en-GB" sz="4800" dirty="0" smtClean="0"/>
              <a:t>What </a:t>
            </a:r>
            <a:r>
              <a:rPr lang="en-GB" sz="4800" dirty="0"/>
              <a:t>‘type’ of historian would you say </a:t>
            </a:r>
            <a:r>
              <a:rPr lang="en-GB" sz="4800" dirty="0" err="1"/>
              <a:t>Carr</a:t>
            </a:r>
            <a:r>
              <a:rPr lang="en-GB" sz="4800" dirty="0"/>
              <a:t> is?</a:t>
            </a:r>
          </a:p>
          <a:p>
            <a:pPr marL="457200" lvl="1" indent="0">
              <a:buNone/>
            </a:pPr>
            <a:endParaRPr lang="en-GB" sz="4800" dirty="0"/>
          </a:p>
          <a:p>
            <a:pPr marL="457200" lvl="1" indent="0">
              <a:buNone/>
            </a:pPr>
            <a:endParaRPr lang="en-GB" sz="4800" dirty="0"/>
          </a:p>
          <a:p>
            <a:pPr lvl="1"/>
            <a:endParaRPr lang="en-GB" sz="3200" i="1" dirty="0"/>
          </a:p>
        </p:txBody>
      </p:sp>
      <p:sp>
        <p:nvSpPr>
          <p:cNvPr id="4" name="Title 3"/>
          <p:cNvSpPr>
            <a:spLocks noGrp="1"/>
          </p:cNvSpPr>
          <p:nvPr>
            <p:ph type="title"/>
          </p:nvPr>
        </p:nvSpPr>
        <p:spPr/>
        <p:txBody>
          <a:bodyPr/>
          <a:lstStyle/>
          <a:p>
            <a:endParaRPr lang="en-GB" dirty="0"/>
          </a:p>
        </p:txBody>
      </p:sp>
      <p:sp>
        <p:nvSpPr>
          <p:cNvPr id="5" name="TextBox 4"/>
          <p:cNvSpPr txBox="1"/>
          <p:nvPr/>
        </p:nvSpPr>
        <p:spPr>
          <a:xfrm>
            <a:off x="0" y="-1"/>
            <a:ext cx="12192000" cy="1096363"/>
          </a:xfrm>
          <a:prstGeom prst="rect">
            <a:avLst/>
          </a:prstGeom>
          <a:noFill/>
        </p:spPr>
        <p:txBody>
          <a:bodyPr wrap="square" lIns="720000" tIns="360000" rIns="720000" bIns="360000" rtlCol="0">
            <a:spAutoFit/>
          </a:bodyPr>
          <a:lstStyle/>
          <a:p>
            <a:pPr algn="ctr"/>
            <a:r>
              <a:rPr lang="en-GB" sz="2400" b="1" dirty="0">
                <a:solidFill>
                  <a:prstClr val="white"/>
                </a:solidFill>
              </a:rPr>
              <a:t>1. What is History?: </a:t>
            </a:r>
            <a:r>
              <a:rPr lang="en-GB" sz="2400" dirty="0">
                <a:solidFill>
                  <a:prstClr val="white"/>
                </a:solidFill>
              </a:rPr>
              <a:t>EH </a:t>
            </a:r>
            <a:r>
              <a:rPr lang="en-GB" sz="2400" dirty="0" err="1">
                <a:solidFill>
                  <a:prstClr val="white"/>
                </a:solidFill>
              </a:rPr>
              <a:t>Carr</a:t>
            </a:r>
            <a:r>
              <a:rPr lang="en-GB" sz="2400" dirty="0">
                <a:solidFill>
                  <a:prstClr val="white"/>
                </a:solidFill>
              </a:rPr>
              <a:t>  (1892–1982)</a:t>
            </a:r>
            <a:endParaRPr lang="en-GB" sz="1700" i="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72848011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753035"/>
            <a:ext cx="9695329" cy="6104965"/>
          </a:xfrm>
        </p:spPr>
        <p:txBody>
          <a:bodyPr lIns="720000" tIns="720000" rIns="720000" bIns="720000">
            <a:normAutofit fontScale="92500" lnSpcReduction="20000"/>
          </a:bodyPr>
          <a:lstStyle/>
          <a:p>
            <a:pPr lvl="1"/>
            <a:r>
              <a:rPr lang="en-GB" sz="3200" dirty="0" smtClean="0">
                <a:solidFill>
                  <a:srgbClr val="FFFF00"/>
                </a:solidFill>
              </a:rPr>
              <a:t>Victorian/Edwardian English middle-class stereotype:</a:t>
            </a:r>
          </a:p>
          <a:p>
            <a:pPr lvl="2">
              <a:buFontTx/>
              <a:buChar char="-"/>
            </a:pPr>
            <a:r>
              <a:rPr lang="en-GB" sz="3200" dirty="0" smtClean="0">
                <a:solidFill>
                  <a:srgbClr val="FFFF00"/>
                </a:solidFill>
              </a:rPr>
              <a:t>Public school education (Merchant Taylor’s, London)</a:t>
            </a:r>
          </a:p>
          <a:p>
            <a:pPr lvl="2">
              <a:buFontTx/>
              <a:buChar char="-"/>
            </a:pPr>
            <a:r>
              <a:rPr lang="en-GB" sz="3200" dirty="0" smtClean="0">
                <a:solidFill>
                  <a:srgbClr val="FFFF00"/>
                </a:solidFill>
              </a:rPr>
              <a:t>Read classics at Cambridge</a:t>
            </a:r>
          </a:p>
          <a:p>
            <a:pPr lvl="2">
              <a:buFontTx/>
              <a:buChar char="-"/>
            </a:pPr>
            <a:r>
              <a:rPr lang="en-GB" sz="3200" dirty="0">
                <a:solidFill>
                  <a:srgbClr val="FFFF00"/>
                </a:solidFill>
              </a:rPr>
              <a:t>E</a:t>
            </a:r>
            <a:r>
              <a:rPr lang="en-GB" sz="3200" dirty="0" smtClean="0">
                <a:solidFill>
                  <a:srgbClr val="FFFF00"/>
                </a:solidFill>
              </a:rPr>
              <a:t>ntered civil service – </a:t>
            </a:r>
            <a:r>
              <a:rPr lang="en-GB" sz="3200" dirty="0">
                <a:solidFill>
                  <a:srgbClr val="FFFF00"/>
                </a:solidFill>
              </a:rPr>
              <a:t>F</a:t>
            </a:r>
            <a:r>
              <a:rPr lang="en-GB" sz="3200" dirty="0" smtClean="0">
                <a:solidFill>
                  <a:srgbClr val="FFFF00"/>
                </a:solidFill>
              </a:rPr>
              <a:t>oreign Office</a:t>
            </a:r>
          </a:p>
          <a:p>
            <a:pPr lvl="2">
              <a:buFontTx/>
              <a:buChar char="-"/>
            </a:pPr>
            <a:r>
              <a:rPr lang="en-GB" sz="3200" dirty="0" smtClean="0">
                <a:solidFill>
                  <a:srgbClr val="FFFF00"/>
                </a:solidFill>
              </a:rPr>
              <a:t>Oxbridge background </a:t>
            </a:r>
          </a:p>
          <a:p>
            <a:pPr lvl="4">
              <a:buFont typeface="Wingdings" panose="05000000000000000000" pitchFamily="2" charset="2"/>
              <a:buChar char="§"/>
            </a:pPr>
            <a:r>
              <a:rPr lang="en-GB" sz="3000" dirty="0" smtClean="0"/>
              <a:t>contents of </a:t>
            </a:r>
            <a:r>
              <a:rPr lang="en-GB" sz="3000" i="1" dirty="0" smtClean="0"/>
              <a:t>What is History? </a:t>
            </a:r>
            <a:r>
              <a:rPr lang="en-GB" sz="3000" dirty="0" smtClean="0"/>
              <a:t>first delivered as Trevelyan lecture series while  Senior Research Fellow at Trinity College, Cambridge</a:t>
            </a:r>
          </a:p>
          <a:p>
            <a:pPr lvl="4">
              <a:buFont typeface="Wingdings" panose="05000000000000000000" pitchFamily="2" charset="2"/>
              <a:buChar char="§"/>
            </a:pPr>
            <a:r>
              <a:rPr lang="en-GB" sz="3200" dirty="0" smtClean="0"/>
              <a:t>taught at Balliol College, Oxford (1953–1955)</a:t>
            </a:r>
            <a:endParaRPr lang="en-GB" sz="3200" i="1" dirty="0"/>
          </a:p>
        </p:txBody>
      </p:sp>
      <p:sp>
        <p:nvSpPr>
          <p:cNvPr id="4" name="Title 3"/>
          <p:cNvSpPr>
            <a:spLocks noGrp="1"/>
          </p:cNvSpPr>
          <p:nvPr>
            <p:ph type="title"/>
          </p:nvPr>
        </p:nvSpPr>
        <p:spPr/>
        <p:txBody>
          <a:bodyPr/>
          <a:lstStyle/>
          <a:p>
            <a:endParaRPr lang="en-GB"/>
          </a:p>
        </p:txBody>
      </p:sp>
      <p:sp>
        <p:nvSpPr>
          <p:cNvPr id="5" name="TextBox 4"/>
          <p:cNvSpPr txBox="1"/>
          <p:nvPr/>
        </p:nvSpPr>
        <p:spPr>
          <a:xfrm>
            <a:off x="0" y="-1"/>
            <a:ext cx="12192000" cy="1096363"/>
          </a:xfrm>
          <a:prstGeom prst="rect">
            <a:avLst/>
          </a:prstGeom>
          <a:noFill/>
        </p:spPr>
        <p:txBody>
          <a:bodyPr wrap="square" lIns="720000" tIns="360000" rIns="720000" bIns="360000" rtlCol="0">
            <a:spAutoFit/>
          </a:bodyPr>
          <a:lstStyle/>
          <a:p>
            <a:pPr algn="ctr"/>
            <a:r>
              <a:rPr lang="en-GB" sz="2400" b="1" dirty="0">
                <a:solidFill>
                  <a:prstClr val="white"/>
                </a:solidFill>
              </a:rPr>
              <a:t>1. What is History?: </a:t>
            </a:r>
            <a:r>
              <a:rPr lang="en-GB" sz="2400" dirty="0">
                <a:solidFill>
                  <a:prstClr val="white"/>
                </a:solidFill>
              </a:rPr>
              <a:t>EH </a:t>
            </a:r>
            <a:r>
              <a:rPr lang="en-GB" sz="2400" dirty="0" err="1">
                <a:solidFill>
                  <a:prstClr val="white"/>
                </a:solidFill>
              </a:rPr>
              <a:t>Carr</a:t>
            </a:r>
            <a:r>
              <a:rPr lang="en-GB" sz="2400" dirty="0">
                <a:solidFill>
                  <a:prstClr val="white"/>
                </a:solidFill>
              </a:rPr>
              <a:t>  (1892–1982)</a:t>
            </a:r>
            <a:endParaRPr lang="en-GB" sz="1700" i="1" dirty="0">
              <a:solidFill>
                <a:srgbClr val="FFFF00"/>
              </a:solidFill>
              <a:effectLst>
                <a:outerShdw blurRad="38100" dist="38100" dir="2700000" algn="tl">
                  <a:srgbClr val="000000">
                    <a:alpha val="43137"/>
                  </a:srgbClr>
                </a:outerShdw>
              </a:effectLst>
            </a:endParaRPr>
          </a:p>
        </p:txBody>
      </p:sp>
      <p:pic>
        <p:nvPicPr>
          <p:cNvPr id="6" name="Picture 5"/>
          <p:cNvPicPr>
            <a:picLocks noChangeAspect="1"/>
          </p:cNvPicPr>
          <p:nvPr/>
        </p:nvPicPr>
        <p:blipFill>
          <a:blip r:embed="rId3"/>
          <a:stretch>
            <a:fillRect/>
          </a:stretch>
        </p:blipFill>
        <p:spPr>
          <a:xfrm>
            <a:off x="9973795" y="609252"/>
            <a:ext cx="2114550" cy="3152775"/>
          </a:xfrm>
          <a:prstGeom prst="rect">
            <a:avLst/>
          </a:prstGeom>
        </p:spPr>
      </p:pic>
    </p:spTree>
    <p:extLst>
      <p:ext uri="{BB962C8B-B14F-4D97-AF65-F5344CB8AC3E}">
        <p14:creationId xmlns:p14="http://schemas.microsoft.com/office/powerpoint/2010/main" val="139483353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2193" y="558310"/>
            <a:ext cx="10515600" cy="1325563"/>
          </a:xfrm>
        </p:spPr>
        <p:txBody>
          <a:bodyPr>
            <a:normAutofit/>
          </a:bodyPr>
          <a:lstStyle/>
          <a:p>
            <a:pPr marL="0" indent="0">
              <a:lnSpc>
                <a:spcPct val="120000"/>
              </a:lnSpc>
              <a:spcBef>
                <a:spcPts val="0"/>
              </a:spcBef>
            </a:pPr>
            <a:endParaRPr lang="en-GB" sz="2800" dirty="0"/>
          </a:p>
        </p:txBody>
      </p:sp>
      <p:sp>
        <p:nvSpPr>
          <p:cNvPr id="3" name="Content Placeholder 2"/>
          <p:cNvSpPr>
            <a:spLocks noGrp="1"/>
          </p:cNvSpPr>
          <p:nvPr>
            <p:ph idx="1"/>
          </p:nvPr>
        </p:nvSpPr>
        <p:spPr>
          <a:xfrm>
            <a:off x="0" y="215153"/>
            <a:ext cx="9412941" cy="6642847"/>
          </a:xfrm>
        </p:spPr>
        <p:txBody>
          <a:bodyPr lIns="720000" tIns="720000" rIns="720000" bIns="720000">
            <a:normAutofit fontScale="77500" lnSpcReduction="20000"/>
          </a:bodyPr>
          <a:lstStyle/>
          <a:p>
            <a:pPr lvl="1"/>
            <a:r>
              <a:rPr lang="en-GB" sz="3200" dirty="0" smtClean="0">
                <a:solidFill>
                  <a:srgbClr val="FFFF00"/>
                </a:solidFill>
              </a:rPr>
              <a:t>Historian of Soviet Union; leftist/Marxist politics</a:t>
            </a:r>
          </a:p>
          <a:p>
            <a:pPr lvl="2">
              <a:buFontTx/>
              <a:buChar char="-"/>
            </a:pPr>
            <a:r>
              <a:rPr lang="en-GB" sz="3200" dirty="0" smtClean="0">
                <a:solidFill>
                  <a:srgbClr val="FFFF00"/>
                </a:solidFill>
              </a:rPr>
              <a:t>Time at Foreign Office involved working with and in Eastern Europe circa Bolshevik Revolution</a:t>
            </a:r>
          </a:p>
          <a:p>
            <a:pPr lvl="2">
              <a:buFontTx/>
              <a:buChar char="-"/>
            </a:pPr>
            <a:r>
              <a:rPr lang="en-GB" sz="3200" dirty="0" smtClean="0">
                <a:solidFill>
                  <a:srgbClr val="FFFF00"/>
                </a:solidFill>
              </a:rPr>
              <a:t>Mastery of Russian and writer on Soviet industrialisation</a:t>
            </a:r>
          </a:p>
          <a:p>
            <a:pPr lvl="2">
              <a:buFontTx/>
              <a:buChar char="-"/>
            </a:pPr>
            <a:r>
              <a:rPr lang="en-GB" sz="3200" dirty="0" smtClean="0">
                <a:solidFill>
                  <a:srgbClr val="FFFF00"/>
                </a:solidFill>
              </a:rPr>
              <a:t>Intellectual ‘outsider’: pro-Soviet stance increasingly anomalous in 1950s and 1960s</a:t>
            </a:r>
          </a:p>
          <a:p>
            <a:pPr lvl="2">
              <a:buFontTx/>
              <a:buChar char="-"/>
            </a:pPr>
            <a:r>
              <a:rPr lang="en-GB" sz="3200" dirty="0" smtClean="0">
                <a:solidFill>
                  <a:srgbClr val="FFFF00"/>
                </a:solidFill>
              </a:rPr>
              <a:t>Also noted for his Journalistic, political and economic writings (e.g. Chair in International Politics at University of Wales Aberystwyth, 1936–1947)</a:t>
            </a:r>
          </a:p>
          <a:p>
            <a:pPr lvl="2">
              <a:buFontTx/>
              <a:buChar char="-"/>
            </a:pPr>
            <a:r>
              <a:rPr lang="en-GB" sz="3200" dirty="0" smtClean="0"/>
              <a:t>Important historical works:</a:t>
            </a:r>
          </a:p>
          <a:p>
            <a:pPr lvl="3">
              <a:buFontTx/>
              <a:buChar char="-"/>
            </a:pPr>
            <a:r>
              <a:rPr lang="en-GB" sz="3000" dirty="0" smtClean="0"/>
              <a:t>Fourteen volume </a:t>
            </a:r>
            <a:r>
              <a:rPr lang="en-GB" sz="3000" i="1" dirty="0" smtClean="0"/>
              <a:t>History of Soviet Russia </a:t>
            </a:r>
            <a:r>
              <a:rPr lang="en-GB" sz="3000" dirty="0" smtClean="0"/>
              <a:t>(1950–1978)</a:t>
            </a:r>
          </a:p>
          <a:p>
            <a:pPr lvl="3">
              <a:buFontTx/>
              <a:buChar char="-"/>
            </a:pPr>
            <a:r>
              <a:rPr lang="en-GB" sz="3000" i="1" dirty="0" smtClean="0"/>
              <a:t>The Russian Revolution from Lenin to Stalin </a:t>
            </a:r>
            <a:r>
              <a:rPr lang="en-GB" sz="3000" dirty="0" smtClean="0"/>
              <a:t>(1979)</a:t>
            </a:r>
          </a:p>
          <a:p>
            <a:pPr lvl="3">
              <a:buFontTx/>
              <a:buChar char="-"/>
            </a:pPr>
            <a:r>
              <a:rPr lang="en-GB" sz="3000" i="1" dirty="0" err="1" smtClean="0"/>
              <a:t>Twlight</a:t>
            </a:r>
            <a:r>
              <a:rPr lang="en-GB" sz="3000" i="1" dirty="0" smtClean="0"/>
              <a:t> of </a:t>
            </a:r>
            <a:r>
              <a:rPr lang="en-GB" sz="3000" i="1" dirty="0" err="1" smtClean="0"/>
              <a:t>Comintern</a:t>
            </a:r>
            <a:r>
              <a:rPr lang="en-GB" sz="3000" i="1" dirty="0" smtClean="0"/>
              <a:t> </a:t>
            </a:r>
            <a:r>
              <a:rPr lang="en-GB" sz="3000" dirty="0" smtClean="0"/>
              <a:t>(1982), </a:t>
            </a:r>
            <a:r>
              <a:rPr lang="en-GB" sz="3000" i="1" dirty="0" smtClean="0"/>
              <a:t>The </a:t>
            </a:r>
            <a:r>
              <a:rPr lang="en-GB" sz="3000" i="1" dirty="0" err="1" smtClean="0"/>
              <a:t>Comintern</a:t>
            </a:r>
            <a:r>
              <a:rPr lang="en-GB" sz="3000" i="1" dirty="0" smtClean="0"/>
              <a:t> and the Spanish Civil War </a:t>
            </a:r>
            <a:r>
              <a:rPr lang="en-GB" sz="3000" dirty="0" smtClean="0"/>
              <a:t>(1984)</a:t>
            </a:r>
            <a:endParaRPr lang="en-GB" sz="3000" i="1" dirty="0" smtClean="0"/>
          </a:p>
          <a:p>
            <a:pPr marL="914400" lvl="2" indent="0">
              <a:buNone/>
            </a:pPr>
            <a:endParaRPr lang="en-GB" sz="3200" dirty="0">
              <a:solidFill>
                <a:srgbClr val="FFFF00"/>
              </a:solidFill>
            </a:endParaRPr>
          </a:p>
        </p:txBody>
      </p:sp>
      <p:sp>
        <p:nvSpPr>
          <p:cNvPr id="5" name="TextBox 4"/>
          <p:cNvSpPr txBox="1"/>
          <p:nvPr/>
        </p:nvSpPr>
        <p:spPr>
          <a:xfrm>
            <a:off x="0" y="-1"/>
            <a:ext cx="12192000" cy="1096363"/>
          </a:xfrm>
          <a:prstGeom prst="rect">
            <a:avLst/>
          </a:prstGeom>
          <a:noFill/>
        </p:spPr>
        <p:txBody>
          <a:bodyPr wrap="square" lIns="720000" tIns="360000" rIns="720000" bIns="360000" rtlCol="0">
            <a:spAutoFit/>
          </a:bodyPr>
          <a:lstStyle/>
          <a:p>
            <a:pPr algn="ctr"/>
            <a:r>
              <a:rPr lang="en-GB" sz="2400" b="1" dirty="0">
                <a:solidFill>
                  <a:prstClr val="white"/>
                </a:solidFill>
              </a:rPr>
              <a:t>1. What is History?: </a:t>
            </a:r>
            <a:r>
              <a:rPr lang="en-GB" sz="2400" dirty="0">
                <a:solidFill>
                  <a:prstClr val="white"/>
                </a:solidFill>
              </a:rPr>
              <a:t>EH </a:t>
            </a:r>
            <a:r>
              <a:rPr lang="en-GB" sz="2400" dirty="0" err="1">
                <a:solidFill>
                  <a:prstClr val="white"/>
                </a:solidFill>
              </a:rPr>
              <a:t>Carr</a:t>
            </a:r>
            <a:r>
              <a:rPr lang="en-GB" sz="2400" dirty="0">
                <a:solidFill>
                  <a:prstClr val="white"/>
                </a:solidFill>
              </a:rPr>
              <a:t>  (1892–1982)</a:t>
            </a:r>
            <a:endParaRPr lang="en-GB" sz="1700" i="1" dirty="0">
              <a:solidFill>
                <a:srgbClr val="FFFF00"/>
              </a:solidFill>
              <a:effectLst>
                <a:outerShdw blurRad="38100" dist="38100" dir="2700000" algn="tl">
                  <a:srgbClr val="000000">
                    <a:alpha val="43137"/>
                  </a:srgbClr>
                </a:outerShdw>
              </a:effectLst>
            </a:endParaRPr>
          </a:p>
        </p:txBody>
      </p:sp>
      <p:pic>
        <p:nvPicPr>
          <p:cNvPr id="4" name="Picture 3"/>
          <p:cNvPicPr>
            <a:picLocks noChangeAspect="1"/>
          </p:cNvPicPr>
          <p:nvPr/>
        </p:nvPicPr>
        <p:blipFill>
          <a:blip r:embed="rId3"/>
          <a:stretch>
            <a:fillRect/>
          </a:stretch>
        </p:blipFill>
        <p:spPr>
          <a:xfrm>
            <a:off x="9973795" y="609252"/>
            <a:ext cx="2114550" cy="3152775"/>
          </a:xfrm>
          <a:prstGeom prst="rect">
            <a:avLst/>
          </a:prstGeom>
        </p:spPr>
      </p:pic>
    </p:spTree>
    <p:extLst>
      <p:ext uri="{BB962C8B-B14F-4D97-AF65-F5344CB8AC3E}">
        <p14:creationId xmlns:p14="http://schemas.microsoft.com/office/powerpoint/2010/main" val="127541124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6210290" y="2181109"/>
            <a:ext cx="5981710" cy="4486283"/>
          </a:xfrm>
          <a:prstGeom prst="rect">
            <a:avLst/>
          </a:prstGeom>
        </p:spPr>
      </p:pic>
      <p:sp>
        <p:nvSpPr>
          <p:cNvPr id="2" name="Title 1"/>
          <p:cNvSpPr>
            <a:spLocks noGrp="1"/>
          </p:cNvSpPr>
          <p:nvPr>
            <p:ph type="title"/>
          </p:nvPr>
        </p:nvSpPr>
        <p:spPr/>
        <p:txBody>
          <a:bodyPr/>
          <a:lstStyle/>
          <a:p>
            <a:endParaRPr lang="en-US" dirty="0"/>
          </a:p>
        </p:txBody>
      </p:sp>
      <p:pic>
        <p:nvPicPr>
          <p:cNvPr id="4" name="Picture 3"/>
          <p:cNvPicPr>
            <a:picLocks noChangeAspect="1"/>
          </p:cNvPicPr>
          <p:nvPr/>
        </p:nvPicPr>
        <p:blipFill>
          <a:blip r:embed="rId4"/>
          <a:stretch>
            <a:fillRect/>
          </a:stretch>
        </p:blipFill>
        <p:spPr>
          <a:xfrm>
            <a:off x="0" y="28807"/>
            <a:ext cx="5739472" cy="4304605"/>
          </a:xfrm>
          <a:prstGeom prst="rect">
            <a:avLst/>
          </a:prstGeom>
        </p:spPr>
      </p:pic>
      <p:pic>
        <p:nvPicPr>
          <p:cNvPr id="5" name="Picture 4"/>
          <p:cNvPicPr>
            <a:picLocks noChangeAspect="1"/>
          </p:cNvPicPr>
          <p:nvPr/>
        </p:nvPicPr>
        <p:blipFill rotWithShape="1">
          <a:blip r:embed="rId5"/>
          <a:srcRect t="3924" b="40410"/>
          <a:stretch/>
        </p:blipFill>
        <p:spPr>
          <a:xfrm>
            <a:off x="197409" y="4333412"/>
            <a:ext cx="5279938" cy="2204357"/>
          </a:xfrm>
          <a:prstGeom prst="rect">
            <a:avLst/>
          </a:prstGeom>
        </p:spPr>
      </p:pic>
    </p:spTree>
    <p:extLst>
      <p:ext uri="{BB962C8B-B14F-4D97-AF65-F5344CB8AC3E}">
        <p14:creationId xmlns:p14="http://schemas.microsoft.com/office/powerpoint/2010/main" val="38447182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60588" y="2492376"/>
            <a:ext cx="7772400" cy="1470025"/>
          </a:xfrm>
        </p:spPr>
        <p:txBody>
          <a:bodyPr rtlCol="0">
            <a:normAutofit fontScale="90000"/>
          </a:bodyPr>
          <a:lstStyle/>
          <a:p>
            <a:pPr eaLnBrk="1" fontAlgn="auto" hangingPunct="1">
              <a:spcAft>
                <a:spcPts val="0"/>
              </a:spcAft>
              <a:defRPr/>
            </a:pPr>
            <a:r>
              <a:rPr lang="en-GB" sz="7200" b="1" dirty="0">
                <a:solidFill>
                  <a:srgbClr val="FFFF00"/>
                </a:solidFill>
                <a:latin typeface="Bauhaus 93" panose="04030905020B02020C02" pitchFamily="82" charset="0"/>
              </a:rPr>
              <a:t/>
            </a:r>
            <a:br>
              <a:rPr lang="en-GB" sz="7200" b="1" dirty="0">
                <a:solidFill>
                  <a:srgbClr val="FFFF00"/>
                </a:solidFill>
                <a:latin typeface="Bauhaus 93" panose="04030905020B02020C02" pitchFamily="82" charset="0"/>
              </a:rPr>
            </a:br>
            <a:r>
              <a:rPr lang="en-GB" sz="7200" b="1" dirty="0">
                <a:solidFill>
                  <a:srgbClr val="FFFF00"/>
                </a:solidFill>
                <a:latin typeface="Bauhaus 93" panose="04030905020B02020C02" pitchFamily="82" charset="0"/>
              </a:rPr>
              <a:t/>
            </a:r>
            <a:br>
              <a:rPr lang="en-GB" sz="7200" b="1" dirty="0">
                <a:solidFill>
                  <a:srgbClr val="FFFF00"/>
                </a:solidFill>
                <a:latin typeface="Bauhaus 93" panose="04030905020B02020C02" pitchFamily="82" charset="0"/>
              </a:rPr>
            </a:br>
            <a:endParaRPr lang="en-GB" sz="8000" b="1" dirty="0">
              <a:solidFill>
                <a:srgbClr val="FFFF00"/>
              </a:solidFill>
              <a:latin typeface="Bauhaus 93" panose="04030905020B02020C02" pitchFamily="82" charset="0"/>
            </a:endParaRPr>
          </a:p>
        </p:txBody>
      </p:sp>
      <p:pic>
        <p:nvPicPr>
          <p:cNvPr id="819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3175" y="157164"/>
            <a:ext cx="2209800" cy="3271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95563" y="157164"/>
            <a:ext cx="1765300" cy="32718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7" name="Picture 5" descr="https://upload.wikimedia.org/wikipedia/commons/e/e9/Hegel_038.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21238" y="157164"/>
            <a:ext cx="2451100" cy="327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8" name="Rectangle 7"/>
          <p:cNvSpPr>
            <a:spLocks noChangeArrowheads="1"/>
          </p:cNvSpPr>
          <p:nvPr/>
        </p:nvSpPr>
        <p:spPr bwMode="auto">
          <a:xfrm>
            <a:off x="4821238" y="3441700"/>
            <a:ext cx="24511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fontAlgn="base">
              <a:spcBef>
                <a:spcPct val="0"/>
              </a:spcBef>
              <a:spcAft>
                <a:spcPct val="0"/>
              </a:spcAft>
              <a:buFontTx/>
              <a:buNone/>
            </a:pPr>
            <a:r>
              <a:rPr lang="en-GB" altLang="en-US" sz="2400">
                <a:solidFill>
                  <a:srgbClr val="FFFFFF"/>
                </a:solidFill>
                <a:cs typeface="Arial" panose="020B0604020202020204" pitchFamily="34" charset="0"/>
              </a:rPr>
              <a:t>Georg Wilhelm Friedrich Hegel (1770–1831)</a:t>
            </a:r>
          </a:p>
          <a:p>
            <a:pPr algn="ctr" fontAlgn="base">
              <a:spcBef>
                <a:spcPct val="0"/>
              </a:spcBef>
              <a:spcAft>
                <a:spcPct val="0"/>
              </a:spcAft>
              <a:buFontTx/>
              <a:buNone/>
            </a:pPr>
            <a:endParaRPr lang="en-GB" altLang="en-US" sz="1200">
              <a:solidFill>
                <a:srgbClr val="FFFFFF"/>
              </a:solidFill>
              <a:cs typeface="Arial" panose="020B0604020202020204" pitchFamily="34" charset="0"/>
            </a:endParaRPr>
          </a:p>
          <a:p>
            <a:pPr fontAlgn="base">
              <a:spcBef>
                <a:spcPct val="0"/>
              </a:spcBef>
              <a:spcAft>
                <a:spcPct val="0"/>
              </a:spcAft>
              <a:buFontTx/>
              <a:buNone/>
            </a:pPr>
            <a:endParaRPr lang="en-GB" altLang="en-US" sz="1200">
              <a:solidFill>
                <a:srgbClr val="FFFFFF"/>
              </a:solidFill>
              <a:cs typeface="Arial" panose="020B0604020202020204" pitchFamily="34" charset="0"/>
            </a:endParaRPr>
          </a:p>
        </p:txBody>
      </p:sp>
      <p:sp>
        <p:nvSpPr>
          <p:cNvPr id="8199" name="Rectangle 8"/>
          <p:cNvSpPr>
            <a:spLocks noChangeArrowheads="1"/>
          </p:cNvSpPr>
          <p:nvPr/>
        </p:nvSpPr>
        <p:spPr bwMode="auto">
          <a:xfrm>
            <a:off x="2595563" y="3436938"/>
            <a:ext cx="17653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fontAlgn="base">
              <a:spcBef>
                <a:spcPct val="0"/>
              </a:spcBef>
              <a:spcAft>
                <a:spcPct val="0"/>
              </a:spcAft>
              <a:buFontTx/>
              <a:buNone/>
            </a:pPr>
            <a:r>
              <a:rPr lang="en-GB" altLang="en-US" sz="2400">
                <a:solidFill>
                  <a:srgbClr val="FFFFFF"/>
                </a:solidFill>
                <a:cs typeface="Arial" panose="020B0604020202020204" pitchFamily="34" charset="0"/>
              </a:rPr>
              <a:t>Karl </a:t>
            </a:r>
          </a:p>
          <a:p>
            <a:pPr algn="ctr" fontAlgn="base">
              <a:spcBef>
                <a:spcPct val="0"/>
              </a:spcBef>
              <a:spcAft>
                <a:spcPct val="0"/>
              </a:spcAft>
              <a:buFontTx/>
              <a:buNone/>
            </a:pPr>
            <a:r>
              <a:rPr lang="en-GB" altLang="en-US" sz="2400">
                <a:solidFill>
                  <a:srgbClr val="FFFFFF"/>
                </a:solidFill>
                <a:cs typeface="Arial" panose="020B0604020202020204" pitchFamily="34" charset="0"/>
              </a:rPr>
              <a:t>Marx </a:t>
            </a:r>
          </a:p>
          <a:p>
            <a:pPr algn="ctr" fontAlgn="base">
              <a:spcBef>
                <a:spcPct val="0"/>
              </a:spcBef>
              <a:spcAft>
                <a:spcPct val="0"/>
              </a:spcAft>
              <a:buFontTx/>
              <a:buNone/>
            </a:pPr>
            <a:r>
              <a:rPr lang="en-GB" altLang="en-US" sz="2400">
                <a:solidFill>
                  <a:srgbClr val="FFFFFF"/>
                </a:solidFill>
                <a:cs typeface="Arial" panose="020B0604020202020204" pitchFamily="34" charset="0"/>
              </a:rPr>
              <a:t>(1818–1883) </a:t>
            </a:r>
          </a:p>
        </p:txBody>
      </p:sp>
      <p:sp>
        <p:nvSpPr>
          <p:cNvPr id="8200" name="Rectangle 9"/>
          <p:cNvSpPr>
            <a:spLocks noChangeArrowheads="1"/>
          </p:cNvSpPr>
          <p:nvPr/>
        </p:nvSpPr>
        <p:spPr bwMode="auto">
          <a:xfrm>
            <a:off x="7613650" y="3441700"/>
            <a:ext cx="216058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fontAlgn="base">
              <a:spcBef>
                <a:spcPct val="0"/>
              </a:spcBef>
              <a:spcAft>
                <a:spcPct val="0"/>
              </a:spcAft>
              <a:buFontTx/>
              <a:buNone/>
            </a:pPr>
            <a:r>
              <a:rPr lang="en-GB" altLang="en-US" sz="2400">
                <a:solidFill>
                  <a:srgbClr val="FFFFFF"/>
                </a:solidFill>
                <a:cs typeface="Arial" panose="020B0604020202020204" pitchFamily="34" charset="0"/>
              </a:rPr>
              <a:t>Leopold von Ranke </a:t>
            </a:r>
          </a:p>
          <a:p>
            <a:pPr algn="ctr" fontAlgn="base">
              <a:spcBef>
                <a:spcPct val="0"/>
              </a:spcBef>
              <a:spcAft>
                <a:spcPct val="0"/>
              </a:spcAft>
              <a:buFontTx/>
              <a:buNone/>
            </a:pPr>
            <a:r>
              <a:rPr lang="en-GB" altLang="en-US" sz="2400">
                <a:solidFill>
                  <a:srgbClr val="FFFFFF"/>
                </a:solidFill>
                <a:cs typeface="Arial" panose="020B0604020202020204" pitchFamily="34" charset="0"/>
              </a:rPr>
              <a:t>(1795–1886)</a:t>
            </a:r>
          </a:p>
        </p:txBody>
      </p:sp>
      <p:sp>
        <p:nvSpPr>
          <p:cNvPr id="10" name="TextBox 9"/>
          <p:cNvSpPr txBox="1"/>
          <p:nvPr/>
        </p:nvSpPr>
        <p:spPr>
          <a:xfrm>
            <a:off x="-49212" y="4903889"/>
            <a:ext cx="12192000" cy="1465695"/>
          </a:xfrm>
          <a:prstGeom prst="rect">
            <a:avLst/>
          </a:prstGeom>
          <a:noFill/>
        </p:spPr>
        <p:txBody>
          <a:bodyPr wrap="square" lIns="720000" tIns="360000" rIns="720000" bIns="360000" rtlCol="0">
            <a:spAutoFit/>
          </a:bodyPr>
          <a:lstStyle/>
          <a:p>
            <a:pPr algn="ctr"/>
            <a:r>
              <a:rPr lang="en-GB" sz="2400" b="1" dirty="0" smtClean="0">
                <a:solidFill>
                  <a:srgbClr val="FFFF00"/>
                </a:solidFill>
                <a:effectLst>
                  <a:outerShdw blurRad="38100" dist="38100" dir="2700000" algn="tl">
                    <a:srgbClr val="000000">
                      <a:alpha val="43137"/>
                    </a:srgbClr>
                  </a:outerShdw>
                </a:effectLst>
              </a:rPr>
              <a:t>2. </a:t>
            </a:r>
            <a:r>
              <a:rPr lang="en-GB" sz="2400" b="1" dirty="0">
                <a:solidFill>
                  <a:srgbClr val="FFFF00"/>
                </a:solidFill>
                <a:effectLst>
                  <a:outerShdw blurRad="38100" dist="38100" dir="2700000" algn="tl">
                    <a:srgbClr val="000000">
                      <a:alpha val="43137"/>
                    </a:srgbClr>
                  </a:outerShdw>
                </a:effectLst>
              </a:rPr>
              <a:t>Towards a ‘Modern’ History-Writing: </a:t>
            </a:r>
            <a:endParaRPr lang="en-GB" sz="2400" b="1" dirty="0" smtClean="0">
              <a:solidFill>
                <a:srgbClr val="FFFF00"/>
              </a:solidFill>
              <a:effectLst>
                <a:outerShdw blurRad="38100" dist="38100" dir="2700000" algn="tl">
                  <a:srgbClr val="000000">
                    <a:alpha val="43137"/>
                  </a:srgbClr>
                </a:outerShdw>
              </a:effectLst>
            </a:endParaRPr>
          </a:p>
          <a:p>
            <a:pPr algn="ctr"/>
            <a:r>
              <a:rPr lang="en-GB" sz="2400" b="1" dirty="0" smtClean="0">
                <a:solidFill>
                  <a:srgbClr val="FFFF00"/>
                </a:solidFill>
                <a:effectLst>
                  <a:outerShdw blurRad="38100" dist="38100" dir="2700000" algn="tl">
                    <a:srgbClr val="000000">
                      <a:alpha val="43137"/>
                    </a:srgbClr>
                  </a:outerShdw>
                </a:effectLst>
              </a:rPr>
              <a:t>Carlyle, Macaulay; Ranke</a:t>
            </a:r>
            <a:r>
              <a:rPr lang="en-GB" sz="2400" b="1" dirty="0" smtClean="0">
                <a:solidFill>
                  <a:srgbClr val="FFFF00"/>
                </a:solidFill>
                <a:effectLst>
                  <a:outerShdw blurRad="38100" dist="38100" dir="2700000" algn="tl">
                    <a:srgbClr val="000000">
                      <a:alpha val="43137"/>
                    </a:srgbClr>
                  </a:outerShdw>
                </a:effectLst>
              </a:rPr>
              <a:t>, Hegel, </a:t>
            </a:r>
            <a:r>
              <a:rPr lang="en-GB" sz="2400" b="1" dirty="0" smtClean="0">
                <a:solidFill>
                  <a:srgbClr val="FFFF00"/>
                </a:solidFill>
                <a:effectLst>
                  <a:outerShdw blurRad="38100" dist="38100" dir="2700000" algn="tl">
                    <a:srgbClr val="000000">
                      <a:alpha val="43137"/>
                    </a:srgbClr>
                  </a:outerShdw>
                </a:effectLst>
              </a:rPr>
              <a:t>Marx</a:t>
            </a:r>
            <a:endParaRPr lang="en-GB" sz="1700" i="1" dirty="0">
              <a:solidFill>
                <a:srgbClr val="FFFF00"/>
              </a:solidFill>
              <a:effectLst>
                <a:outerShdw blurRad="38100" dist="38100" dir="2700000" algn="tl">
                  <a:srgbClr val="000000">
                    <a:alpha val="43137"/>
                  </a:srgbClr>
                </a:outerShdw>
              </a:effectLst>
            </a:endParaRPr>
          </a:p>
        </p:txBody>
      </p:sp>
      <p:pic>
        <p:nvPicPr>
          <p:cNvPr id="11" name="Picture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0610" y="1924646"/>
            <a:ext cx="2274765" cy="3113584"/>
          </a:xfrm>
          <a:prstGeom prst="rect">
            <a:avLst/>
          </a:prstGeom>
        </p:spPr>
      </p:pic>
      <p:sp>
        <p:nvSpPr>
          <p:cNvPr id="12" name="Rectangle 11"/>
          <p:cNvSpPr/>
          <p:nvPr/>
        </p:nvSpPr>
        <p:spPr>
          <a:xfrm>
            <a:off x="205135" y="5159684"/>
            <a:ext cx="2160240" cy="954107"/>
          </a:xfrm>
          <a:prstGeom prst="rect">
            <a:avLst/>
          </a:prstGeom>
        </p:spPr>
        <p:txBody>
          <a:bodyPr wrap="square">
            <a:spAutoFit/>
          </a:bodyPr>
          <a:lstStyle/>
          <a:p>
            <a:pPr algn="ctr"/>
            <a:r>
              <a:rPr lang="en-GB" sz="2400" dirty="0"/>
              <a:t>Thomas </a:t>
            </a:r>
            <a:r>
              <a:rPr lang="en-GB" sz="2400" dirty="0" smtClean="0"/>
              <a:t>Carlyle</a:t>
            </a:r>
          </a:p>
          <a:p>
            <a:pPr algn="ctr"/>
            <a:r>
              <a:rPr lang="en-GB" sz="2000" dirty="0" smtClean="0"/>
              <a:t>(1795–1881</a:t>
            </a:r>
            <a:r>
              <a:rPr lang="en-GB" sz="2000" dirty="0"/>
              <a:t>)</a:t>
            </a:r>
          </a:p>
          <a:p>
            <a:endParaRPr lang="en-GB" sz="1200" dirty="0"/>
          </a:p>
        </p:txBody>
      </p:sp>
      <p:pic>
        <p:nvPicPr>
          <p:cNvPr id="13" name="Picture 2" descr="http://www.nndb.com/people/422/000096134/thomas-macaulay-1-sized.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832975" y="1944366"/>
            <a:ext cx="2358485" cy="2939803"/>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p:cNvSpPr/>
          <p:nvPr/>
        </p:nvSpPr>
        <p:spPr>
          <a:xfrm>
            <a:off x="9832975" y="5061947"/>
            <a:ext cx="2160240" cy="1200329"/>
          </a:xfrm>
          <a:prstGeom prst="rect">
            <a:avLst/>
          </a:prstGeom>
        </p:spPr>
        <p:txBody>
          <a:bodyPr wrap="square">
            <a:spAutoFit/>
          </a:bodyPr>
          <a:lstStyle/>
          <a:p>
            <a:pPr algn="ctr"/>
            <a:r>
              <a:rPr lang="en-GB" sz="2000" dirty="0"/>
              <a:t>Thomas Babington Macaulay </a:t>
            </a:r>
            <a:endParaRPr lang="en-GB" sz="2000" dirty="0" smtClean="0"/>
          </a:p>
          <a:p>
            <a:pPr algn="ctr"/>
            <a:r>
              <a:rPr lang="en-GB" sz="2000" dirty="0" smtClean="0"/>
              <a:t>(</a:t>
            </a:r>
            <a:r>
              <a:rPr lang="en-GB" sz="2000" dirty="0"/>
              <a:t>1800–1859)</a:t>
            </a:r>
          </a:p>
          <a:p>
            <a:endParaRPr lang="en-GB" sz="1200" dirty="0"/>
          </a:p>
        </p:txBody>
      </p:sp>
    </p:spTree>
    <p:extLst>
      <p:ext uri="{BB962C8B-B14F-4D97-AF65-F5344CB8AC3E}">
        <p14:creationId xmlns:p14="http://schemas.microsoft.com/office/powerpoint/2010/main" val="108985197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12192000" cy="6624709"/>
          </a:xfrm>
          <a:prstGeom prst="rect">
            <a:avLst/>
          </a:prstGeom>
          <a:noFill/>
        </p:spPr>
        <p:txBody>
          <a:bodyPr wrap="square" lIns="720000" tIns="720000" rIns="720000" bIns="720000" rtlCol="0">
            <a:spAutoFit/>
          </a:bodyPr>
          <a:lstStyle/>
          <a:p>
            <a:pPr algn="ctr"/>
            <a:r>
              <a:rPr lang="en-GB" sz="2800" b="1" dirty="0" smtClean="0">
                <a:solidFill>
                  <a:srgbClr val="FFFF00"/>
                </a:solidFill>
                <a:effectLst>
                  <a:outerShdw blurRad="38100" dist="38100" dir="2700000" algn="tl">
                    <a:srgbClr val="000000">
                      <a:alpha val="43137"/>
                    </a:srgbClr>
                  </a:outerShdw>
                </a:effectLst>
              </a:rPr>
              <a:t>2. </a:t>
            </a:r>
            <a:r>
              <a:rPr lang="en-GB" sz="2800" b="1" dirty="0">
                <a:solidFill>
                  <a:srgbClr val="FFFF00"/>
                </a:solidFill>
                <a:effectLst>
                  <a:outerShdw blurRad="38100" dist="38100" dir="2700000" algn="tl">
                    <a:srgbClr val="000000">
                      <a:alpha val="43137"/>
                    </a:srgbClr>
                  </a:outerShdw>
                </a:effectLst>
              </a:rPr>
              <a:t>Towards a ‘Modern’ History-Writing: Victorian </a:t>
            </a:r>
            <a:r>
              <a:rPr lang="en-GB" sz="2800" b="1" dirty="0">
                <a:solidFill>
                  <a:srgbClr val="FFFF00"/>
                </a:solidFill>
                <a:effectLst>
                  <a:outerShdw blurRad="38100" dist="38100" dir="2700000" algn="tl">
                    <a:srgbClr val="000000">
                      <a:alpha val="43137"/>
                    </a:srgbClr>
                  </a:outerShdw>
                </a:effectLst>
              </a:rPr>
              <a:t>Histories</a:t>
            </a:r>
          </a:p>
          <a:p>
            <a:pPr algn="ctr"/>
            <a:endParaRPr lang="en-GB" sz="2000" b="1" dirty="0"/>
          </a:p>
          <a:p>
            <a:pPr marL="285750" indent="-285750" algn="just">
              <a:buFont typeface="Arial" panose="020B0604020202020204" pitchFamily="34" charset="0"/>
              <a:buChar char="•"/>
            </a:pPr>
            <a:r>
              <a:rPr lang="en-GB" sz="2400" dirty="0"/>
              <a:t>Well into the 19</a:t>
            </a:r>
            <a:r>
              <a:rPr lang="en-GB" sz="2400" baseline="30000" dirty="0"/>
              <a:t>th</a:t>
            </a:r>
            <a:r>
              <a:rPr lang="en-GB" sz="2400" dirty="0"/>
              <a:t> century, history-writing remained principally the preserve of ‘gentlemen scholars’ rather than a specialised academic pursuit</a:t>
            </a:r>
          </a:p>
          <a:p>
            <a:pPr marL="285750" indent="-285750" algn="just">
              <a:buFont typeface="Arial" panose="020B0604020202020204" pitchFamily="34" charset="0"/>
              <a:buChar char="•"/>
            </a:pPr>
            <a:endParaRPr lang="en-GB" sz="2400" dirty="0"/>
          </a:p>
          <a:p>
            <a:pPr marL="285750" indent="-285750" algn="just">
              <a:buFont typeface="Arial" panose="020B0604020202020204" pitchFamily="34" charset="0"/>
              <a:buChar char="•"/>
            </a:pPr>
            <a:r>
              <a:rPr lang="en-GB" sz="2400" dirty="0"/>
              <a:t>As a measure of this, University of Oxford’s first history school was est. 1872; Cambridge, 1875</a:t>
            </a:r>
          </a:p>
          <a:p>
            <a:pPr marL="285750" indent="-285750" algn="just">
              <a:buFont typeface="Arial" panose="020B0604020202020204" pitchFamily="34" charset="0"/>
              <a:buChar char="•"/>
            </a:pPr>
            <a:endParaRPr lang="en-GB" sz="2400" dirty="0"/>
          </a:p>
          <a:p>
            <a:pPr marL="285750" indent="-285750" algn="just">
              <a:buFont typeface="Arial" panose="020B0604020202020204" pitchFamily="34" charset="0"/>
              <a:buChar char="•"/>
            </a:pPr>
            <a:r>
              <a:rPr lang="en-GB" sz="2400" dirty="0"/>
              <a:t>Nonetheless, history was a popular and influential part of the publishing industry; e.g. </a:t>
            </a:r>
          </a:p>
          <a:p>
            <a:pPr marL="742950" lvl="1" indent="-285750" algn="just">
              <a:buFontTx/>
              <a:buChar char="-"/>
            </a:pPr>
            <a:r>
              <a:rPr lang="en-GB" sz="2400" dirty="0"/>
              <a:t>Thomas Carlyle’s polemical </a:t>
            </a:r>
            <a:r>
              <a:rPr lang="en-GB" sz="2400" i="1" dirty="0"/>
              <a:t>The French Revolution: A History </a:t>
            </a:r>
            <a:r>
              <a:rPr lang="en-GB" sz="2400" dirty="0"/>
              <a:t>(1837)</a:t>
            </a:r>
          </a:p>
          <a:p>
            <a:pPr marL="742950" lvl="1" indent="-285750" algn="just">
              <a:buFontTx/>
              <a:buChar char="-"/>
            </a:pPr>
            <a:r>
              <a:rPr lang="en-GB" sz="2400" dirty="0"/>
              <a:t>Thomas Babington Macaulay, </a:t>
            </a:r>
            <a:r>
              <a:rPr lang="en-GB" sz="2400" i="1" dirty="0"/>
              <a:t>The History of England from the Accession of James the Second </a:t>
            </a:r>
            <a:r>
              <a:rPr lang="en-GB" sz="2400" dirty="0"/>
              <a:t>(1848</a:t>
            </a:r>
            <a:r>
              <a:rPr lang="en-GB" sz="2800" dirty="0"/>
              <a:t>) </a:t>
            </a:r>
          </a:p>
          <a:p>
            <a:pPr marL="742950" lvl="1" indent="-285750" algn="just">
              <a:buFontTx/>
              <a:buChar char="-"/>
            </a:pPr>
            <a:endParaRPr lang="en-GB" sz="2000" i="1" dirty="0"/>
          </a:p>
        </p:txBody>
      </p:sp>
    </p:spTree>
    <p:extLst>
      <p:ext uri="{BB962C8B-B14F-4D97-AF65-F5344CB8AC3E}">
        <p14:creationId xmlns:p14="http://schemas.microsoft.com/office/powerpoint/2010/main" val="221400388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92503" cy="7467338"/>
          </a:xfrm>
          <a:prstGeom prst="rect">
            <a:avLst/>
          </a:prstGeom>
          <a:noFill/>
        </p:spPr>
        <p:txBody>
          <a:bodyPr wrap="square" lIns="720000" tIns="360000" rIns="720000" bIns="360000" rtlCol="0">
            <a:spAutoFit/>
          </a:bodyPr>
          <a:lstStyle/>
          <a:p>
            <a:pPr algn="just"/>
            <a:endParaRPr lang="en-GB" sz="2000" b="1" dirty="0"/>
          </a:p>
          <a:p>
            <a:pPr algn="just"/>
            <a:endParaRPr lang="en-GB" sz="2000" b="1" dirty="0"/>
          </a:p>
          <a:p>
            <a:pPr marL="285750" indent="-285750" algn="just">
              <a:buFont typeface="Arial" panose="020B0604020202020204" pitchFamily="34" charset="0"/>
              <a:buChar char="•"/>
            </a:pPr>
            <a:r>
              <a:rPr lang="en-GB" sz="2400" dirty="0"/>
              <a:t>Carlyle was a leading exponent of what became termed ‘</a:t>
            </a:r>
            <a:r>
              <a:rPr lang="en-GB" sz="2400" b="1" dirty="0"/>
              <a:t>The Great Man Theory’ of history</a:t>
            </a:r>
            <a:r>
              <a:rPr lang="en-GB" sz="2400" dirty="0"/>
              <a:t>: </a:t>
            </a:r>
          </a:p>
          <a:p>
            <a:pPr marL="914400" lvl="1" indent="-457200" algn="just">
              <a:buFontTx/>
              <a:buChar char="-"/>
            </a:pPr>
            <a:r>
              <a:rPr lang="en-GB" sz="2400" dirty="0"/>
              <a:t>“</a:t>
            </a:r>
            <a:r>
              <a:rPr lang="en-US" sz="2400" dirty="0"/>
              <a:t>The history of the world is but the biography of great men”</a:t>
            </a:r>
          </a:p>
          <a:p>
            <a:pPr marL="914400" lvl="1" indent="-457200" algn="just">
              <a:buFontTx/>
              <a:buChar char="-"/>
            </a:pPr>
            <a:r>
              <a:rPr lang="en-US" sz="2400" dirty="0"/>
              <a:t>“The great man always act like a thunder. He storms the skies, while others are waiting to be stormed</a:t>
            </a:r>
            <a:r>
              <a:rPr lang="en-US" sz="2400" b="1" dirty="0"/>
              <a:t>”</a:t>
            </a:r>
            <a:endParaRPr lang="en-GB" sz="2400" b="1" dirty="0"/>
          </a:p>
          <a:p>
            <a:pPr algn="just"/>
            <a:endParaRPr lang="en-GB" i="1" dirty="0"/>
          </a:p>
          <a:p>
            <a:pPr algn="just"/>
            <a:r>
              <a:rPr lang="en-US" dirty="0"/>
              <a:t>Quotes from: </a:t>
            </a:r>
            <a:r>
              <a:rPr lang="en-US" b="1" i="1" dirty="0"/>
              <a:t>On Heroes, Hero-Worship, and The Heroic in History </a:t>
            </a:r>
            <a:r>
              <a:rPr lang="en-US" b="1" dirty="0"/>
              <a:t>(1841)</a:t>
            </a:r>
          </a:p>
          <a:p>
            <a:pPr algn="r"/>
            <a:endParaRPr lang="en-US" i="1" dirty="0"/>
          </a:p>
          <a:p>
            <a:pPr algn="r"/>
            <a:r>
              <a:rPr lang="en-US" i="1" dirty="0"/>
              <a:t>Collection of six lectures given in May 1840.</a:t>
            </a:r>
          </a:p>
          <a:p>
            <a:pPr algn="just"/>
            <a:r>
              <a:rPr lang="en-US" dirty="0"/>
              <a:t>1. </a:t>
            </a:r>
            <a:r>
              <a:rPr lang="en-US" dirty="0">
                <a:solidFill>
                  <a:srgbClr val="FFFF00"/>
                </a:solidFill>
              </a:rPr>
              <a:t>The Hero as Divinity. </a:t>
            </a:r>
            <a:r>
              <a:rPr lang="en-US" dirty="0"/>
              <a:t>Odin (God is Scandinavian pagan mythology)</a:t>
            </a:r>
          </a:p>
          <a:p>
            <a:pPr algn="just"/>
            <a:r>
              <a:rPr lang="en-US" dirty="0"/>
              <a:t>2. </a:t>
            </a:r>
            <a:r>
              <a:rPr lang="en-US" dirty="0">
                <a:solidFill>
                  <a:srgbClr val="FFFF00"/>
                </a:solidFill>
              </a:rPr>
              <a:t>The Hero as Prophet</a:t>
            </a:r>
            <a:r>
              <a:rPr lang="en-US" dirty="0"/>
              <a:t>. Muhammad (Islam)</a:t>
            </a:r>
          </a:p>
          <a:p>
            <a:pPr algn="just"/>
            <a:r>
              <a:rPr lang="en-US" dirty="0"/>
              <a:t>3. </a:t>
            </a:r>
            <a:r>
              <a:rPr lang="en-US" dirty="0">
                <a:solidFill>
                  <a:srgbClr val="FFFF00"/>
                </a:solidFill>
              </a:rPr>
              <a:t>The Hero as Poet</a:t>
            </a:r>
            <a:r>
              <a:rPr lang="en-US" dirty="0"/>
              <a:t>. Dante; Shakespeare</a:t>
            </a:r>
          </a:p>
          <a:p>
            <a:pPr algn="just"/>
            <a:r>
              <a:rPr lang="en-US" dirty="0"/>
              <a:t>4. </a:t>
            </a:r>
            <a:r>
              <a:rPr lang="en-US" dirty="0">
                <a:solidFill>
                  <a:srgbClr val="FFFF00"/>
                </a:solidFill>
              </a:rPr>
              <a:t>The Hero as Priest</a:t>
            </a:r>
            <a:r>
              <a:rPr lang="en-US" dirty="0"/>
              <a:t>. Martin Luther; John Knox</a:t>
            </a:r>
          </a:p>
          <a:p>
            <a:pPr algn="just"/>
            <a:r>
              <a:rPr lang="en-US" dirty="0"/>
              <a:t>5. </a:t>
            </a:r>
            <a:r>
              <a:rPr lang="en-US" dirty="0">
                <a:solidFill>
                  <a:srgbClr val="FFFF00"/>
                </a:solidFill>
              </a:rPr>
              <a:t>The Hero as Man of Letters</a:t>
            </a:r>
            <a:r>
              <a:rPr lang="en-US" dirty="0"/>
              <a:t>. Samuel Johnson; Jean-Jacques Rousseau; Robert Burns</a:t>
            </a:r>
          </a:p>
          <a:p>
            <a:pPr algn="just"/>
            <a:r>
              <a:rPr lang="en-US" dirty="0"/>
              <a:t>6. </a:t>
            </a:r>
            <a:r>
              <a:rPr lang="en-US" dirty="0">
                <a:solidFill>
                  <a:srgbClr val="FFFF00"/>
                </a:solidFill>
              </a:rPr>
              <a:t>The Hero as King</a:t>
            </a:r>
            <a:r>
              <a:rPr lang="en-US" dirty="0"/>
              <a:t>. Oliver Cromwell; Napoleon Bonaparte</a:t>
            </a:r>
            <a:endParaRPr lang="en-GB" dirty="0"/>
          </a:p>
          <a:p>
            <a:pPr algn="just"/>
            <a:endParaRPr lang="en-US" sz="1400" b="1" dirty="0"/>
          </a:p>
          <a:p>
            <a:pPr algn="just"/>
            <a:endParaRPr lang="en-GB" sz="1400" dirty="0"/>
          </a:p>
          <a:p>
            <a:pPr marL="285750" indent="-285750" algn="just">
              <a:buFontTx/>
              <a:buChar char="-"/>
            </a:pPr>
            <a:endParaRPr lang="en-GB" sz="1400" dirty="0"/>
          </a:p>
          <a:p>
            <a:pPr algn="just"/>
            <a:r>
              <a:rPr lang="en-GB" sz="1400" dirty="0"/>
              <a:t>	</a:t>
            </a:r>
            <a:endParaRPr lang="en-GB" sz="1700" i="1" dirty="0"/>
          </a:p>
        </p:txBody>
      </p:sp>
      <p:sp>
        <p:nvSpPr>
          <p:cNvPr id="5" name="Rectangle 4"/>
          <p:cNvSpPr/>
          <p:nvPr/>
        </p:nvSpPr>
        <p:spPr>
          <a:xfrm>
            <a:off x="9192503" y="4404063"/>
            <a:ext cx="2160240" cy="646331"/>
          </a:xfrm>
          <a:prstGeom prst="rect">
            <a:avLst/>
          </a:prstGeom>
        </p:spPr>
        <p:txBody>
          <a:bodyPr wrap="square">
            <a:spAutoFit/>
          </a:bodyPr>
          <a:lstStyle/>
          <a:p>
            <a:pPr algn="ctr"/>
            <a:r>
              <a:rPr lang="en-GB" sz="1200" dirty="0"/>
              <a:t>Thomas Carlyle</a:t>
            </a:r>
          </a:p>
          <a:p>
            <a:pPr algn="ctr"/>
            <a:r>
              <a:rPr lang="en-GB" sz="1200" dirty="0"/>
              <a:t>(1795–1881)</a:t>
            </a:r>
          </a:p>
          <a:p>
            <a:endParaRPr lang="en-GB" sz="1200" dirty="0"/>
          </a:p>
        </p:txBody>
      </p:sp>
      <p:sp>
        <p:nvSpPr>
          <p:cNvPr id="6" name="TextBox 5"/>
          <p:cNvSpPr txBox="1"/>
          <p:nvPr/>
        </p:nvSpPr>
        <p:spPr>
          <a:xfrm>
            <a:off x="1524000" y="-34223"/>
            <a:ext cx="9144000" cy="1096363"/>
          </a:xfrm>
          <a:prstGeom prst="rect">
            <a:avLst/>
          </a:prstGeom>
          <a:noFill/>
        </p:spPr>
        <p:txBody>
          <a:bodyPr wrap="square" lIns="360000" tIns="360000" rIns="360000" bIns="360000" rtlCol="0">
            <a:spAutoFit/>
          </a:bodyPr>
          <a:lstStyle/>
          <a:p>
            <a:pPr algn="ctr"/>
            <a:r>
              <a:rPr lang="en-GB" sz="2400" b="1" dirty="0" smtClean="0">
                <a:solidFill>
                  <a:srgbClr val="FFFF00"/>
                </a:solidFill>
                <a:effectLst>
                  <a:outerShdw blurRad="38100" dist="38100" dir="2700000" algn="tl">
                    <a:srgbClr val="000000">
                      <a:alpha val="43137"/>
                    </a:srgbClr>
                  </a:outerShdw>
                </a:effectLst>
              </a:rPr>
              <a:t>2. </a:t>
            </a:r>
            <a:r>
              <a:rPr lang="en-GB" sz="2400" b="1" dirty="0">
                <a:solidFill>
                  <a:srgbClr val="FFFF00"/>
                </a:solidFill>
                <a:effectLst>
                  <a:outerShdw blurRad="38100" dist="38100" dir="2700000" algn="tl">
                    <a:srgbClr val="000000">
                      <a:alpha val="43137"/>
                    </a:srgbClr>
                  </a:outerShdw>
                </a:effectLst>
              </a:rPr>
              <a:t>Towards a ‘Modern’ History-Writing: Great Man Theory (Carlyle)</a:t>
            </a:r>
            <a:endParaRPr lang="en-GB" sz="1700" i="1" dirty="0"/>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92503" y="1062140"/>
            <a:ext cx="2274765" cy="3113584"/>
          </a:xfrm>
          <a:prstGeom prst="rect">
            <a:avLst/>
          </a:prstGeom>
        </p:spPr>
      </p:pic>
    </p:spTree>
    <p:extLst>
      <p:ext uri="{BB962C8B-B14F-4D97-AF65-F5344CB8AC3E}">
        <p14:creationId xmlns:p14="http://schemas.microsoft.com/office/powerpoint/2010/main" val="307195820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214" y="195942"/>
            <a:ext cx="8184231" cy="6405509"/>
          </a:xfrm>
          <a:prstGeom prst="rect">
            <a:avLst/>
          </a:prstGeom>
          <a:noFill/>
        </p:spPr>
        <p:txBody>
          <a:bodyPr wrap="square" lIns="720000" tIns="360000" rIns="720000" bIns="360000" rtlCol="0">
            <a:spAutoFit/>
          </a:bodyPr>
          <a:lstStyle/>
          <a:p>
            <a:pPr algn="just"/>
            <a:endParaRPr lang="en-GB" sz="1600" b="1" dirty="0"/>
          </a:p>
          <a:p>
            <a:pPr algn="just"/>
            <a:endParaRPr lang="en-GB" sz="1600" b="1" dirty="0"/>
          </a:p>
          <a:p>
            <a:pPr algn="just"/>
            <a:endParaRPr lang="en-GB" sz="2400" dirty="0"/>
          </a:p>
          <a:p>
            <a:pPr marL="285750" indent="-285750" algn="just">
              <a:buFont typeface="Arial" panose="020B0604020202020204" pitchFamily="34" charset="0"/>
              <a:buChar char="•"/>
            </a:pPr>
            <a:r>
              <a:rPr lang="en-GB" sz="2800" dirty="0"/>
              <a:t>Macaulay was a leading exponent of what later became termed ‘</a:t>
            </a:r>
            <a:r>
              <a:rPr lang="en-GB" sz="2800" b="1" dirty="0">
                <a:solidFill>
                  <a:srgbClr val="FFFF00"/>
                </a:solidFill>
              </a:rPr>
              <a:t>Whig history</a:t>
            </a:r>
            <a:r>
              <a:rPr lang="en-GB" sz="2800" dirty="0"/>
              <a:t>,’ whereby the purpose of writing history was to explain the development of human society towards ever greater liberty and enlightenment as typified by Britain’s (or England’s) modern liberal democracy and constitutional monarchy</a:t>
            </a:r>
          </a:p>
          <a:p>
            <a:pPr marL="742950" lvl="1" indent="-285750" algn="just">
              <a:buFontTx/>
              <a:buChar char="-"/>
            </a:pPr>
            <a:endParaRPr lang="en-GB" b="1" dirty="0"/>
          </a:p>
          <a:p>
            <a:pPr algn="just"/>
            <a:endParaRPr lang="en-GB" sz="1700" i="1" dirty="0"/>
          </a:p>
          <a:p>
            <a:pPr algn="just"/>
            <a:endParaRPr lang="en-GB" dirty="0"/>
          </a:p>
          <a:p>
            <a:pPr marL="285750" indent="-285750" algn="just">
              <a:buFontTx/>
              <a:buChar char="-"/>
            </a:pPr>
            <a:endParaRPr lang="en-GB" dirty="0"/>
          </a:p>
          <a:p>
            <a:pPr algn="just"/>
            <a:r>
              <a:rPr lang="en-GB" dirty="0"/>
              <a:t>	</a:t>
            </a:r>
            <a:endParaRPr lang="en-GB" sz="1700" i="1" dirty="0"/>
          </a:p>
        </p:txBody>
      </p:sp>
      <p:pic>
        <p:nvPicPr>
          <p:cNvPr id="2050" name="Picture 2" descr="http://www.nndb.com/people/422/000096134/thomas-macaulay-1-size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4233" y="1098735"/>
            <a:ext cx="2358485" cy="293980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8184232" y="4038538"/>
            <a:ext cx="2160240" cy="646331"/>
          </a:xfrm>
          <a:prstGeom prst="rect">
            <a:avLst/>
          </a:prstGeom>
        </p:spPr>
        <p:txBody>
          <a:bodyPr wrap="square">
            <a:spAutoFit/>
          </a:bodyPr>
          <a:lstStyle/>
          <a:p>
            <a:pPr algn="ctr"/>
            <a:r>
              <a:rPr lang="en-GB" sz="1200" dirty="0"/>
              <a:t>Thomas Babington Macaulay (1800–1859)</a:t>
            </a:r>
          </a:p>
          <a:p>
            <a:endParaRPr lang="en-GB" sz="1200" dirty="0"/>
          </a:p>
        </p:txBody>
      </p:sp>
      <p:sp>
        <p:nvSpPr>
          <p:cNvPr id="6" name="TextBox 5"/>
          <p:cNvSpPr txBox="1"/>
          <p:nvPr/>
        </p:nvSpPr>
        <p:spPr>
          <a:xfrm>
            <a:off x="1524000" y="-34223"/>
            <a:ext cx="9144000" cy="1373362"/>
          </a:xfrm>
          <a:prstGeom prst="rect">
            <a:avLst/>
          </a:prstGeom>
          <a:noFill/>
        </p:spPr>
        <p:txBody>
          <a:bodyPr wrap="square" lIns="360000" tIns="360000" rIns="360000" bIns="360000" rtlCol="0">
            <a:spAutoFit/>
          </a:bodyPr>
          <a:lstStyle/>
          <a:p>
            <a:pPr algn="ctr"/>
            <a:r>
              <a:rPr lang="en-US" sz="2400" b="1" dirty="0" smtClean="0">
                <a:solidFill>
                  <a:srgbClr val="FFFF00"/>
                </a:solidFill>
                <a:effectLst>
                  <a:outerShdw blurRad="38100" dist="38100" dir="2700000" algn="tl">
                    <a:srgbClr val="000000">
                      <a:alpha val="43137"/>
                    </a:srgbClr>
                  </a:outerShdw>
                </a:effectLst>
              </a:rPr>
              <a:t>2. Towards a ‘Modern’ History-Writing: </a:t>
            </a:r>
            <a:r>
              <a:rPr lang="en-GB" sz="2400" b="1" dirty="0" smtClean="0">
                <a:solidFill>
                  <a:srgbClr val="FFFF00"/>
                </a:solidFill>
                <a:effectLst>
                  <a:outerShdw blurRad="38100" dist="38100" dir="2700000" algn="tl">
                    <a:srgbClr val="000000">
                      <a:alpha val="43137"/>
                    </a:srgbClr>
                  </a:outerShdw>
                </a:effectLst>
              </a:rPr>
              <a:t>Whig </a:t>
            </a:r>
            <a:r>
              <a:rPr lang="en-GB" sz="2400" b="1" dirty="0">
                <a:solidFill>
                  <a:srgbClr val="FFFF00"/>
                </a:solidFill>
                <a:effectLst>
                  <a:outerShdw blurRad="38100" dist="38100" dir="2700000" algn="tl">
                    <a:srgbClr val="000000">
                      <a:alpha val="43137"/>
                    </a:srgbClr>
                  </a:outerShdw>
                </a:effectLst>
              </a:rPr>
              <a:t>History (Macaulay</a:t>
            </a:r>
            <a:r>
              <a:rPr lang="en-GB" sz="2400" b="1" dirty="0">
                <a:solidFill>
                  <a:srgbClr val="FFFF00"/>
                </a:solidFill>
              </a:rPr>
              <a:t>)</a:t>
            </a:r>
          </a:p>
          <a:p>
            <a:pPr algn="just"/>
            <a:endParaRPr lang="en-GB" sz="1700" i="1" dirty="0"/>
          </a:p>
        </p:txBody>
      </p:sp>
    </p:spTree>
    <p:extLst>
      <p:ext uri="{BB962C8B-B14F-4D97-AF65-F5344CB8AC3E}">
        <p14:creationId xmlns:p14="http://schemas.microsoft.com/office/powerpoint/2010/main" val="42685805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833514" cy="7590449"/>
          </a:xfrm>
          <a:prstGeom prst="rect">
            <a:avLst/>
          </a:prstGeom>
          <a:noFill/>
        </p:spPr>
        <p:txBody>
          <a:bodyPr wrap="square" lIns="720000" tIns="360000" rIns="720000" bIns="360000" rtlCol="0">
            <a:spAutoFit/>
          </a:bodyPr>
          <a:lstStyle/>
          <a:p>
            <a:pPr algn="just"/>
            <a:endParaRPr lang="en-GB" sz="1600" b="1" dirty="0"/>
          </a:p>
          <a:p>
            <a:pPr algn="just"/>
            <a:endParaRPr lang="en-GB" sz="1600" b="1" dirty="0"/>
          </a:p>
          <a:p>
            <a:pPr algn="just"/>
            <a:r>
              <a:rPr lang="en-GB" sz="2000" dirty="0"/>
              <a:t>I PURPOSE to write the history of England from the accession of King James the Second down to a time which is within the memory of men still living. I shall recount how … the authority of law and the security of property were </a:t>
            </a:r>
            <a:r>
              <a:rPr lang="en-GB" sz="2000" b="1" dirty="0">
                <a:solidFill>
                  <a:srgbClr val="FFFF00"/>
                </a:solidFill>
              </a:rPr>
              <a:t>found to be compatible with a liberty of discussion and of individual action never before known</a:t>
            </a:r>
            <a:r>
              <a:rPr lang="en-GB" sz="2000" dirty="0">
                <a:solidFill>
                  <a:srgbClr val="FFFF00"/>
                </a:solidFill>
              </a:rPr>
              <a:t>; how, </a:t>
            </a:r>
            <a:r>
              <a:rPr lang="en-GB" sz="2000" b="1" dirty="0">
                <a:solidFill>
                  <a:srgbClr val="FFFF00"/>
                </a:solidFill>
              </a:rPr>
              <a:t>from the auspicious union of order and freedom, sprang a prosperity of which the annals of human affairs had furnished no example</a:t>
            </a:r>
            <a:r>
              <a:rPr lang="en-GB" sz="2000" dirty="0"/>
              <a:t>; how our country, from a state of ignominious vassalage</a:t>
            </a:r>
            <a:r>
              <a:rPr lang="en-GB" sz="2000" b="1" dirty="0"/>
              <a:t>, </a:t>
            </a:r>
            <a:r>
              <a:rPr lang="en-GB" sz="2000" b="1" dirty="0">
                <a:solidFill>
                  <a:srgbClr val="FFFF00"/>
                </a:solidFill>
              </a:rPr>
              <a:t>rapidly rose to the place of umpire among European powers</a:t>
            </a:r>
            <a:r>
              <a:rPr lang="en-GB" sz="2000" dirty="0"/>
              <a:t>; how her opulence and her martial glory grew together; how, by wise and resolute good faith, was gradually established a public credit fruitful of marvels which to the statesmen of any former age would have seemed incredible; how a gigantic commerce gave birth to a maritime power, compared with which every other maritime power, ancient or modern, sinks into insignificance; how Scotland, after ages of enmity, was at length united to England, not merely by legal bonds, but by indissoluble ties of interest and affection; how, in America</a:t>
            </a:r>
            <a:r>
              <a:rPr lang="en-GB" sz="2000" dirty="0">
                <a:solidFill>
                  <a:srgbClr val="FFFF00"/>
                </a:solidFill>
              </a:rPr>
              <a:t>, </a:t>
            </a:r>
            <a:r>
              <a:rPr lang="en-GB" sz="2000" b="1" dirty="0">
                <a:solidFill>
                  <a:srgbClr val="FFFF00"/>
                </a:solidFill>
              </a:rPr>
              <a:t>the British colonies rapidly became far mightier and wealthier than the realms which Cortes and Pizarro had added to the dominions of Charles the Fifth</a:t>
            </a:r>
            <a:r>
              <a:rPr lang="en-GB" sz="2000" dirty="0">
                <a:solidFill>
                  <a:srgbClr val="FFFF00"/>
                </a:solidFill>
              </a:rPr>
              <a:t>; </a:t>
            </a:r>
            <a:r>
              <a:rPr lang="en-GB" sz="2000" b="1" dirty="0">
                <a:solidFill>
                  <a:srgbClr val="FFFF00"/>
                </a:solidFill>
              </a:rPr>
              <a:t>how in Asia, British adventurers founded an empire not less splendid and more durable than that of Alexander</a:t>
            </a:r>
            <a:r>
              <a:rPr lang="en-GB" sz="2000" b="1" dirty="0"/>
              <a:t>.</a:t>
            </a:r>
          </a:p>
          <a:p>
            <a:pPr marL="285750" indent="-285750" algn="r">
              <a:buFontTx/>
              <a:buChar char="-"/>
            </a:pPr>
            <a:r>
              <a:rPr lang="en-GB" sz="1600" dirty="0"/>
              <a:t>Introduction to Macaulay, </a:t>
            </a:r>
            <a:r>
              <a:rPr lang="en-GB" sz="1600" i="1" dirty="0"/>
              <a:t>The History of England from the Accession of James the Second </a:t>
            </a:r>
            <a:r>
              <a:rPr lang="en-GB" sz="1600" dirty="0"/>
              <a:t>(1848</a:t>
            </a:r>
            <a:r>
              <a:rPr lang="en-GB" dirty="0"/>
              <a:t>)</a:t>
            </a:r>
          </a:p>
          <a:p>
            <a:pPr marL="285750" indent="-285750" algn="just">
              <a:buFontTx/>
              <a:buChar char="-"/>
            </a:pPr>
            <a:endParaRPr lang="en-GB" dirty="0"/>
          </a:p>
          <a:p>
            <a:pPr algn="just"/>
            <a:r>
              <a:rPr lang="en-GB" dirty="0"/>
              <a:t>	</a:t>
            </a:r>
            <a:endParaRPr lang="en-GB" sz="1700" i="1" dirty="0"/>
          </a:p>
        </p:txBody>
      </p:sp>
      <p:pic>
        <p:nvPicPr>
          <p:cNvPr id="2050" name="Picture 2" descr="http://www.nndb.com/people/422/000096134/thomas-macaulay-1-size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33515" y="886737"/>
            <a:ext cx="2358485" cy="293980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9833515" y="3941573"/>
            <a:ext cx="2160240" cy="646331"/>
          </a:xfrm>
          <a:prstGeom prst="rect">
            <a:avLst/>
          </a:prstGeom>
        </p:spPr>
        <p:txBody>
          <a:bodyPr wrap="square">
            <a:spAutoFit/>
          </a:bodyPr>
          <a:lstStyle/>
          <a:p>
            <a:pPr algn="ctr"/>
            <a:r>
              <a:rPr lang="en-GB" sz="1200" dirty="0"/>
              <a:t>Thomas Babington Macaulay (1800–1859)</a:t>
            </a:r>
          </a:p>
          <a:p>
            <a:endParaRPr lang="en-GB" sz="1200" dirty="0"/>
          </a:p>
        </p:txBody>
      </p:sp>
      <p:sp>
        <p:nvSpPr>
          <p:cNvPr id="6" name="TextBox 5"/>
          <p:cNvSpPr txBox="1"/>
          <p:nvPr/>
        </p:nvSpPr>
        <p:spPr>
          <a:xfrm>
            <a:off x="1524000" y="-34223"/>
            <a:ext cx="9144000" cy="1373362"/>
          </a:xfrm>
          <a:prstGeom prst="rect">
            <a:avLst/>
          </a:prstGeom>
          <a:noFill/>
        </p:spPr>
        <p:txBody>
          <a:bodyPr wrap="square" lIns="360000" tIns="360000" rIns="360000" bIns="360000" rtlCol="0">
            <a:spAutoFit/>
          </a:bodyPr>
          <a:lstStyle/>
          <a:p>
            <a:pPr algn="ctr"/>
            <a:r>
              <a:rPr lang="en-US" sz="2400" b="1" dirty="0" smtClean="0">
                <a:solidFill>
                  <a:srgbClr val="FFFF00"/>
                </a:solidFill>
                <a:effectLst>
                  <a:outerShdw blurRad="38100" dist="38100" dir="2700000" algn="tl">
                    <a:srgbClr val="000000">
                      <a:alpha val="43137"/>
                    </a:srgbClr>
                  </a:outerShdw>
                </a:effectLst>
              </a:rPr>
              <a:t>2. Towards a ‘Modern’ History-Writing: </a:t>
            </a:r>
            <a:r>
              <a:rPr lang="en-GB" sz="2400" b="1" dirty="0" smtClean="0">
                <a:solidFill>
                  <a:srgbClr val="FFFF00"/>
                </a:solidFill>
                <a:effectLst>
                  <a:outerShdw blurRad="38100" dist="38100" dir="2700000" algn="tl">
                    <a:srgbClr val="000000">
                      <a:alpha val="43137"/>
                    </a:srgbClr>
                  </a:outerShdw>
                </a:effectLst>
              </a:rPr>
              <a:t>Whig </a:t>
            </a:r>
            <a:r>
              <a:rPr lang="en-GB" sz="2400" b="1" dirty="0">
                <a:solidFill>
                  <a:srgbClr val="FFFF00"/>
                </a:solidFill>
                <a:effectLst>
                  <a:outerShdw blurRad="38100" dist="38100" dir="2700000" algn="tl">
                    <a:srgbClr val="000000">
                      <a:alpha val="43137"/>
                    </a:srgbClr>
                  </a:outerShdw>
                </a:effectLst>
              </a:rPr>
              <a:t>History (Macaulay</a:t>
            </a:r>
            <a:r>
              <a:rPr lang="en-GB" sz="2400" b="1" dirty="0">
                <a:solidFill>
                  <a:srgbClr val="FFFF00"/>
                </a:solidFill>
              </a:rPr>
              <a:t>)</a:t>
            </a:r>
          </a:p>
          <a:p>
            <a:pPr algn="just"/>
            <a:endParaRPr lang="en-GB" sz="1700" i="1" dirty="0"/>
          </a:p>
        </p:txBody>
      </p:sp>
    </p:spTree>
    <p:extLst>
      <p:ext uri="{BB962C8B-B14F-4D97-AF65-F5344CB8AC3E}">
        <p14:creationId xmlns:p14="http://schemas.microsoft.com/office/powerpoint/2010/main" val="6637859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51112" y="1052737"/>
            <a:ext cx="6794500" cy="5035903"/>
          </a:xfrm>
          <a:prstGeom prst="rect">
            <a:avLst/>
          </a:prstGeom>
          <a:noFill/>
        </p:spPr>
        <p:txBody>
          <a:bodyPr lIns="540000" tIns="360000" rIns="540000" bIns="360000">
            <a:spAutoFit/>
          </a:bodyPr>
          <a:lstStyle/>
          <a:p>
            <a:pPr marL="285750" indent="-285750" algn="just">
              <a:buFont typeface="Arial" panose="020B0604020202020204" pitchFamily="34" charset="0"/>
              <a:buChar char="•"/>
              <a:defRPr/>
            </a:pPr>
            <a:r>
              <a:rPr lang="en-GB" sz="2800" dirty="0">
                <a:solidFill>
                  <a:prstClr val="white"/>
                </a:solidFill>
                <a:cs typeface="Arial" panose="020B0604020202020204" pitchFamily="34" charset="0"/>
              </a:rPr>
              <a:t>Victorian ‘gentleman historian,’ Thomas Babington Macaulay was a Member of Governor General’s Supreme Council in Calcutta, 1834–1838</a:t>
            </a:r>
          </a:p>
          <a:p>
            <a:pPr marL="285750" indent="-285750" algn="just">
              <a:buFont typeface="Arial" panose="020B0604020202020204" pitchFamily="34" charset="0"/>
              <a:buChar char="•"/>
              <a:defRPr/>
            </a:pPr>
            <a:endParaRPr lang="en-GB" sz="2800" dirty="0">
              <a:solidFill>
                <a:prstClr val="white"/>
              </a:solidFill>
              <a:cs typeface="Arial" panose="020B0604020202020204" pitchFamily="34" charset="0"/>
            </a:endParaRPr>
          </a:p>
          <a:p>
            <a:pPr marL="285750" indent="-285750" algn="just">
              <a:buFont typeface="Arial" panose="020B0604020202020204" pitchFamily="34" charset="0"/>
              <a:buChar char="•"/>
              <a:defRPr/>
            </a:pPr>
            <a:r>
              <a:rPr lang="en-GB" sz="2800" dirty="0">
                <a:solidFill>
                  <a:prstClr val="white"/>
                </a:solidFill>
                <a:cs typeface="Arial" panose="020B0604020202020204" pitchFamily="34" charset="0"/>
              </a:rPr>
              <a:t>His 1835 </a:t>
            </a:r>
            <a:r>
              <a:rPr lang="en-GB" sz="2800" i="1" dirty="0">
                <a:solidFill>
                  <a:prstClr val="white"/>
                </a:solidFill>
                <a:cs typeface="Arial" panose="020B0604020202020204" pitchFamily="34" charset="0"/>
              </a:rPr>
              <a:t>Minute on Education </a:t>
            </a:r>
            <a:r>
              <a:rPr lang="en-GB" sz="2800" dirty="0">
                <a:solidFill>
                  <a:prstClr val="white"/>
                </a:solidFill>
                <a:cs typeface="Arial" panose="020B0604020202020204" pitchFamily="34" charset="0"/>
              </a:rPr>
              <a:t>introduced English education system to India; deposing teaching of Sanskrit  or Arabic</a:t>
            </a:r>
            <a:endParaRPr lang="en-GB" sz="1700" i="1" dirty="0">
              <a:solidFill>
                <a:prstClr val="white"/>
              </a:solidFill>
              <a:cs typeface="Arial" panose="020B0604020202020204" pitchFamily="34" charset="0"/>
            </a:endParaRPr>
          </a:p>
        </p:txBody>
      </p:sp>
      <p:pic>
        <p:nvPicPr>
          <p:cNvPr id="27652" name="Picture 2" descr="http://www.nndb.com/people/422/000096134/thomas-macaulay-1-size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08976" y="836613"/>
            <a:ext cx="2359025" cy="294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1524000" y="-34223"/>
            <a:ext cx="9144000" cy="1465695"/>
          </a:xfrm>
          <a:prstGeom prst="rect">
            <a:avLst/>
          </a:prstGeom>
          <a:noFill/>
        </p:spPr>
        <p:txBody>
          <a:bodyPr wrap="square" lIns="360000" tIns="360000" rIns="360000" bIns="360000" rtlCol="0">
            <a:spAutoFit/>
          </a:bodyPr>
          <a:lstStyle/>
          <a:p>
            <a:pPr algn="ctr">
              <a:defRPr/>
            </a:pPr>
            <a:r>
              <a:rPr lang="en-US" sz="2400" b="1" dirty="0" smtClean="0">
                <a:solidFill>
                  <a:srgbClr val="FFFF00"/>
                </a:solidFill>
                <a:effectLst>
                  <a:outerShdw blurRad="38100" dist="38100" dir="2700000" algn="tl">
                    <a:srgbClr val="000000">
                      <a:alpha val="43137"/>
                    </a:srgbClr>
                  </a:outerShdw>
                </a:effectLst>
              </a:rPr>
              <a:t>2. Towards a ‘Modern’ History-Writing: </a:t>
            </a:r>
            <a:r>
              <a:rPr lang="en-GB" sz="2400" b="1" dirty="0" smtClean="0">
                <a:solidFill>
                  <a:srgbClr val="FFFF00"/>
                </a:solidFill>
                <a:effectLst>
                  <a:outerShdw blurRad="38100" dist="38100" dir="2700000" algn="tl">
                    <a:srgbClr val="000000">
                      <a:alpha val="43137"/>
                    </a:srgbClr>
                  </a:outerShdw>
                </a:effectLst>
                <a:cs typeface="Arial" panose="020B0604020202020204" pitchFamily="34" charset="0"/>
              </a:rPr>
              <a:t>Empire</a:t>
            </a:r>
            <a:endParaRPr lang="en-GB" sz="2400" dirty="0">
              <a:solidFill>
                <a:srgbClr val="FFFF00"/>
              </a:solidFill>
              <a:cs typeface="Arial" panose="020B0604020202020204" pitchFamily="34" charset="0"/>
            </a:endParaRPr>
          </a:p>
          <a:p>
            <a:pPr algn="ctr">
              <a:defRPr/>
            </a:pPr>
            <a:endParaRPr lang="en-GB" sz="2400" i="1" dirty="0">
              <a:solidFill>
                <a:prstClr val="white"/>
              </a:solidFill>
              <a:effectLst>
                <a:outerShdw blurRad="38100" dist="38100" dir="2700000" algn="tl">
                  <a:srgbClr val="000000">
                    <a:alpha val="43137"/>
                  </a:srgbClr>
                </a:outerShdw>
              </a:effectLst>
              <a:cs typeface="Arial" panose="020B0604020202020204" pitchFamily="34" charset="0"/>
            </a:endParaRPr>
          </a:p>
        </p:txBody>
      </p:sp>
    </p:spTree>
    <p:extLst>
      <p:ext uri="{BB962C8B-B14F-4D97-AF65-F5344CB8AC3E}">
        <p14:creationId xmlns:p14="http://schemas.microsoft.com/office/powerpoint/2010/main" val="1718306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Box 1"/>
          <p:cNvSpPr txBox="1">
            <a:spLocks noChangeArrowheads="1"/>
          </p:cNvSpPr>
          <p:nvPr/>
        </p:nvSpPr>
        <p:spPr bwMode="auto">
          <a:xfrm>
            <a:off x="0" y="310243"/>
            <a:ext cx="10009415" cy="6390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720000" tIns="360000" rIns="720000" bIns="360000">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just" eaLnBrk="1" fontAlgn="base" hangingPunct="1">
              <a:spcBef>
                <a:spcPct val="0"/>
              </a:spcBef>
              <a:spcAft>
                <a:spcPct val="0"/>
              </a:spcAft>
              <a:buFontTx/>
              <a:buNone/>
            </a:pPr>
            <a:endParaRPr lang="en-GB" altLang="en-US" sz="1600" b="1" dirty="0">
              <a:solidFill>
                <a:prstClr val="white"/>
              </a:solidFill>
              <a:cs typeface="Arial" panose="020B0604020202020204" pitchFamily="34" charset="0"/>
            </a:endParaRPr>
          </a:p>
          <a:p>
            <a:pPr algn="just" eaLnBrk="1" fontAlgn="base" hangingPunct="1">
              <a:spcBef>
                <a:spcPct val="0"/>
              </a:spcBef>
              <a:spcAft>
                <a:spcPct val="0"/>
              </a:spcAft>
              <a:buFontTx/>
              <a:buNone/>
            </a:pPr>
            <a:endParaRPr lang="en-GB" altLang="en-US" sz="1600" b="1" dirty="0">
              <a:solidFill>
                <a:prstClr val="white"/>
              </a:solidFill>
              <a:cs typeface="Arial" panose="020B0604020202020204" pitchFamily="34" charset="0"/>
            </a:endParaRPr>
          </a:p>
          <a:p>
            <a:pPr algn="just" eaLnBrk="1" fontAlgn="base" hangingPunct="1">
              <a:spcBef>
                <a:spcPct val="0"/>
              </a:spcBef>
              <a:spcAft>
                <a:spcPct val="0"/>
              </a:spcAft>
              <a:buFontTx/>
              <a:buNone/>
            </a:pPr>
            <a:r>
              <a:rPr lang="en-GB" altLang="en-US" sz="2400" dirty="0">
                <a:solidFill>
                  <a:prstClr val="white"/>
                </a:solidFill>
                <a:cs typeface="Arial" panose="020B0604020202020204" pitchFamily="34" charset="0"/>
              </a:rPr>
              <a:t>“I have no knowledge of either </a:t>
            </a:r>
            <a:r>
              <a:rPr lang="en-GB" altLang="en-US" sz="2400" dirty="0" err="1">
                <a:solidFill>
                  <a:prstClr val="white"/>
                </a:solidFill>
                <a:cs typeface="Arial" panose="020B0604020202020204" pitchFamily="34" charset="0"/>
              </a:rPr>
              <a:t>Sanscrit</a:t>
            </a:r>
            <a:r>
              <a:rPr lang="en-GB" altLang="en-US" sz="2400" dirty="0">
                <a:solidFill>
                  <a:prstClr val="white"/>
                </a:solidFill>
                <a:cs typeface="Arial" panose="020B0604020202020204" pitchFamily="34" charset="0"/>
              </a:rPr>
              <a:t> or Arabic. But I have done what I could to form a correct estimate of their value [and] read translations of the most celebrated Arabic and </a:t>
            </a:r>
            <a:r>
              <a:rPr lang="en-GB" altLang="en-US" sz="2400" dirty="0" err="1">
                <a:solidFill>
                  <a:prstClr val="white"/>
                </a:solidFill>
                <a:cs typeface="Arial" panose="020B0604020202020204" pitchFamily="34" charset="0"/>
              </a:rPr>
              <a:t>Sanscrit</a:t>
            </a:r>
            <a:r>
              <a:rPr lang="en-GB" altLang="en-US" sz="2400" dirty="0">
                <a:solidFill>
                  <a:prstClr val="white"/>
                </a:solidFill>
                <a:cs typeface="Arial" panose="020B0604020202020204" pitchFamily="34" charset="0"/>
              </a:rPr>
              <a:t> works. I have conversed, both here and at home, with men distinguished by their proficiency in the Eastern tongues. </a:t>
            </a:r>
            <a:r>
              <a:rPr lang="en-GB" altLang="en-US" sz="2400" i="1" dirty="0">
                <a:solidFill>
                  <a:srgbClr val="FFFF00"/>
                </a:solidFill>
                <a:cs typeface="Arial" panose="020B0604020202020204" pitchFamily="34" charset="0"/>
              </a:rPr>
              <a:t>I have never found one among them who could deny that a single shelf of a good European library was worth the whole native literature of India and Arabia</a:t>
            </a:r>
            <a:r>
              <a:rPr lang="en-GB" altLang="en-US" sz="2400" dirty="0">
                <a:solidFill>
                  <a:prstClr val="white"/>
                </a:solidFill>
                <a:cs typeface="Arial" panose="020B0604020202020204" pitchFamily="34" charset="0"/>
              </a:rPr>
              <a:t>. </a:t>
            </a:r>
          </a:p>
          <a:p>
            <a:pPr algn="just" eaLnBrk="1" fontAlgn="base" hangingPunct="1">
              <a:spcBef>
                <a:spcPct val="0"/>
              </a:spcBef>
              <a:spcAft>
                <a:spcPct val="0"/>
              </a:spcAft>
              <a:buFontTx/>
              <a:buNone/>
            </a:pPr>
            <a:r>
              <a:rPr lang="en-GB" altLang="en-US" sz="2400" dirty="0">
                <a:solidFill>
                  <a:prstClr val="white"/>
                </a:solidFill>
                <a:cs typeface="Arial" panose="020B0604020202020204" pitchFamily="34" charset="0"/>
              </a:rPr>
              <a:t>	“… When we pass from works of imagination to works in which facts are recorded and general principles investigated, the superiority of the Europeans becomes absolutely immeasurable. </a:t>
            </a:r>
            <a:r>
              <a:rPr lang="en-GB" altLang="en-US" sz="2400" b="1" dirty="0">
                <a:solidFill>
                  <a:prstClr val="white"/>
                </a:solidFill>
                <a:cs typeface="Arial" panose="020B0604020202020204" pitchFamily="34" charset="0"/>
              </a:rPr>
              <a:t>It is, I believe, no exaggeration to say that </a:t>
            </a:r>
            <a:r>
              <a:rPr lang="en-GB" altLang="en-US" sz="2400" b="1" dirty="0">
                <a:solidFill>
                  <a:srgbClr val="FFFF00"/>
                </a:solidFill>
                <a:cs typeface="Arial" panose="020B0604020202020204" pitchFamily="34" charset="0"/>
              </a:rPr>
              <a:t>all the </a:t>
            </a:r>
            <a:r>
              <a:rPr lang="en-GB" altLang="en-US" sz="2400" b="1" dirty="0">
                <a:solidFill>
                  <a:srgbClr val="FF0000"/>
                </a:solidFill>
                <a:cs typeface="Arial" panose="020B0604020202020204" pitchFamily="34" charset="0"/>
              </a:rPr>
              <a:t>historical information </a:t>
            </a:r>
            <a:r>
              <a:rPr lang="en-GB" altLang="en-US" sz="2400" b="1" dirty="0">
                <a:solidFill>
                  <a:srgbClr val="FFFF00"/>
                </a:solidFill>
                <a:cs typeface="Arial" panose="020B0604020202020204" pitchFamily="34" charset="0"/>
              </a:rPr>
              <a:t>which has been collected from all the books written in the </a:t>
            </a:r>
            <a:r>
              <a:rPr lang="en-GB" altLang="en-US" sz="2400" b="1" dirty="0" err="1">
                <a:solidFill>
                  <a:srgbClr val="FFFF00"/>
                </a:solidFill>
                <a:cs typeface="Arial" panose="020B0604020202020204" pitchFamily="34" charset="0"/>
              </a:rPr>
              <a:t>Sanscrit</a:t>
            </a:r>
            <a:r>
              <a:rPr lang="en-GB" altLang="en-US" sz="2400" b="1" dirty="0">
                <a:solidFill>
                  <a:srgbClr val="FFFF00"/>
                </a:solidFill>
                <a:cs typeface="Arial" panose="020B0604020202020204" pitchFamily="34" charset="0"/>
              </a:rPr>
              <a:t> language is less valuable than what may be found in the most paltry abridgments used at preparatory schools in England</a:t>
            </a:r>
            <a:r>
              <a:rPr lang="en-GB" altLang="en-US" sz="2400" dirty="0">
                <a:solidFill>
                  <a:prstClr val="white"/>
                </a:solidFill>
                <a:cs typeface="Arial" panose="020B0604020202020204" pitchFamily="34" charset="0"/>
              </a:rPr>
              <a:t>.”</a:t>
            </a:r>
            <a:endParaRPr lang="en-GB" altLang="en-US" sz="1800" i="1" dirty="0">
              <a:solidFill>
                <a:prstClr val="white"/>
              </a:solidFill>
              <a:cs typeface="Arial" panose="020B0604020202020204" pitchFamily="34" charset="0"/>
            </a:endParaRPr>
          </a:p>
        </p:txBody>
      </p:sp>
      <p:pic>
        <p:nvPicPr>
          <p:cNvPr id="28675" name="Picture 2" descr="http://www.nndb.com/people/422/000096134/thomas-macaulay-1-size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64247" y="838201"/>
            <a:ext cx="2359025" cy="294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6" name="Rectangle 4"/>
          <p:cNvSpPr>
            <a:spLocks noChangeArrowheads="1"/>
          </p:cNvSpPr>
          <p:nvPr/>
        </p:nvSpPr>
        <p:spPr bwMode="auto">
          <a:xfrm>
            <a:off x="9664247" y="4081288"/>
            <a:ext cx="2359025" cy="1138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fontAlgn="base" hangingPunct="1">
              <a:spcBef>
                <a:spcPct val="0"/>
              </a:spcBef>
              <a:spcAft>
                <a:spcPct val="0"/>
              </a:spcAft>
              <a:buFontTx/>
              <a:buNone/>
            </a:pPr>
            <a:r>
              <a:rPr lang="en-GB" altLang="en-US" sz="2000" dirty="0">
                <a:solidFill>
                  <a:prstClr val="white"/>
                </a:solidFill>
                <a:cs typeface="Arial" panose="020B0604020202020204" pitchFamily="34" charset="0"/>
              </a:rPr>
              <a:t>Macaulay </a:t>
            </a:r>
          </a:p>
          <a:p>
            <a:pPr algn="ctr" eaLnBrk="1" fontAlgn="base" hangingPunct="1">
              <a:spcBef>
                <a:spcPct val="0"/>
              </a:spcBef>
              <a:spcAft>
                <a:spcPct val="0"/>
              </a:spcAft>
              <a:buFontTx/>
              <a:buNone/>
            </a:pPr>
            <a:r>
              <a:rPr lang="en-GB" altLang="en-US" sz="1800" b="1" i="1" dirty="0" smtClean="0">
                <a:solidFill>
                  <a:prstClr val="white"/>
                </a:solidFill>
                <a:cs typeface="Arial" panose="020B0604020202020204" pitchFamily="34" charset="0"/>
              </a:rPr>
              <a:t>Minute </a:t>
            </a:r>
            <a:r>
              <a:rPr lang="en-GB" altLang="en-US" sz="1800" b="1" i="1" dirty="0">
                <a:solidFill>
                  <a:prstClr val="white"/>
                </a:solidFill>
                <a:cs typeface="Arial" panose="020B0604020202020204" pitchFamily="34" charset="0"/>
              </a:rPr>
              <a:t>on Education </a:t>
            </a:r>
            <a:r>
              <a:rPr lang="en-GB" altLang="en-US" sz="1800" b="1" dirty="0">
                <a:solidFill>
                  <a:prstClr val="white"/>
                </a:solidFill>
                <a:cs typeface="Arial" panose="020B0604020202020204" pitchFamily="34" charset="0"/>
              </a:rPr>
              <a:t>(1835)</a:t>
            </a:r>
          </a:p>
          <a:p>
            <a:pPr eaLnBrk="1" fontAlgn="base" hangingPunct="1">
              <a:spcBef>
                <a:spcPct val="0"/>
              </a:spcBef>
              <a:spcAft>
                <a:spcPct val="0"/>
              </a:spcAft>
              <a:buFontTx/>
              <a:buNone/>
            </a:pPr>
            <a:endParaRPr lang="en-GB" altLang="en-US" sz="1200" dirty="0">
              <a:solidFill>
                <a:prstClr val="white"/>
              </a:solidFill>
              <a:cs typeface="Arial" panose="020B0604020202020204" pitchFamily="34" charset="0"/>
            </a:endParaRPr>
          </a:p>
        </p:txBody>
      </p:sp>
      <p:sp>
        <p:nvSpPr>
          <p:cNvPr id="7" name="TextBox 6"/>
          <p:cNvSpPr txBox="1"/>
          <p:nvPr/>
        </p:nvSpPr>
        <p:spPr>
          <a:xfrm>
            <a:off x="1556657" y="-65314"/>
            <a:ext cx="9144000" cy="1096363"/>
          </a:xfrm>
          <a:prstGeom prst="rect">
            <a:avLst/>
          </a:prstGeom>
          <a:noFill/>
        </p:spPr>
        <p:txBody>
          <a:bodyPr wrap="square" lIns="360000" tIns="360000" rIns="360000" bIns="360000" rtlCol="0">
            <a:spAutoFit/>
          </a:bodyPr>
          <a:lstStyle/>
          <a:p>
            <a:pPr algn="ctr">
              <a:defRPr/>
            </a:pPr>
            <a:r>
              <a:rPr lang="en-US" sz="2400" b="1" dirty="0" smtClean="0">
                <a:solidFill>
                  <a:srgbClr val="FFFF00"/>
                </a:solidFill>
                <a:effectLst>
                  <a:outerShdw blurRad="38100" dist="38100" dir="2700000" algn="tl">
                    <a:srgbClr val="000000">
                      <a:alpha val="43137"/>
                    </a:srgbClr>
                  </a:outerShdw>
                </a:effectLst>
              </a:rPr>
              <a:t>2. Towards a ‘Modern’ History-Writing: </a:t>
            </a:r>
            <a:r>
              <a:rPr lang="en-GB" sz="2400" b="1" dirty="0" smtClean="0">
                <a:solidFill>
                  <a:srgbClr val="FFFF00"/>
                </a:solidFill>
                <a:effectLst>
                  <a:outerShdw blurRad="38100" dist="38100" dir="2700000" algn="tl">
                    <a:srgbClr val="000000">
                      <a:alpha val="43137"/>
                    </a:srgbClr>
                  </a:outerShdw>
                </a:effectLst>
              </a:rPr>
              <a:t>Empire</a:t>
            </a:r>
            <a:endParaRPr lang="en-GB" sz="2400" i="1" dirty="0">
              <a:solidFill>
                <a:prstClr val="white"/>
              </a:solidFill>
              <a:effectLst>
                <a:outerShdw blurRad="38100" dist="38100" dir="2700000" algn="tl">
                  <a:srgbClr val="000000">
                    <a:alpha val="43137"/>
                  </a:srgbClr>
                </a:outerShdw>
              </a:effectLst>
              <a:cs typeface="Arial" panose="020B0604020202020204" pitchFamily="34" charset="0"/>
            </a:endParaRPr>
          </a:p>
        </p:txBody>
      </p:sp>
    </p:spTree>
    <p:extLst>
      <p:ext uri="{BB962C8B-B14F-4D97-AF65-F5344CB8AC3E}">
        <p14:creationId xmlns:p14="http://schemas.microsoft.com/office/powerpoint/2010/main" val="360521977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1" y="1"/>
            <a:ext cx="7026275" cy="6513513"/>
          </a:xfrm>
          <a:prstGeom prst="rect">
            <a:avLst/>
          </a:prstGeom>
          <a:noFill/>
        </p:spPr>
        <p:txBody>
          <a:bodyPr lIns="540000" tIns="360000" rIns="540000" bIns="360000">
            <a:spAutoFit/>
          </a:bodyPr>
          <a:lstStyle/>
          <a:p>
            <a:pPr algn="just">
              <a:defRPr/>
            </a:pPr>
            <a:endParaRPr lang="en-GB" sz="1600" b="1" dirty="0">
              <a:solidFill>
                <a:prstClr val="white"/>
              </a:solidFill>
              <a:cs typeface="Arial" panose="020B0604020202020204" pitchFamily="34" charset="0"/>
            </a:endParaRPr>
          </a:p>
          <a:p>
            <a:pPr algn="just">
              <a:defRPr/>
            </a:pPr>
            <a:endParaRPr lang="en-GB" sz="1600" b="1" dirty="0">
              <a:solidFill>
                <a:prstClr val="white"/>
              </a:solidFill>
              <a:cs typeface="Arial" panose="020B0604020202020204" pitchFamily="34" charset="0"/>
            </a:endParaRPr>
          </a:p>
          <a:p>
            <a:pPr algn="just">
              <a:defRPr/>
            </a:pPr>
            <a:r>
              <a:rPr lang="en-GB" sz="2800" dirty="0">
                <a:solidFill>
                  <a:prstClr val="white"/>
                </a:solidFill>
                <a:cs typeface="Arial" panose="020B0604020202020204" pitchFamily="34" charset="0"/>
              </a:rPr>
              <a:t>“ … the art and genius of history has ever been unknown to the </a:t>
            </a:r>
            <a:r>
              <a:rPr lang="en-GB" sz="2800" dirty="0" err="1">
                <a:solidFill>
                  <a:prstClr val="white"/>
                </a:solidFill>
                <a:cs typeface="Arial" panose="020B0604020202020204" pitchFamily="34" charset="0"/>
              </a:rPr>
              <a:t>Asiatics</a:t>
            </a:r>
            <a:r>
              <a:rPr lang="en-GB" sz="2800" dirty="0">
                <a:solidFill>
                  <a:prstClr val="white"/>
                </a:solidFill>
                <a:cs typeface="Arial" panose="020B0604020202020204" pitchFamily="34" charset="0"/>
              </a:rPr>
              <a:t>.” </a:t>
            </a:r>
          </a:p>
          <a:p>
            <a:pPr marL="342900" indent="-342900" algn="r">
              <a:buFontTx/>
              <a:buChar char="-"/>
              <a:defRPr/>
            </a:pPr>
            <a:r>
              <a:rPr lang="en-GB" sz="1600" dirty="0">
                <a:solidFill>
                  <a:prstClr val="white"/>
                </a:solidFill>
                <a:cs typeface="Arial" panose="020B0604020202020204" pitchFamily="34" charset="0"/>
              </a:rPr>
              <a:t>Edward Gibbon, cited by Vinay Lal, ‘The History of </a:t>
            </a:r>
            <a:r>
              <a:rPr lang="en-GB" sz="1600" dirty="0" err="1">
                <a:solidFill>
                  <a:prstClr val="white"/>
                </a:solidFill>
                <a:cs typeface="Arial" panose="020B0604020202020204" pitchFamily="34" charset="0"/>
              </a:rPr>
              <a:t>Ahistoricity</a:t>
            </a:r>
            <a:r>
              <a:rPr lang="en-GB" sz="1600" dirty="0">
                <a:solidFill>
                  <a:prstClr val="white"/>
                </a:solidFill>
                <a:cs typeface="Arial" panose="020B0604020202020204" pitchFamily="34" charset="0"/>
              </a:rPr>
              <a:t>: The Indian Tradition, Colonialism and the Advent of Historical Thinking’ in </a:t>
            </a:r>
            <a:r>
              <a:rPr lang="en-GB" sz="1600" i="1" dirty="0">
                <a:solidFill>
                  <a:prstClr val="white"/>
                </a:solidFill>
                <a:cs typeface="Arial" panose="020B0604020202020204" pitchFamily="34" charset="0"/>
              </a:rPr>
              <a:t>The History of History. Politics and Scholarship in Modern India</a:t>
            </a:r>
            <a:r>
              <a:rPr lang="en-GB" sz="1600" dirty="0">
                <a:solidFill>
                  <a:prstClr val="white"/>
                </a:solidFill>
                <a:cs typeface="Arial" panose="020B0604020202020204" pitchFamily="34" charset="0"/>
              </a:rPr>
              <a:t> (Oxford University: Delhi, 2003), p. 29</a:t>
            </a:r>
          </a:p>
          <a:p>
            <a:pPr marL="342900" indent="-342900">
              <a:buFontTx/>
              <a:buChar char="-"/>
              <a:defRPr/>
            </a:pPr>
            <a:endParaRPr lang="en-GB" sz="2000" dirty="0">
              <a:solidFill>
                <a:prstClr val="white"/>
              </a:solidFill>
              <a:cs typeface="Arial" panose="020B0604020202020204" pitchFamily="34" charset="0"/>
            </a:endParaRPr>
          </a:p>
          <a:p>
            <a:pPr algn="just">
              <a:tabLst>
                <a:tab pos="2690813" algn="l"/>
              </a:tabLst>
              <a:defRPr/>
            </a:pPr>
            <a:r>
              <a:rPr lang="en-GB" sz="2800" dirty="0">
                <a:solidFill>
                  <a:prstClr val="white"/>
                </a:solidFill>
                <a:cs typeface="Arial" panose="020B0604020202020204" pitchFamily="34" charset="0"/>
              </a:rPr>
              <a:t>“Indian society has </a:t>
            </a:r>
            <a:r>
              <a:rPr lang="en-GB" sz="2800" dirty="0">
                <a:solidFill>
                  <a:srgbClr val="FFFF00"/>
                </a:solidFill>
                <a:cs typeface="Arial" panose="020B0604020202020204" pitchFamily="34" charset="0"/>
              </a:rPr>
              <a:t>no history at all, at least no known history. </a:t>
            </a:r>
            <a:r>
              <a:rPr lang="en-GB" sz="2800" dirty="0">
                <a:solidFill>
                  <a:prstClr val="white"/>
                </a:solidFill>
                <a:cs typeface="Arial" panose="020B0604020202020204" pitchFamily="34" charset="0"/>
              </a:rPr>
              <a:t>What we call its history is but the history of the successive intruders who founded their empires on the passive basis of that unresisting and </a:t>
            </a:r>
            <a:r>
              <a:rPr lang="en-GB" sz="2800" dirty="0">
                <a:solidFill>
                  <a:srgbClr val="FF0000"/>
                </a:solidFill>
                <a:cs typeface="Arial" panose="020B0604020202020204" pitchFamily="34" charset="0"/>
              </a:rPr>
              <a:t>unchanging </a:t>
            </a:r>
            <a:r>
              <a:rPr lang="en-GB" sz="2800" dirty="0">
                <a:solidFill>
                  <a:prstClr val="white"/>
                </a:solidFill>
                <a:cs typeface="Arial" panose="020B0604020202020204" pitchFamily="34" charset="0"/>
              </a:rPr>
              <a:t>society.”</a:t>
            </a:r>
          </a:p>
          <a:p>
            <a:pPr marL="342900" indent="-342900" algn="r">
              <a:buFontTx/>
              <a:buChar char="-"/>
              <a:defRPr/>
            </a:pPr>
            <a:r>
              <a:rPr lang="en-GB" sz="1600" dirty="0">
                <a:solidFill>
                  <a:prstClr val="white"/>
                </a:solidFill>
                <a:cs typeface="Arial" panose="020B0604020202020204" pitchFamily="34" charset="0"/>
              </a:rPr>
              <a:t>Karl Marx, cited by Lal, ‘The History of </a:t>
            </a:r>
            <a:r>
              <a:rPr lang="en-GB" sz="1600" dirty="0" err="1">
                <a:solidFill>
                  <a:prstClr val="white"/>
                </a:solidFill>
                <a:cs typeface="Arial" panose="020B0604020202020204" pitchFamily="34" charset="0"/>
              </a:rPr>
              <a:t>Ahistoricity</a:t>
            </a:r>
            <a:r>
              <a:rPr lang="en-GB" sz="1600" dirty="0">
                <a:solidFill>
                  <a:prstClr val="white"/>
                </a:solidFill>
                <a:cs typeface="Arial" panose="020B0604020202020204" pitchFamily="34" charset="0"/>
              </a:rPr>
              <a:t>,’ p. 57</a:t>
            </a:r>
          </a:p>
          <a:p>
            <a:pPr algn="r">
              <a:defRPr/>
            </a:pPr>
            <a:r>
              <a:rPr lang="en-GB" sz="2000" dirty="0">
                <a:solidFill>
                  <a:prstClr val="white"/>
                </a:solidFill>
                <a:cs typeface="Arial" panose="020B0604020202020204" pitchFamily="34" charset="0"/>
              </a:rPr>
              <a:t> </a:t>
            </a:r>
          </a:p>
        </p:txBody>
      </p:sp>
      <p:sp>
        <p:nvSpPr>
          <p:cNvPr id="29699" name="Rectangle 4"/>
          <p:cNvSpPr>
            <a:spLocks noChangeArrowheads="1"/>
          </p:cNvSpPr>
          <p:nvPr/>
        </p:nvSpPr>
        <p:spPr bwMode="auto">
          <a:xfrm>
            <a:off x="8308976" y="3440113"/>
            <a:ext cx="2359025" cy="677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fontAlgn="base" hangingPunct="1">
              <a:spcBef>
                <a:spcPct val="0"/>
              </a:spcBef>
              <a:spcAft>
                <a:spcPct val="0"/>
              </a:spcAft>
              <a:buFontTx/>
              <a:buNone/>
            </a:pPr>
            <a:r>
              <a:rPr lang="en-GB" altLang="en-US" sz="2000">
                <a:solidFill>
                  <a:prstClr val="white"/>
                </a:solidFill>
                <a:cs typeface="Arial" panose="020B0604020202020204" pitchFamily="34" charset="0"/>
              </a:rPr>
              <a:t>Edward Gibbon </a:t>
            </a:r>
            <a:r>
              <a:rPr lang="en-GB" altLang="en-US" sz="1800">
                <a:solidFill>
                  <a:prstClr val="white"/>
                </a:solidFill>
                <a:cs typeface="Arial" panose="020B0604020202020204" pitchFamily="34" charset="0"/>
              </a:rPr>
              <a:t>(1737–1788)</a:t>
            </a:r>
          </a:p>
        </p:txBody>
      </p:sp>
      <p:pic>
        <p:nvPicPr>
          <p:cNvPr id="29700"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0276" y="827089"/>
            <a:ext cx="1876425" cy="2428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9701" name="Picture 6" descr="https://upload.wikimedia.org/wikipedia/commons/f/fc/Karl_Marx.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610601" y="4148138"/>
            <a:ext cx="1755775"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2" name="Rectangle 9"/>
          <p:cNvSpPr>
            <a:spLocks noChangeArrowheads="1"/>
          </p:cNvSpPr>
          <p:nvPr/>
        </p:nvSpPr>
        <p:spPr bwMode="auto">
          <a:xfrm>
            <a:off x="8308976" y="6203951"/>
            <a:ext cx="23590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fontAlgn="base" hangingPunct="1">
              <a:spcBef>
                <a:spcPct val="0"/>
              </a:spcBef>
              <a:spcAft>
                <a:spcPct val="0"/>
              </a:spcAft>
              <a:buFontTx/>
              <a:buNone/>
            </a:pPr>
            <a:r>
              <a:rPr lang="en-GB" altLang="en-US" sz="2000">
                <a:solidFill>
                  <a:prstClr val="white"/>
                </a:solidFill>
                <a:cs typeface="Arial" panose="020B0604020202020204" pitchFamily="34" charset="0"/>
              </a:rPr>
              <a:t>Karl Marx</a:t>
            </a:r>
          </a:p>
          <a:p>
            <a:pPr algn="ctr" eaLnBrk="1" fontAlgn="base" hangingPunct="1">
              <a:spcBef>
                <a:spcPct val="0"/>
              </a:spcBef>
              <a:spcAft>
                <a:spcPct val="0"/>
              </a:spcAft>
              <a:buFontTx/>
              <a:buNone/>
            </a:pPr>
            <a:r>
              <a:rPr lang="en-GB" altLang="en-US" sz="1800">
                <a:solidFill>
                  <a:prstClr val="white"/>
                </a:solidFill>
                <a:cs typeface="Arial" panose="020B0604020202020204" pitchFamily="34" charset="0"/>
              </a:rPr>
              <a:t>(1818–1883)</a:t>
            </a:r>
          </a:p>
        </p:txBody>
      </p:sp>
      <p:sp>
        <p:nvSpPr>
          <p:cNvPr id="9" name="TextBox 8"/>
          <p:cNvSpPr txBox="1"/>
          <p:nvPr/>
        </p:nvSpPr>
        <p:spPr>
          <a:xfrm>
            <a:off x="1524000" y="-34223"/>
            <a:ext cx="9144000" cy="1373362"/>
          </a:xfrm>
          <a:prstGeom prst="rect">
            <a:avLst/>
          </a:prstGeom>
          <a:noFill/>
        </p:spPr>
        <p:txBody>
          <a:bodyPr wrap="square" lIns="360000" tIns="360000" rIns="360000" bIns="360000" rtlCol="0">
            <a:spAutoFit/>
          </a:bodyPr>
          <a:lstStyle/>
          <a:p>
            <a:pPr algn="ctr"/>
            <a:r>
              <a:rPr lang="en-US" sz="2400" b="1" dirty="0" smtClean="0">
                <a:solidFill>
                  <a:srgbClr val="FFFF00"/>
                </a:solidFill>
                <a:effectLst>
                  <a:outerShdw blurRad="38100" dist="38100" dir="2700000" algn="tl">
                    <a:srgbClr val="000000">
                      <a:alpha val="43137"/>
                    </a:srgbClr>
                  </a:outerShdw>
                </a:effectLst>
              </a:rPr>
              <a:t>2. Towards a ‘Modern’ History-Writing: </a:t>
            </a:r>
            <a:r>
              <a:rPr lang="en-GB" sz="2400" b="1" dirty="0" smtClean="0">
                <a:solidFill>
                  <a:srgbClr val="FFFF00"/>
                </a:solidFill>
                <a:effectLst>
                  <a:outerShdw blurRad="38100" dist="38100" dir="2700000" algn="tl">
                    <a:srgbClr val="000000">
                      <a:alpha val="43137"/>
                    </a:srgbClr>
                  </a:outerShdw>
                </a:effectLst>
              </a:rPr>
              <a:t>Whig </a:t>
            </a:r>
            <a:r>
              <a:rPr lang="en-GB" sz="2400" b="1" dirty="0">
                <a:solidFill>
                  <a:srgbClr val="FFFF00"/>
                </a:solidFill>
                <a:effectLst>
                  <a:outerShdw blurRad="38100" dist="38100" dir="2700000" algn="tl">
                    <a:srgbClr val="000000">
                      <a:alpha val="43137"/>
                    </a:srgbClr>
                  </a:outerShdw>
                </a:effectLst>
              </a:rPr>
              <a:t>History (Macaulay</a:t>
            </a:r>
            <a:r>
              <a:rPr lang="en-GB" sz="2400" b="1" dirty="0">
                <a:solidFill>
                  <a:srgbClr val="FFFF00"/>
                </a:solidFill>
              </a:rPr>
              <a:t>)</a:t>
            </a:r>
          </a:p>
          <a:p>
            <a:pPr algn="just"/>
            <a:endParaRPr lang="en-GB" sz="1700" i="1" dirty="0"/>
          </a:p>
        </p:txBody>
      </p:sp>
    </p:spTree>
    <p:extLst>
      <p:ext uri="{BB962C8B-B14F-4D97-AF65-F5344CB8AC3E}">
        <p14:creationId xmlns:p14="http://schemas.microsoft.com/office/powerpoint/2010/main" val="293549068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4171" y="-50552"/>
            <a:ext cx="9144000" cy="1373362"/>
          </a:xfrm>
          <a:prstGeom prst="rect">
            <a:avLst/>
          </a:prstGeom>
          <a:noFill/>
        </p:spPr>
        <p:txBody>
          <a:bodyPr wrap="square" lIns="360000" tIns="360000" rIns="360000" bIns="360000" rtlCol="0">
            <a:spAutoFit/>
          </a:bodyPr>
          <a:lstStyle/>
          <a:p>
            <a:pPr algn="ctr"/>
            <a:r>
              <a:rPr lang="en-US" sz="2400" b="1" dirty="0" smtClean="0">
                <a:solidFill>
                  <a:srgbClr val="FFFF00"/>
                </a:solidFill>
                <a:effectLst>
                  <a:outerShdw blurRad="38100" dist="38100" dir="2700000" algn="tl">
                    <a:srgbClr val="000000">
                      <a:alpha val="43137"/>
                    </a:srgbClr>
                  </a:outerShdw>
                </a:effectLst>
              </a:rPr>
              <a:t>2. Towards a ‘Modern’ History-Writing: </a:t>
            </a:r>
            <a:r>
              <a:rPr lang="en-GB" sz="2400" b="1" dirty="0" smtClean="0">
                <a:solidFill>
                  <a:srgbClr val="FFFF00"/>
                </a:solidFill>
                <a:effectLst>
                  <a:outerShdw blurRad="38100" dist="38100" dir="2700000" algn="tl">
                    <a:srgbClr val="000000">
                      <a:alpha val="43137"/>
                    </a:srgbClr>
                  </a:outerShdw>
                </a:effectLst>
              </a:rPr>
              <a:t>Critiques (Tolstoy)</a:t>
            </a:r>
            <a:endParaRPr lang="en-GB" sz="2400" b="1" dirty="0">
              <a:solidFill>
                <a:srgbClr val="FFFF00"/>
              </a:solidFill>
            </a:endParaRPr>
          </a:p>
          <a:p>
            <a:pPr algn="just"/>
            <a:endParaRPr lang="en-GB" sz="1700" i="1" dirty="0"/>
          </a:p>
        </p:txBody>
      </p:sp>
      <p:sp>
        <p:nvSpPr>
          <p:cNvPr id="3" name="TextBox 1"/>
          <p:cNvSpPr txBox="1">
            <a:spLocks noChangeArrowheads="1"/>
          </p:cNvSpPr>
          <p:nvPr/>
        </p:nvSpPr>
        <p:spPr bwMode="auto">
          <a:xfrm>
            <a:off x="0" y="310243"/>
            <a:ext cx="10009415" cy="7959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720000" tIns="360000" rIns="720000" bIns="360000">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just" eaLnBrk="1" fontAlgn="base" hangingPunct="1">
              <a:spcBef>
                <a:spcPct val="0"/>
              </a:spcBef>
              <a:spcAft>
                <a:spcPct val="0"/>
              </a:spcAft>
              <a:buFontTx/>
              <a:buNone/>
            </a:pPr>
            <a:endParaRPr lang="en-GB" altLang="en-US" sz="1600" b="1" dirty="0">
              <a:solidFill>
                <a:prstClr val="white"/>
              </a:solidFill>
              <a:cs typeface="Arial" panose="020B0604020202020204" pitchFamily="34" charset="0"/>
            </a:endParaRPr>
          </a:p>
          <a:p>
            <a:pPr algn="just" eaLnBrk="1" fontAlgn="base" hangingPunct="1">
              <a:spcBef>
                <a:spcPct val="0"/>
              </a:spcBef>
              <a:spcAft>
                <a:spcPct val="0"/>
              </a:spcAft>
              <a:buFontTx/>
              <a:buNone/>
            </a:pPr>
            <a:endParaRPr lang="en-GB" altLang="en-US" sz="1600" b="1" dirty="0">
              <a:solidFill>
                <a:prstClr val="white"/>
              </a:solidFill>
              <a:cs typeface="Arial" panose="020B0604020202020204" pitchFamily="34" charset="0"/>
            </a:endParaRPr>
          </a:p>
          <a:p>
            <a:pPr algn="just" eaLnBrk="1" fontAlgn="base" hangingPunct="1">
              <a:spcBef>
                <a:spcPct val="0"/>
              </a:spcBef>
              <a:spcAft>
                <a:spcPct val="0"/>
              </a:spcAft>
              <a:buFontTx/>
              <a:buNone/>
            </a:pPr>
            <a:r>
              <a:rPr lang="en-GB" altLang="en-US" sz="2800" dirty="0" smtClean="0">
                <a:solidFill>
                  <a:prstClr val="white"/>
                </a:solidFill>
                <a:cs typeface="Arial" panose="020B0604020202020204" pitchFamily="34" charset="0"/>
              </a:rPr>
              <a:t>“</a:t>
            </a:r>
            <a:r>
              <a:rPr lang="en-US" altLang="en-US" sz="2800" dirty="0">
                <a:solidFill>
                  <a:prstClr val="white"/>
                </a:solidFill>
                <a:cs typeface="Arial" panose="020B0604020202020204" pitchFamily="34" charset="0"/>
              </a:rPr>
              <a:t>A king is history’s slave</a:t>
            </a:r>
            <a:r>
              <a:rPr lang="en-US" altLang="en-US" sz="2800" dirty="0" smtClean="0">
                <a:solidFill>
                  <a:prstClr val="white"/>
                </a:solidFill>
                <a:cs typeface="Arial" panose="020B0604020202020204" pitchFamily="34" charset="0"/>
              </a:rPr>
              <a:t>. History</a:t>
            </a:r>
            <a:r>
              <a:rPr lang="en-US" altLang="en-US" sz="2800" dirty="0">
                <a:solidFill>
                  <a:prstClr val="white"/>
                </a:solidFill>
                <a:cs typeface="Arial" panose="020B0604020202020204" pitchFamily="34" charset="0"/>
              </a:rPr>
              <a:t>, that is, the unconscious, general, hive life of mankind, </a:t>
            </a:r>
            <a:r>
              <a:rPr lang="en-US" altLang="en-US" sz="2800" dirty="0" smtClean="0">
                <a:solidFill>
                  <a:prstClr val="white"/>
                </a:solidFill>
                <a:cs typeface="Arial" panose="020B0604020202020204" pitchFamily="34" charset="0"/>
              </a:rPr>
              <a:t>uses every </a:t>
            </a:r>
            <a:r>
              <a:rPr lang="en-US" altLang="en-US" sz="2800" dirty="0">
                <a:solidFill>
                  <a:prstClr val="white"/>
                </a:solidFill>
                <a:cs typeface="Arial" panose="020B0604020202020204" pitchFamily="34" charset="0"/>
              </a:rPr>
              <a:t>moment of the life of kings as a tool for its own purposes</a:t>
            </a:r>
            <a:r>
              <a:rPr lang="en-US" altLang="en-US" sz="2800" dirty="0" smtClean="0">
                <a:solidFill>
                  <a:prstClr val="white"/>
                </a:solidFill>
                <a:cs typeface="Arial" panose="020B0604020202020204" pitchFamily="34" charset="0"/>
              </a:rPr>
              <a:t>.”</a:t>
            </a:r>
          </a:p>
          <a:p>
            <a:pPr algn="just" eaLnBrk="1" fontAlgn="base" hangingPunct="1">
              <a:spcBef>
                <a:spcPct val="0"/>
              </a:spcBef>
              <a:spcAft>
                <a:spcPct val="0"/>
              </a:spcAft>
              <a:buFontTx/>
              <a:buNone/>
            </a:pPr>
            <a:endParaRPr lang="en-GB" altLang="en-US" sz="2800" dirty="0">
              <a:solidFill>
                <a:prstClr val="white"/>
              </a:solidFill>
              <a:cs typeface="Arial" panose="020B0604020202020204" pitchFamily="34" charset="0"/>
            </a:endParaRPr>
          </a:p>
          <a:p>
            <a:pPr algn="just" eaLnBrk="1" fontAlgn="base" hangingPunct="1">
              <a:spcBef>
                <a:spcPct val="0"/>
              </a:spcBef>
              <a:spcAft>
                <a:spcPct val="0"/>
              </a:spcAft>
              <a:buFontTx/>
              <a:buNone/>
            </a:pPr>
            <a:r>
              <a:rPr lang="en-GB" altLang="en-US" sz="2800" dirty="0" smtClean="0">
                <a:solidFill>
                  <a:prstClr val="white"/>
                </a:solidFill>
                <a:cs typeface="Arial" panose="020B0604020202020204" pitchFamily="34" charset="0"/>
              </a:rPr>
              <a:t>“I</a:t>
            </a:r>
            <a:r>
              <a:rPr lang="en-US" altLang="en-US" sz="2800" dirty="0" smtClean="0">
                <a:solidFill>
                  <a:prstClr val="white"/>
                </a:solidFill>
                <a:cs typeface="Arial" panose="020B0604020202020204" pitchFamily="34" charset="0"/>
              </a:rPr>
              <a:t>n historic events </a:t>
            </a:r>
            <a:r>
              <a:rPr lang="en-US" altLang="en-US" sz="2800" dirty="0">
                <a:solidFill>
                  <a:prstClr val="white"/>
                </a:solidFill>
                <a:cs typeface="Arial" panose="020B0604020202020204" pitchFamily="34" charset="0"/>
              </a:rPr>
              <a:t>the so-called great men are labels giving names to events, </a:t>
            </a:r>
            <a:r>
              <a:rPr lang="en-US" altLang="en-US" sz="2800" dirty="0" smtClean="0">
                <a:solidFill>
                  <a:prstClr val="white"/>
                </a:solidFill>
                <a:cs typeface="Arial" panose="020B0604020202020204" pitchFamily="34" charset="0"/>
              </a:rPr>
              <a:t>and like </a:t>
            </a:r>
            <a:r>
              <a:rPr lang="en-US" altLang="en-US" sz="2800" dirty="0">
                <a:solidFill>
                  <a:prstClr val="white"/>
                </a:solidFill>
                <a:cs typeface="Arial" panose="020B0604020202020204" pitchFamily="34" charset="0"/>
              </a:rPr>
              <a:t>labels they have but the smallest connection with the event itself</a:t>
            </a:r>
            <a:r>
              <a:rPr lang="en-US" altLang="en-US" sz="2800" dirty="0" smtClean="0">
                <a:solidFill>
                  <a:prstClr val="white"/>
                </a:solidFill>
                <a:cs typeface="Arial" panose="020B0604020202020204" pitchFamily="34" charset="0"/>
              </a:rPr>
              <a:t>. Every </a:t>
            </a:r>
            <a:r>
              <a:rPr lang="en-US" altLang="en-US" sz="2800" dirty="0">
                <a:solidFill>
                  <a:prstClr val="white"/>
                </a:solidFill>
                <a:cs typeface="Arial" panose="020B0604020202020204" pitchFamily="34" charset="0"/>
              </a:rPr>
              <a:t>act of theirs, which appears to them an act of their own will, </a:t>
            </a:r>
            <a:r>
              <a:rPr lang="en-US" altLang="en-US" sz="2800" dirty="0" smtClean="0">
                <a:solidFill>
                  <a:prstClr val="white"/>
                </a:solidFill>
                <a:cs typeface="Arial" panose="020B0604020202020204" pitchFamily="34" charset="0"/>
              </a:rPr>
              <a:t>is in </a:t>
            </a:r>
            <a:r>
              <a:rPr lang="en-US" altLang="en-US" sz="2800" dirty="0">
                <a:solidFill>
                  <a:prstClr val="white"/>
                </a:solidFill>
                <a:cs typeface="Arial" panose="020B0604020202020204" pitchFamily="34" charset="0"/>
              </a:rPr>
              <a:t>an historical sense involuntary and is related to the whole course </a:t>
            </a:r>
            <a:r>
              <a:rPr lang="en-US" altLang="en-US" sz="2800" dirty="0" smtClean="0">
                <a:solidFill>
                  <a:prstClr val="white"/>
                </a:solidFill>
                <a:cs typeface="Arial" panose="020B0604020202020204" pitchFamily="34" charset="0"/>
              </a:rPr>
              <a:t>of history </a:t>
            </a:r>
            <a:r>
              <a:rPr lang="en-US" altLang="en-US" sz="2800" dirty="0">
                <a:solidFill>
                  <a:prstClr val="white"/>
                </a:solidFill>
                <a:cs typeface="Arial" panose="020B0604020202020204" pitchFamily="34" charset="0"/>
              </a:rPr>
              <a:t>and predestined from eternity</a:t>
            </a:r>
            <a:r>
              <a:rPr lang="en-US" altLang="en-US" sz="2800" dirty="0" smtClean="0">
                <a:solidFill>
                  <a:prstClr val="white"/>
                </a:solidFill>
                <a:cs typeface="Arial" panose="020B0604020202020204" pitchFamily="34" charset="0"/>
              </a:rPr>
              <a:t>.”</a:t>
            </a:r>
          </a:p>
          <a:p>
            <a:pPr algn="just" eaLnBrk="1" fontAlgn="base" hangingPunct="1">
              <a:spcBef>
                <a:spcPct val="0"/>
              </a:spcBef>
              <a:spcAft>
                <a:spcPct val="0"/>
              </a:spcAft>
              <a:buFontTx/>
              <a:buNone/>
            </a:pPr>
            <a:endParaRPr lang="en-GB" altLang="en-US" sz="2800" dirty="0">
              <a:solidFill>
                <a:prstClr val="white"/>
              </a:solidFill>
              <a:cs typeface="Arial" panose="020B0604020202020204" pitchFamily="34" charset="0"/>
            </a:endParaRPr>
          </a:p>
          <a:p>
            <a:pPr marL="457200" indent="-457200" algn="r" eaLnBrk="1" fontAlgn="base" hangingPunct="1">
              <a:spcBef>
                <a:spcPct val="0"/>
              </a:spcBef>
              <a:spcAft>
                <a:spcPct val="0"/>
              </a:spcAft>
              <a:buFontTx/>
              <a:buChar char="-"/>
            </a:pPr>
            <a:r>
              <a:rPr lang="en-GB" altLang="en-US" sz="2800" dirty="0" smtClean="0">
                <a:solidFill>
                  <a:prstClr val="white"/>
                </a:solidFill>
                <a:cs typeface="Arial" panose="020B0604020202020204" pitchFamily="34" charset="0"/>
              </a:rPr>
              <a:t>Leo Tolstoy </a:t>
            </a:r>
            <a:r>
              <a:rPr lang="en-GB" altLang="en-US" sz="2800" dirty="0">
                <a:solidFill>
                  <a:prstClr val="white"/>
                </a:solidFill>
                <a:cs typeface="Arial" panose="020B0604020202020204" pitchFamily="34" charset="0"/>
              </a:rPr>
              <a:t>(</a:t>
            </a:r>
            <a:r>
              <a:rPr lang="en-GB" altLang="en-US" sz="2800" dirty="0" smtClean="0">
                <a:solidFill>
                  <a:prstClr val="white"/>
                </a:solidFill>
                <a:cs typeface="Arial" panose="020B0604020202020204" pitchFamily="34" charset="0"/>
              </a:rPr>
              <a:t>1828–1910), </a:t>
            </a:r>
            <a:r>
              <a:rPr lang="en-GB" altLang="en-US" sz="2800" i="1" dirty="0" smtClean="0">
                <a:solidFill>
                  <a:prstClr val="white"/>
                </a:solidFill>
                <a:cs typeface="Arial" panose="020B0604020202020204" pitchFamily="34" charset="0"/>
              </a:rPr>
              <a:t>War and Peace </a:t>
            </a:r>
            <a:r>
              <a:rPr lang="en-GB" altLang="en-US" sz="2800" dirty="0" smtClean="0">
                <a:solidFill>
                  <a:prstClr val="white"/>
                </a:solidFill>
                <a:cs typeface="Arial" panose="020B0604020202020204" pitchFamily="34" charset="0"/>
              </a:rPr>
              <a:t>(1865–1869)</a:t>
            </a:r>
          </a:p>
          <a:p>
            <a:pPr marL="457200" indent="-457200" algn="r" eaLnBrk="1" fontAlgn="base" hangingPunct="1">
              <a:spcBef>
                <a:spcPct val="0"/>
              </a:spcBef>
              <a:spcAft>
                <a:spcPct val="0"/>
              </a:spcAft>
              <a:buFontTx/>
              <a:buChar char="-"/>
            </a:pPr>
            <a:endParaRPr lang="en-GB" altLang="en-US" sz="2800" dirty="0" smtClean="0">
              <a:solidFill>
                <a:prstClr val="white"/>
              </a:solidFill>
              <a:cs typeface="Arial" panose="020B0604020202020204" pitchFamily="34" charset="0"/>
            </a:endParaRPr>
          </a:p>
          <a:p>
            <a:pPr marL="457200" indent="-457200" algn="r" eaLnBrk="1" fontAlgn="base" hangingPunct="1">
              <a:spcBef>
                <a:spcPct val="0"/>
              </a:spcBef>
              <a:spcAft>
                <a:spcPct val="0"/>
              </a:spcAft>
              <a:buFontTx/>
              <a:buChar char="-"/>
            </a:pPr>
            <a:endParaRPr lang="en-GB" altLang="en-US" sz="2800" i="1" dirty="0" smtClean="0">
              <a:solidFill>
                <a:prstClr val="white"/>
              </a:solidFill>
              <a:cs typeface="Arial" panose="020B0604020202020204" pitchFamily="34" charset="0"/>
            </a:endParaRPr>
          </a:p>
          <a:p>
            <a:pPr algn="just" eaLnBrk="1" fontAlgn="base" hangingPunct="1">
              <a:spcBef>
                <a:spcPct val="0"/>
              </a:spcBef>
              <a:spcAft>
                <a:spcPct val="0"/>
              </a:spcAft>
              <a:buNone/>
            </a:pPr>
            <a:endParaRPr lang="en-US" altLang="en-US" sz="2800" dirty="0">
              <a:solidFill>
                <a:prstClr val="white"/>
              </a:solidFill>
              <a:cs typeface="Arial" panose="020B0604020202020204" pitchFamily="34" charset="0"/>
            </a:endParaRPr>
          </a:p>
          <a:p>
            <a:pPr algn="just" eaLnBrk="1" fontAlgn="base" hangingPunct="1">
              <a:spcBef>
                <a:spcPct val="0"/>
              </a:spcBef>
              <a:spcAft>
                <a:spcPct val="0"/>
              </a:spcAft>
              <a:buFontTx/>
              <a:buNone/>
            </a:pPr>
            <a:endParaRPr lang="en-GB" altLang="en-US" sz="1800" i="1" dirty="0">
              <a:solidFill>
                <a:prstClr val="white"/>
              </a:solidFill>
              <a:cs typeface="Arial" panose="020B0604020202020204" pitchFamily="34" charset="0"/>
            </a:endParaRPr>
          </a:p>
        </p:txBody>
      </p:sp>
      <p:pic>
        <p:nvPicPr>
          <p:cNvPr id="6" name="Picture 5"/>
          <p:cNvPicPr>
            <a:picLocks noChangeAspect="1"/>
          </p:cNvPicPr>
          <p:nvPr/>
        </p:nvPicPr>
        <p:blipFill>
          <a:blip r:embed="rId3"/>
          <a:stretch>
            <a:fillRect/>
          </a:stretch>
        </p:blipFill>
        <p:spPr>
          <a:xfrm>
            <a:off x="9953625" y="-34223"/>
            <a:ext cx="2238375" cy="3248025"/>
          </a:xfrm>
          <a:prstGeom prst="rect">
            <a:avLst/>
          </a:prstGeom>
        </p:spPr>
      </p:pic>
      <p:pic>
        <p:nvPicPr>
          <p:cNvPr id="7" name="Picture 6"/>
          <p:cNvPicPr>
            <a:picLocks noChangeAspect="1"/>
          </p:cNvPicPr>
          <p:nvPr/>
        </p:nvPicPr>
        <p:blipFill>
          <a:blip r:embed="rId4"/>
          <a:stretch>
            <a:fillRect/>
          </a:stretch>
        </p:blipFill>
        <p:spPr>
          <a:xfrm>
            <a:off x="9674064" y="3363686"/>
            <a:ext cx="2517936" cy="3422762"/>
          </a:xfrm>
          <a:prstGeom prst="rect">
            <a:avLst/>
          </a:prstGeom>
        </p:spPr>
      </p:pic>
    </p:spTree>
    <p:extLst>
      <p:ext uri="{BB962C8B-B14F-4D97-AF65-F5344CB8AC3E}">
        <p14:creationId xmlns:p14="http://schemas.microsoft.com/office/powerpoint/2010/main" val="67213569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34223"/>
            <a:ext cx="9144000" cy="1373362"/>
          </a:xfrm>
          <a:prstGeom prst="rect">
            <a:avLst/>
          </a:prstGeom>
          <a:noFill/>
        </p:spPr>
        <p:txBody>
          <a:bodyPr wrap="square" lIns="360000" tIns="360000" rIns="360000" bIns="360000" rtlCol="0">
            <a:spAutoFit/>
          </a:bodyPr>
          <a:lstStyle/>
          <a:p>
            <a:pPr algn="ctr"/>
            <a:r>
              <a:rPr lang="en-US" sz="2400" b="1" dirty="0" smtClean="0">
                <a:solidFill>
                  <a:srgbClr val="FFFF00"/>
                </a:solidFill>
                <a:effectLst>
                  <a:outerShdw blurRad="38100" dist="38100" dir="2700000" algn="tl">
                    <a:srgbClr val="000000">
                      <a:alpha val="43137"/>
                    </a:srgbClr>
                  </a:outerShdw>
                </a:effectLst>
              </a:rPr>
              <a:t>2. Towards a ‘Modern’ History-Writing: </a:t>
            </a:r>
            <a:r>
              <a:rPr lang="en-GB" sz="2400" b="1" dirty="0" smtClean="0">
                <a:solidFill>
                  <a:srgbClr val="FFFF00"/>
                </a:solidFill>
                <a:effectLst>
                  <a:outerShdw blurRad="38100" dist="38100" dir="2700000" algn="tl">
                    <a:srgbClr val="000000">
                      <a:alpha val="43137"/>
                    </a:srgbClr>
                  </a:outerShdw>
                </a:effectLst>
              </a:rPr>
              <a:t>Critiques (Tolstoy)</a:t>
            </a:r>
            <a:endParaRPr lang="en-GB" sz="2400" b="1" dirty="0">
              <a:solidFill>
                <a:srgbClr val="FFFF00"/>
              </a:solidFill>
            </a:endParaRPr>
          </a:p>
          <a:p>
            <a:pPr algn="just"/>
            <a:endParaRPr lang="en-GB" sz="1700" i="1" dirty="0"/>
          </a:p>
        </p:txBody>
      </p:sp>
      <p:sp>
        <p:nvSpPr>
          <p:cNvPr id="3" name="TextBox 1"/>
          <p:cNvSpPr txBox="1">
            <a:spLocks noChangeArrowheads="1"/>
          </p:cNvSpPr>
          <p:nvPr/>
        </p:nvSpPr>
        <p:spPr bwMode="auto">
          <a:xfrm>
            <a:off x="0" y="114300"/>
            <a:ext cx="12192000" cy="7282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720000" tIns="360000" rIns="720000" bIns="360000">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just" eaLnBrk="1" fontAlgn="base" hangingPunct="1">
              <a:spcBef>
                <a:spcPct val="0"/>
              </a:spcBef>
              <a:spcAft>
                <a:spcPct val="0"/>
              </a:spcAft>
              <a:buFontTx/>
              <a:buNone/>
            </a:pPr>
            <a:endParaRPr lang="en-GB" altLang="en-US" sz="1600" b="1" dirty="0">
              <a:solidFill>
                <a:prstClr val="white"/>
              </a:solidFill>
              <a:cs typeface="Arial" panose="020B0604020202020204" pitchFamily="34" charset="0"/>
            </a:endParaRPr>
          </a:p>
          <a:p>
            <a:pPr algn="just" eaLnBrk="1" fontAlgn="base" hangingPunct="1">
              <a:spcBef>
                <a:spcPct val="0"/>
              </a:spcBef>
              <a:spcAft>
                <a:spcPct val="0"/>
              </a:spcAft>
              <a:buFontTx/>
              <a:buNone/>
            </a:pPr>
            <a:endParaRPr lang="en-GB" altLang="en-US" sz="1600" b="1" dirty="0">
              <a:solidFill>
                <a:prstClr val="white"/>
              </a:solidFill>
              <a:cs typeface="Arial" panose="020B0604020202020204" pitchFamily="34" charset="0"/>
            </a:endParaRPr>
          </a:p>
          <a:p>
            <a:pPr algn="just" eaLnBrk="1" fontAlgn="base" hangingPunct="1">
              <a:spcBef>
                <a:spcPct val="0"/>
              </a:spcBef>
              <a:spcAft>
                <a:spcPct val="0"/>
              </a:spcAft>
              <a:buFontTx/>
              <a:buNone/>
            </a:pPr>
            <a:r>
              <a:rPr lang="en-GB" altLang="en-US" sz="2600" dirty="0" smtClean="0">
                <a:solidFill>
                  <a:prstClr val="white"/>
                </a:solidFill>
                <a:cs typeface="Arial" panose="020B0604020202020204" pitchFamily="34" charset="0"/>
              </a:rPr>
              <a:t>“</a:t>
            </a:r>
            <a:r>
              <a:rPr lang="en-US" altLang="en-US" sz="2600" dirty="0">
                <a:solidFill>
                  <a:prstClr val="white"/>
                </a:solidFill>
                <a:cs typeface="Arial" panose="020B0604020202020204" pitchFamily="34" charset="0"/>
              </a:rPr>
              <a:t>A modern branch of </a:t>
            </a:r>
            <a:r>
              <a:rPr lang="en-US" altLang="en-US" sz="2600" b="1" dirty="0">
                <a:solidFill>
                  <a:srgbClr val="FFFF00"/>
                </a:solidFill>
                <a:cs typeface="Arial" panose="020B0604020202020204" pitchFamily="34" charset="0"/>
              </a:rPr>
              <a:t>mathematics </a:t>
            </a:r>
            <a:r>
              <a:rPr lang="en-US" altLang="en-US" sz="2600" dirty="0">
                <a:solidFill>
                  <a:prstClr val="white"/>
                </a:solidFill>
                <a:cs typeface="Arial" panose="020B0604020202020204" pitchFamily="34" charset="0"/>
              </a:rPr>
              <a:t>having achieved the art of dealing </a:t>
            </a:r>
            <a:r>
              <a:rPr lang="en-US" altLang="en-US" sz="2600" dirty="0" smtClean="0">
                <a:solidFill>
                  <a:prstClr val="white"/>
                </a:solidFill>
                <a:cs typeface="Arial" panose="020B0604020202020204" pitchFamily="34" charset="0"/>
              </a:rPr>
              <a:t>with the </a:t>
            </a:r>
            <a:r>
              <a:rPr lang="en-US" altLang="en-US" sz="2600" dirty="0">
                <a:solidFill>
                  <a:prstClr val="white"/>
                </a:solidFill>
                <a:cs typeface="Arial" panose="020B0604020202020204" pitchFamily="34" charset="0"/>
              </a:rPr>
              <a:t>infinitely small can now yield solutions in </a:t>
            </a:r>
            <a:r>
              <a:rPr lang="en-US" altLang="en-US" sz="2600" dirty="0" smtClean="0">
                <a:solidFill>
                  <a:prstClr val="white"/>
                </a:solidFill>
                <a:cs typeface="Arial" panose="020B0604020202020204" pitchFamily="34" charset="0"/>
              </a:rPr>
              <a:t>complex problems … which </a:t>
            </a:r>
            <a:r>
              <a:rPr lang="en-US" altLang="en-US" sz="2600" dirty="0">
                <a:solidFill>
                  <a:prstClr val="white"/>
                </a:solidFill>
                <a:cs typeface="Arial" panose="020B0604020202020204" pitchFamily="34" charset="0"/>
              </a:rPr>
              <a:t>used to appear insoluble.</a:t>
            </a:r>
          </a:p>
          <a:p>
            <a:pPr algn="just" eaLnBrk="1" fontAlgn="base" hangingPunct="1">
              <a:spcBef>
                <a:spcPct val="0"/>
              </a:spcBef>
              <a:spcAft>
                <a:spcPct val="0"/>
              </a:spcAft>
              <a:buFontTx/>
              <a:buNone/>
            </a:pPr>
            <a:r>
              <a:rPr lang="en-GB" altLang="en-US" sz="2600" dirty="0" smtClean="0">
                <a:solidFill>
                  <a:prstClr val="white"/>
                </a:solidFill>
                <a:cs typeface="Arial" panose="020B0604020202020204" pitchFamily="34" charset="0"/>
              </a:rPr>
              <a:t>	“ … </a:t>
            </a:r>
            <a:r>
              <a:rPr lang="en-US" altLang="en-US" sz="2600" dirty="0">
                <a:solidFill>
                  <a:prstClr val="white"/>
                </a:solidFill>
                <a:cs typeface="Arial" panose="020B0604020202020204" pitchFamily="34" charset="0"/>
              </a:rPr>
              <a:t>To study </a:t>
            </a:r>
            <a:r>
              <a:rPr lang="en-US" altLang="en-US" sz="2600" b="1" dirty="0">
                <a:solidFill>
                  <a:srgbClr val="FFFF00"/>
                </a:solidFill>
                <a:cs typeface="Arial" panose="020B0604020202020204" pitchFamily="34" charset="0"/>
              </a:rPr>
              <a:t>the laws of history </a:t>
            </a:r>
            <a:r>
              <a:rPr lang="en-US" altLang="en-US" sz="2600" dirty="0">
                <a:solidFill>
                  <a:prstClr val="white"/>
                </a:solidFill>
                <a:cs typeface="Arial" panose="020B0604020202020204" pitchFamily="34" charset="0"/>
              </a:rPr>
              <a:t>we must completely change the subject </a:t>
            </a:r>
            <a:r>
              <a:rPr lang="en-US" altLang="en-US" sz="2600" dirty="0" smtClean="0">
                <a:solidFill>
                  <a:prstClr val="white"/>
                </a:solidFill>
                <a:cs typeface="Arial" panose="020B0604020202020204" pitchFamily="34" charset="0"/>
              </a:rPr>
              <a:t>of our </a:t>
            </a:r>
            <a:r>
              <a:rPr lang="en-US" altLang="en-US" sz="2600" dirty="0">
                <a:solidFill>
                  <a:prstClr val="white"/>
                </a:solidFill>
                <a:cs typeface="Arial" panose="020B0604020202020204" pitchFamily="34" charset="0"/>
              </a:rPr>
              <a:t>observation, must leave aside kings, ministers, and generals, </a:t>
            </a:r>
            <a:r>
              <a:rPr lang="en-US" altLang="en-US" sz="2600" dirty="0" smtClean="0">
                <a:solidFill>
                  <a:prstClr val="white"/>
                </a:solidFill>
                <a:cs typeface="Arial" panose="020B0604020202020204" pitchFamily="34" charset="0"/>
              </a:rPr>
              <a:t>and study </a:t>
            </a:r>
            <a:r>
              <a:rPr lang="en-US" altLang="en-US" sz="2600" dirty="0">
                <a:solidFill>
                  <a:prstClr val="white"/>
                </a:solidFill>
                <a:cs typeface="Arial" panose="020B0604020202020204" pitchFamily="34" charset="0"/>
              </a:rPr>
              <a:t>the </a:t>
            </a:r>
            <a:r>
              <a:rPr lang="en-US" altLang="en-US" sz="2600" b="1" dirty="0">
                <a:solidFill>
                  <a:srgbClr val="FFFF00"/>
                </a:solidFill>
                <a:cs typeface="Arial" panose="020B0604020202020204" pitchFamily="34" charset="0"/>
              </a:rPr>
              <a:t>common, infinitesimally small elements </a:t>
            </a:r>
            <a:r>
              <a:rPr lang="en-US" altLang="en-US" sz="2600" dirty="0">
                <a:solidFill>
                  <a:prstClr val="white"/>
                </a:solidFill>
                <a:cs typeface="Arial" panose="020B0604020202020204" pitchFamily="34" charset="0"/>
              </a:rPr>
              <a:t>by which the masses </a:t>
            </a:r>
            <a:r>
              <a:rPr lang="en-US" altLang="en-US" sz="2600" dirty="0" smtClean="0">
                <a:solidFill>
                  <a:prstClr val="white"/>
                </a:solidFill>
                <a:cs typeface="Arial" panose="020B0604020202020204" pitchFamily="34" charset="0"/>
              </a:rPr>
              <a:t>are moved</a:t>
            </a:r>
            <a:r>
              <a:rPr lang="en-US" altLang="en-US" sz="2600" dirty="0">
                <a:solidFill>
                  <a:prstClr val="white"/>
                </a:solidFill>
                <a:cs typeface="Arial" panose="020B0604020202020204" pitchFamily="34" charset="0"/>
              </a:rPr>
              <a:t>. No one can say in how far it is possible for man to </a:t>
            </a:r>
            <a:r>
              <a:rPr lang="en-US" altLang="en-US" sz="2600" dirty="0" smtClean="0">
                <a:solidFill>
                  <a:prstClr val="white"/>
                </a:solidFill>
                <a:cs typeface="Arial" panose="020B0604020202020204" pitchFamily="34" charset="0"/>
              </a:rPr>
              <a:t>advance in </a:t>
            </a:r>
            <a:r>
              <a:rPr lang="en-US" altLang="en-US" sz="2600" dirty="0">
                <a:solidFill>
                  <a:prstClr val="white"/>
                </a:solidFill>
                <a:cs typeface="Arial" panose="020B0604020202020204" pitchFamily="34" charset="0"/>
              </a:rPr>
              <a:t>this way toward an understanding of the laws of history; but it </a:t>
            </a:r>
            <a:r>
              <a:rPr lang="en-US" altLang="en-US" sz="2600" dirty="0" smtClean="0">
                <a:solidFill>
                  <a:prstClr val="white"/>
                </a:solidFill>
                <a:cs typeface="Arial" panose="020B0604020202020204" pitchFamily="34" charset="0"/>
              </a:rPr>
              <a:t>is evident </a:t>
            </a:r>
            <a:r>
              <a:rPr lang="en-US" altLang="en-US" sz="2600" dirty="0">
                <a:solidFill>
                  <a:prstClr val="white"/>
                </a:solidFill>
                <a:cs typeface="Arial" panose="020B0604020202020204" pitchFamily="34" charset="0"/>
              </a:rPr>
              <a:t>that only along that path does the possibility of </a:t>
            </a:r>
            <a:r>
              <a:rPr lang="en-US" altLang="en-US" sz="2600" dirty="0" smtClean="0">
                <a:solidFill>
                  <a:prstClr val="white"/>
                </a:solidFill>
                <a:cs typeface="Arial" panose="020B0604020202020204" pitchFamily="34" charset="0"/>
              </a:rPr>
              <a:t>discovering the </a:t>
            </a:r>
            <a:r>
              <a:rPr lang="en-US" altLang="en-US" sz="2600" dirty="0">
                <a:solidFill>
                  <a:prstClr val="white"/>
                </a:solidFill>
                <a:cs typeface="Arial" panose="020B0604020202020204" pitchFamily="34" charset="0"/>
              </a:rPr>
              <a:t>laws of history lie, and that as yet not a millionth part as </a:t>
            </a:r>
            <a:r>
              <a:rPr lang="en-US" altLang="en-US" sz="2600" dirty="0" smtClean="0">
                <a:solidFill>
                  <a:prstClr val="white"/>
                </a:solidFill>
                <a:cs typeface="Arial" panose="020B0604020202020204" pitchFamily="34" charset="0"/>
              </a:rPr>
              <a:t>much mental </a:t>
            </a:r>
            <a:r>
              <a:rPr lang="en-US" altLang="en-US" sz="2600" dirty="0">
                <a:solidFill>
                  <a:prstClr val="white"/>
                </a:solidFill>
                <a:cs typeface="Arial" panose="020B0604020202020204" pitchFamily="34" charset="0"/>
              </a:rPr>
              <a:t>effort has been applied in this direction by historians as </a:t>
            </a:r>
            <a:r>
              <a:rPr lang="en-US" altLang="en-US" sz="2600" dirty="0" smtClean="0">
                <a:solidFill>
                  <a:prstClr val="white"/>
                </a:solidFill>
                <a:cs typeface="Arial" panose="020B0604020202020204" pitchFamily="34" charset="0"/>
              </a:rPr>
              <a:t>has been </a:t>
            </a:r>
            <a:r>
              <a:rPr lang="en-US" altLang="en-US" sz="2600" dirty="0">
                <a:solidFill>
                  <a:prstClr val="white"/>
                </a:solidFill>
                <a:cs typeface="Arial" panose="020B0604020202020204" pitchFamily="34" charset="0"/>
              </a:rPr>
              <a:t>devoted to describing the actions of various kings, commanders</a:t>
            </a:r>
            <a:r>
              <a:rPr lang="en-US" altLang="en-US" sz="2600" dirty="0" smtClean="0">
                <a:solidFill>
                  <a:prstClr val="white"/>
                </a:solidFill>
                <a:cs typeface="Arial" panose="020B0604020202020204" pitchFamily="34" charset="0"/>
              </a:rPr>
              <a:t>, and </a:t>
            </a:r>
            <a:r>
              <a:rPr lang="en-US" altLang="en-US" sz="2600" dirty="0">
                <a:solidFill>
                  <a:prstClr val="white"/>
                </a:solidFill>
                <a:cs typeface="Arial" panose="020B0604020202020204" pitchFamily="34" charset="0"/>
              </a:rPr>
              <a:t>ministers and propounding the historians’ own reflections </a:t>
            </a:r>
            <a:r>
              <a:rPr lang="en-US" altLang="en-US" sz="2600" dirty="0" smtClean="0">
                <a:solidFill>
                  <a:prstClr val="white"/>
                </a:solidFill>
                <a:cs typeface="Arial" panose="020B0604020202020204" pitchFamily="34" charset="0"/>
              </a:rPr>
              <a:t>concerning </a:t>
            </a:r>
            <a:r>
              <a:rPr lang="en-US" altLang="en-US" sz="2600" dirty="0">
                <a:solidFill>
                  <a:prstClr val="white"/>
                </a:solidFill>
                <a:cs typeface="Arial" panose="020B0604020202020204" pitchFamily="34" charset="0"/>
              </a:rPr>
              <a:t>t</a:t>
            </a:r>
            <a:r>
              <a:rPr lang="en-US" altLang="en-US" sz="2600" dirty="0" smtClean="0">
                <a:solidFill>
                  <a:prstClr val="white"/>
                </a:solidFill>
                <a:cs typeface="Arial" panose="020B0604020202020204" pitchFamily="34" charset="0"/>
              </a:rPr>
              <a:t>hese </a:t>
            </a:r>
            <a:r>
              <a:rPr lang="en-US" altLang="en-US" sz="2600" dirty="0">
                <a:solidFill>
                  <a:prstClr val="white"/>
                </a:solidFill>
                <a:cs typeface="Arial" panose="020B0604020202020204" pitchFamily="34" charset="0"/>
              </a:rPr>
              <a:t>actions</a:t>
            </a:r>
            <a:r>
              <a:rPr lang="en-US" altLang="en-US" sz="2600" dirty="0" smtClean="0">
                <a:solidFill>
                  <a:prstClr val="white"/>
                </a:solidFill>
                <a:cs typeface="Arial" panose="020B0604020202020204" pitchFamily="34" charset="0"/>
              </a:rPr>
              <a:t>.”</a:t>
            </a:r>
          </a:p>
          <a:p>
            <a:pPr marL="285750" indent="-285750" algn="r" eaLnBrk="1" fontAlgn="base" hangingPunct="1">
              <a:spcBef>
                <a:spcPct val="0"/>
              </a:spcBef>
              <a:spcAft>
                <a:spcPct val="0"/>
              </a:spcAft>
              <a:buFontTx/>
              <a:buChar char="-"/>
            </a:pPr>
            <a:r>
              <a:rPr lang="en-GB" altLang="en-US" sz="2400" dirty="0" smtClean="0">
                <a:solidFill>
                  <a:prstClr val="white"/>
                </a:solidFill>
                <a:cs typeface="Arial" panose="020B0604020202020204" pitchFamily="34" charset="0"/>
              </a:rPr>
              <a:t>Leo </a:t>
            </a:r>
            <a:r>
              <a:rPr lang="en-GB" altLang="en-US" sz="2400" dirty="0">
                <a:solidFill>
                  <a:prstClr val="white"/>
                </a:solidFill>
                <a:cs typeface="Arial" panose="020B0604020202020204" pitchFamily="34" charset="0"/>
              </a:rPr>
              <a:t>Tolstoy (1828–1910), </a:t>
            </a:r>
            <a:r>
              <a:rPr lang="en-GB" altLang="en-US" sz="2400" i="1" dirty="0">
                <a:solidFill>
                  <a:prstClr val="white"/>
                </a:solidFill>
                <a:cs typeface="Arial" panose="020B0604020202020204" pitchFamily="34" charset="0"/>
              </a:rPr>
              <a:t>War and Peace </a:t>
            </a:r>
            <a:r>
              <a:rPr lang="en-GB" altLang="en-US" sz="2400" dirty="0">
                <a:solidFill>
                  <a:prstClr val="white"/>
                </a:solidFill>
                <a:cs typeface="Arial" panose="020B0604020202020204" pitchFamily="34" charset="0"/>
              </a:rPr>
              <a:t>(1865–1869</a:t>
            </a:r>
            <a:r>
              <a:rPr lang="en-GB" altLang="en-US" sz="1600" dirty="0" smtClean="0">
                <a:solidFill>
                  <a:prstClr val="white"/>
                </a:solidFill>
                <a:cs typeface="Arial" panose="020B0604020202020204" pitchFamily="34" charset="0"/>
              </a:rPr>
              <a:t>)</a:t>
            </a:r>
          </a:p>
          <a:p>
            <a:pPr marL="285750" indent="-285750" algn="just" eaLnBrk="1" fontAlgn="base" hangingPunct="1">
              <a:spcBef>
                <a:spcPct val="0"/>
              </a:spcBef>
              <a:spcAft>
                <a:spcPct val="0"/>
              </a:spcAft>
              <a:buFontTx/>
              <a:buChar char="-"/>
            </a:pPr>
            <a:endParaRPr lang="en-GB" altLang="en-US" sz="1600" dirty="0">
              <a:solidFill>
                <a:prstClr val="white"/>
              </a:solidFill>
              <a:cs typeface="Arial" panose="020B0604020202020204" pitchFamily="34" charset="0"/>
            </a:endParaRPr>
          </a:p>
          <a:p>
            <a:pPr algn="just" eaLnBrk="1" fontAlgn="base" hangingPunct="1">
              <a:spcBef>
                <a:spcPct val="0"/>
              </a:spcBef>
              <a:spcAft>
                <a:spcPct val="0"/>
              </a:spcAft>
              <a:buFontTx/>
              <a:buNone/>
            </a:pPr>
            <a:endParaRPr lang="en-GB" altLang="en-US" sz="1600" i="1" dirty="0">
              <a:solidFill>
                <a:prstClr val="white"/>
              </a:solidFill>
              <a:cs typeface="Arial" panose="020B0604020202020204" pitchFamily="34" charset="0"/>
            </a:endParaRPr>
          </a:p>
        </p:txBody>
      </p:sp>
    </p:spTree>
    <p:extLst>
      <p:ext uri="{BB962C8B-B14F-4D97-AF65-F5344CB8AC3E}">
        <p14:creationId xmlns:p14="http://schemas.microsoft.com/office/powerpoint/2010/main" val="279622504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93371" y="0"/>
            <a:ext cx="9144000" cy="1373362"/>
          </a:xfrm>
          <a:prstGeom prst="rect">
            <a:avLst/>
          </a:prstGeom>
          <a:noFill/>
        </p:spPr>
        <p:txBody>
          <a:bodyPr wrap="square" lIns="360000" tIns="360000" rIns="360000" bIns="360000" rtlCol="0">
            <a:spAutoFit/>
          </a:bodyPr>
          <a:lstStyle/>
          <a:p>
            <a:pPr algn="ctr"/>
            <a:r>
              <a:rPr lang="en-US" sz="2400" b="1" dirty="0" smtClean="0">
                <a:solidFill>
                  <a:srgbClr val="FFFF00"/>
                </a:solidFill>
                <a:effectLst>
                  <a:outerShdw blurRad="38100" dist="38100" dir="2700000" algn="tl">
                    <a:srgbClr val="000000">
                      <a:alpha val="43137"/>
                    </a:srgbClr>
                  </a:outerShdw>
                </a:effectLst>
              </a:rPr>
              <a:t>2. Towards a ‘Modern’ History-Writing: </a:t>
            </a:r>
            <a:r>
              <a:rPr lang="en-GB" sz="2400" b="1" dirty="0" smtClean="0">
                <a:solidFill>
                  <a:srgbClr val="FFFF00"/>
                </a:solidFill>
                <a:effectLst>
                  <a:outerShdw blurRad="38100" dist="38100" dir="2700000" algn="tl">
                    <a:srgbClr val="000000">
                      <a:alpha val="43137"/>
                    </a:srgbClr>
                  </a:outerShdw>
                </a:effectLst>
              </a:rPr>
              <a:t>Critiques (Spencer)</a:t>
            </a:r>
            <a:endParaRPr lang="en-GB" sz="2400" b="1" dirty="0">
              <a:solidFill>
                <a:srgbClr val="FFFF00"/>
              </a:solidFill>
            </a:endParaRPr>
          </a:p>
          <a:p>
            <a:pPr algn="just"/>
            <a:endParaRPr lang="en-GB" sz="1700" i="1" dirty="0"/>
          </a:p>
        </p:txBody>
      </p:sp>
      <p:sp>
        <p:nvSpPr>
          <p:cNvPr id="3" name="TextBox 1"/>
          <p:cNvSpPr txBox="1">
            <a:spLocks noChangeArrowheads="1"/>
          </p:cNvSpPr>
          <p:nvPr/>
        </p:nvSpPr>
        <p:spPr bwMode="auto">
          <a:xfrm>
            <a:off x="0" y="244928"/>
            <a:ext cx="10254342" cy="7399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720000" tIns="360000" rIns="720000" bIns="360000">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just" eaLnBrk="1" fontAlgn="base" hangingPunct="1">
              <a:spcBef>
                <a:spcPct val="0"/>
              </a:spcBef>
              <a:spcAft>
                <a:spcPct val="0"/>
              </a:spcAft>
              <a:buFontTx/>
              <a:buNone/>
            </a:pPr>
            <a:endParaRPr lang="en-GB" altLang="en-US" sz="1600" b="1" dirty="0">
              <a:solidFill>
                <a:prstClr val="white"/>
              </a:solidFill>
              <a:cs typeface="Arial" panose="020B0604020202020204" pitchFamily="34" charset="0"/>
            </a:endParaRPr>
          </a:p>
          <a:p>
            <a:pPr algn="just" eaLnBrk="1" fontAlgn="base" hangingPunct="1">
              <a:spcBef>
                <a:spcPct val="0"/>
              </a:spcBef>
              <a:spcAft>
                <a:spcPct val="0"/>
              </a:spcAft>
              <a:buFontTx/>
              <a:buNone/>
            </a:pPr>
            <a:endParaRPr lang="en-GB" altLang="en-US" sz="1600" b="1" dirty="0">
              <a:solidFill>
                <a:prstClr val="white"/>
              </a:solidFill>
              <a:cs typeface="Arial" panose="020B0604020202020204" pitchFamily="34" charset="0"/>
            </a:endParaRPr>
          </a:p>
          <a:p>
            <a:pPr algn="just" eaLnBrk="1" fontAlgn="base" hangingPunct="1">
              <a:spcBef>
                <a:spcPct val="0"/>
              </a:spcBef>
              <a:spcAft>
                <a:spcPct val="0"/>
              </a:spcAft>
              <a:buFontTx/>
              <a:buNone/>
            </a:pPr>
            <a:r>
              <a:rPr lang="en-GB" altLang="en-US" sz="2600" dirty="0" smtClean="0">
                <a:solidFill>
                  <a:prstClr val="white"/>
                </a:solidFill>
                <a:cs typeface="Arial" panose="020B0604020202020204" pitchFamily="34" charset="0"/>
              </a:rPr>
              <a:t>“</a:t>
            </a:r>
            <a:r>
              <a:rPr lang="en-US" altLang="en-US" sz="2600" dirty="0">
                <a:solidFill>
                  <a:prstClr val="white"/>
                </a:solidFill>
                <a:cs typeface="Arial" panose="020B0604020202020204" pitchFamily="34" charset="0"/>
              </a:rPr>
              <a:t>Even were we to grant the absurd supposition that the genesis of the great man does not depend on the antecedents furnished by the society he is born in, there would still be the quite </a:t>
            </a:r>
            <a:r>
              <a:rPr lang="en-US" altLang="en-US" sz="2600" dirty="0" smtClean="0">
                <a:solidFill>
                  <a:prstClr val="white"/>
                </a:solidFill>
                <a:cs typeface="Arial" panose="020B0604020202020204" pitchFamily="34" charset="0"/>
              </a:rPr>
              <a:t>sufficient </a:t>
            </a:r>
            <a:r>
              <a:rPr lang="en-US" altLang="en-US" sz="2600" dirty="0">
                <a:solidFill>
                  <a:prstClr val="white"/>
                </a:solidFill>
                <a:cs typeface="Arial" panose="020B0604020202020204" pitchFamily="34" charset="0"/>
              </a:rPr>
              <a:t>facts that he is powerless in the absence of the material and mental accumulations which his society inherits from the past, and that he is powerless in the absence of the co-existing population, character, intelligence, and social arrangements. Given a </a:t>
            </a:r>
            <a:r>
              <a:rPr lang="en-US" altLang="en-US" sz="2600" dirty="0" smtClean="0">
                <a:solidFill>
                  <a:prstClr val="white"/>
                </a:solidFill>
                <a:cs typeface="Arial" panose="020B0604020202020204" pitchFamily="34" charset="0"/>
              </a:rPr>
              <a:t>Shakespeare</a:t>
            </a:r>
            <a:r>
              <a:rPr lang="en-US" altLang="en-US" sz="2600" dirty="0">
                <a:solidFill>
                  <a:prstClr val="white"/>
                </a:solidFill>
                <a:cs typeface="Arial" panose="020B0604020202020204" pitchFamily="34" charset="0"/>
              </a:rPr>
              <a:t>, and what dramas could he have written without the multitudinous traditions of civilized life without the various experiences which, descending to him from the past, gave wealth to his thought, and without the language which a hundred generations had developed and enriched by use</a:t>
            </a:r>
            <a:r>
              <a:rPr lang="en-US" altLang="en-US" sz="2600" dirty="0" smtClean="0">
                <a:solidFill>
                  <a:prstClr val="white"/>
                </a:solidFill>
                <a:cs typeface="Arial" panose="020B0604020202020204" pitchFamily="34" charset="0"/>
              </a:rPr>
              <a:t>?”</a:t>
            </a:r>
            <a:endParaRPr lang="en-US" altLang="en-US" sz="2600" dirty="0">
              <a:solidFill>
                <a:prstClr val="white"/>
              </a:solidFill>
              <a:cs typeface="Arial" panose="020B0604020202020204" pitchFamily="34" charset="0"/>
            </a:endParaRPr>
          </a:p>
          <a:p>
            <a:pPr marL="342900" indent="-342900" algn="r">
              <a:buFontTx/>
              <a:buChar char="-"/>
            </a:pPr>
            <a:r>
              <a:rPr lang="en-GB" altLang="en-US" sz="2400" dirty="0" smtClean="0">
                <a:solidFill>
                  <a:prstClr val="white"/>
                </a:solidFill>
                <a:cs typeface="Arial" panose="020B0604020202020204" pitchFamily="34" charset="0"/>
              </a:rPr>
              <a:t>Herbert Spencer </a:t>
            </a:r>
            <a:r>
              <a:rPr lang="en-GB" altLang="en-US" sz="2400" dirty="0">
                <a:solidFill>
                  <a:prstClr val="white"/>
                </a:solidFill>
                <a:cs typeface="Arial" panose="020B0604020202020204" pitchFamily="34" charset="0"/>
              </a:rPr>
              <a:t>(</a:t>
            </a:r>
            <a:r>
              <a:rPr lang="en-GB" altLang="en-US" sz="2400" dirty="0" smtClean="0">
                <a:solidFill>
                  <a:prstClr val="white"/>
                </a:solidFill>
                <a:cs typeface="Arial" panose="020B0604020202020204" pitchFamily="34" charset="0"/>
              </a:rPr>
              <a:t>1820–1903), </a:t>
            </a:r>
            <a:r>
              <a:rPr lang="en-US" sz="2400" i="1" dirty="0"/>
              <a:t>The Study of Sociology</a:t>
            </a:r>
            <a:r>
              <a:rPr lang="en-US" sz="2400" dirty="0"/>
              <a:t> (1873</a:t>
            </a:r>
            <a:r>
              <a:rPr lang="en-US" sz="2400" dirty="0" smtClean="0"/>
              <a:t>)</a:t>
            </a:r>
          </a:p>
          <a:p>
            <a:pPr marL="342900" indent="-342900">
              <a:buFontTx/>
              <a:buChar char="-"/>
            </a:pPr>
            <a:endParaRPr lang="en-US" sz="2400" b="1" dirty="0"/>
          </a:p>
          <a:p>
            <a:pPr marL="285750" indent="-285750" algn="just" eaLnBrk="1" fontAlgn="base" hangingPunct="1">
              <a:spcBef>
                <a:spcPct val="0"/>
              </a:spcBef>
              <a:spcAft>
                <a:spcPct val="0"/>
              </a:spcAft>
              <a:buFontTx/>
              <a:buChar char="-"/>
            </a:pPr>
            <a:endParaRPr lang="en-GB" altLang="en-US" sz="1600" dirty="0">
              <a:solidFill>
                <a:prstClr val="white"/>
              </a:solidFill>
              <a:cs typeface="Arial" panose="020B0604020202020204" pitchFamily="34" charset="0"/>
            </a:endParaRPr>
          </a:p>
          <a:p>
            <a:pPr algn="just" eaLnBrk="1" fontAlgn="base" hangingPunct="1">
              <a:spcBef>
                <a:spcPct val="0"/>
              </a:spcBef>
              <a:spcAft>
                <a:spcPct val="0"/>
              </a:spcAft>
              <a:buFontTx/>
              <a:buNone/>
            </a:pPr>
            <a:endParaRPr lang="en-GB" altLang="en-US" sz="1600" i="1" dirty="0">
              <a:solidFill>
                <a:prstClr val="white"/>
              </a:solidFill>
              <a:cs typeface="Arial" panose="020B0604020202020204" pitchFamily="34" charset="0"/>
            </a:endParaRPr>
          </a:p>
        </p:txBody>
      </p:sp>
      <p:pic>
        <p:nvPicPr>
          <p:cNvPr id="4" name="Picture 3"/>
          <p:cNvPicPr>
            <a:picLocks noChangeAspect="1"/>
          </p:cNvPicPr>
          <p:nvPr/>
        </p:nvPicPr>
        <p:blipFill>
          <a:blip r:embed="rId3"/>
          <a:stretch>
            <a:fillRect/>
          </a:stretch>
        </p:blipFill>
        <p:spPr>
          <a:xfrm>
            <a:off x="10001205" y="1143000"/>
            <a:ext cx="2076495" cy="3200398"/>
          </a:xfrm>
          <a:prstGeom prst="rect">
            <a:avLst/>
          </a:prstGeom>
        </p:spPr>
      </p:pic>
    </p:spTree>
    <p:extLst>
      <p:ext uri="{BB962C8B-B14F-4D97-AF65-F5344CB8AC3E}">
        <p14:creationId xmlns:p14="http://schemas.microsoft.com/office/powerpoint/2010/main" val="346092370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93371" y="0"/>
            <a:ext cx="9144000" cy="1373362"/>
          </a:xfrm>
          <a:prstGeom prst="rect">
            <a:avLst/>
          </a:prstGeom>
          <a:noFill/>
        </p:spPr>
        <p:txBody>
          <a:bodyPr wrap="square" lIns="360000" tIns="360000" rIns="360000" bIns="360000" rtlCol="0">
            <a:spAutoFit/>
          </a:bodyPr>
          <a:lstStyle/>
          <a:p>
            <a:pPr algn="ctr"/>
            <a:r>
              <a:rPr lang="en-US" sz="2400" b="1" dirty="0" smtClean="0">
                <a:solidFill>
                  <a:srgbClr val="FFFF00"/>
                </a:solidFill>
                <a:effectLst>
                  <a:outerShdw blurRad="38100" dist="38100" dir="2700000" algn="tl">
                    <a:srgbClr val="000000">
                      <a:alpha val="43137"/>
                    </a:srgbClr>
                  </a:outerShdw>
                </a:effectLst>
              </a:rPr>
              <a:t>2. Towards a ‘Modern’ History-Writing: </a:t>
            </a:r>
            <a:r>
              <a:rPr lang="en-GB" sz="2400" b="1" dirty="0" smtClean="0">
                <a:solidFill>
                  <a:srgbClr val="FFFF00"/>
                </a:solidFill>
                <a:effectLst>
                  <a:outerShdw blurRad="38100" dist="38100" dir="2700000" algn="tl">
                    <a:srgbClr val="000000">
                      <a:alpha val="43137"/>
                    </a:srgbClr>
                  </a:outerShdw>
                </a:effectLst>
              </a:rPr>
              <a:t>Critiques (Spencer)</a:t>
            </a:r>
            <a:endParaRPr lang="en-GB" sz="2400" b="1" dirty="0">
              <a:solidFill>
                <a:srgbClr val="FFFF00"/>
              </a:solidFill>
            </a:endParaRPr>
          </a:p>
          <a:p>
            <a:pPr algn="just"/>
            <a:endParaRPr lang="en-GB" sz="1700" i="1" dirty="0"/>
          </a:p>
        </p:txBody>
      </p:sp>
      <p:sp>
        <p:nvSpPr>
          <p:cNvPr id="3" name="TextBox 1"/>
          <p:cNvSpPr txBox="1">
            <a:spLocks noChangeArrowheads="1"/>
          </p:cNvSpPr>
          <p:nvPr/>
        </p:nvSpPr>
        <p:spPr bwMode="auto">
          <a:xfrm>
            <a:off x="0" y="0"/>
            <a:ext cx="10254342" cy="779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720000" tIns="360000" rIns="720000" bIns="360000">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just" eaLnBrk="1" fontAlgn="base" hangingPunct="1">
              <a:spcBef>
                <a:spcPct val="0"/>
              </a:spcBef>
              <a:spcAft>
                <a:spcPct val="0"/>
              </a:spcAft>
              <a:buFontTx/>
              <a:buNone/>
            </a:pPr>
            <a:endParaRPr lang="en-GB" altLang="en-US" sz="1600" b="1" dirty="0">
              <a:solidFill>
                <a:prstClr val="white"/>
              </a:solidFill>
              <a:cs typeface="Arial" panose="020B0604020202020204" pitchFamily="34" charset="0"/>
            </a:endParaRPr>
          </a:p>
          <a:p>
            <a:pPr algn="just" eaLnBrk="1" fontAlgn="base" hangingPunct="1">
              <a:spcBef>
                <a:spcPct val="0"/>
              </a:spcBef>
              <a:spcAft>
                <a:spcPct val="0"/>
              </a:spcAft>
              <a:buFontTx/>
              <a:buNone/>
            </a:pPr>
            <a:endParaRPr lang="en-GB" altLang="en-US" sz="1600" b="1" dirty="0">
              <a:solidFill>
                <a:prstClr val="white"/>
              </a:solidFill>
              <a:cs typeface="Arial" panose="020B0604020202020204" pitchFamily="34" charset="0"/>
            </a:endParaRPr>
          </a:p>
          <a:p>
            <a:pPr algn="just" eaLnBrk="1" fontAlgn="base" hangingPunct="1">
              <a:spcBef>
                <a:spcPct val="0"/>
              </a:spcBef>
              <a:spcAft>
                <a:spcPct val="0"/>
              </a:spcAft>
              <a:buFontTx/>
              <a:buNone/>
            </a:pPr>
            <a:r>
              <a:rPr lang="en-GB" altLang="en-US" sz="2600" dirty="0" smtClean="0">
                <a:solidFill>
                  <a:prstClr val="white"/>
                </a:solidFill>
                <a:cs typeface="Arial" panose="020B0604020202020204" pitchFamily="34" charset="0"/>
              </a:rPr>
              <a:t>“</a:t>
            </a:r>
            <a:r>
              <a:rPr lang="en-US" altLang="en-US" sz="2600" dirty="0">
                <a:solidFill>
                  <a:prstClr val="white"/>
                </a:solidFill>
                <a:cs typeface="Arial" panose="020B0604020202020204" pitchFamily="34" charset="0"/>
              </a:rPr>
              <a:t>Were any one to marvel over the potency of a grain of detonating powder, which explodes a cannon, propels the shell, and sinks a vessel hit were he to enlarge on the transcendent virtues of this detonating powder, not mentioning the ignited charge, the shell, the camion, and all that enormous aggregate of appliances by which these have severally been produced, detonating powder included; we should not regard his interpretation as very </a:t>
            </a:r>
            <a:r>
              <a:rPr lang="en-US" altLang="en-US" sz="2600" dirty="0">
                <a:solidFill>
                  <a:srgbClr val="FFFF00"/>
                </a:solidFill>
                <a:cs typeface="Arial" panose="020B0604020202020204" pitchFamily="34" charset="0"/>
              </a:rPr>
              <a:t>rational</a:t>
            </a:r>
            <a:r>
              <a:rPr lang="en-US" altLang="en-US" sz="2600" dirty="0">
                <a:solidFill>
                  <a:prstClr val="white"/>
                </a:solidFill>
                <a:cs typeface="Arial" panose="020B0604020202020204" pitchFamily="34" charset="0"/>
              </a:rPr>
              <a:t>. But it would fairly compare in rationality with this interpretation of social phenomena which, dwelling on the important changes the great man works, ignores that vast pre-existing supply of latent power he unlocks, and that immeasurable accumulation of antecedents to which both he and this power are due</a:t>
            </a:r>
            <a:r>
              <a:rPr lang="en-US" altLang="en-US" sz="2600" dirty="0" smtClean="0">
                <a:solidFill>
                  <a:prstClr val="white"/>
                </a:solidFill>
                <a:cs typeface="Arial" panose="020B0604020202020204" pitchFamily="34" charset="0"/>
              </a:rPr>
              <a:t>.”</a:t>
            </a:r>
            <a:endParaRPr lang="en-US" altLang="en-US" sz="2600" dirty="0">
              <a:solidFill>
                <a:prstClr val="white"/>
              </a:solidFill>
              <a:cs typeface="Arial" panose="020B0604020202020204" pitchFamily="34" charset="0"/>
            </a:endParaRPr>
          </a:p>
          <a:p>
            <a:pPr marL="342900" indent="-342900" algn="r">
              <a:buFontTx/>
              <a:buChar char="-"/>
            </a:pPr>
            <a:r>
              <a:rPr lang="en-GB" altLang="en-US" sz="2400" dirty="0" smtClean="0">
                <a:solidFill>
                  <a:prstClr val="white"/>
                </a:solidFill>
                <a:cs typeface="Arial" panose="020B0604020202020204" pitchFamily="34" charset="0"/>
              </a:rPr>
              <a:t>Herbert Spencer </a:t>
            </a:r>
            <a:r>
              <a:rPr lang="en-GB" altLang="en-US" sz="2400" dirty="0">
                <a:solidFill>
                  <a:prstClr val="white"/>
                </a:solidFill>
                <a:cs typeface="Arial" panose="020B0604020202020204" pitchFamily="34" charset="0"/>
              </a:rPr>
              <a:t>(</a:t>
            </a:r>
            <a:r>
              <a:rPr lang="en-GB" altLang="en-US" sz="2400" dirty="0" smtClean="0">
                <a:solidFill>
                  <a:prstClr val="white"/>
                </a:solidFill>
                <a:cs typeface="Arial" panose="020B0604020202020204" pitchFamily="34" charset="0"/>
              </a:rPr>
              <a:t>1820–1903), </a:t>
            </a:r>
            <a:r>
              <a:rPr lang="en-US" sz="2400" i="1" dirty="0"/>
              <a:t>The Study of Sociology</a:t>
            </a:r>
            <a:r>
              <a:rPr lang="en-US" sz="2400" dirty="0"/>
              <a:t> (1873</a:t>
            </a:r>
            <a:r>
              <a:rPr lang="en-US" sz="2400" dirty="0" smtClean="0"/>
              <a:t>)</a:t>
            </a:r>
          </a:p>
          <a:p>
            <a:pPr marL="342900" indent="-342900">
              <a:buFontTx/>
              <a:buChar char="-"/>
            </a:pPr>
            <a:endParaRPr lang="en-US" sz="2400" b="1" dirty="0"/>
          </a:p>
          <a:p>
            <a:pPr marL="285750" indent="-285750" algn="just" eaLnBrk="1" fontAlgn="base" hangingPunct="1">
              <a:spcBef>
                <a:spcPct val="0"/>
              </a:spcBef>
              <a:spcAft>
                <a:spcPct val="0"/>
              </a:spcAft>
              <a:buFontTx/>
              <a:buChar char="-"/>
            </a:pPr>
            <a:endParaRPr lang="en-GB" altLang="en-US" sz="1600" dirty="0">
              <a:solidFill>
                <a:prstClr val="white"/>
              </a:solidFill>
              <a:cs typeface="Arial" panose="020B0604020202020204" pitchFamily="34" charset="0"/>
            </a:endParaRPr>
          </a:p>
          <a:p>
            <a:pPr algn="just" eaLnBrk="1" fontAlgn="base" hangingPunct="1">
              <a:spcBef>
                <a:spcPct val="0"/>
              </a:spcBef>
              <a:spcAft>
                <a:spcPct val="0"/>
              </a:spcAft>
              <a:buFontTx/>
              <a:buNone/>
            </a:pPr>
            <a:endParaRPr lang="en-GB" altLang="en-US" sz="1600" i="1" dirty="0">
              <a:solidFill>
                <a:prstClr val="white"/>
              </a:solidFill>
              <a:cs typeface="Arial" panose="020B0604020202020204" pitchFamily="34" charset="0"/>
            </a:endParaRPr>
          </a:p>
        </p:txBody>
      </p:sp>
      <p:pic>
        <p:nvPicPr>
          <p:cNvPr id="4" name="Picture 3"/>
          <p:cNvPicPr>
            <a:picLocks noChangeAspect="1"/>
          </p:cNvPicPr>
          <p:nvPr/>
        </p:nvPicPr>
        <p:blipFill>
          <a:blip r:embed="rId3"/>
          <a:stretch>
            <a:fillRect/>
          </a:stretch>
        </p:blipFill>
        <p:spPr>
          <a:xfrm>
            <a:off x="10001205" y="1143000"/>
            <a:ext cx="2076495" cy="3200398"/>
          </a:xfrm>
          <a:prstGeom prst="rect">
            <a:avLst/>
          </a:prstGeom>
        </p:spPr>
      </p:pic>
    </p:spTree>
    <p:extLst>
      <p:ext uri="{BB962C8B-B14F-4D97-AF65-F5344CB8AC3E}">
        <p14:creationId xmlns:p14="http://schemas.microsoft.com/office/powerpoint/2010/main" val="297722794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93371" y="0"/>
            <a:ext cx="9144000" cy="1373362"/>
          </a:xfrm>
          <a:prstGeom prst="rect">
            <a:avLst/>
          </a:prstGeom>
          <a:noFill/>
        </p:spPr>
        <p:txBody>
          <a:bodyPr wrap="square" lIns="360000" tIns="360000" rIns="360000" bIns="360000" rtlCol="0">
            <a:spAutoFit/>
          </a:bodyPr>
          <a:lstStyle/>
          <a:p>
            <a:pPr algn="ctr"/>
            <a:r>
              <a:rPr lang="en-US" sz="2400" b="1" dirty="0" smtClean="0">
                <a:solidFill>
                  <a:srgbClr val="FFFF00"/>
                </a:solidFill>
                <a:effectLst>
                  <a:outerShdw blurRad="38100" dist="38100" dir="2700000" algn="tl">
                    <a:srgbClr val="000000">
                      <a:alpha val="43137"/>
                    </a:srgbClr>
                  </a:outerShdw>
                </a:effectLst>
              </a:rPr>
              <a:t>2. Towards a ‘Modern’ History-Writing: </a:t>
            </a:r>
            <a:r>
              <a:rPr lang="en-GB" sz="2400" b="1" dirty="0" smtClean="0">
                <a:solidFill>
                  <a:srgbClr val="FFFF00"/>
                </a:solidFill>
                <a:effectLst>
                  <a:outerShdw blurRad="38100" dist="38100" dir="2700000" algn="tl">
                    <a:srgbClr val="000000">
                      <a:alpha val="43137"/>
                    </a:srgbClr>
                  </a:outerShdw>
                </a:effectLst>
              </a:rPr>
              <a:t>Critiques (Spencer)</a:t>
            </a:r>
            <a:endParaRPr lang="en-GB" sz="2400" b="1" dirty="0">
              <a:solidFill>
                <a:srgbClr val="FFFF00"/>
              </a:solidFill>
            </a:endParaRPr>
          </a:p>
          <a:p>
            <a:pPr algn="just"/>
            <a:endParaRPr lang="en-GB" sz="1700" i="1" dirty="0"/>
          </a:p>
        </p:txBody>
      </p:sp>
      <p:sp>
        <p:nvSpPr>
          <p:cNvPr id="3" name="TextBox 1"/>
          <p:cNvSpPr txBox="1">
            <a:spLocks noChangeArrowheads="1"/>
          </p:cNvSpPr>
          <p:nvPr/>
        </p:nvSpPr>
        <p:spPr bwMode="auto">
          <a:xfrm>
            <a:off x="0" y="0"/>
            <a:ext cx="12192000" cy="7436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720000" tIns="360000" rIns="720000" bIns="360000">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just" eaLnBrk="1" fontAlgn="base" hangingPunct="1">
              <a:spcBef>
                <a:spcPct val="0"/>
              </a:spcBef>
              <a:spcAft>
                <a:spcPct val="0"/>
              </a:spcAft>
              <a:buFontTx/>
              <a:buNone/>
            </a:pPr>
            <a:endParaRPr lang="en-GB" altLang="en-US" sz="1600" b="1" dirty="0">
              <a:solidFill>
                <a:prstClr val="white"/>
              </a:solidFill>
              <a:cs typeface="Arial" panose="020B0604020202020204" pitchFamily="34" charset="0"/>
            </a:endParaRPr>
          </a:p>
          <a:p>
            <a:pPr algn="just" eaLnBrk="1" fontAlgn="base" hangingPunct="1">
              <a:spcBef>
                <a:spcPct val="0"/>
              </a:spcBef>
              <a:spcAft>
                <a:spcPct val="0"/>
              </a:spcAft>
              <a:buFontTx/>
              <a:buNone/>
            </a:pPr>
            <a:endParaRPr lang="en-GB" altLang="en-US" sz="1600" b="1" dirty="0">
              <a:solidFill>
                <a:prstClr val="white"/>
              </a:solidFill>
              <a:cs typeface="Arial" panose="020B0604020202020204" pitchFamily="34" charset="0"/>
            </a:endParaRPr>
          </a:p>
          <a:p>
            <a:pPr algn="just" eaLnBrk="1" fontAlgn="base" hangingPunct="1">
              <a:spcBef>
                <a:spcPct val="0"/>
              </a:spcBef>
              <a:spcAft>
                <a:spcPct val="0"/>
              </a:spcAft>
              <a:buFontTx/>
              <a:buNone/>
            </a:pPr>
            <a:r>
              <a:rPr lang="en-GB" altLang="en-US" sz="2400" dirty="0" smtClean="0">
                <a:solidFill>
                  <a:prstClr val="white"/>
                </a:solidFill>
                <a:cs typeface="Arial" panose="020B0604020202020204" pitchFamily="34" charset="0"/>
              </a:rPr>
              <a:t>“</a:t>
            </a:r>
            <a:r>
              <a:rPr lang="en-US" altLang="en-US" sz="2400" dirty="0">
                <a:solidFill>
                  <a:prstClr val="white"/>
                </a:solidFill>
                <a:cs typeface="Arial" panose="020B0604020202020204" pitchFamily="34" charset="0"/>
              </a:rPr>
              <a:t> </a:t>
            </a:r>
            <a:r>
              <a:rPr lang="en-US" altLang="en-US" sz="2400" dirty="0" smtClean="0">
                <a:solidFill>
                  <a:prstClr val="white"/>
                </a:solidFill>
                <a:cs typeface="Arial" panose="020B0604020202020204" pitchFamily="34" charset="0"/>
              </a:rPr>
              <a:t>..W</a:t>
            </a:r>
            <a:r>
              <a:rPr lang="en-US" altLang="en-US" sz="2400" dirty="0" smtClean="0">
                <a:solidFill>
                  <a:prstClr val="white"/>
                </a:solidFill>
                <a:cs typeface="Arial" panose="020B0604020202020204" pitchFamily="34" charset="0"/>
              </a:rPr>
              <a:t>hat </a:t>
            </a:r>
            <a:r>
              <a:rPr lang="en-US" altLang="en-US" sz="2400" dirty="0">
                <a:solidFill>
                  <a:prstClr val="white"/>
                </a:solidFill>
                <a:cs typeface="Arial" panose="020B0604020202020204" pitchFamily="34" charset="0"/>
              </a:rPr>
              <a:t>truth there is in the great-man-theory, </a:t>
            </a:r>
            <a:r>
              <a:rPr lang="en-US" altLang="en-US" sz="2400" dirty="0" smtClean="0">
                <a:solidFill>
                  <a:prstClr val="white"/>
                </a:solidFill>
                <a:cs typeface="Arial" panose="020B0604020202020204" pitchFamily="34" charset="0"/>
              </a:rPr>
              <a:t>we </a:t>
            </a:r>
            <a:r>
              <a:rPr lang="en-US" altLang="en-US" sz="2400" dirty="0">
                <a:solidFill>
                  <a:prstClr val="white"/>
                </a:solidFill>
                <a:cs typeface="Arial" panose="020B0604020202020204" pitchFamily="34" charset="0"/>
              </a:rPr>
              <a:t>may </a:t>
            </a:r>
            <a:r>
              <a:rPr lang="en-US" altLang="en-US" sz="2400" dirty="0" smtClean="0">
                <a:solidFill>
                  <a:prstClr val="white"/>
                </a:solidFill>
                <a:cs typeface="Arial" panose="020B0604020202020204" pitchFamily="34" charset="0"/>
              </a:rPr>
              <a:t>[be] limited </a:t>
            </a:r>
            <a:r>
              <a:rPr lang="en-US" altLang="en-US" sz="2400" dirty="0">
                <a:solidFill>
                  <a:prstClr val="white"/>
                </a:solidFill>
                <a:cs typeface="Arial" panose="020B0604020202020204" pitchFamily="34" charset="0"/>
              </a:rPr>
              <a:t>to early </a:t>
            </a:r>
            <a:r>
              <a:rPr lang="en-US" altLang="en-US" sz="2400" dirty="0" smtClean="0">
                <a:solidFill>
                  <a:prstClr val="white"/>
                </a:solidFill>
                <a:cs typeface="Arial" panose="020B0604020202020204" pitchFamily="34" charset="0"/>
              </a:rPr>
              <a:t>societies</a:t>
            </a:r>
            <a:r>
              <a:rPr lang="en-US" altLang="en-US" sz="2400" dirty="0">
                <a:solidFill>
                  <a:prstClr val="white"/>
                </a:solidFill>
                <a:cs typeface="Arial" panose="020B0604020202020204" pitchFamily="34" charset="0"/>
              </a:rPr>
              <a:t> </a:t>
            </a:r>
            <a:r>
              <a:rPr lang="en-US" altLang="en-US" sz="2400" dirty="0" smtClean="0">
                <a:solidFill>
                  <a:prstClr val="white"/>
                </a:solidFill>
                <a:cs typeface="Arial" panose="020B0604020202020204" pitchFamily="34" charset="0"/>
              </a:rPr>
              <a:t>… </a:t>
            </a:r>
            <a:r>
              <a:rPr lang="en-US" altLang="en-US" sz="2400" dirty="0" smtClean="0">
                <a:solidFill>
                  <a:srgbClr val="FFFF00"/>
                </a:solidFill>
                <a:cs typeface="Arial" panose="020B0604020202020204" pitchFamily="34" charset="0"/>
              </a:rPr>
              <a:t>But </a:t>
            </a:r>
            <a:r>
              <a:rPr lang="en-US" altLang="en-US" sz="2400" dirty="0">
                <a:solidFill>
                  <a:srgbClr val="FFFF00"/>
                </a:solidFill>
                <a:cs typeface="Arial" panose="020B0604020202020204" pitchFamily="34" charset="0"/>
              </a:rPr>
              <a:t>its immense error lies in the assumption that what was once true is true for ever</a:t>
            </a:r>
            <a:r>
              <a:rPr lang="en-US" altLang="en-US" sz="2400" dirty="0">
                <a:solidFill>
                  <a:prstClr val="white"/>
                </a:solidFill>
                <a:cs typeface="Arial" panose="020B0604020202020204" pitchFamily="34" charset="0"/>
              </a:rPr>
              <a:t>; </a:t>
            </a:r>
            <a:r>
              <a:rPr lang="en-US" altLang="en-US" sz="2400" dirty="0">
                <a:solidFill>
                  <a:srgbClr val="FFFF00"/>
                </a:solidFill>
                <a:cs typeface="Arial" panose="020B0604020202020204" pitchFamily="34" charset="0"/>
              </a:rPr>
              <a:t>and that a relation of ruler and ruled which was possible and good at one time is possible and good for all time</a:t>
            </a:r>
            <a:r>
              <a:rPr lang="en-US" altLang="en-US" sz="2400" dirty="0">
                <a:solidFill>
                  <a:prstClr val="white"/>
                </a:solidFill>
                <a:cs typeface="Arial" panose="020B0604020202020204" pitchFamily="34" charset="0"/>
              </a:rPr>
              <a:t>. Just as fast as this predatory activity of early tribes diminishes, just as fast as larger aggregates are formed by conquest or otherwise, just as fast as war ceases to be the business of the whole male population, so fast do societies begin to develop, to show traces of structures and functions not before possible, to acquire increasing complexity along with increasing size, to give origin to new institutions, new activities, new ideas, sentiments, and habits; all of which unobtrusively make their appearance without the thought of any king or legislator. </a:t>
            </a:r>
            <a:r>
              <a:rPr lang="en-US" altLang="en-US" sz="2400" dirty="0">
                <a:solidFill>
                  <a:srgbClr val="FFFF00"/>
                </a:solidFill>
                <a:cs typeface="Arial" panose="020B0604020202020204" pitchFamily="34" charset="0"/>
              </a:rPr>
              <a:t>And if you wish to understand these phenomena of </a:t>
            </a:r>
            <a:r>
              <a:rPr lang="en-US" altLang="en-US" sz="2400" b="1" dirty="0">
                <a:solidFill>
                  <a:srgbClr val="FFFF00"/>
                </a:solidFill>
                <a:effectLst>
                  <a:outerShdw blurRad="38100" dist="38100" dir="2700000" algn="tl">
                    <a:srgbClr val="000000">
                      <a:alpha val="43137"/>
                    </a:srgbClr>
                  </a:outerShdw>
                </a:effectLst>
                <a:cs typeface="Arial" panose="020B0604020202020204" pitchFamily="34" charset="0"/>
              </a:rPr>
              <a:t>social evolution</a:t>
            </a:r>
            <a:r>
              <a:rPr lang="en-US" altLang="en-US" sz="2400" dirty="0">
                <a:solidFill>
                  <a:srgbClr val="FFFF00"/>
                </a:solidFill>
                <a:cs typeface="Arial" panose="020B0604020202020204" pitchFamily="34" charset="0"/>
              </a:rPr>
              <a:t>, you will not do it though you should read yourself blind over the biographies of all the great rulers on record, down to Frederick the Greedy and Napoleon the Treacherous</a:t>
            </a:r>
            <a:r>
              <a:rPr lang="en-US" altLang="en-US" sz="2400" dirty="0" smtClean="0">
                <a:solidFill>
                  <a:prstClr val="white"/>
                </a:solidFill>
                <a:cs typeface="Arial" panose="020B0604020202020204" pitchFamily="34" charset="0"/>
              </a:rPr>
              <a:t>.”</a:t>
            </a:r>
          </a:p>
          <a:p>
            <a:pPr marL="342900" indent="-342900" algn="r" eaLnBrk="1" fontAlgn="base" hangingPunct="1">
              <a:spcBef>
                <a:spcPct val="0"/>
              </a:spcBef>
              <a:spcAft>
                <a:spcPct val="0"/>
              </a:spcAft>
              <a:buFontTx/>
              <a:buChar char="-"/>
            </a:pPr>
            <a:r>
              <a:rPr lang="en-GB" altLang="en-US" sz="2000" dirty="0" smtClean="0">
                <a:solidFill>
                  <a:prstClr val="white"/>
                </a:solidFill>
                <a:cs typeface="Arial" panose="020B0604020202020204" pitchFamily="34" charset="0"/>
              </a:rPr>
              <a:t>Herbert Spencer </a:t>
            </a:r>
            <a:r>
              <a:rPr lang="en-GB" altLang="en-US" sz="2000" dirty="0">
                <a:solidFill>
                  <a:prstClr val="white"/>
                </a:solidFill>
                <a:cs typeface="Arial" panose="020B0604020202020204" pitchFamily="34" charset="0"/>
              </a:rPr>
              <a:t>(</a:t>
            </a:r>
            <a:r>
              <a:rPr lang="en-GB" altLang="en-US" sz="2000" dirty="0" smtClean="0">
                <a:solidFill>
                  <a:prstClr val="white"/>
                </a:solidFill>
                <a:cs typeface="Arial" panose="020B0604020202020204" pitchFamily="34" charset="0"/>
              </a:rPr>
              <a:t>1820–1903), </a:t>
            </a:r>
            <a:r>
              <a:rPr lang="en-US" sz="2000" i="1" dirty="0"/>
              <a:t>The Study of Sociology</a:t>
            </a:r>
            <a:r>
              <a:rPr lang="en-US" sz="2000" dirty="0"/>
              <a:t> (1873</a:t>
            </a:r>
            <a:r>
              <a:rPr lang="en-US" sz="2000" dirty="0" smtClean="0"/>
              <a:t>)</a:t>
            </a:r>
          </a:p>
          <a:p>
            <a:pPr marL="342900" indent="-342900" algn="just" eaLnBrk="1" fontAlgn="base" hangingPunct="1">
              <a:spcBef>
                <a:spcPct val="0"/>
              </a:spcBef>
              <a:spcAft>
                <a:spcPct val="0"/>
              </a:spcAft>
              <a:buFontTx/>
              <a:buChar char="-"/>
            </a:pPr>
            <a:endParaRPr lang="en-US" sz="2000" dirty="0" smtClean="0"/>
          </a:p>
          <a:p>
            <a:pPr marL="342900" indent="-342900">
              <a:buFontTx/>
              <a:buChar char="-"/>
            </a:pPr>
            <a:endParaRPr lang="en-US" sz="2000" b="1" dirty="0"/>
          </a:p>
          <a:p>
            <a:pPr marL="285750" indent="-285750" algn="just" eaLnBrk="1" fontAlgn="base" hangingPunct="1">
              <a:spcBef>
                <a:spcPct val="0"/>
              </a:spcBef>
              <a:spcAft>
                <a:spcPct val="0"/>
              </a:spcAft>
              <a:buFontTx/>
              <a:buChar char="-"/>
            </a:pPr>
            <a:endParaRPr lang="en-GB" altLang="en-US" sz="1400" dirty="0">
              <a:solidFill>
                <a:prstClr val="white"/>
              </a:solidFill>
              <a:cs typeface="Arial" panose="020B0604020202020204" pitchFamily="34" charset="0"/>
            </a:endParaRPr>
          </a:p>
          <a:p>
            <a:pPr algn="just" eaLnBrk="1" fontAlgn="base" hangingPunct="1">
              <a:spcBef>
                <a:spcPct val="0"/>
              </a:spcBef>
              <a:spcAft>
                <a:spcPct val="0"/>
              </a:spcAft>
              <a:buFontTx/>
              <a:buNone/>
            </a:pPr>
            <a:endParaRPr lang="en-GB" altLang="en-US" sz="1400" i="1" dirty="0">
              <a:solidFill>
                <a:prstClr val="white"/>
              </a:solidFill>
              <a:cs typeface="Arial" panose="020B0604020202020204" pitchFamily="34" charset="0"/>
            </a:endParaRPr>
          </a:p>
        </p:txBody>
      </p:sp>
    </p:spTree>
    <p:extLst>
      <p:ext uri="{BB962C8B-B14F-4D97-AF65-F5344CB8AC3E}">
        <p14:creationId xmlns:p14="http://schemas.microsoft.com/office/powerpoint/2010/main" val="306466880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47057" y="1086854"/>
            <a:ext cx="8118784" cy="6143899"/>
          </a:xfrm>
          <a:prstGeom prst="rect">
            <a:avLst/>
          </a:prstGeom>
          <a:noFill/>
        </p:spPr>
        <p:txBody>
          <a:bodyPr wrap="square" lIns="360000" tIns="360000" rIns="360000" bIns="360000" rtlCol="0">
            <a:spAutoFit/>
          </a:bodyPr>
          <a:lstStyle/>
          <a:p>
            <a:pPr marL="285750" indent="-285750" algn="just">
              <a:buFont typeface="Arial" panose="020B0604020202020204" pitchFamily="34" charset="0"/>
              <a:buChar char="•"/>
            </a:pPr>
            <a:r>
              <a:rPr lang="en-GB" altLang="en-US" sz="3200" dirty="0">
                <a:solidFill>
                  <a:srgbClr val="FFFFFF"/>
                </a:solidFill>
              </a:rPr>
              <a:t>Ranke professor of history at the University of Berlin, 1825–1871</a:t>
            </a:r>
          </a:p>
          <a:p>
            <a:pPr marL="285750" indent="-285750" algn="just">
              <a:buFont typeface="Arial" panose="020B0604020202020204" pitchFamily="34" charset="0"/>
              <a:buChar char="•"/>
            </a:pPr>
            <a:endParaRPr lang="en-GB" sz="3200" dirty="0" smtClean="0"/>
          </a:p>
          <a:p>
            <a:pPr marL="285750" indent="-285750" algn="just">
              <a:buFont typeface="Arial" panose="020B0604020202020204" pitchFamily="34" charset="0"/>
              <a:buChar char="•"/>
            </a:pPr>
            <a:r>
              <a:rPr lang="en-GB" sz="3200" dirty="0" smtClean="0"/>
              <a:t>Moves </a:t>
            </a:r>
            <a:r>
              <a:rPr lang="en-GB" sz="3200" dirty="0"/>
              <a:t>towards professionalization of history – and the systemization of historians’  methods – take root in Germany in 1820s and 1830s. A leading influence was Leopold von </a:t>
            </a:r>
            <a:r>
              <a:rPr lang="en-GB" sz="3200" dirty="0" smtClean="0"/>
              <a:t>Ranke</a:t>
            </a:r>
          </a:p>
          <a:p>
            <a:pPr marL="285750" indent="-285750" algn="just">
              <a:buFont typeface="Arial" panose="020B0604020202020204" pitchFamily="34" charset="0"/>
              <a:buChar char="•"/>
            </a:pPr>
            <a:endParaRPr lang="en-GB" sz="3200" dirty="0"/>
          </a:p>
          <a:p>
            <a:pPr marL="285750" indent="-285750" algn="just">
              <a:buFont typeface="Arial" panose="020B0604020202020204" pitchFamily="34" charset="0"/>
              <a:buChar char="•"/>
            </a:pPr>
            <a:r>
              <a:rPr lang="en-GB" altLang="en-US" sz="3200" dirty="0">
                <a:solidFill>
                  <a:srgbClr val="FFFFFF"/>
                </a:solidFill>
              </a:rPr>
              <a:t>Father of modern ‘scientific’ history</a:t>
            </a:r>
            <a:endParaRPr lang="en-GB" altLang="en-US" sz="4000" dirty="0">
              <a:solidFill>
                <a:srgbClr val="FFFFFF"/>
              </a:solidFill>
            </a:endParaRPr>
          </a:p>
          <a:p>
            <a:pPr marL="285750" indent="-285750" algn="just">
              <a:buFont typeface="Arial" panose="020B0604020202020204" pitchFamily="34" charset="0"/>
              <a:buChar char="•"/>
            </a:pPr>
            <a:endParaRPr lang="en-GB" sz="3200" dirty="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51640" y="1139420"/>
            <a:ext cx="2205582" cy="3263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9796982" y="4711596"/>
            <a:ext cx="2160240" cy="892552"/>
          </a:xfrm>
          <a:prstGeom prst="rect">
            <a:avLst/>
          </a:prstGeom>
        </p:spPr>
        <p:txBody>
          <a:bodyPr wrap="square">
            <a:spAutoFit/>
          </a:bodyPr>
          <a:lstStyle/>
          <a:p>
            <a:pPr algn="ctr"/>
            <a:r>
              <a:rPr lang="en-GB" sz="1400" dirty="0"/>
              <a:t>Leopold von Ranke (1795–1886)</a:t>
            </a:r>
          </a:p>
          <a:p>
            <a:pPr algn="ctr"/>
            <a:endParaRPr lang="en-GB" sz="1200" dirty="0"/>
          </a:p>
          <a:p>
            <a:endParaRPr lang="en-GB" sz="1200" dirty="0"/>
          </a:p>
        </p:txBody>
      </p:sp>
      <p:sp>
        <p:nvSpPr>
          <p:cNvPr id="6" name="TextBox 5"/>
          <p:cNvSpPr txBox="1"/>
          <p:nvPr/>
        </p:nvSpPr>
        <p:spPr>
          <a:xfrm>
            <a:off x="0" y="-1"/>
            <a:ext cx="11957222" cy="1465695"/>
          </a:xfrm>
          <a:prstGeom prst="rect">
            <a:avLst/>
          </a:prstGeom>
          <a:noFill/>
        </p:spPr>
        <p:txBody>
          <a:bodyPr wrap="square" lIns="360000" tIns="360000" rIns="360000" bIns="360000" rtlCol="0">
            <a:spAutoFit/>
          </a:bodyPr>
          <a:lstStyle/>
          <a:p>
            <a:pPr algn="ctr"/>
            <a:r>
              <a:rPr lang="en-US" sz="2400" b="1" dirty="0" smtClean="0">
                <a:solidFill>
                  <a:srgbClr val="FFFF00"/>
                </a:solidFill>
                <a:effectLst>
                  <a:outerShdw blurRad="38100" dist="38100" dir="2700000" algn="tl">
                    <a:srgbClr val="000000">
                      <a:alpha val="43137"/>
                    </a:srgbClr>
                  </a:outerShdw>
                </a:effectLst>
              </a:rPr>
              <a:t>2. Towards a ‘Modern’ History-Writing: </a:t>
            </a:r>
            <a:endParaRPr lang="en-US" sz="2400" b="1" dirty="0" smtClean="0">
              <a:solidFill>
                <a:srgbClr val="FFFF00"/>
              </a:solidFill>
              <a:effectLst>
                <a:outerShdw blurRad="38100" dist="38100" dir="2700000" algn="tl">
                  <a:srgbClr val="000000">
                    <a:alpha val="43137"/>
                  </a:srgbClr>
                </a:outerShdw>
              </a:effectLst>
            </a:endParaRPr>
          </a:p>
          <a:p>
            <a:pPr algn="ctr"/>
            <a:r>
              <a:rPr lang="en-GB" sz="2400" b="1" dirty="0" smtClean="0">
                <a:solidFill>
                  <a:srgbClr val="FFFF00"/>
                </a:solidFill>
                <a:effectLst>
                  <a:outerShdw blurRad="38100" dist="38100" dir="2700000" algn="tl">
                    <a:srgbClr val="000000">
                      <a:alpha val="43137"/>
                    </a:srgbClr>
                  </a:outerShdw>
                </a:effectLst>
              </a:rPr>
              <a:t>Professionalization </a:t>
            </a:r>
            <a:r>
              <a:rPr lang="en-GB" sz="2400" b="1" dirty="0">
                <a:solidFill>
                  <a:srgbClr val="FFFF00"/>
                </a:solidFill>
                <a:effectLst>
                  <a:outerShdw blurRad="38100" dist="38100" dir="2700000" algn="tl">
                    <a:srgbClr val="000000">
                      <a:alpha val="43137"/>
                    </a:srgbClr>
                  </a:outerShdw>
                </a:effectLst>
              </a:rPr>
              <a:t>and Institutionalisation of History (Ranke) </a:t>
            </a:r>
            <a:endParaRPr lang="en-GB" sz="1700" i="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17859965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956659"/>
            <a:ext cx="9506159" cy="6159288"/>
          </a:xfrm>
          <a:prstGeom prst="rect">
            <a:avLst/>
          </a:prstGeom>
          <a:noFill/>
        </p:spPr>
        <p:txBody>
          <a:bodyPr wrap="square" lIns="720000" tIns="360000" rIns="720000" bIns="360000" rtlCol="0">
            <a:spAutoFit/>
          </a:bodyPr>
          <a:lstStyle/>
          <a:p>
            <a:pPr marL="285750" indent="-285750" algn="just">
              <a:buFont typeface="Arial" panose="020B0604020202020204" pitchFamily="34" charset="0"/>
              <a:buChar char="•"/>
            </a:pPr>
            <a:r>
              <a:rPr lang="en-GB" sz="2400" dirty="0">
                <a:solidFill>
                  <a:prstClr val="white"/>
                </a:solidFill>
              </a:rPr>
              <a:t>Ranke saw his </a:t>
            </a:r>
            <a:r>
              <a:rPr lang="en-GB" sz="2400" b="1" dirty="0">
                <a:solidFill>
                  <a:srgbClr val="FFFF00"/>
                </a:solidFill>
              </a:rPr>
              <a:t>empiricist </a:t>
            </a:r>
            <a:r>
              <a:rPr lang="en-GB" sz="2400" dirty="0">
                <a:solidFill>
                  <a:prstClr val="white"/>
                </a:solidFill>
              </a:rPr>
              <a:t>history – a reliance on documentary sources – as the most reliable means to learn about the past: “It is striking how history, when resting on the memory of men, always touches the bounds of mythology.”</a:t>
            </a:r>
          </a:p>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400" dirty="0">
                <a:solidFill>
                  <a:prstClr val="white"/>
                </a:solidFill>
              </a:rPr>
              <a:t>Distinguished himself from predecessors and contemporaries like Macaulay: “You have reckoned that history ought to judge the past and to instruct the contemporary world as to the future. The present attempt does not yield to that high office. </a:t>
            </a:r>
            <a:r>
              <a:rPr lang="en-GB" sz="2400" b="1" dirty="0">
                <a:solidFill>
                  <a:srgbClr val="FFC000"/>
                </a:solidFill>
              </a:rPr>
              <a:t>It will merely tell how it really was</a:t>
            </a:r>
            <a:r>
              <a:rPr lang="en-GB" sz="2400" dirty="0">
                <a:solidFill>
                  <a:prstClr val="white"/>
                </a:solidFill>
              </a:rPr>
              <a:t>.”</a:t>
            </a:r>
          </a:p>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400" dirty="0">
                <a:solidFill>
                  <a:prstClr val="white"/>
                </a:solidFill>
              </a:rPr>
              <a:t>Telling the past as “it really was” central tenet of </a:t>
            </a:r>
            <a:r>
              <a:rPr lang="en-GB" sz="2400" b="1" dirty="0">
                <a:solidFill>
                  <a:srgbClr val="FFFF00"/>
                </a:solidFill>
              </a:rPr>
              <a:t>historicism</a:t>
            </a:r>
            <a:r>
              <a:rPr lang="en-GB" sz="2400" dirty="0">
                <a:solidFill>
                  <a:prstClr val="white"/>
                </a:solidFill>
              </a:rPr>
              <a:t> – history for its own sake rather than as guide to present-day world or future action</a:t>
            </a:r>
          </a:p>
          <a:p>
            <a:pPr algn="just"/>
            <a:endParaRPr lang="en-GB" sz="1700" dirty="0">
              <a:solidFill>
                <a:prstClr val="white"/>
              </a:solidFill>
            </a:endParaRPr>
          </a:p>
        </p:txBody>
      </p:sp>
      <p:sp>
        <p:nvSpPr>
          <p:cNvPr id="7" name="TextBox 6"/>
          <p:cNvSpPr txBox="1"/>
          <p:nvPr/>
        </p:nvSpPr>
        <p:spPr>
          <a:xfrm>
            <a:off x="0" y="-1"/>
            <a:ext cx="12192000" cy="1465695"/>
          </a:xfrm>
          <a:prstGeom prst="rect">
            <a:avLst/>
          </a:prstGeom>
          <a:noFill/>
        </p:spPr>
        <p:txBody>
          <a:bodyPr wrap="square" lIns="720000" tIns="360000" rIns="720000" bIns="360000" rtlCol="0">
            <a:spAutoFit/>
          </a:bodyPr>
          <a:lstStyle/>
          <a:p>
            <a:pPr algn="ctr"/>
            <a:r>
              <a:rPr lang="en-GB" sz="2400" b="1" dirty="0">
                <a:solidFill>
                  <a:srgbClr val="FFFF00"/>
                </a:solidFill>
                <a:effectLst>
                  <a:outerShdw blurRad="38100" dist="38100" dir="2700000" algn="tl">
                    <a:srgbClr val="000000">
                      <a:alpha val="43137"/>
                    </a:srgbClr>
                  </a:outerShdw>
                </a:effectLst>
              </a:rPr>
              <a:t>2. Towards a ‘Modern’ History-Writing: Professionalization/Institutionalisation (Ranke) </a:t>
            </a:r>
            <a:endParaRPr lang="en-GB" sz="1700" i="1" dirty="0">
              <a:solidFill>
                <a:srgbClr val="FFFF00"/>
              </a:solidFill>
              <a:effectLst>
                <a:outerShdw blurRad="38100" dist="38100" dir="2700000" algn="tl">
                  <a:srgbClr val="000000">
                    <a:alpha val="43137"/>
                  </a:srgbClr>
                </a:outerShdw>
              </a:effectLst>
            </a:endParaRPr>
          </a:p>
        </p:txBody>
      </p:sp>
      <p:pic>
        <p:nvPicPr>
          <p:cNvPr id="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06159" y="1196752"/>
            <a:ext cx="2205582" cy="3263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7255786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38306"/>
            <a:ext cx="8880309" cy="6912768"/>
          </a:xfrm>
        </p:spPr>
        <p:txBody>
          <a:bodyPr lIns="731520" tIns="180000" rIns="731520" bIns="180000">
            <a:noAutofit/>
          </a:bodyPr>
          <a:lstStyle/>
          <a:p>
            <a:pPr marL="0" indent="0" algn="just">
              <a:lnSpc>
                <a:spcPct val="100000"/>
              </a:lnSpc>
              <a:spcBef>
                <a:spcPts val="0"/>
              </a:spcBef>
              <a:buNone/>
            </a:pPr>
            <a:r>
              <a:rPr lang="en-GB" sz="3200" dirty="0" smtClean="0"/>
              <a:t>“</a:t>
            </a:r>
            <a:r>
              <a:rPr lang="en-GB" sz="3200" dirty="0"/>
              <a:t>To hear this history rehearsed, for that there be inserted in it no fables, shall be perhaps not delightful. But he that desires to look into </a:t>
            </a:r>
            <a:r>
              <a:rPr lang="en-GB" sz="3200" b="1" dirty="0">
                <a:solidFill>
                  <a:srgbClr val="FFFF00"/>
                </a:solidFill>
              </a:rPr>
              <a:t>the truth of things done</a:t>
            </a:r>
            <a:r>
              <a:rPr lang="en-GB" sz="3200" dirty="0">
                <a:solidFill>
                  <a:srgbClr val="FFFF00"/>
                </a:solidFill>
              </a:rPr>
              <a:t>, </a:t>
            </a:r>
            <a:r>
              <a:rPr lang="en-GB" sz="3200" b="1" dirty="0">
                <a:solidFill>
                  <a:srgbClr val="FFFF00"/>
                </a:solidFill>
              </a:rPr>
              <a:t>and which </a:t>
            </a:r>
            <a:r>
              <a:rPr lang="en-GB" sz="3200" b="1" dirty="0" smtClean="0">
                <a:solidFill>
                  <a:srgbClr val="FFFF00"/>
                </a:solidFill>
              </a:rPr>
              <a:t>may </a:t>
            </a:r>
            <a:r>
              <a:rPr lang="en-GB" sz="3200" b="1" dirty="0">
                <a:solidFill>
                  <a:srgbClr val="FFFF00"/>
                </a:solidFill>
              </a:rPr>
              <a:t>be done again</a:t>
            </a:r>
            <a:r>
              <a:rPr lang="en-GB" sz="3200" dirty="0">
                <a:solidFill>
                  <a:srgbClr val="FFFF00"/>
                </a:solidFill>
              </a:rPr>
              <a:t>, </a:t>
            </a:r>
            <a:r>
              <a:rPr lang="en-GB" sz="3200" b="1" dirty="0">
                <a:solidFill>
                  <a:srgbClr val="FFFF00"/>
                </a:solidFill>
              </a:rPr>
              <a:t>or at least their like</a:t>
            </a:r>
            <a:r>
              <a:rPr lang="en-GB" sz="3200" dirty="0"/>
              <a:t>, shall find enough herein to make him think it profitable. </a:t>
            </a:r>
            <a:r>
              <a:rPr lang="en-GB" sz="3200" b="1" dirty="0"/>
              <a:t>And it is compiled rather for an everlasting possession than to be rehearsed for a prize</a:t>
            </a:r>
            <a:r>
              <a:rPr lang="en-GB" sz="3200" dirty="0" smtClean="0"/>
              <a:t>.”</a:t>
            </a:r>
          </a:p>
          <a:p>
            <a:pPr algn="r">
              <a:lnSpc>
                <a:spcPct val="100000"/>
              </a:lnSpc>
              <a:spcBef>
                <a:spcPts val="0"/>
              </a:spcBef>
              <a:buFontTx/>
              <a:buChar char="-"/>
            </a:pPr>
            <a:r>
              <a:rPr lang="en-GB" sz="2000" dirty="0" smtClean="0"/>
              <a:t>From Thucydides (bottom), </a:t>
            </a:r>
            <a:r>
              <a:rPr lang="en-GB" sz="2000" i="1" dirty="0"/>
              <a:t>History of the Peloponnesian </a:t>
            </a:r>
            <a:r>
              <a:rPr lang="en-GB" sz="2000" i="1" dirty="0" smtClean="0"/>
              <a:t>War </a:t>
            </a:r>
            <a:r>
              <a:rPr lang="en-GB" sz="2000" dirty="0" smtClean="0"/>
              <a:t>(430sBC) </a:t>
            </a:r>
            <a:r>
              <a:rPr lang="en-GB" sz="2000" dirty="0"/>
              <a:t>– </a:t>
            </a:r>
            <a:r>
              <a:rPr lang="en-GB" sz="2000" dirty="0" smtClean="0"/>
              <a:t>veiled critique of Herodotus </a:t>
            </a:r>
            <a:r>
              <a:rPr lang="en-GB" sz="2000" dirty="0"/>
              <a:t>(top), </a:t>
            </a:r>
            <a:r>
              <a:rPr lang="en-GB" sz="2000" i="1" dirty="0"/>
              <a:t>The Histories</a:t>
            </a:r>
            <a:r>
              <a:rPr lang="en-GB" sz="2000" dirty="0"/>
              <a:t>  (</a:t>
            </a:r>
            <a:r>
              <a:rPr lang="en-GB" sz="2000" dirty="0" smtClean="0"/>
              <a:t>450sBC</a:t>
            </a:r>
            <a:r>
              <a:rPr lang="en-GB" sz="1500" dirty="0" smtClean="0"/>
              <a:t>)</a:t>
            </a:r>
            <a:endParaRPr lang="en-GB" sz="1500" dirty="0"/>
          </a:p>
          <a:p>
            <a:pPr algn="just">
              <a:buFontTx/>
              <a:buChar char="-"/>
            </a:pPr>
            <a:endParaRPr lang="en-GB" sz="1500" i="1" dirty="0"/>
          </a:p>
          <a:p>
            <a:pPr marL="0" indent="0" algn="just">
              <a:buNone/>
            </a:pPr>
            <a:endParaRPr lang="en-GB" sz="1500" dirty="0" smtClean="0"/>
          </a:p>
          <a:p>
            <a:pPr>
              <a:buFontTx/>
              <a:buChar char="-"/>
            </a:pPr>
            <a:endParaRPr lang="en-GB" sz="1500" dirty="0" smtClean="0"/>
          </a:p>
          <a:p>
            <a:pPr marL="0" indent="0">
              <a:buNone/>
            </a:pPr>
            <a:endParaRPr lang="en-GB" sz="1600" dirty="0" smtClean="0">
              <a:effectLst/>
            </a:endParaRPr>
          </a:p>
          <a:p>
            <a:pPr marL="0" indent="0">
              <a:buNone/>
            </a:pPr>
            <a:endParaRPr lang="en-GB" sz="1600" dirty="0"/>
          </a:p>
          <a:p>
            <a:pPr marL="0" indent="0" algn="just">
              <a:buNone/>
            </a:pPr>
            <a:endParaRPr lang="en-GB" sz="1600" dirty="0"/>
          </a:p>
          <a:p>
            <a:pPr marL="0" indent="0" algn="just">
              <a:buNone/>
            </a:pPr>
            <a:endParaRPr lang="en-GB" sz="1600" dirty="0" smtClean="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52384" y="3876612"/>
            <a:ext cx="2642427" cy="29529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4"/>
          <a:stretch>
            <a:fillRect/>
          </a:stretch>
        </p:blipFill>
        <p:spPr>
          <a:xfrm>
            <a:off x="8880309" y="0"/>
            <a:ext cx="3319232" cy="4040306"/>
          </a:xfrm>
          <a:prstGeom prst="rect">
            <a:avLst/>
          </a:prstGeom>
        </p:spPr>
      </p:pic>
      <p:sp>
        <p:nvSpPr>
          <p:cNvPr id="6" name="TextBox 5"/>
          <p:cNvSpPr txBox="1"/>
          <p:nvPr/>
        </p:nvSpPr>
        <p:spPr>
          <a:xfrm>
            <a:off x="0" y="-1"/>
            <a:ext cx="8880309" cy="1465695"/>
          </a:xfrm>
          <a:prstGeom prst="rect">
            <a:avLst/>
          </a:prstGeom>
          <a:noFill/>
        </p:spPr>
        <p:txBody>
          <a:bodyPr wrap="square" lIns="720000" tIns="360000" rIns="720000" bIns="360000" rtlCol="0">
            <a:spAutoFit/>
          </a:bodyPr>
          <a:lstStyle/>
          <a:p>
            <a:pPr algn="ctr"/>
            <a:r>
              <a:rPr lang="en-GB" sz="2400" b="1" dirty="0">
                <a:solidFill>
                  <a:srgbClr val="FFFF00"/>
                </a:solidFill>
                <a:effectLst>
                  <a:outerShdw blurRad="38100" dist="38100" dir="2700000" algn="tl">
                    <a:srgbClr val="000000">
                      <a:alpha val="43137"/>
                    </a:srgbClr>
                  </a:outerShdw>
                </a:effectLst>
              </a:rPr>
              <a:t>2. Towards a ‘Modern’ History-Writing: Professionalization/Institutionalisation (Ranke) </a:t>
            </a:r>
            <a:endParaRPr lang="en-GB" sz="1700" i="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8212769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956659"/>
            <a:ext cx="9682844" cy="5754384"/>
          </a:xfrm>
          <a:prstGeom prst="rect">
            <a:avLst/>
          </a:prstGeom>
          <a:noFill/>
        </p:spPr>
        <p:txBody>
          <a:bodyPr wrap="square" lIns="720000" tIns="360000" rIns="720000" bIns="360000" rtlCol="0">
            <a:normAutofit lnSpcReduction="10000"/>
          </a:bodyPr>
          <a:lstStyle/>
          <a:p>
            <a:pPr algn="just"/>
            <a:r>
              <a:rPr lang="en-GB" sz="2400" dirty="0">
                <a:solidFill>
                  <a:prstClr val="white"/>
                </a:solidFill>
              </a:rPr>
              <a:t>RESEARCH and TEACHING</a:t>
            </a:r>
          </a:p>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400" dirty="0">
                <a:solidFill>
                  <a:prstClr val="white"/>
                </a:solidFill>
              </a:rPr>
              <a:t>Ranke practised what is today a familiar three-step process: archival research of primary sources, followed by critical interpretation of these sources, and then publication of findings in a narrative text</a:t>
            </a:r>
          </a:p>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400" dirty="0">
                <a:solidFill>
                  <a:prstClr val="white"/>
                </a:solidFill>
              </a:rPr>
              <a:t>At the University of Berlin, Ranke organised ‘exercises’ in which small groups of students met to converse with professors. </a:t>
            </a:r>
          </a:p>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400" dirty="0" smtClean="0">
                <a:solidFill>
                  <a:prstClr val="white"/>
                </a:solidFill>
              </a:rPr>
              <a:t>Researching</a:t>
            </a:r>
            <a:r>
              <a:rPr lang="en-GB" sz="2400" dirty="0" smtClean="0">
                <a:solidFill>
                  <a:prstClr val="white"/>
                </a:solidFill>
              </a:rPr>
              <a:t> </a:t>
            </a:r>
            <a:r>
              <a:rPr lang="en-GB" sz="2400" dirty="0">
                <a:solidFill>
                  <a:prstClr val="white"/>
                </a:solidFill>
              </a:rPr>
              <a:t>and teaching of history along these lines became institutionalised within the German academy; emulated in France, Britain, the United States and other nations in the last few decades of the 19</a:t>
            </a:r>
            <a:r>
              <a:rPr lang="en-GB" sz="2400" baseline="30000" dirty="0">
                <a:solidFill>
                  <a:prstClr val="white"/>
                </a:solidFill>
              </a:rPr>
              <a:t>th</a:t>
            </a:r>
            <a:r>
              <a:rPr lang="en-GB" sz="2400" dirty="0">
                <a:solidFill>
                  <a:prstClr val="white"/>
                </a:solidFill>
              </a:rPr>
              <a:t> century</a:t>
            </a:r>
          </a:p>
          <a:p>
            <a:pPr algn="just"/>
            <a:endParaRPr lang="en-GB" sz="1700" dirty="0">
              <a:solidFill>
                <a:prstClr val="white"/>
              </a:solidFill>
            </a:endParaRPr>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06159" y="1196752"/>
            <a:ext cx="2205582" cy="3263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9551501" y="4602172"/>
            <a:ext cx="2160240" cy="707886"/>
          </a:xfrm>
          <a:prstGeom prst="rect">
            <a:avLst/>
          </a:prstGeom>
        </p:spPr>
        <p:txBody>
          <a:bodyPr wrap="square">
            <a:spAutoFit/>
          </a:bodyPr>
          <a:lstStyle/>
          <a:p>
            <a:pPr algn="ctr"/>
            <a:r>
              <a:rPr lang="en-GB" sz="2000" dirty="0">
                <a:solidFill>
                  <a:prstClr val="white"/>
                </a:solidFill>
              </a:rPr>
              <a:t>Leopold von Ranke (1795–1886)</a:t>
            </a:r>
          </a:p>
        </p:txBody>
      </p:sp>
      <p:sp>
        <p:nvSpPr>
          <p:cNvPr id="6" name="TextBox 5"/>
          <p:cNvSpPr txBox="1"/>
          <p:nvPr/>
        </p:nvSpPr>
        <p:spPr>
          <a:xfrm>
            <a:off x="0" y="-1"/>
            <a:ext cx="12192000" cy="1465695"/>
          </a:xfrm>
          <a:prstGeom prst="rect">
            <a:avLst/>
          </a:prstGeom>
          <a:noFill/>
        </p:spPr>
        <p:txBody>
          <a:bodyPr wrap="square" lIns="720000" tIns="360000" rIns="720000" bIns="360000" rtlCol="0">
            <a:spAutoFit/>
          </a:bodyPr>
          <a:lstStyle/>
          <a:p>
            <a:pPr algn="ctr"/>
            <a:r>
              <a:rPr lang="en-GB" sz="2400" b="1" dirty="0">
                <a:solidFill>
                  <a:srgbClr val="FFFF00"/>
                </a:solidFill>
                <a:effectLst>
                  <a:outerShdw blurRad="38100" dist="38100" dir="2700000" algn="tl">
                    <a:srgbClr val="000000">
                      <a:alpha val="43137"/>
                    </a:srgbClr>
                  </a:outerShdw>
                </a:effectLst>
              </a:rPr>
              <a:t>2. Towards a ‘Modern’ History-Writing: Professionalization/Institutionalisation (Ranke) </a:t>
            </a:r>
            <a:endParaRPr lang="en-GB" sz="1700" i="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17986301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956659"/>
            <a:ext cx="9506159" cy="5235958"/>
          </a:xfrm>
          <a:prstGeom prst="rect">
            <a:avLst/>
          </a:prstGeom>
          <a:noFill/>
        </p:spPr>
        <p:txBody>
          <a:bodyPr wrap="square" lIns="720000" tIns="360000" rIns="720000" bIns="360000" rtlCol="0">
            <a:spAutoFit/>
          </a:bodyPr>
          <a:lstStyle/>
          <a:p>
            <a:pPr algn="just"/>
            <a:endParaRPr lang="en-GB" sz="1700" dirty="0">
              <a:solidFill>
                <a:prstClr val="white"/>
              </a:solidFill>
            </a:endParaRPr>
          </a:p>
          <a:p>
            <a:pPr marL="285750" indent="-285750" algn="just">
              <a:buFont typeface="Arial" panose="020B0604020202020204" pitchFamily="34" charset="0"/>
              <a:buChar char="•"/>
            </a:pPr>
            <a:r>
              <a:rPr lang="en-GB" sz="2800" dirty="0">
                <a:solidFill>
                  <a:prstClr val="white"/>
                </a:solidFill>
              </a:rPr>
              <a:t>Ranke politically conservative: critic of the French Revolution’s ideals; fundamentally </a:t>
            </a:r>
            <a:r>
              <a:rPr lang="en-GB" sz="2800" b="1" dirty="0">
                <a:solidFill>
                  <a:prstClr val="white"/>
                </a:solidFill>
              </a:rPr>
              <a:t>nationalist </a:t>
            </a:r>
            <a:r>
              <a:rPr lang="en-GB" sz="2800" dirty="0">
                <a:solidFill>
                  <a:prstClr val="white"/>
                </a:solidFill>
              </a:rPr>
              <a:t>in his approach to history</a:t>
            </a:r>
          </a:p>
          <a:p>
            <a:pPr marL="285750" indent="-285750" algn="just">
              <a:buFont typeface="Arial" panose="020B0604020202020204" pitchFamily="34" charset="0"/>
              <a:buChar char="•"/>
            </a:pPr>
            <a:endParaRPr lang="en-GB" sz="2800" dirty="0">
              <a:solidFill>
                <a:prstClr val="white"/>
              </a:solidFill>
            </a:endParaRPr>
          </a:p>
          <a:p>
            <a:pPr marL="285750" indent="-285750" algn="just">
              <a:buFont typeface="Arial" panose="020B0604020202020204" pitchFamily="34" charset="0"/>
              <a:buChar char="•"/>
            </a:pPr>
            <a:r>
              <a:rPr lang="en-GB" sz="2800" dirty="0">
                <a:solidFill>
                  <a:prstClr val="white"/>
                </a:solidFill>
              </a:rPr>
              <a:t>Ranke also hostile to grand theories of history: “</a:t>
            </a:r>
            <a:r>
              <a:rPr lang="en-GB" sz="2800" dirty="0">
                <a:solidFill>
                  <a:srgbClr val="FFFF00"/>
                </a:solidFill>
              </a:rPr>
              <a:t>My understanding of ‘leading ideas’ is simply that they are the dominant tendencies in each century. These tendencies, however, can only be described; they can not, in the last resort, be summed up in a concept</a:t>
            </a:r>
            <a:r>
              <a:rPr lang="en-GB" sz="2800" dirty="0">
                <a:solidFill>
                  <a:prstClr val="white"/>
                </a:solidFill>
              </a:rPr>
              <a:t>.”</a:t>
            </a:r>
          </a:p>
          <a:p>
            <a:pPr algn="just"/>
            <a:endParaRPr lang="en-GB" sz="2400" dirty="0">
              <a:solidFill>
                <a:prstClr val="white"/>
              </a:solidFill>
            </a:endParaRPr>
          </a:p>
        </p:txBody>
      </p:sp>
      <p:sp>
        <p:nvSpPr>
          <p:cNvPr id="6" name="TextBox 5"/>
          <p:cNvSpPr txBox="1"/>
          <p:nvPr/>
        </p:nvSpPr>
        <p:spPr>
          <a:xfrm>
            <a:off x="0" y="-1"/>
            <a:ext cx="12192000" cy="1096363"/>
          </a:xfrm>
          <a:prstGeom prst="rect">
            <a:avLst/>
          </a:prstGeom>
          <a:noFill/>
        </p:spPr>
        <p:txBody>
          <a:bodyPr wrap="square" lIns="360000" tIns="360000" rIns="360000" bIns="360000" rtlCol="0">
            <a:spAutoFit/>
          </a:bodyPr>
          <a:lstStyle/>
          <a:p>
            <a:pPr algn="ctr"/>
            <a:r>
              <a:rPr lang="en-GB" sz="2400" b="1" dirty="0">
                <a:solidFill>
                  <a:srgbClr val="FFFF00"/>
                </a:solidFill>
                <a:effectLst>
                  <a:outerShdw blurRad="38100" dist="38100" dir="2700000" algn="tl">
                    <a:srgbClr val="000000">
                      <a:alpha val="43137"/>
                    </a:srgbClr>
                  </a:outerShdw>
                </a:effectLst>
              </a:rPr>
              <a:t>2. Towards a ‘Modern’ History-Writing: Philosophies of History</a:t>
            </a:r>
            <a:endParaRPr lang="en-GB" sz="1700" i="1" dirty="0">
              <a:solidFill>
                <a:srgbClr val="FFFF00"/>
              </a:solidFill>
              <a:effectLst>
                <a:outerShdw blurRad="38100" dist="38100" dir="2700000" algn="tl">
                  <a:srgbClr val="000000">
                    <a:alpha val="43137"/>
                  </a:srgbClr>
                </a:outerShdw>
              </a:effectLst>
            </a:endParaRP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06159" y="1196752"/>
            <a:ext cx="2205582" cy="3263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2402383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638540" y="4255163"/>
            <a:ext cx="2160240" cy="830997"/>
          </a:xfrm>
          <a:prstGeom prst="rect">
            <a:avLst/>
          </a:prstGeom>
        </p:spPr>
        <p:txBody>
          <a:bodyPr wrap="square">
            <a:spAutoFit/>
          </a:bodyPr>
          <a:lstStyle/>
          <a:p>
            <a:pPr algn="ctr"/>
            <a:r>
              <a:rPr lang="en-GB" sz="1200" dirty="0"/>
              <a:t>Georg Wilhelm Friedrich Hegel (1770–1831)</a:t>
            </a:r>
          </a:p>
          <a:p>
            <a:pPr algn="ctr"/>
            <a:endParaRPr lang="en-GB" sz="1200" dirty="0"/>
          </a:p>
          <a:p>
            <a:endParaRPr lang="en-GB" sz="1200" dirty="0"/>
          </a:p>
        </p:txBody>
      </p:sp>
      <p:pic>
        <p:nvPicPr>
          <p:cNvPr id="4100" name="Picture 4" descr="https://upload.wikimedia.org/wikipedia/commons/e/e9/Hegel_03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638540" y="883230"/>
            <a:ext cx="2338571" cy="312067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524000" y="5769"/>
            <a:ext cx="9144001" cy="1065585"/>
          </a:xfrm>
          <a:prstGeom prst="rect">
            <a:avLst/>
          </a:prstGeom>
          <a:noFill/>
        </p:spPr>
        <p:txBody>
          <a:bodyPr wrap="square" lIns="360000" tIns="360000" rIns="360000" bIns="360000" rtlCol="0">
            <a:spAutoFit/>
          </a:bodyPr>
          <a:lstStyle/>
          <a:p>
            <a:pPr algn="ctr"/>
            <a:r>
              <a:rPr lang="en-US" sz="2200" b="1" dirty="0" smtClean="0">
                <a:solidFill>
                  <a:srgbClr val="FFFF00"/>
                </a:solidFill>
                <a:effectLst>
                  <a:outerShdw blurRad="38100" dist="38100" dir="2700000" algn="tl">
                    <a:srgbClr val="000000">
                      <a:alpha val="43137"/>
                    </a:srgbClr>
                  </a:outerShdw>
                </a:effectLst>
              </a:rPr>
              <a:t>2. Towards a ‘Modern’ History-Writing: </a:t>
            </a:r>
            <a:r>
              <a:rPr lang="en-GB" sz="2200" b="1" dirty="0" smtClean="0">
                <a:solidFill>
                  <a:srgbClr val="FFFF00"/>
                </a:solidFill>
                <a:effectLst>
                  <a:outerShdw blurRad="38100" dist="38100" dir="2700000" algn="tl">
                    <a:srgbClr val="000000">
                      <a:alpha val="43137"/>
                    </a:srgbClr>
                  </a:outerShdw>
                </a:effectLst>
                <a:latin typeface="+mj-lt"/>
              </a:rPr>
              <a:t>Philosophies </a:t>
            </a:r>
            <a:r>
              <a:rPr lang="en-GB" sz="2200" b="1" dirty="0">
                <a:solidFill>
                  <a:srgbClr val="FFFF00"/>
                </a:solidFill>
                <a:effectLst>
                  <a:outerShdw blurRad="38100" dist="38100" dir="2700000" algn="tl">
                    <a:srgbClr val="000000">
                      <a:alpha val="43137"/>
                    </a:srgbClr>
                  </a:outerShdw>
                </a:effectLst>
                <a:latin typeface="+mj-lt"/>
              </a:rPr>
              <a:t>of History (Hegel)</a:t>
            </a:r>
          </a:p>
        </p:txBody>
      </p:sp>
      <p:sp>
        <p:nvSpPr>
          <p:cNvPr id="6" name="TextBox 5"/>
          <p:cNvSpPr txBox="1"/>
          <p:nvPr/>
        </p:nvSpPr>
        <p:spPr>
          <a:xfrm>
            <a:off x="0" y="736329"/>
            <a:ext cx="9638540" cy="5959233"/>
          </a:xfrm>
          <a:prstGeom prst="rect">
            <a:avLst/>
          </a:prstGeom>
          <a:noFill/>
        </p:spPr>
        <p:txBody>
          <a:bodyPr wrap="square" lIns="720000" tIns="360000" rIns="720000" bIns="360000" rtlCol="0">
            <a:spAutoFit/>
          </a:bodyPr>
          <a:lstStyle/>
          <a:p>
            <a:pPr marL="285750" indent="-285750" algn="just">
              <a:buFont typeface="Arial" panose="020B0604020202020204" pitchFamily="34" charset="0"/>
              <a:buChar char="•"/>
              <a:tabLst>
                <a:tab pos="0" algn="l"/>
              </a:tabLst>
            </a:pPr>
            <a:r>
              <a:rPr lang="en-GB" sz="2000" dirty="0">
                <a:solidFill>
                  <a:prstClr val="white"/>
                </a:solidFill>
              </a:rPr>
              <a:t>Ranke implicitly positioned himself against teachings of Georg Wilhelm Friedrich Hegel</a:t>
            </a:r>
          </a:p>
          <a:p>
            <a:pPr marL="285750" indent="-285750" algn="just">
              <a:buFont typeface="Arial" panose="020B0604020202020204" pitchFamily="34" charset="0"/>
              <a:buChar char="•"/>
              <a:tabLst>
                <a:tab pos="0" algn="l"/>
              </a:tabLst>
            </a:pPr>
            <a:endParaRPr lang="en-GB" sz="2000" dirty="0">
              <a:solidFill>
                <a:prstClr val="white"/>
              </a:solidFill>
            </a:endParaRPr>
          </a:p>
          <a:p>
            <a:pPr marL="285750" indent="-285750" algn="just">
              <a:buFont typeface="Arial" panose="020B0604020202020204" pitchFamily="34" charset="0"/>
              <a:buChar char="•"/>
              <a:tabLst>
                <a:tab pos="0" algn="l"/>
              </a:tabLst>
            </a:pPr>
            <a:r>
              <a:rPr lang="en-US" sz="2000" dirty="0">
                <a:solidFill>
                  <a:prstClr val="white"/>
                </a:solidFill>
              </a:rPr>
              <a:t>Like Ranke, Hegel’s career coincided (and profited from) increasing prosperity and power of Prussian state</a:t>
            </a:r>
          </a:p>
          <a:p>
            <a:pPr marL="285750" indent="-285750" algn="just">
              <a:buFont typeface="Arial" panose="020B0604020202020204" pitchFamily="34" charset="0"/>
              <a:buChar char="•"/>
              <a:tabLst>
                <a:tab pos="0" algn="l"/>
              </a:tabLst>
            </a:pPr>
            <a:endParaRPr lang="en-GB" sz="2000" b="1" dirty="0">
              <a:solidFill>
                <a:prstClr val="white"/>
              </a:solidFill>
            </a:endParaRPr>
          </a:p>
          <a:p>
            <a:pPr marL="285750" indent="-285750" algn="just">
              <a:buFont typeface="Arial" panose="020B0604020202020204" pitchFamily="34" charset="0"/>
              <a:buChar char="•"/>
              <a:tabLst>
                <a:tab pos="0" algn="l"/>
              </a:tabLst>
            </a:pPr>
            <a:r>
              <a:rPr lang="en-GB" sz="2000" dirty="0">
                <a:solidFill>
                  <a:prstClr val="white"/>
                </a:solidFill>
              </a:rPr>
              <a:t>After a career as a private tutor and schoolmaster, Hegel appointed Professor of Philosophy at Heidelberg University (1816–1818) and then the  University of Berlin (1818 –his death)</a:t>
            </a:r>
          </a:p>
          <a:p>
            <a:pPr marL="285750" indent="-285750" algn="just">
              <a:buFont typeface="Arial" panose="020B0604020202020204" pitchFamily="34" charset="0"/>
              <a:buChar char="•"/>
              <a:tabLst>
                <a:tab pos="0" algn="l"/>
              </a:tabLst>
            </a:pPr>
            <a:endParaRPr lang="en-GB" sz="2000" dirty="0">
              <a:solidFill>
                <a:prstClr val="white"/>
              </a:solidFill>
            </a:endParaRPr>
          </a:p>
          <a:p>
            <a:pPr marL="342900" indent="-342900" algn="just">
              <a:buFont typeface="Arial" panose="020B0604020202020204" pitchFamily="34" charset="0"/>
              <a:buChar char="•"/>
              <a:tabLst>
                <a:tab pos="0" algn="l"/>
              </a:tabLst>
            </a:pPr>
            <a:r>
              <a:rPr lang="en-GB" sz="2000" dirty="0">
                <a:solidFill>
                  <a:prstClr val="white"/>
                </a:solidFill>
              </a:rPr>
              <a:t>Celebrant of French Revolution </a:t>
            </a:r>
            <a:r>
              <a:rPr lang="en-GB" sz="2000" dirty="0" smtClean="0">
                <a:solidFill>
                  <a:prstClr val="white"/>
                </a:solidFill>
              </a:rPr>
              <a:t>as  </a:t>
            </a:r>
            <a:r>
              <a:rPr lang="en-GB" sz="2000" dirty="0">
                <a:solidFill>
                  <a:prstClr val="white"/>
                </a:solidFill>
              </a:rPr>
              <a:t>“the jubilation of this epoch” </a:t>
            </a:r>
          </a:p>
          <a:p>
            <a:pPr marL="342900" indent="-342900" algn="just">
              <a:buFont typeface="Arial" panose="020B0604020202020204" pitchFamily="34" charset="0"/>
              <a:buChar char="•"/>
              <a:tabLst>
                <a:tab pos="0" algn="l"/>
              </a:tabLst>
            </a:pPr>
            <a:endParaRPr lang="en-GB" sz="2000" dirty="0">
              <a:solidFill>
                <a:prstClr val="white"/>
              </a:solidFill>
            </a:endParaRPr>
          </a:p>
          <a:p>
            <a:pPr marL="342900" indent="-342900" algn="just">
              <a:buFont typeface="Arial" panose="020B0604020202020204" pitchFamily="34" charset="0"/>
              <a:buChar char="•"/>
              <a:tabLst>
                <a:tab pos="0" algn="l"/>
              </a:tabLst>
            </a:pPr>
            <a:r>
              <a:rPr lang="en-GB" sz="2000" dirty="0">
                <a:solidFill>
                  <a:prstClr val="white"/>
                </a:solidFill>
              </a:rPr>
              <a:t>Offered grand theories of interpreting the world and </a:t>
            </a:r>
            <a:r>
              <a:rPr lang="en-GB" sz="2000" dirty="0" smtClean="0">
                <a:solidFill>
                  <a:prstClr val="white"/>
                </a:solidFill>
              </a:rPr>
              <a:t>history (“</a:t>
            </a:r>
            <a:r>
              <a:rPr lang="en-GB" sz="2000" dirty="0">
                <a:solidFill>
                  <a:prstClr val="white"/>
                </a:solidFill>
              </a:rPr>
              <a:t>the reputation of being the most impenetrable … of all the major Western philosophers,” entry on Hegel by Peter Singer, </a:t>
            </a:r>
            <a:r>
              <a:rPr lang="en-GB" sz="2000" i="1" dirty="0">
                <a:solidFill>
                  <a:prstClr val="white"/>
                </a:solidFill>
              </a:rPr>
              <a:t>The </a:t>
            </a:r>
            <a:r>
              <a:rPr lang="en-US" sz="2000" i="1" dirty="0">
                <a:solidFill>
                  <a:prstClr val="white"/>
                </a:solidFill>
              </a:rPr>
              <a:t>Oxford Companion to </a:t>
            </a:r>
            <a:r>
              <a:rPr lang="en-US" sz="2000" i="1" dirty="0" smtClean="0">
                <a:solidFill>
                  <a:prstClr val="white"/>
                </a:solidFill>
              </a:rPr>
              <a:t>Philosophy)</a:t>
            </a:r>
            <a:endParaRPr lang="en-US" sz="2000" i="1" dirty="0">
              <a:solidFill>
                <a:prstClr val="white"/>
              </a:solidFill>
            </a:endParaRPr>
          </a:p>
          <a:p>
            <a:pPr algn="just">
              <a:tabLst>
                <a:tab pos="0" algn="l"/>
              </a:tabLst>
            </a:pPr>
            <a:endParaRPr lang="en-US" sz="2000" i="1" dirty="0">
              <a:solidFill>
                <a:prstClr val="white"/>
              </a:solidFill>
            </a:endParaRPr>
          </a:p>
        </p:txBody>
      </p:sp>
    </p:spTree>
    <p:extLst>
      <p:ext uri="{BB962C8B-B14F-4D97-AF65-F5344CB8AC3E}">
        <p14:creationId xmlns:p14="http://schemas.microsoft.com/office/powerpoint/2010/main" val="82935782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3"/>
          <p:cNvSpPr>
            <a:spLocks noChangeArrowheads="1"/>
          </p:cNvSpPr>
          <p:nvPr/>
        </p:nvSpPr>
        <p:spPr bwMode="auto">
          <a:xfrm>
            <a:off x="8366125" y="4652964"/>
            <a:ext cx="2101850" cy="157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2400">
                <a:solidFill>
                  <a:srgbClr val="FFFFFF"/>
                </a:solidFill>
              </a:rPr>
              <a:t>Georg Wilhelm Friedrich Hegel (1770–1831)</a:t>
            </a:r>
          </a:p>
          <a:p>
            <a:pPr algn="ctr" eaLnBrk="1" hangingPunct="1">
              <a:lnSpc>
                <a:spcPct val="100000"/>
              </a:lnSpc>
              <a:spcBef>
                <a:spcPct val="0"/>
              </a:spcBef>
              <a:buFontTx/>
              <a:buNone/>
            </a:pPr>
            <a:endParaRPr lang="en-GB" altLang="en-US" sz="1200">
              <a:solidFill>
                <a:srgbClr val="FFFFFF"/>
              </a:solidFill>
            </a:endParaRPr>
          </a:p>
          <a:p>
            <a:pPr eaLnBrk="1" hangingPunct="1">
              <a:lnSpc>
                <a:spcPct val="100000"/>
              </a:lnSpc>
              <a:spcBef>
                <a:spcPct val="0"/>
              </a:spcBef>
              <a:buFontTx/>
              <a:buNone/>
            </a:pPr>
            <a:endParaRPr lang="en-GB" altLang="en-US" sz="1200">
              <a:solidFill>
                <a:srgbClr val="FFFFFF"/>
              </a:solidFill>
            </a:endParaRPr>
          </a:p>
        </p:txBody>
      </p:sp>
      <p:pic>
        <p:nvPicPr>
          <p:cNvPr id="22531" name="Picture 5" descr="https://upload.wikimedia.org/wikipedia/commons/e/e9/Hegel_03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91500" y="1268414"/>
            <a:ext cx="2451100" cy="327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Content Placeholder 8"/>
          <p:cNvSpPr>
            <a:spLocks noGrp="1"/>
          </p:cNvSpPr>
          <p:nvPr>
            <p:ph idx="1"/>
          </p:nvPr>
        </p:nvSpPr>
        <p:spPr>
          <a:xfrm>
            <a:off x="513669" y="1027908"/>
            <a:ext cx="7334931" cy="5589587"/>
          </a:xfrm>
        </p:spPr>
        <p:txBody>
          <a:bodyPr rtlCol="0">
            <a:normAutofit lnSpcReduction="10000"/>
          </a:bodyPr>
          <a:lstStyle/>
          <a:p>
            <a:pPr marL="285750" indent="-285750" algn="just">
              <a:defRPr/>
            </a:pPr>
            <a:r>
              <a:rPr lang="en-GB" sz="2400" dirty="0"/>
              <a:t>Delivered </a:t>
            </a:r>
            <a:r>
              <a:rPr lang="en-GB" sz="2400" i="1" dirty="0"/>
              <a:t>Lectures on the Philosophy of World History</a:t>
            </a:r>
            <a:r>
              <a:rPr lang="en-GB" sz="2400" dirty="0"/>
              <a:t> at University of Berlin in 1822, 1828, and 1830. Identified three types of history: </a:t>
            </a:r>
          </a:p>
          <a:p>
            <a:pPr marL="742950" lvl="1" indent="-285750" algn="just">
              <a:buFontTx/>
              <a:buChar char="-"/>
              <a:defRPr/>
            </a:pPr>
            <a:r>
              <a:rPr lang="en-GB" dirty="0"/>
              <a:t>Original history: limited to contemporary writings, deeds, events, societies immediately accessible to historians. </a:t>
            </a:r>
          </a:p>
          <a:p>
            <a:pPr marL="742950" lvl="1" indent="-285750" algn="just">
              <a:buFontTx/>
              <a:buChar char="-"/>
              <a:defRPr/>
            </a:pPr>
            <a:r>
              <a:rPr lang="en-GB" dirty="0"/>
              <a:t>Reflective history: written at temporal distance from the past events; however, Hegel warned of tendency to impose the cultural prejudices and ideas on past eras.</a:t>
            </a:r>
          </a:p>
          <a:p>
            <a:pPr marL="742950" lvl="1" indent="-285750" algn="just">
              <a:buFontTx/>
              <a:buChar char="-"/>
              <a:defRPr/>
            </a:pPr>
            <a:r>
              <a:rPr lang="en-GB" dirty="0"/>
              <a:t>Philosophical history: historian endeavours to access the Spirit (</a:t>
            </a:r>
            <a:r>
              <a:rPr lang="en-GB" i="1" dirty="0" err="1"/>
              <a:t>geist</a:t>
            </a:r>
            <a:r>
              <a:rPr lang="en-GB" dirty="0"/>
              <a:t>); the guiding force which drives human society and events</a:t>
            </a:r>
          </a:p>
          <a:p>
            <a:pPr marL="0" indent="0" algn="just">
              <a:buNone/>
              <a:defRPr/>
            </a:pPr>
            <a:r>
              <a:rPr lang="en-GB" sz="3200" dirty="0" smtClean="0">
                <a:solidFill>
                  <a:srgbClr val="00B0F0"/>
                </a:solidFill>
              </a:rPr>
              <a:t>“</a:t>
            </a:r>
            <a:r>
              <a:rPr lang="en-GB" sz="3200" dirty="0">
                <a:solidFill>
                  <a:srgbClr val="00B0F0"/>
                </a:solidFill>
              </a:rPr>
              <a:t>World history is the record of the spirit’s efforts to attain knowledge of what it is in itself.”</a:t>
            </a:r>
          </a:p>
          <a:p>
            <a:pPr marL="285750" indent="-285750" algn="just">
              <a:tabLst>
                <a:tab pos="0" algn="l"/>
              </a:tabLst>
              <a:defRPr/>
            </a:pPr>
            <a:endParaRPr lang="en-GB" dirty="0"/>
          </a:p>
        </p:txBody>
      </p:sp>
      <p:sp>
        <p:nvSpPr>
          <p:cNvPr id="2" name="Title 1"/>
          <p:cNvSpPr>
            <a:spLocks noGrp="1"/>
          </p:cNvSpPr>
          <p:nvPr>
            <p:ph type="title"/>
          </p:nvPr>
        </p:nvSpPr>
        <p:spPr/>
        <p:txBody>
          <a:bodyPr/>
          <a:lstStyle/>
          <a:p>
            <a:endParaRPr lang="en-US"/>
          </a:p>
        </p:txBody>
      </p:sp>
      <p:sp>
        <p:nvSpPr>
          <p:cNvPr id="8" name="TextBox 7"/>
          <p:cNvSpPr txBox="1"/>
          <p:nvPr/>
        </p:nvSpPr>
        <p:spPr>
          <a:xfrm>
            <a:off x="1524000" y="5769"/>
            <a:ext cx="9144001" cy="1065585"/>
          </a:xfrm>
          <a:prstGeom prst="rect">
            <a:avLst/>
          </a:prstGeom>
          <a:noFill/>
        </p:spPr>
        <p:txBody>
          <a:bodyPr wrap="square" lIns="360000" tIns="360000" rIns="360000" bIns="360000" rtlCol="0">
            <a:spAutoFit/>
          </a:bodyPr>
          <a:lstStyle/>
          <a:p>
            <a:pPr algn="ctr"/>
            <a:r>
              <a:rPr lang="en-US" sz="2200" b="1" dirty="0" smtClean="0">
                <a:solidFill>
                  <a:srgbClr val="FFFF00"/>
                </a:solidFill>
                <a:effectLst>
                  <a:outerShdw blurRad="38100" dist="38100" dir="2700000" algn="tl">
                    <a:srgbClr val="000000">
                      <a:alpha val="43137"/>
                    </a:srgbClr>
                  </a:outerShdw>
                </a:effectLst>
              </a:rPr>
              <a:t>2. Towards a ‘Modern’ History-Writing: </a:t>
            </a:r>
            <a:r>
              <a:rPr lang="en-GB" sz="2200" b="1" dirty="0" smtClean="0">
                <a:solidFill>
                  <a:srgbClr val="FFFF00"/>
                </a:solidFill>
                <a:effectLst>
                  <a:outerShdw blurRad="38100" dist="38100" dir="2700000" algn="tl">
                    <a:srgbClr val="000000">
                      <a:alpha val="43137"/>
                    </a:srgbClr>
                  </a:outerShdw>
                </a:effectLst>
                <a:latin typeface="+mj-lt"/>
              </a:rPr>
              <a:t>Philosophies </a:t>
            </a:r>
            <a:r>
              <a:rPr lang="en-GB" sz="2200" b="1" dirty="0">
                <a:solidFill>
                  <a:srgbClr val="FFFF00"/>
                </a:solidFill>
                <a:effectLst>
                  <a:outerShdw blurRad="38100" dist="38100" dir="2700000" algn="tl">
                    <a:srgbClr val="000000">
                      <a:alpha val="43137"/>
                    </a:srgbClr>
                  </a:outerShdw>
                </a:effectLst>
                <a:latin typeface="+mj-lt"/>
              </a:rPr>
              <a:t>of History (Hegel)</a:t>
            </a:r>
          </a:p>
        </p:txBody>
      </p:sp>
    </p:spTree>
    <p:extLst>
      <p:ext uri="{BB962C8B-B14F-4D97-AF65-F5344CB8AC3E}">
        <p14:creationId xmlns:p14="http://schemas.microsoft.com/office/powerpoint/2010/main" val="45247897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3"/>
          <p:cNvSpPr>
            <a:spLocks noChangeArrowheads="1"/>
          </p:cNvSpPr>
          <p:nvPr/>
        </p:nvSpPr>
        <p:spPr bwMode="auto">
          <a:xfrm>
            <a:off x="8366125" y="4652964"/>
            <a:ext cx="2101850" cy="157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2400">
                <a:solidFill>
                  <a:srgbClr val="FFFFFF"/>
                </a:solidFill>
              </a:rPr>
              <a:t>Georg Wilhelm Friedrich Hegel (1770–1831)</a:t>
            </a:r>
          </a:p>
          <a:p>
            <a:pPr algn="ctr" eaLnBrk="1" hangingPunct="1">
              <a:lnSpc>
                <a:spcPct val="100000"/>
              </a:lnSpc>
              <a:spcBef>
                <a:spcPct val="0"/>
              </a:spcBef>
              <a:buFontTx/>
              <a:buNone/>
            </a:pPr>
            <a:endParaRPr lang="en-GB" altLang="en-US" sz="1200">
              <a:solidFill>
                <a:srgbClr val="FFFFFF"/>
              </a:solidFill>
            </a:endParaRPr>
          </a:p>
          <a:p>
            <a:pPr eaLnBrk="1" hangingPunct="1">
              <a:lnSpc>
                <a:spcPct val="100000"/>
              </a:lnSpc>
              <a:spcBef>
                <a:spcPct val="0"/>
              </a:spcBef>
              <a:buFontTx/>
              <a:buNone/>
            </a:pPr>
            <a:endParaRPr lang="en-GB" altLang="en-US" sz="1200">
              <a:solidFill>
                <a:srgbClr val="FFFFFF"/>
              </a:solidFill>
            </a:endParaRPr>
          </a:p>
        </p:txBody>
      </p:sp>
      <p:pic>
        <p:nvPicPr>
          <p:cNvPr id="20483" name="Picture 5" descr="https://upload.wikimedia.org/wikipedia/commons/e/e9/Hegel_03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91500" y="1268414"/>
            <a:ext cx="2451100" cy="327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Content Placeholder 8"/>
          <p:cNvSpPr>
            <a:spLocks noGrp="1"/>
          </p:cNvSpPr>
          <p:nvPr>
            <p:ph idx="1"/>
          </p:nvPr>
        </p:nvSpPr>
        <p:spPr>
          <a:xfrm>
            <a:off x="2135188" y="1268414"/>
            <a:ext cx="5689600" cy="5589587"/>
          </a:xfrm>
        </p:spPr>
        <p:txBody>
          <a:bodyPr rtlCol="0">
            <a:normAutofit/>
          </a:bodyPr>
          <a:lstStyle/>
          <a:p>
            <a:pPr marL="285750" indent="-285750" algn="just">
              <a:defRPr/>
            </a:pPr>
            <a:r>
              <a:rPr lang="en-GB" dirty="0">
                <a:solidFill>
                  <a:prstClr val="white"/>
                </a:solidFill>
              </a:rPr>
              <a:t> A </a:t>
            </a:r>
            <a:r>
              <a:rPr lang="en-GB" b="1" dirty="0">
                <a:solidFill>
                  <a:srgbClr val="FFC000"/>
                </a:solidFill>
              </a:rPr>
              <a:t>teleological </a:t>
            </a:r>
            <a:r>
              <a:rPr lang="en-GB" dirty="0"/>
              <a:t>conception of history, whereby all thoughts and ideas were destined towards a </a:t>
            </a:r>
            <a:r>
              <a:rPr lang="en-GB" dirty="0" smtClean="0"/>
              <a:t>logical (</a:t>
            </a:r>
            <a:r>
              <a:rPr lang="en-GB" dirty="0"/>
              <a:t>if amorphous and ill-defined) </a:t>
            </a:r>
            <a:r>
              <a:rPr lang="en-GB" dirty="0" smtClean="0"/>
              <a:t> endpoint</a:t>
            </a:r>
            <a:r>
              <a:rPr lang="en-GB" dirty="0"/>
              <a:t>:</a:t>
            </a:r>
          </a:p>
          <a:p>
            <a:pPr marL="914400" lvl="2" indent="0" algn="just">
              <a:buNone/>
              <a:defRPr/>
            </a:pPr>
            <a:endParaRPr lang="en-GB" sz="1000" dirty="0"/>
          </a:p>
          <a:p>
            <a:pPr marL="914400" lvl="2" indent="0" algn="just">
              <a:buNone/>
              <a:defRPr/>
            </a:pPr>
            <a:r>
              <a:rPr lang="en-GB" sz="4000" dirty="0"/>
              <a:t>“The history of the world is none other than the </a:t>
            </a:r>
            <a:r>
              <a:rPr lang="en-GB" sz="4000" dirty="0">
                <a:solidFill>
                  <a:srgbClr val="FFFF00"/>
                </a:solidFill>
              </a:rPr>
              <a:t>progress</a:t>
            </a:r>
            <a:r>
              <a:rPr lang="en-GB" sz="4000" dirty="0"/>
              <a:t> of the consciousness of freedom.”</a:t>
            </a:r>
          </a:p>
          <a:p>
            <a:pPr marL="0" indent="0" algn="just">
              <a:buNone/>
              <a:tabLst>
                <a:tab pos="0" algn="l"/>
              </a:tabLst>
              <a:defRPr/>
            </a:pPr>
            <a:endParaRPr lang="en-GB" dirty="0"/>
          </a:p>
        </p:txBody>
      </p:sp>
      <p:sp>
        <p:nvSpPr>
          <p:cNvPr id="3" name="Title 2"/>
          <p:cNvSpPr>
            <a:spLocks noGrp="1"/>
          </p:cNvSpPr>
          <p:nvPr>
            <p:ph type="title"/>
          </p:nvPr>
        </p:nvSpPr>
        <p:spPr/>
        <p:txBody>
          <a:bodyPr/>
          <a:lstStyle/>
          <a:p>
            <a:endParaRPr lang="en-US"/>
          </a:p>
        </p:txBody>
      </p:sp>
      <p:sp>
        <p:nvSpPr>
          <p:cNvPr id="10" name="TextBox 9"/>
          <p:cNvSpPr txBox="1"/>
          <p:nvPr/>
        </p:nvSpPr>
        <p:spPr>
          <a:xfrm>
            <a:off x="1524000" y="5769"/>
            <a:ext cx="9144001" cy="1065585"/>
          </a:xfrm>
          <a:prstGeom prst="rect">
            <a:avLst/>
          </a:prstGeom>
          <a:noFill/>
        </p:spPr>
        <p:txBody>
          <a:bodyPr wrap="square" lIns="360000" tIns="360000" rIns="360000" bIns="360000" rtlCol="0">
            <a:spAutoFit/>
          </a:bodyPr>
          <a:lstStyle/>
          <a:p>
            <a:pPr algn="ctr"/>
            <a:r>
              <a:rPr lang="en-US" sz="2200" b="1" dirty="0" smtClean="0">
                <a:solidFill>
                  <a:srgbClr val="FFFF00"/>
                </a:solidFill>
                <a:effectLst>
                  <a:outerShdw blurRad="38100" dist="38100" dir="2700000" algn="tl">
                    <a:srgbClr val="000000">
                      <a:alpha val="43137"/>
                    </a:srgbClr>
                  </a:outerShdw>
                </a:effectLst>
              </a:rPr>
              <a:t>2. Towards a ‘Modern’ History-Writing: </a:t>
            </a:r>
            <a:r>
              <a:rPr lang="en-GB" sz="2200" b="1" dirty="0" smtClean="0">
                <a:solidFill>
                  <a:srgbClr val="FFFF00"/>
                </a:solidFill>
                <a:effectLst>
                  <a:outerShdw blurRad="38100" dist="38100" dir="2700000" algn="tl">
                    <a:srgbClr val="000000">
                      <a:alpha val="43137"/>
                    </a:srgbClr>
                  </a:outerShdw>
                </a:effectLst>
                <a:latin typeface="+mj-lt"/>
              </a:rPr>
              <a:t>Philosophies </a:t>
            </a:r>
            <a:r>
              <a:rPr lang="en-GB" sz="2200" b="1" dirty="0">
                <a:solidFill>
                  <a:srgbClr val="FFFF00"/>
                </a:solidFill>
                <a:effectLst>
                  <a:outerShdw blurRad="38100" dist="38100" dir="2700000" algn="tl">
                    <a:srgbClr val="000000">
                      <a:alpha val="43137"/>
                    </a:srgbClr>
                  </a:outerShdw>
                </a:effectLst>
                <a:latin typeface="+mj-lt"/>
              </a:rPr>
              <a:t>of History (Hegel)</a:t>
            </a:r>
          </a:p>
        </p:txBody>
      </p:sp>
    </p:spTree>
    <p:extLst>
      <p:ext uri="{BB962C8B-B14F-4D97-AF65-F5344CB8AC3E}">
        <p14:creationId xmlns:p14="http://schemas.microsoft.com/office/powerpoint/2010/main" val="130737612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355512" cy="5713012"/>
          </a:xfrm>
          <a:prstGeom prst="rect">
            <a:avLst/>
          </a:prstGeom>
          <a:noFill/>
        </p:spPr>
        <p:txBody>
          <a:bodyPr wrap="square" lIns="720000" tIns="360000" rIns="720000" bIns="360000" rtlCol="0">
            <a:spAutoFit/>
          </a:bodyPr>
          <a:lstStyle/>
          <a:p>
            <a:pPr algn="ctr"/>
            <a:endParaRPr lang="en-GB" sz="1600" b="1" dirty="0">
              <a:solidFill>
                <a:prstClr val="white"/>
              </a:solidFill>
              <a:latin typeface="Calibri Light" panose="020F0302020204030204"/>
            </a:endParaRPr>
          </a:p>
          <a:p>
            <a:pPr marL="285750" indent="-285750" algn="just">
              <a:buFont typeface="Arial" panose="020B0604020202020204" pitchFamily="34" charset="0"/>
              <a:buChar char="•"/>
            </a:pPr>
            <a:endParaRPr lang="en-GB" sz="1600" dirty="0">
              <a:solidFill>
                <a:prstClr val="white"/>
              </a:solidFill>
            </a:endParaRPr>
          </a:p>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800" dirty="0">
                <a:solidFill>
                  <a:prstClr val="white"/>
                </a:solidFill>
              </a:rPr>
              <a:t>Hegelian philosophy used the concept of </a:t>
            </a:r>
            <a:r>
              <a:rPr lang="en-GB" sz="2800" b="1" dirty="0">
                <a:solidFill>
                  <a:srgbClr val="FFFF00"/>
                </a:solidFill>
              </a:rPr>
              <a:t>dialectics</a:t>
            </a:r>
            <a:r>
              <a:rPr lang="en-GB" sz="2800" b="1" dirty="0">
                <a:solidFill>
                  <a:prstClr val="white"/>
                </a:solidFill>
              </a:rPr>
              <a:t> </a:t>
            </a:r>
            <a:r>
              <a:rPr lang="en-GB" sz="2800" dirty="0">
                <a:solidFill>
                  <a:prstClr val="white"/>
                </a:solidFill>
              </a:rPr>
              <a:t>– (simplified) the study of opposing forces or propositions – to interpret and understand human society and the world at large</a:t>
            </a:r>
          </a:p>
          <a:p>
            <a:pPr marL="285750" indent="-285750" algn="just">
              <a:buFont typeface="Arial" panose="020B0604020202020204" pitchFamily="34" charset="0"/>
              <a:buChar char="•"/>
            </a:pPr>
            <a:endParaRPr lang="en-GB" sz="2800" b="1" dirty="0">
              <a:solidFill>
                <a:prstClr val="white"/>
              </a:solidFill>
            </a:endParaRPr>
          </a:p>
          <a:p>
            <a:pPr marL="285750" indent="-285750" algn="just">
              <a:buFont typeface="Arial" panose="020B0604020202020204" pitchFamily="34" charset="0"/>
              <a:buChar char="•"/>
            </a:pPr>
            <a:r>
              <a:rPr lang="en-GB" sz="2800" dirty="0">
                <a:solidFill>
                  <a:prstClr val="white"/>
                </a:solidFill>
              </a:rPr>
              <a:t>Hegel philosophised about conflicts, and possible resolution, between opposing ideas and forces: model of </a:t>
            </a:r>
            <a:r>
              <a:rPr lang="en-GB" sz="2800" b="1" dirty="0">
                <a:solidFill>
                  <a:srgbClr val="FFFF00"/>
                </a:solidFill>
                <a:effectLst>
                  <a:outerShdw blurRad="38100" dist="38100" dir="2700000" algn="tl">
                    <a:srgbClr val="000000">
                      <a:alpha val="43137"/>
                    </a:srgbClr>
                  </a:outerShdw>
                </a:effectLst>
              </a:rPr>
              <a:t>thesis-antithesis-synthesis</a:t>
            </a:r>
            <a:r>
              <a:rPr lang="en-GB" sz="2800" dirty="0">
                <a:solidFill>
                  <a:prstClr val="white"/>
                </a:solidFill>
              </a:rPr>
              <a:t> (or ‘abstract-negation-concrete’ in Hegel’s terms)</a:t>
            </a:r>
          </a:p>
          <a:p>
            <a:pPr marL="285750" indent="-285750" algn="just">
              <a:buFont typeface="Arial" panose="020B0604020202020204" pitchFamily="34" charset="0"/>
              <a:buChar char="•"/>
            </a:pPr>
            <a:endParaRPr lang="en-GB" sz="1600" dirty="0">
              <a:solidFill>
                <a:prstClr val="white"/>
              </a:solidFill>
            </a:endParaRPr>
          </a:p>
        </p:txBody>
      </p:sp>
      <p:sp>
        <p:nvSpPr>
          <p:cNvPr id="6" name="TextBox 5"/>
          <p:cNvSpPr txBox="1"/>
          <p:nvPr/>
        </p:nvSpPr>
        <p:spPr>
          <a:xfrm>
            <a:off x="1524000" y="5769"/>
            <a:ext cx="9144001" cy="1065585"/>
          </a:xfrm>
          <a:prstGeom prst="rect">
            <a:avLst/>
          </a:prstGeom>
          <a:noFill/>
        </p:spPr>
        <p:txBody>
          <a:bodyPr wrap="square" lIns="360000" tIns="360000" rIns="360000" bIns="360000" rtlCol="0">
            <a:spAutoFit/>
          </a:bodyPr>
          <a:lstStyle/>
          <a:p>
            <a:pPr algn="ctr"/>
            <a:r>
              <a:rPr lang="en-GB" sz="2200" b="1" dirty="0">
                <a:solidFill>
                  <a:srgbClr val="FFFF00"/>
                </a:solidFill>
                <a:effectLst>
                  <a:outerShdw blurRad="38100" dist="38100" dir="2700000" algn="tl">
                    <a:srgbClr val="000000">
                      <a:alpha val="43137"/>
                    </a:srgbClr>
                  </a:outerShdw>
                </a:effectLst>
              </a:rPr>
              <a:t>2. Towards a ‘Modern’ History-Writing: Philosophies of History (Hegel</a:t>
            </a:r>
            <a:r>
              <a:rPr lang="en-GB" sz="2200" b="1" dirty="0">
                <a:solidFill>
                  <a:srgbClr val="FFFF00"/>
                </a:solidFill>
                <a:effectLst>
                  <a:outerShdw blurRad="38100" dist="38100" dir="2700000" algn="tl">
                    <a:srgbClr val="000000">
                      <a:alpha val="43137"/>
                    </a:srgbClr>
                  </a:outerShdw>
                </a:effectLst>
                <a:latin typeface="Calibri Light" panose="020F0302020204030204"/>
              </a:rPr>
              <a:t>)</a:t>
            </a:r>
          </a:p>
        </p:txBody>
      </p:sp>
      <p:pic>
        <p:nvPicPr>
          <p:cNvPr id="7" name="Picture 4" descr="https://upload.wikimedia.org/wikipedia/commons/e/e9/Hegel_03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355512" y="850629"/>
            <a:ext cx="2338571" cy="3120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766237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50629"/>
            <a:ext cx="9355512" cy="5959233"/>
          </a:xfrm>
          <a:prstGeom prst="rect">
            <a:avLst/>
          </a:prstGeom>
          <a:noFill/>
        </p:spPr>
        <p:txBody>
          <a:bodyPr wrap="square" lIns="720000" tIns="360000" rIns="720000" bIns="360000" rtlCol="0">
            <a:spAutoFit/>
          </a:bodyPr>
          <a:lstStyle/>
          <a:p>
            <a:pPr marL="285750" indent="-285750" algn="just">
              <a:buFont typeface="Arial" panose="020B0604020202020204" pitchFamily="34" charset="0"/>
              <a:buChar char="•"/>
            </a:pPr>
            <a:r>
              <a:rPr lang="en-GB" sz="2000" dirty="0">
                <a:solidFill>
                  <a:prstClr val="white"/>
                </a:solidFill>
              </a:rPr>
              <a:t>Hegel developed a philosophy of history  in his </a:t>
            </a:r>
            <a:r>
              <a:rPr lang="en-GB" sz="2000" i="1" dirty="0">
                <a:solidFill>
                  <a:prstClr val="white"/>
                </a:solidFill>
              </a:rPr>
              <a:t>Lectures on the Philosophy of World History</a:t>
            </a:r>
            <a:r>
              <a:rPr lang="en-GB" sz="2000" dirty="0">
                <a:solidFill>
                  <a:prstClr val="white"/>
                </a:solidFill>
              </a:rPr>
              <a:t> at University of Berlin in 1822, 1828, and 1830 (plus in other sources</a:t>
            </a:r>
          </a:p>
          <a:p>
            <a:pPr marL="285750" indent="-285750" algn="just">
              <a:buFont typeface="Arial" panose="020B0604020202020204" pitchFamily="34" charset="0"/>
              <a:buChar char="•"/>
            </a:pPr>
            <a:endParaRPr lang="en-GB" sz="2000" dirty="0">
              <a:solidFill>
                <a:prstClr val="white"/>
              </a:solidFill>
            </a:endParaRPr>
          </a:p>
          <a:p>
            <a:pPr marL="285750" indent="-285750" algn="just">
              <a:buFont typeface="Arial" panose="020B0604020202020204" pitchFamily="34" charset="0"/>
              <a:buChar char="•"/>
            </a:pPr>
            <a:r>
              <a:rPr lang="en-GB" sz="2000" dirty="0">
                <a:solidFill>
                  <a:prstClr val="white"/>
                </a:solidFill>
              </a:rPr>
              <a:t> A </a:t>
            </a:r>
            <a:r>
              <a:rPr lang="en-GB" sz="2000" b="1" dirty="0">
                <a:solidFill>
                  <a:srgbClr val="FFC000"/>
                </a:solidFill>
              </a:rPr>
              <a:t>teleological </a:t>
            </a:r>
            <a:r>
              <a:rPr lang="en-GB" sz="2000" dirty="0">
                <a:solidFill>
                  <a:prstClr val="white"/>
                </a:solidFill>
              </a:rPr>
              <a:t>conception of history, whereby all thoughts and ideas were destined towards a logical(if amorphous and ill-defined) logical endpoint:</a:t>
            </a:r>
          </a:p>
          <a:p>
            <a:pPr marL="285750" indent="-285750" algn="just">
              <a:buFont typeface="Arial" panose="020B0604020202020204" pitchFamily="34" charset="0"/>
              <a:buChar char="•"/>
            </a:pPr>
            <a:endParaRPr lang="en-GB" sz="2000" dirty="0">
              <a:solidFill>
                <a:prstClr val="white"/>
              </a:solidFill>
            </a:endParaRPr>
          </a:p>
          <a:p>
            <a:pPr lvl="2" algn="just"/>
            <a:r>
              <a:rPr lang="en-GB" sz="4000" dirty="0">
                <a:solidFill>
                  <a:prstClr val="white"/>
                </a:solidFill>
              </a:rPr>
              <a:t>“The history of the world is none other than the </a:t>
            </a:r>
            <a:r>
              <a:rPr lang="en-GB" sz="4000" dirty="0">
                <a:solidFill>
                  <a:srgbClr val="FFFF00"/>
                </a:solidFill>
              </a:rPr>
              <a:t>progress</a:t>
            </a:r>
            <a:r>
              <a:rPr lang="en-GB" sz="4000" dirty="0">
                <a:solidFill>
                  <a:prstClr val="white"/>
                </a:solidFill>
              </a:rPr>
              <a:t> of the consciousness of freedom.”</a:t>
            </a:r>
          </a:p>
          <a:p>
            <a:pPr marL="285750" indent="-285750" algn="just">
              <a:buFont typeface="Arial" panose="020B0604020202020204" pitchFamily="34" charset="0"/>
              <a:buChar char="•"/>
            </a:pPr>
            <a:endParaRPr lang="en-GB" sz="2000" b="1" dirty="0">
              <a:solidFill>
                <a:srgbClr val="FFC000"/>
              </a:solidFill>
            </a:endParaRPr>
          </a:p>
          <a:p>
            <a:pPr marL="285750" indent="-285750" algn="just">
              <a:buFont typeface="Arial" panose="020B0604020202020204" pitchFamily="34" charset="0"/>
              <a:buChar char="•"/>
            </a:pPr>
            <a:r>
              <a:rPr lang="en-GB" sz="2000" dirty="0">
                <a:solidFill>
                  <a:prstClr val="white"/>
                </a:solidFill>
              </a:rPr>
              <a:t>Distinguished  autocratic historical regimes of China, India and Persia with partial realisation of (social, intellectual) freedom in Ancient Greece, and in turn with increasing amounts of freedom in post-Reformation Europe</a:t>
            </a:r>
            <a:endParaRPr lang="en-US" sz="2000" i="1" dirty="0">
              <a:solidFill>
                <a:prstClr val="white"/>
              </a:solidFill>
            </a:endParaRPr>
          </a:p>
        </p:txBody>
      </p:sp>
      <p:sp>
        <p:nvSpPr>
          <p:cNvPr id="4" name="Rectangle 3"/>
          <p:cNvSpPr/>
          <p:nvPr/>
        </p:nvSpPr>
        <p:spPr>
          <a:xfrm>
            <a:off x="9533843" y="4246771"/>
            <a:ext cx="2160240" cy="830997"/>
          </a:xfrm>
          <a:prstGeom prst="rect">
            <a:avLst/>
          </a:prstGeom>
        </p:spPr>
        <p:txBody>
          <a:bodyPr wrap="square">
            <a:spAutoFit/>
          </a:bodyPr>
          <a:lstStyle/>
          <a:p>
            <a:pPr algn="ctr"/>
            <a:r>
              <a:rPr lang="en-GB" sz="1200" dirty="0">
                <a:solidFill>
                  <a:prstClr val="white"/>
                </a:solidFill>
              </a:rPr>
              <a:t>Georg Wilhelm Friedrich Hegel (1770–1831)</a:t>
            </a:r>
          </a:p>
          <a:p>
            <a:pPr algn="ctr"/>
            <a:endParaRPr lang="en-GB" sz="1200" dirty="0">
              <a:solidFill>
                <a:prstClr val="white"/>
              </a:solidFill>
            </a:endParaRPr>
          </a:p>
          <a:p>
            <a:endParaRPr lang="en-GB" sz="1200" dirty="0">
              <a:solidFill>
                <a:prstClr val="white"/>
              </a:solidFill>
            </a:endParaRPr>
          </a:p>
        </p:txBody>
      </p:sp>
      <p:pic>
        <p:nvPicPr>
          <p:cNvPr id="4100" name="Picture 4" descr="https://upload.wikimedia.org/wikipedia/commons/e/e9/Hegel_03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355512" y="850629"/>
            <a:ext cx="2338571" cy="312067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524000" y="5769"/>
            <a:ext cx="9144001" cy="1065585"/>
          </a:xfrm>
          <a:prstGeom prst="rect">
            <a:avLst/>
          </a:prstGeom>
          <a:noFill/>
        </p:spPr>
        <p:txBody>
          <a:bodyPr wrap="square" lIns="360000" tIns="360000" rIns="360000" bIns="360000" rtlCol="0">
            <a:spAutoFit/>
          </a:bodyPr>
          <a:lstStyle/>
          <a:p>
            <a:pPr algn="ctr"/>
            <a:r>
              <a:rPr lang="en-GB" sz="2200" b="1" dirty="0">
                <a:solidFill>
                  <a:srgbClr val="FFFF00"/>
                </a:solidFill>
                <a:effectLst>
                  <a:outerShdw blurRad="38100" dist="38100" dir="2700000" algn="tl">
                    <a:srgbClr val="000000">
                      <a:alpha val="43137"/>
                    </a:srgbClr>
                  </a:outerShdw>
                </a:effectLst>
              </a:rPr>
              <a:t>2. Towards a ‘Modern’ History-Writing: Philosophies of History (Hegel</a:t>
            </a:r>
            <a:r>
              <a:rPr lang="en-GB" sz="2200" b="1" dirty="0">
                <a:solidFill>
                  <a:srgbClr val="FFFF00"/>
                </a:solidFill>
                <a:effectLst>
                  <a:outerShdw blurRad="38100" dist="38100" dir="2700000" algn="tl">
                    <a:srgbClr val="000000">
                      <a:alpha val="43137"/>
                    </a:srgbClr>
                  </a:outerShdw>
                </a:effectLst>
                <a:latin typeface="Calibri Light" panose="020F0302020204030204"/>
              </a:rPr>
              <a:t>)</a:t>
            </a:r>
          </a:p>
        </p:txBody>
      </p:sp>
    </p:spTree>
    <p:extLst>
      <p:ext uri="{BB962C8B-B14F-4D97-AF65-F5344CB8AC3E}">
        <p14:creationId xmlns:p14="http://schemas.microsoft.com/office/powerpoint/2010/main" val="395422303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0"/>
            <a:ext cx="8229600" cy="1143000"/>
          </a:xfrm>
        </p:spPr>
        <p:txBody>
          <a:bodyPr>
            <a:normAutofit/>
          </a:bodyPr>
          <a:lstStyle/>
          <a:p>
            <a:pPr algn="ctr"/>
            <a:r>
              <a:rPr lang="en-GB" sz="2800" b="1" dirty="0">
                <a:solidFill>
                  <a:srgbClr val="FFFF00"/>
                </a:solidFill>
                <a:effectLst>
                  <a:outerShdw blurRad="38100" dist="38100" dir="2700000" algn="tl">
                    <a:srgbClr val="000000">
                      <a:alpha val="43137"/>
                    </a:srgbClr>
                  </a:outerShdw>
                </a:effectLst>
              </a:rPr>
              <a:t/>
            </a:r>
            <a:br>
              <a:rPr lang="en-GB" sz="2800" b="1" dirty="0">
                <a:solidFill>
                  <a:srgbClr val="FFFF00"/>
                </a:solidFill>
                <a:effectLst>
                  <a:outerShdw blurRad="38100" dist="38100" dir="2700000" algn="tl">
                    <a:srgbClr val="000000">
                      <a:alpha val="43137"/>
                    </a:srgbClr>
                  </a:outerShdw>
                </a:effectLst>
              </a:rPr>
            </a:br>
            <a:r>
              <a:rPr lang="en-GB" sz="2800" b="1" dirty="0" smtClean="0">
                <a:solidFill>
                  <a:srgbClr val="FFFF00"/>
                </a:solidFill>
                <a:effectLst>
                  <a:outerShdw blurRad="38100" dist="38100" dir="2700000" algn="tl">
                    <a:srgbClr val="000000">
                      <a:alpha val="43137"/>
                    </a:srgbClr>
                  </a:outerShdw>
                </a:effectLst>
              </a:rPr>
              <a:t>Dialectics digested</a:t>
            </a:r>
            <a:endParaRPr lang="en-GB" sz="2800" b="1" dirty="0">
              <a:solidFill>
                <a:srgbClr val="FFFF00"/>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847528" y="764704"/>
            <a:ext cx="8496944" cy="5832648"/>
          </a:xfrm>
        </p:spPr>
        <p:txBody>
          <a:bodyPr>
            <a:noAutofit/>
          </a:bodyPr>
          <a:lstStyle/>
          <a:p>
            <a:pPr marL="0" indent="0" algn="just">
              <a:buNone/>
            </a:pPr>
            <a:endParaRPr lang="en-GB" sz="1200" dirty="0"/>
          </a:p>
          <a:p>
            <a:pPr marL="0" indent="0" algn="just">
              <a:buNone/>
            </a:pPr>
            <a:endParaRPr lang="en-GB" sz="1800" dirty="0"/>
          </a:p>
          <a:p>
            <a:pPr marL="0" indent="0" algn="just">
              <a:buNone/>
            </a:pPr>
            <a:r>
              <a:rPr lang="en-GB" sz="1800" dirty="0"/>
              <a:t>https://www.youtube.com/watch?v=_nooFAX0V-o</a:t>
            </a:r>
          </a:p>
          <a:p>
            <a:pPr marL="0" indent="0" algn="just">
              <a:buNone/>
            </a:pPr>
            <a:endParaRPr lang="en-GB" sz="1800" dirty="0"/>
          </a:p>
          <a:p>
            <a:pPr marL="0" indent="0" algn="just">
              <a:buNone/>
            </a:pPr>
            <a:endParaRPr lang="en-GB" sz="18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8048" y="1875475"/>
            <a:ext cx="2762250" cy="4019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1792105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355512" cy="6636341"/>
          </a:xfrm>
          <a:prstGeom prst="rect">
            <a:avLst/>
          </a:prstGeom>
          <a:noFill/>
        </p:spPr>
        <p:txBody>
          <a:bodyPr wrap="square" lIns="720000" tIns="360000" rIns="720000" bIns="360000" rtlCol="0">
            <a:spAutoFit/>
          </a:bodyPr>
          <a:lstStyle/>
          <a:p>
            <a:pPr algn="ctr"/>
            <a:endParaRPr lang="en-GB" sz="1600" b="1" dirty="0">
              <a:solidFill>
                <a:prstClr val="white"/>
              </a:solidFill>
              <a:latin typeface="Calibri Light" panose="020F0302020204030204"/>
            </a:endParaRPr>
          </a:p>
          <a:p>
            <a:pPr marL="285750" indent="-285750" algn="just">
              <a:buFont typeface="Arial" panose="020B0604020202020204" pitchFamily="34" charset="0"/>
              <a:buChar char="•"/>
            </a:pPr>
            <a:endParaRPr lang="en-GB" sz="1600" dirty="0">
              <a:solidFill>
                <a:prstClr val="white"/>
              </a:solidFill>
            </a:endParaRPr>
          </a:p>
          <a:p>
            <a:pPr marL="285750" indent="-285750" algn="just">
              <a:buFont typeface="Arial" panose="020B0604020202020204" pitchFamily="34" charset="0"/>
              <a:buChar char="•"/>
            </a:pPr>
            <a:r>
              <a:rPr lang="en-GB" sz="2400" dirty="0">
                <a:solidFill>
                  <a:prstClr val="white"/>
                </a:solidFill>
              </a:rPr>
              <a:t>b. Trier, 1818, son of Jewish lawyer father (later Christian convert)</a:t>
            </a:r>
          </a:p>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400" dirty="0">
                <a:solidFill>
                  <a:prstClr val="white"/>
                </a:solidFill>
              </a:rPr>
              <a:t>Studied law at University of Bonn and then University of Berlin – switching to Philosophy in 1836</a:t>
            </a:r>
          </a:p>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400" dirty="0">
                <a:solidFill>
                  <a:prstClr val="white"/>
                </a:solidFill>
              </a:rPr>
              <a:t>Influenced by Hegelian scholars</a:t>
            </a:r>
          </a:p>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400" dirty="0">
                <a:solidFill>
                  <a:prstClr val="white"/>
                </a:solidFill>
              </a:rPr>
              <a:t>Completed doctorate in philosophy, 1841 </a:t>
            </a:r>
          </a:p>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400" dirty="0">
                <a:solidFill>
                  <a:prstClr val="white"/>
                </a:solidFill>
              </a:rPr>
              <a:t>Part of Bohemian social and intellectual movement</a:t>
            </a:r>
          </a:p>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400" dirty="0">
                <a:solidFill>
                  <a:prstClr val="white"/>
                </a:solidFill>
              </a:rPr>
              <a:t>Exiled from Prussia and German states under increasing conservativism of Kaiser Friedrich Wilhelm IV </a:t>
            </a:r>
          </a:p>
          <a:p>
            <a:pPr marL="285750" indent="-285750" algn="just">
              <a:buFont typeface="Arial" panose="020B0604020202020204" pitchFamily="34" charset="0"/>
              <a:buChar char="•"/>
            </a:pPr>
            <a:endParaRPr lang="en-GB" sz="1600" dirty="0">
              <a:solidFill>
                <a:prstClr val="white"/>
              </a:solidFill>
            </a:endParaRPr>
          </a:p>
        </p:txBody>
      </p:sp>
      <p:sp>
        <p:nvSpPr>
          <p:cNvPr id="6" name="TextBox 5"/>
          <p:cNvSpPr txBox="1"/>
          <p:nvPr/>
        </p:nvSpPr>
        <p:spPr>
          <a:xfrm>
            <a:off x="0" y="1"/>
            <a:ext cx="12192000" cy="1157918"/>
          </a:xfrm>
          <a:prstGeom prst="rect">
            <a:avLst/>
          </a:prstGeom>
          <a:noFill/>
        </p:spPr>
        <p:txBody>
          <a:bodyPr wrap="square" lIns="720000" tIns="360000" rIns="684000" bIns="360000" rtlCol="0">
            <a:spAutoFit/>
          </a:bodyPr>
          <a:lstStyle/>
          <a:p>
            <a:r>
              <a:rPr lang="en-GB" sz="2800" b="1" dirty="0">
                <a:solidFill>
                  <a:srgbClr val="FFFF00"/>
                </a:solidFill>
                <a:effectLst>
                  <a:outerShdw blurRad="38100" dist="38100" dir="2700000" algn="tl">
                    <a:srgbClr val="000000">
                      <a:alpha val="43137"/>
                    </a:srgbClr>
                  </a:outerShdw>
                </a:effectLst>
              </a:rPr>
              <a:t>3. Karl Marx: Young Hegelians</a:t>
            </a:r>
            <a:endParaRPr lang="en-GB" sz="2800" b="1" dirty="0">
              <a:solidFill>
                <a:srgbClr val="FFFF00"/>
              </a:solidFill>
              <a:effectLst>
                <a:outerShdw blurRad="38100" dist="38100" dir="2700000" algn="tl">
                  <a:srgbClr val="000000">
                    <a:alpha val="43137"/>
                  </a:srgbClr>
                </a:outerShdw>
              </a:effectLst>
              <a:latin typeface="Calibri Light" panose="020F0302020204030204"/>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48775" y="1"/>
            <a:ext cx="2943225" cy="4286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80373" y="3498254"/>
            <a:ext cx="1811628" cy="33597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9066727" y="4286250"/>
            <a:ext cx="1313646" cy="923330"/>
          </a:xfrm>
          <a:prstGeom prst="rect">
            <a:avLst/>
          </a:prstGeom>
        </p:spPr>
        <p:txBody>
          <a:bodyPr wrap="square">
            <a:spAutoFit/>
          </a:bodyPr>
          <a:lstStyle/>
          <a:p>
            <a:pPr algn="r"/>
            <a:r>
              <a:rPr lang="en-GB" dirty="0">
                <a:solidFill>
                  <a:prstClr val="white"/>
                </a:solidFill>
              </a:rPr>
              <a:t>Karl Marx (1818–1883) </a:t>
            </a:r>
          </a:p>
        </p:txBody>
      </p:sp>
    </p:spTree>
    <p:extLst>
      <p:ext uri="{BB962C8B-B14F-4D97-AF65-F5344CB8AC3E}">
        <p14:creationId xmlns:p14="http://schemas.microsoft.com/office/powerpoint/2010/main" val="91122027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7972023" cy="7221117"/>
          </a:xfrm>
          <a:prstGeom prst="rect">
            <a:avLst/>
          </a:prstGeom>
          <a:noFill/>
        </p:spPr>
        <p:txBody>
          <a:bodyPr wrap="square" lIns="720000" tIns="360000" rIns="720000" bIns="360000" rtlCol="0">
            <a:spAutoFit/>
          </a:bodyPr>
          <a:lstStyle/>
          <a:p>
            <a:pPr algn="ctr"/>
            <a:endParaRPr lang="en-GB" sz="1600" b="1" dirty="0">
              <a:solidFill>
                <a:prstClr val="white"/>
              </a:solidFill>
              <a:latin typeface="Calibri Light" panose="020F0302020204030204"/>
            </a:endParaRPr>
          </a:p>
          <a:p>
            <a:pPr marL="285750" indent="-285750" algn="just">
              <a:buFont typeface="Arial" panose="020B0604020202020204" pitchFamily="34" charset="0"/>
              <a:buChar char="•"/>
            </a:pPr>
            <a:endParaRPr lang="en-GB" sz="1600" dirty="0">
              <a:solidFill>
                <a:prstClr val="white"/>
              </a:solidFill>
            </a:endParaRPr>
          </a:p>
          <a:p>
            <a:pPr marL="285750" indent="-285750" algn="just">
              <a:buFont typeface="Arial" panose="020B0604020202020204" pitchFamily="34" charset="0"/>
              <a:buChar char="•"/>
            </a:pPr>
            <a:endParaRPr lang="en-GB" sz="1000" dirty="0">
              <a:solidFill>
                <a:prstClr val="white"/>
              </a:solidFill>
            </a:endParaRPr>
          </a:p>
          <a:p>
            <a:pPr marL="285750" indent="-285750" algn="just">
              <a:buFont typeface="Arial" panose="020B0604020202020204" pitchFamily="34" charset="0"/>
              <a:buChar char="•"/>
            </a:pPr>
            <a:r>
              <a:rPr lang="en-GB" sz="2200" dirty="0">
                <a:solidFill>
                  <a:prstClr val="white"/>
                </a:solidFill>
              </a:rPr>
              <a:t>In 1844 while both were living in Paris, Marx befriended (fellow Berlin alumnus) Friedrich Engels – the son of a wealthy industrialist</a:t>
            </a:r>
          </a:p>
          <a:p>
            <a:pPr marL="285750" indent="-285750" algn="just">
              <a:buFont typeface="Arial" panose="020B0604020202020204" pitchFamily="34" charset="0"/>
              <a:buChar char="•"/>
            </a:pPr>
            <a:endParaRPr lang="en-GB" sz="2200" dirty="0">
              <a:solidFill>
                <a:prstClr val="white"/>
              </a:solidFill>
            </a:endParaRPr>
          </a:p>
          <a:p>
            <a:pPr marL="285750" indent="-285750" algn="just">
              <a:buFont typeface="Arial" panose="020B0604020202020204" pitchFamily="34" charset="0"/>
              <a:buChar char="•"/>
            </a:pPr>
            <a:r>
              <a:rPr lang="en-GB" sz="2200" dirty="0">
                <a:solidFill>
                  <a:prstClr val="white"/>
                </a:solidFill>
              </a:rPr>
              <a:t>In 1845, Engels published </a:t>
            </a:r>
            <a:r>
              <a:rPr lang="en-GB" sz="2200" i="1" dirty="0">
                <a:solidFill>
                  <a:prstClr val="white"/>
                </a:solidFill>
              </a:rPr>
              <a:t>The Conditions of the Working Class in England – </a:t>
            </a:r>
            <a:r>
              <a:rPr lang="en-GB" sz="2200" dirty="0">
                <a:solidFill>
                  <a:prstClr val="white"/>
                </a:solidFill>
              </a:rPr>
              <a:t>account of Industrial Revolution Britain, based on time working for his father in Manchester</a:t>
            </a:r>
          </a:p>
          <a:p>
            <a:pPr marL="285750" indent="-285750" algn="just">
              <a:buFont typeface="Arial" panose="020B0604020202020204" pitchFamily="34" charset="0"/>
              <a:buChar char="•"/>
            </a:pPr>
            <a:endParaRPr lang="en-GB" sz="2200" dirty="0">
              <a:solidFill>
                <a:prstClr val="white"/>
              </a:solidFill>
            </a:endParaRPr>
          </a:p>
          <a:p>
            <a:pPr marL="285750" indent="-285750" algn="just">
              <a:buFont typeface="Arial" panose="020B0604020202020204" pitchFamily="34" charset="0"/>
              <a:buChar char="•"/>
            </a:pPr>
            <a:r>
              <a:rPr lang="en-GB" sz="2200" dirty="0">
                <a:solidFill>
                  <a:prstClr val="white"/>
                </a:solidFill>
              </a:rPr>
              <a:t>Marx and Engels involved in est. of Communist League (international association of workers)</a:t>
            </a:r>
          </a:p>
          <a:p>
            <a:pPr marL="285750" indent="-285750" algn="just">
              <a:buFont typeface="Arial" panose="020B0604020202020204" pitchFamily="34" charset="0"/>
              <a:buChar char="•"/>
            </a:pPr>
            <a:endParaRPr lang="en-GB" sz="2200" dirty="0">
              <a:solidFill>
                <a:prstClr val="white"/>
              </a:solidFill>
            </a:endParaRPr>
          </a:p>
          <a:p>
            <a:pPr marL="285750" indent="-285750" algn="just">
              <a:buFont typeface="Arial" panose="020B0604020202020204" pitchFamily="34" charset="0"/>
              <a:buChar char="•"/>
            </a:pPr>
            <a:r>
              <a:rPr lang="en-GB" sz="2200" dirty="0">
                <a:solidFill>
                  <a:prstClr val="white"/>
                </a:solidFill>
              </a:rPr>
              <a:t>In 1848, Marx and Engels published </a:t>
            </a:r>
            <a:r>
              <a:rPr lang="en-GB" sz="2200" i="1" dirty="0">
                <a:solidFill>
                  <a:prstClr val="white"/>
                </a:solidFill>
              </a:rPr>
              <a:t>The Communist Manifesto </a:t>
            </a:r>
            <a:r>
              <a:rPr lang="en-GB" sz="2200" dirty="0">
                <a:solidFill>
                  <a:prstClr val="white"/>
                </a:solidFill>
              </a:rPr>
              <a:t>in London – shortly before February Revolution in France, and swathe of more radical revolutions across Europe</a:t>
            </a:r>
          </a:p>
          <a:p>
            <a:pPr marL="285750" indent="-285750" algn="just">
              <a:buFont typeface="Arial" panose="020B0604020202020204" pitchFamily="34" charset="0"/>
              <a:buChar char="•"/>
            </a:pPr>
            <a:endParaRPr lang="en-GB" sz="1600" dirty="0">
              <a:solidFill>
                <a:prstClr val="white"/>
              </a:solidFill>
            </a:endParaRPr>
          </a:p>
        </p:txBody>
      </p:sp>
      <p:sp>
        <p:nvSpPr>
          <p:cNvPr id="6" name="TextBox 5"/>
          <p:cNvSpPr txBox="1"/>
          <p:nvPr/>
        </p:nvSpPr>
        <p:spPr>
          <a:xfrm>
            <a:off x="0" y="5769"/>
            <a:ext cx="10668001" cy="1157918"/>
          </a:xfrm>
          <a:prstGeom prst="rect">
            <a:avLst/>
          </a:prstGeom>
          <a:noFill/>
        </p:spPr>
        <p:txBody>
          <a:bodyPr wrap="square" lIns="720000" tIns="360000" rIns="360000" bIns="360000" rtlCol="0">
            <a:spAutoFit/>
          </a:bodyPr>
          <a:lstStyle/>
          <a:p>
            <a:r>
              <a:rPr lang="en-GB" sz="2800" b="1" dirty="0">
                <a:solidFill>
                  <a:srgbClr val="FFFF00"/>
                </a:solidFill>
                <a:effectLst>
                  <a:outerShdw blurRad="38100" dist="38100" dir="2700000" algn="tl">
                    <a:srgbClr val="000000">
                      <a:alpha val="43137"/>
                    </a:srgbClr>
                  </a:outerShdw>
                </a:effectLst>
              </a:rPr>
              <a:t>3. Karl Marx: Friedrich Engels</a:t>
            </a:r>
            <a:endParaRPr lang="en-GB" sz="2800" b="1" dirty="0">
              <a:solidFill>
                <a:srgbClr val="FFFF00"/>
              </a:solidFill>
              <a:effectLst>
                <a:outerShdw blurRad="38100" dist="38100" dir="2700000" algn="tl">
                  <a:srgbClr val="000000">
                    <a:alpha val="43137"/>
                  </a:srgbClr>
                </a:outerShdw>
              </a:effectLst>
              <a:latin typeface="Calibri Light" panose="020F0302020204030204"/>
            </a:endParaRPr>
          </a:p>
        </p:txBody>
      </p:sp>
      <p:pic>
        <p:nvPicPr>
          <p:cNvPr id="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435661" y="218941"/>
            <a:ext cx="3756339" cy="22538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78897" y="4237148"/>
            <a:ext cx="3376730" cy="26208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303097" y="1966258"/>
            <a:ext cx="1888901" cy="29435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8435662" y="2664784"/>
            <a:ext cx="1481976" cy="945773"/>
          </a:xfrm>
          <a:prstGeom prst="rect">
            <a:avLst/>
          </a:prstGeom>
        </p:spPr>
        <p:txBody>
          <a:bodyPr wrap="square">
            <a:spAutoFit/>
          </a:bodyPr>
          <a:lstStyle/>
          <a:p>
            <a:pPr algn="ctr"/>
            <a:r>
              <a:rPr lang="en-GB" b="1" dirty="0">
                <a:solidFill>
                  <a:prstClr val="white"/>
                </a:solidFill>
              </a:rPr>
              <a:t>Friedrich Engels (1820–1895) </a:t>
            </a:r>
          </a:p>
        </p:txBody>
      </p:sp>
    </p:spTree>
    <p:extLst>
      <p:ext uri="{BB962C8B-B14F-4D97-AF65-F5344CB8AC3E}">
        <p14:creationId xmlns:p14="http://schemas.microsoft.com/office/powerpoint/2010/main" val="355752847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7021062"/>
          </a:xfrm>
          <a:prstGeom prst="rect">
            <a:avLst/>
          </a:prstGeom>
          <a:noFill/>
        </p:spPr>
        <p:txBody>
          <a:bodyPr wrap="square" lIns="720000" tIns="360000" rIns="720000" bIns="360000" rtlCol="0">
            <a:spAutoFit/>
          </a:bodyPr>
          <a:lstStyle/>
          <a:p>
            <a:pPr algn="ctr"/>
            <a:endParaRPr lang="en-GB" sz="1600" b="1" dirty="0">
              <a:solidFill>
                <a:prstClr val="white"/>
              </a:solidFill>
              <a:latin typeface="Calibri Light" panose="020F0302020204030204"/>
            </a:endParaRPr>
          </a:p>
          <a:p>
            <a:pPr marL="285750" indent="-285750" algn="just">
              <a:buFont typeface="Arial" panose="020B0604020202020204" pitchFamily="34" charset="0"/>
              <a:buChar char="•"/>
            </a:pPr>
            <a:endParaRPr lang="en-GB" sz="1600" dirty="0">
              <a:solidFill>
                <a:prstClr val="white"/>
              </a:solidFill>
            </a:endParaRPr>
          </a:p>
          <a:p>
            <a:pPr algn="just"/>
            <a:endParaRPr lang="en-GB" sz="900" dirty="0">
              <a:solidFill>
                <a:prstClr val="white"/>
              </a:solidFill>
            </a:endParaRPr>
          </a:p>
          <a:p>
            <a:pPr algn="just"/>
            <a:r>
              <a:rPr lang="en-GB" sz="4000" dirty="0">
                <a:solidFill>
                  <a:prstClr val="white"/>
                </a:solidFill>
              </a:rPr>
              <a:t>“</a:t>
            </a:r>
            <a:r>
              <a:rPr lang="en-GB" sz="4000" b="1" dirty="0">
                <a:solidFill>
                  <a:prstClr val="white"/>
                </a:solidFill>
              </a:rPr>
              <a:t>The history of all hitherto existing society is the history of </a:t>
            </a:r>
            <a:r>
              <a:rPr lang="en-GB" sz="4000" b="1" dirty="0">
                <a:solidFill>
                  <a:srgbClr val="FFFF00"/>
                </a:solidFill>
              </a:rPr>
              <a:t>class struggles</a:t>
            </a:r>
            <a:r>
              <a:rPr lang="en-GB" sz="4000" dirty="0">
                <a:solidFill>
                  <a:prstClr val="white"/>
                </a:solidFill>
              </a:rPr>
              <a:t>. </a:t>
            </a:r>
            <a:r>
              <a:rPr lang="en-GB" sz="4000" dirty="0">
                <a:solidFill>
                  <a:srgbClr val="FF3399"/>
                </a:solidFill>
              </a:rPr>
              <a:t>Freeman and slave</a:t>
            </a:r>
            <a:r>
              <a:rPr lang="en-GB" sz="4000" dirty="0">
                <a:solidFill>
                  <a:prstClr val="white"/>
                </a:solidFill>
              </a:rPr>
              <a:t>, </a:t>
            </a:r>
            <a:r>
              <a:rPr lang="en-GB" sz="4000" dirty="0">
                <a:solidFill>
                  <a:srgbClr val="70AD47"/>
                </a:solidFill>
              </a:rPr>
              <a:t>patrician and plebeian</a:t>
            </a:r>
            <a:r>
              <a:rPr lang="en-GB" sz="4000" dirty="0">
                <a:solidFill>
                  <a:prstClr val="white"/>
                </a:solidFill>
              </a:rPr>
              <a:t>, </a:t>
            </a:r>
            <a:r>
              <a:rPr lang="en-GB" sz="4000" dirty="0">
                <a:solidFill>
                  <a:srgbClr val="FF0000"/>
                </a:solidFill>
              </a:rPr>
              <a:t>lord and serf</a:t>
            </a:r>
            <a:r>
              <a:rPr lang="en-GB" sz="4000" dirty="0">
                <a:solidFill>
                  <a:prstClr val="white"/>
                </a:solidFill>
              </a:rPr>
              <a:t>, </a:t>
            </a:r>
            <a:r>
              <a:rPr lang="en-GB" sz="4000" dirty="0">
                <a:solidFill>
                  <a:srgbClr val="00FFFF"/>
                </a:solidFill>
              </a:rPr>
              <a:t>guild-master and oppressed</a:t>
            </a:r>
            <a:r>
              <a:rPr lang="en-GB" sz="4000" dirty="0">
                <a:solidFill>
                  <a:prstClr val="white"/>
                </a:solidFill>
              </a:rPr>
              <a:t>, stood in </a:t>
            </a:r>
            <a:r>
              <a:rPr lang="en-GB" sz="4000" b="1" dirty="0">
                <a:solidFill>
                  <a:srgbClr val="FFFF00"/>
                </a:solidFill>
              </a:rPr>
              <a:t>constant opposition </a:t>
            </a:r>
            <a:r>
              <a:rPr lang="en-GB" sz="4000" dirty="0">
                <a:solidFill>
                  <a:prstClr val="white"/>
                </a:solidFill>
              </a:rPr>
              <a:t>to one another, carried on an uninterrupted – now hidden, now open – fight that </a:t>
            </a:r>
            <a:r>
              <a:rPr lang="en-GB" sz="4000" i="1" dirty="0">
                <a:solidFill>
                  <a:prstClr val="white"/>
                </a:solidFill>
              </a:rPr>
              <a:t>each time ended either in a revolutionary reconstitution of society at large or in the common ruin of contending classes.</a:t>
            </a:r>
            <a:r>
              <a:rPr lang="en-GB" sz="4000" dirty="0">
                <a:solidFill>
                  <a:prstClr val="white"/>
                </a:solidFill>
              </a:rPr>
              <a:t>”</a:t>
            </a:r>
          </a:p>
          <a:p>
            <a:pPr marL="571500" indent="-571500" algn="r">
              <a:buFontTx/>
              <a:buChar char="-"/>
            </a:pPr>
            <a:r>
              <a:rPr lang="en-GB" sz="2400" b="1" dirty="0">
                <a:solidFill>
                  <a:prstClr val="white"/>
                </a:solidFill>
              </a:rPr>
              <a:t>Opening lines of </a:t>
            </a:r>
            <a:r>
              <a:rPr lang="en-GB" sz="2400" b="1" i="1" dirty="0">
                <a:solidFill>
                  <a:prstClr val="white"/>
                </a:solidFill>
              </a:rPr>
              <a:t>Communist Manifesto</a:t>
            </a:r>
          </a:p>
          <a:p>
            <a:pPr algn="r"/>
            <a:r>
              <a:rPr lang="en-GB" sz="2400" b="1" i="1" dirty="0">
                <a:solidFill>
                  <a:prstClr val="white"/>
                </a:solidFill>
              </a:rPr>
              <a:t> </a:t>
            </a:r>
            <a:endParaRPr lang="en-GB" sz="2400" dirty="0">
              <a:solidFill>
                <a:prstClr val="white"/>
              </a:solidFill>
            </a:endParaRPr>
          </a:p>
        </p:txBody>
      </p:sp>
      <p:sp>
        <p:nvSpPr>
          <p:cNvPr id="6" name="TextBox 5"/>
          <p:cNvSpPr txBox="1"/>
          <p:nvPr/>
        </p:nvSpPr>
        <p:spPr>
          <a:xfrm>
            <a:off x="1524000" y="5769"/>
            <a:ext cx="9144001" cy="1157918"/>
          </a:xfrm>
          <a:prstGeom prst="rect">
            <a:avLst/>
          </a:prstGeom>
          <a:noFill/>
        </p:spPr>
        <p:txBody>
          <a:bodyPr wrap="square" lIns="360000" tIns="360000" rIns="360000" bIns="360000" rtlCol="0">
            <a:spAutoFit/>
          </a:bodyPr>
          <a:lstStyle/>
          <a:p>
            <a:pPr algn="ctr"/>
            <a:r>
              <a:rPr lang="en-GB" sz="2800" b="1" dirty="0">
                <a:solidFill>
                  <a:srgbClr val="FFFF00"/>
                </a:solidFill>
                <a:effectLst>
                  <a:outerShdw blurRad="38100" dist="38100" dir="2700000" algn="tl">
                    <a:srgbClr val="000000">
                      <a:alpha val="43137"/>
                    </a:srgbClr>
                  </a:outerShdw>
                </a:effectLst>
              </a:rPr>
              <a:t>3. Karl Marx: Communist Manifesto</a:t>
            </a:r>
            <a:endParaRPr lang="en-GB" sz="2800" b="1" dirty="0">
              <a:solidFill>
                <a:srgbClr val="FFFF00"/>
              </a:solidFill>
              <a:effectLst>
                <a:outerShdw blurRad="38100" dist="38100" dir="2700000" algn="tl">
                  <a:srgbClr val="000000">
                    <a:alpha val="43137"/>
                  </a:srgbClr>
                </a:outerShdw>
              </a:effectLst>
              <a:latin typeface="Calibri Light" panose="020F0302020204030204"/>
            </a:endParaRPr>
          </a:p>
        </p:txBody>
      </p:sp>
    </p:spTree>
    <p:extLst>
      <p:ext uri="{BB962C8B-B14F-4D97-AF65-F5344CB8AC3E}">
        <p14:creationId xmlns:p14="http://schemas.microsoft.com/office/powerpoint/2010/main" val="348870897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8839192" cy="6759452"/>
          </a:xfrm>
          <a:prstGeom prst="rect">
            <a:avLst/>
          </a:prstGeom>
          <a:noFill/>
        </p:spPr>
        <p:txBody>
          <a:bodyPr wrap="square" lIns="720000" tIns="360000" rIns="720000" bIns="360000" rtlCol="0">
            <a:spAutoFit/>
          </a:bodyPr>
          <a:lstStyle/>
          <a:p>
            <a:pPr algn="ctr"/>
            <a:endParaRPr lang="en-GB" sz="1600" b="1" dirty="0">
              <a:solidFill>
                <a:prstClr val="white"/>
              </a:solidFill>
              <a:latin typeface="Calibri Light" panose="020F0302020204030204"/>
            </a:endParaRPr>
          </a:p>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400" dirty="0">
                <a:solidFill>
                  <a:prstClr val="white"/>
                </a:solidFill>
              </a:rPr>
              <a:t>Suppression of 1848 revolutions saw Marx and Engels exiled to London</a:t>
            </a:r>
          </a:p>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400" dirty="0">
                <a:solidFill>
                  <a:prstClr val="white"/>
                </a:solidFill>
              </a:rPr>
              <a:t>Marx worked as European correspondent for </a:t>
            </a:r>
            <a:r>
              <a:rPr lang="en-GB" sz="2400" i="1" dirty="0">
                <a:solidFill>
                  <a:prstClr val="white"/>
                </a:solidFill>
              </a:rPr>
              <a:t>New York Tribune</a:t>
            </a:r>
          </a:p>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400" dirty="0">
                <a:solidFill>
                  <a:prstClr val="white"/>
                </a:solidFill>
              </a:rPr>
              <a:t>Engels acted as patron for Marx’s key philosophical works:</a:t>
            </a:r>
          </a:p>
          <a:p>
            <a:pPr marL="914400" lvl="1" indent="-457200" algn="just">
              <a:buFontTx/>
              <a:buChar char="-"/>
            </a:pPr>
            <a:r>
              <a:rPr lang="en-GB" sz="2400" i="1" dirty="0">
                <a:solidFill>
                  <a:prstClr val="white"/>
                </a:solidFill>
              </a:rPr>
              <a:t>The Class Struggles in France </a:t>
            </a:r>
            <a:r>
              <a:rPr lang="en-GB" sz="2400" dirty="0">
                <a:solidFill>
                  <a:prstClr val="white"/>
                </a:solidFill>
              </a:rPr>
              <a:t>(1850)</a:t>
            </a:r>
            <a:endParaRPr lang="en-GB" sz="2400" i="1" dirty="0">
              <a:solidFill>
                <a:prstClr val="white"/>
              </a:solidFill>
            </a:endParaRPr>
          </a:p>
          <a:p>
            <a:pPr marL="914400" lvl="1" indent="-457200" algn="just">
              <a:buFontTx/>
              <a:buChar char="-"/>
            </a:pPr>
            <a:r>
              <a:rPr lang="en-GB" sz="2400" i="1" dirty="0">
                <a:solidFill>
                  <a:prstClr val="white"/>
                </a:solidFill>
              </a:rPr>
              <a:t>The Eighteenth Brumaire of Napoleon Bonaparte </a:t>
            </a:r>
            <a:r>
              <a:rPr lang="en-GB" sz="2400" dirty="0">
                <a:solidFill>
                  <a:prstClr val="white"/>
                </a:solidFill>
              </a:rPr>
              <a:t>(1852)</a:t>
            </a:r>
            <a:endParaRPr lang="en-GB" sz="2400" i="1" dirty="0">
              <a:solidFill>
                <a:prstClr val="white"/>
              </a:solidFill>
            </a:endParaRPr>
          </a:p>
          <a:p>
            <a:pPr marL="914400" lvl="1" indent="-457200" algn="just">
              <a:buFontTx/>
              <a:buChar char="-"/>
            </a:pPr>
            <a:r>
              <a:rPr lang="en-GB" sz="2400" i="1" dirty="0">
                <a:solidFill>
                  <a:prstClr val="white"/>
                </a:solidFill>
              </a:rPr>
              <a:t>A Contribution to a Critique of Political Economy </a:t>
            </a:r>
            <a:r>
              <a:rPr lang="en-GB" sz="2400" dirty="0">
                <a:solidFill>
                  <a:prstClr val="white"/>
                </a:solidFill>
              </a:rPr>
              <a:t>(1859)</a:t>
            </a:r>
            <a:endParaRPr lang="en-GB" sz="2400" i="1" dirty="0">
              <a:solidFill>
                <a:prstClr val="white"/>
              </a:solidFill>
            </a:endParaRPr>
          </a:p>
          <a:p>
            <a:pPr marL="914400" lvl="1" indent="-457200" algn="just">
              <a:buFontTx/>
              <a:buChar char="-"/>
            </a:pPr>
            <a:r>
              <a:rPr lang="en-GB" sz="2400" i="1" dirty="0">
                <a:solidFill>
                  <a:prstClr val="white"/>
                </a:solidFill>
              </a:rPr>
              <a:t>Capital </a:t>
            </a:r>
            <a:r>
              <a:rPr lang="en-GB" sz="2400" dirty="0">
                <a:solidFill>
                  <a:prstClr val="white"/>
                </a:solidFill>
              </a:rPr>
              <a:t>[</a:t>
            </a:r>
            <a:r>
              <a:rPr lang="en-GB" sz="2400" i="1" dirty="0">
                <a:solidFill>
                  <a:prstClr val="white"/>
                </a:solidFill>
              </a:rPr>
              <a:t>Das </a:t>
            </a:r>
            <a:r>
              <a:rPr lang="en-GB" sz="2400" i="1" dirty="0" err="1">
                <a:solidFill>
                  <a:prstClr val="white"/>
                </a:solidFill>
              </a:rPr>
              <a:t>Kapital</a:t>
            </a:r>
            <a:r>
              <a:rPr lang="en-GB" sz="2400" dirty="0">
                <a:solidFill>
                  <a:prstClr val="white"/>
                </a:solidFill>
              </a:rPr>
              <a:t>] ( 3 vols. 1867, 1885, 1893)</a:t>
            </a:r>
          </a:p>
          <a:p>
            <a:pPr marL="285750" indent="-285750" algn="just">
              <a:buFont typeface="Arial" panose="020B0604020202020204" pitchFamily="34" charset="0"/>
              <a:buChar char="•"/>
            </a:pPr>
            <a:endParaRPr lang="en-GB" sz="1600" dirty="0">
              <a:solidFill>
                <a:prstClr val="white"/>
              </a:solidFill>
            </a:endParaRPr>
          </a:p>
        </p:txBody>
      </p:sp>
      <p:sp>
        <p:nvSpPr>
          <p:cNvPr id="6" name="TextBox 5"/>
          <p:cNvSpPr txBox="1"/>
          <p:nvPr/>
        </p:nvSpPr>
        <p:spPr>
          <a:xfrm>
            <a:off x="0" y="1"/>
            <a:ext cx="10668001" cy="1157918"/>
          </a:xfrm>
          <a:prstGeom prst="rect">
            <a:avLst/>
          </a:prstGeom>
          <a:noFill/>
        </p:spPr>
        <p:txBody>
          <a:bodyPr wrap="square" lIns="720000" tIns="360000" rIns="360000" bIns="360000" rtlCol="0">
            <a:spAutoFit/>
          </a:bodyPr>
          <a:lstStyle/>
          <a:p>
            <a:r>
              <a:rPr lang="en-GB" sz="2800" b="1" dirty="0">
                <a:solidFill>
                  <a:srgbClr val="FFFF00"/>
                </a:solidFill>
                <a:effectLst>
                  <a:outerShdw blurRad="38100" dist="38100" dir="2700000" algn="tl">
                    <a:srgbClr val="000000">
                      <a:alpha val="43137"/>
                    </a:srgbClr>
                  </a:outerShdw>
                </a:effectLst>
              </a:rPr>
              <a:t>3. Karl Marx: post-Manifesto</a:t>
            </a:r>
            <a:endParaRPr lang="en-GB" sz="2800" b="1" dirty="0">
              <a:solidFill>
                <a:srgbClr val="FFFF00"/>
              </a:solidFill>
              <a:effectLst>
                <a:outerShdw blurRad="38100" dist="38100" dir="2700000" algn="tl">
                  <a:srgbClr val="000000">
                    <a:alpha val="43137"/>
                  </a:srgbClr>
                </a:outerShdw>
              </a:effectLst>
              <a:latin typeface="Calibri Light" panose="020F0302020204030204"/>
            </a:endParaRP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76574" y="0"/>
            <a:ext cx="3215425" cy="4488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199516" y="3869274"/>
            <a:ext cx="1992484" cy="29887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8693239" y="4596192"/>
            <a:ext cx="1506277" cy="1815882"/>
          </a:xfrm>
          <a:prstGeom prst="rect">
            <a:avLst/>
          </a:prstGeom>
          <a:noFill/>
        </p:spPr>
        <p:txBody>
          <a:bodyPr wrap="square" rtlCol="0">
            <a:spAutoFit/>
          </a:bodyPr>
          <a:lstStyle/>
          <a:p>
            <a:pPr algn="r"/>
            <a:r>
              <a:rPr lang="en-GB" sz="1400" dirty="0">
                <a:solidFill>
                  <a:prstClr val="white"/>
                </a:solidFill>
              </a:rPr>
              <a:t>Marx and Engels  with Marx’s daughters Jenny Caroline, Jenny Julia Eleanor, and Jenny Laura in London, May 1864 </a:t>
            </a:r>
          </a:p>
        </p:txBody>
      </p:sp>
    </p:spTree>
    <p:extLst>
      <p:ext uri="{BB962C8B-B14F-4D97-AF65-F5344CB8AC3E}">
        <p14:creationId xmlns:p14="http://schemas.microsoft.com/office/powerpoint/2010/main" val="78769496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6697897"/>
          </a:xfrm>
          <a:prstGeom prst="rect">
            <a:avLst/>
          </a:prstGeom>
          <a:noFill/>
        </p:spPr>
        <p:txBody>
          <a:bodyPr wrap="square" lIns="720000" tIns="360000" rIns="720000" bIns="360000" rtlCol="0">
            <a:spAutoFit/>
          </a:bodyPr>
          <a:lstStyle/>
          <a:p>
            <a:r>
              <a:rPr lang="en-GB" sz="2800" b="1" dirty="0">
                <a:solidFill>
                  <a:srgbClr val="FFFF00"/>
                </a:solidFill>
                <a:effectLst>
                  <a:outerShdw blurRad="38100" dist="38100" dir="2700000" algn="tl">
                    <a:srgbClr val="000000">
                      <a:alpha val="43137"/>
                    </a:srgbClr>
                  </a:outerShdw>
                </a:effectLst>
              </a:rPr>
              <a:t>3. Karl Marx: Key concepts</a:t>
            </a:r>
          </a:p>
          <a:p>
            <a:pPr marL="342900" indent="-342900">
              <a:buFont typeface="Arial" panose="020B0604020202020204" pitchFamily="34" charset="0"/>
              <a:buChar char="•"/>
            </a:pPr>
            <a:endParaRPr lang="en-GB" sz="2400" b="1" dirty="0">
              <a:solidFill>
                <a:prstClr val="white"/>
              </a:solidFill>
            </a:endParaRPr>
          </a:p>
          <a:p>
            <a:r>
              <a:rPr lang="en-GB" sz="2400" b="1" dirty="0">
                <a:solidFill>
                  <a:srgbClr val="FFFF00"/>
                </a:solidFill>
              </a:rPr>
              <a:t>Dialectics: </a:t>
            </a:r>
            <a:r>
              <a:rPr lang="en-GB" sz="2400" dirty="0">
                <a:solidFill>
                  <a:prstClr val="white"/>
                </a:solidFill>
              </a:rPr>
              <a:t>history as continuous and inevitable struggle between class interests</a:t>
            </a:r>
            <a:r>
              <a:rPr lang="en-GB" sz="2400" b="1" i="1" dirty="0">
                <a:solidFill>
                  <a:prstClr val="white"/>
                </a:solidFill>
              </a:rPr>
              <a:t> </a:t>
            </a:r>
          </a:p>
          <a:p>
            <a:pPr marL="342900" indent="-342900">
              <a:buFont typeface="Arial" panose="020B0604020202020204" pitchFamily="34" charset="0"/>
              <a:buChar char="•"/>
            </a:pPr>
            <a:endParaRPr lang="en-GB" sz="2400" b="1" i="1" dirty="0">
              <a:solidFill>
                <a:prstClr val="white"/>
              </a:solidFill>
            </a:endParaRPr>
          </a:p>
          <a:p>
            <a:r>
              <a:rPr lang="en-GB" sz="2400" b="1" dirty="0">
                <a:solidFill>
                  <a:srgbClr val="FFFF00"/>
                </a:solidFill>
              </a:rPr>
              <a:t>Materialism: </a:t>
            </a:r>
            <a:r>
              <a:rPr lang="en-GB" sz="2400" dirty="0">
                <a:solidFill>
                  <a:prstClr val="white"/>
                </a:solidFill>
              </a:rPr>
              <a:t>history as being rooted within the material conditions of a society’s means of production</a:t>
            </a:r>
            <a:endParaRPr lang="en-GB" sz="2400" b="1" dirty="0">
              <a:solidFill>
                <a:prstClr val="white"/>
              </a:solidFill>
            </a:endParaRPr>
          </a:p>
          <a:p>
            <a:pPr marL="342900" indent="-342900">
              <a:buFont typeface="Arial" panose="020B0604020202020204" pitchFamily="34" charset="0"/>
              <a:buChar char="•"/>
            </a:pPr>
            <a:endParaRPr lang="en-GB" sz="2400" b="1" dirty="0">
              <a:solidFill>
                <a:prstClr val="white"/>
              </a:solidFill>
            </a:endParaRPr>
          </a:p>
          <a:p>
            <a:r>
              <a:rPr lang="en-GB" sz="2400" b="1" dirty="0">
                <a:solidFill>
                  <a:srgbClr val="FFFF00"/>
                </a:solidFill>
              </a:rPr>
              <a:t>Class consciousness: </a:t>
            </a:r>
            <a:r>
              <a:rPr lang="en-GB" sz="2400" dirty="0">
                <a:solidFill>
                  <a:prstClr val="white"/>
                </a:solidFill>
              </a:rPr>
              <a:t>understanding, and willingness to act upon, material interests of one’s own social class (in contradistinction to holding </a:t>
            </a:r>
            <a:r>
              <a:rPr lang="en-GB" sz="2400" b="1" dirty="0">
                <a:solidFill>
                  <a:prstClr val="white"/>
                </a:solidFill>
              </a:rPr>
              <a:t>‘false consciousness’</a:t>
            </a:r>
            <a:r>
              <a:rPr lang="en-GB" sz="2400" dirty="0">
                <a:solidFill>
                  <a:prstClr val="white"/>
                </a:solidFill>
              </a:rPr>
              <a:t>)</a:t>
            </a:r>
          </a:p>
          <a:p>
            <a:endParaRPr lang="en-GB" sz="2400" b="1" dirty="0">
              <a:solidFill>
                <a:prstClr val="white"/>
              </a:solidFill>
            </a:endParaRPr>
          </a:p>
          <a:p>
            <a:r>
              <a:rPr lang="en-GB" sz="2400" b="1" dirty="0">
                <a:solidFill>
                  <a:srgbClr val="4472C4"/>
                </a:solidFill>
              </a:rPr>
              <a:t>Base:  </a:t>
            </a:r>
            <a:r>
              <a:rPr lang="en-GB" sz="2400" dirty="0">
                <a:solidFill>
                  <a:prstClr val="white"/>
                </a:solidFill>
              </a:rPr>
              <a:t>a society’s means and relations of production</a:t>
            </a:r>
          </a:p>
          <a:p>
            <a:r>
              <a:rPr lang="en-GB" sz="2400" b="1" dirty="0">
                <a:solidFill>
                  <a:srgbClr val="FF0000"/>
                </a:solidFill>
              </a:rPr>
              <a:t>Superstructure: </a:t>
            </a:r>
            <a:r>
              <a:rPr lang="en-GB" sz="2400" dirty="0">
                <a:solidFill>
                  <a:prstClr val="white"/>
                </a:solidFill>
              </a:rPr>
              <a:t>ideological realm which exceeds material means/relations of production (e.g. culture, politics)</a:t>
            </a:r>
            <a:endParaRPr lang="en-GB" sz="2400" b="1" dirty="0">
              <a:solidFill>
                <a:prstClr val="white"/>
              </a:solidFill>
            </a:endParaRPr>
          </a:p>
          <a:p>
            <a:pPr marL="342900" indent="-342900">
              <a:buFont typeface="Arial" panose="020B0604020202020204" pitchFamily="34" charset="0"/>
              <a:buChar char="•"/>
            </a:pPr>
            <a:endParaRPr lang="en-GB" sz="2400" b="1" dirty="0">
              <a:solidFill>
                <a:prstClr val="white"/>
              </a:solidFill>
            </a:endParaRPr>
          </a:p>
          <a:p>
            <a:r>
              <a:rPr lang="en-GB" sz="2400" b="1" dirty="0">
                <a:solidFill>
                  <a:srgbClr val="FFFF00"/>
                </a:solidFill>
              </a:rPr>
              <a:t>Commodity Fetishism: </a:t>
            </a:r>
            <a:r>
              <a:rPr lang="en-GB" sz="2400" dirty="0">
                <a:solidFill>
                  <a:prstClr val="white"/>
                </a:solidFill>
              </a:rPr>
              <a:t>socially-produced (and often illusory) ‘commodity value’ placed on goods and products – not necessarily consistent with ‘use value’ </a:t>
            </a:r>
          </a:p>
        </p:txBody>
      </p:sp>
    </p:spTree>
    <p:extLst>
      <p:ext uri="{BB962C8B-B14F-4D97-AF65-F5344CB8AC3E}">
        <p14:creationId xmlns:p14="http://schemas.microsoft.com/office/powerpoint/2010/main" val="129406153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5343680"/>
          </a:xfrm>
          <a:prstGeom prst="rect">
            <a:avLst/>
          </a:prstGeom>
          <a:noFill/>
        </p:spPr>
        <p:txBody>
          <a:bodyPr wrap="square" lIns="720000" tIns="360000" rIns="720000" bIns="360000" rtlCol="0">
            <a:spAutoFit/>
          </a:bodyPr>
          <a:lstStyle/>
          <a:p>
            <a:pPr algn="ctr"/>
            <a:endParaRPr lang="en-GB" sz="1600" b="1" dirty="0">
              <a:solidFill>
                <a:prstClr val="white"/>
              </a:solidFill>
              <a:latin typeface="Calibri Light" panose="020F0302020204030204"/>
            </a:endParaRPr>
          </a:p>
          <a:p>
            <a:pPr marL="285750" indent="-285750" algn="just">
              <a:buFont typeface="Arial" panose="020B0604020202020204" pitchFamily="34" charset="0"/>
              <a:buChar char="•"/>
            </a:pPr>
            <a:endParaRPr lang="en-GB" sz="1600" dirty="0">
              <a:solidFill>
                <a:prstClr val="white"/>
              </a:solidFill>
            </a:endParaRPr>
          </a:p>
          <a:p>
            <a:pPr algn="just"/>
            <a:endParaRPr lang="en-GB" sz="1600" dirty="0">
              <a:solidFill>
                <a:prstClr val="white"/>
              </a:solidFill>
            </a:endParaRPr>
          </a:p>
          <a:p>
            <a:pPr marL="285750" indent="-285750" algn="just">
              <a:buFont typeface="Arial" panose="020B0604020202020204" pitchFamily="34" charset="0"/>
              <a:buChar char="•"/>
            </a:pPr>
            <a:r>
              <a:rPr lang="en-GB" sz="2800" dirty="0">
                <a:solidFill>
                  <a:prstClr val="white"/>
                </a:solidFill>
              </a:rPr>
              <a:t>Marx’s philosophy of history underpinned the  ideology – and history-writing – of the 1917 Bolshevist Revolution, plus that of other Communist regimes</a:t>
            </a:r>
          </a:p>
          <a:p>
            <a:pPr marL="285750" indent="-285750" algn="just">
              <a:buFont typeface="Arial" panose="020B0604020202020204" pitchFamily="34" charset="0"/>
              <a:buChar char="•"/>
            </a:pPr>
            <a:endParaRPr lang="en-GB" sz="2800" dirty="0">
              <a:solidFill>
                <a:prstClr val="white"/>
              </a:solidFill>
            </a:endParaRPr>
          </a:p>
          <a:p>
            <a:pPr marL="285750" indent="-285750" algn="just">
              <a:buFont typeface="Arial" panose="020B0604020202020204" pitchFamily="34" charset="0"/>
              <a:buChar char="•"/>
            </a:pPr>
            <a:r>
              <a:rPr lang="en-GB" sz="2800" dirty="0">
                <a:solidFill>
                  <a:prstClr val="white"/>
                </a:solidFill>
              </a:rPr>
              <a:t>Marx’s ideas also influence broad range of scholarly approaches within non-Communist world – of which we will concentrate on two important branches of historical scholarship that were forged in 20</a:t>
            </a:r>
            <a:r>
              <a:rPr lang="en-GB" sz="2800" baseline="30000" dirty="0">
                <a:solidFill>
                  <a:prstClr val="white"/>
                </a:solidFill>
              </a:rPr>
              <a:t>th</a:t>
            </a:r>
            <a:r>
              <a:rPr lang="en-GB" sz="2800" dirty="0">
                <a:solidFill>
                  <a:prstClr val="white"/>
                </a:solidFill>
              </a:rPr>
              <a:t>-century </a:t>
            </a:r>
            <a:r>
              <a:rPr lang="en-GB" sz="2800" dirty="0" smtClean="0">
                <a:solidFill>
                  <a:prstClr val="white"/>
                </a:solidFill>
              </a:rPr>
              <a:t>Britain: </a:t>
            </a:r>
            <a:r>
              <a:rPr lang="en-GB" sz="2800" dirty="0" smtClean="0">
                <a:solidFill>
                  <a:srgbClr val="FFFF00"/>
                </a:solidFill>
              </a:rPr>
              <a:t>social history </a:t>
            </a:r>
            <a:r>
              <a:rPr lang="en-GB" sz="2800" dirty="0" smtClean="0"/>
              <a:t>and </a:t>
            </a:r>
            <a:r>
              <a:rPr lang="en-GB" sz="2800" dirty="0" smtClean="0">
                <a:solidFill>
                  <a:srgbClr val="FFFF00"/>
                </a:solidFill>
              </a:rPr>
              <a:t>cultural studies</a:t>
            </a:r>
            <a:endParaRPr lang="en-GB" sz="2800" dirty="0">
              <a:solidFill>
                <a:prstClr val="white"/>
              </a:solidFill>
            </a:endParaRPr>
          </a:p>
          <a:p>
            <a:pPr algn="just"/>
            <a:endParaRPr lang="en-GB" sz="2800" dirty="0">
              <a:solidFill>
                <a:prstClr val="white"/>
              </a:solidFill>
            </a:endParaRPr>
          </a:p>
        </p:txBody>
      </p:sp>
      <p:sp>
        <p:nvSpPr>
          <p:cNvPr id="6" name="TextBox 5"/>
          <p:cNvSpPr txBox="1"/>
          <p:nvPr/>
        </p:nvSpPr>
        <p:spPr>
          <a:xfrm>
            <a:off x="0" y="5769"/>
            <a:ext cx="12192000" cy="1157918"/>
          </a:xfrm>
          <a:prstGeom prst="rect">
            <a:avLst/>
          </a:prstGeom>
          <a:noFill/>
        </p:spPr>
        <p:txBody>
          <a:bodyPr wrap="square" lIns="720000" tIns="360000" rIns="360000" bIns="360000" rtlCol="0">
            <a:spAutoFit/>
          </a:bodyPr>
          <a:lstStyle/>
          <a:p>
            <a:r>
              <a:rPr lang="en-GB" sz="2800" b="1" dirty="0">
                <a:solidFill>
                  <a:srgbClr val="FFFF00"/>
                </a:solidFill>
                <a:effectLst>
                  <a:outerShdw blurRad="38100" dist="38100" dir="2700000" algn="tl">
                    <a:srgbClr val="000000">
                      <a:alpha val="43137"/>
                    </a:srgbClr>
                  </a:outerShdw>
                </a:effectLst>
              </a:rPr>
              <a:t>3. Karl Marx: Marxist-Leninist Historiography</a:t>
            </a:r>
            <a:endParaRPr lang="en-GB" sz="2800" b="1" dirty="0">
              <a:solidFill>
                <a:srgbClr val="FFFF00"/>
              </a:solidFill>
              <a:effectLst>
                <a:outerShdw blurRad="38100" dist="38100" dir="2700000" algn="tl">
                  <a:srgbClr val="000000">
                    <a:alpha val="43137"/>
                  </a:srgbClr>
                </a:outerShdw>
              </a:effectLst>
              <a:latin typeface="Calibri Light" panose="020F0302020204030204"/>
            </a:endParaRPr>
          </a:p>
        </p:txBody>
      </p:sp>
    </p:spTree>
    <p:extLst>
      <p:ext uri="{BB962C8B-B14F-4D97-AF65-F5344CB8AC3E}">
        <p14:creationId xmlns:p14="http://schemas.microsoft.com/office/powerpoint/2010/main" val="1442719873"/>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842</TotalTime>
  <Words>6373</Words>
  <Application>Microsoft Office PowerPoint</Application>
  <PresentationFormat>Widescreen</PresentationFormat>
  <Paragraphs>568</Paragraphs>
  <Slides>35</Slides>
  <Notes>35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Bauhaus 93</vt:lpstr>
      <vt:lpstr>Calibri</vt:lpstr>
      <vt:lpstr>Calibri Light</vt:lpstr>
      <vt:lpstr>Wingdings</vt:lpstr>
      <vt:lpstr>1_Office Theme</vt:lpstr>
      <vt:lpstr> AHSK5004  Critical Perspectives (History and Medieval Studies) MARXISM and EMPIRICISM (Week 2 lecture) </vt:lpstr>
      <vt:lpstr>PowerPoint Presentation</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Dialectics digested</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27</cp:revision>
  <cp:lastPrinted>2017-10-09T17:09:51Z</cp:lastPrinted>
  <dcterms:created xsi:type="dcterms:W3CDTF">2017-10-02T10:48:33Z</dcterms:created>
  <dcterms:modified xsi:type="dcterms:W3CDTF">2017-10-09T17:21:37Z</dcterms:modified>
</cp:coreProperties>
</file>