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4339306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738742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38310775"/>
      </p:ext>
    </p:extLst>
  </p:cSld>
  <p:clrMapOvr>
    <a:masterClrMapping/>
  </p:clrMapOvr>
  <p:hf sldNum="0" hdr="0" ftr="0" dt="0"/>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439393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9/24/2019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7452250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9/24/2019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161920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9/24/2019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5304725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4493409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
        <p:nvSpPr>
          <p:cNvPr id="5" name="Date Placeholder 4"/>
          <p:cNvSpPr>
            <a:spLocks noGrp="1"/>
          </p:cNvSpPr>
          <p:nvPr>
            <p:ph type="dt" sz="half" idx="10"/>
          </p:nvPr>
        </p:nvSpPr>
        <p:spPr/>
        <p:txBody>
          <a:bodyPr/>
          <a:lstStyle/>
          <a:p>
            <a:fld id="{F6FA2B21-3FCD-4721-B95C-427943F61125}" type="datetime1">
              <a:rPr lang="en-US" smtClean="0"/>
              <a:t>9/24/2019</a:t>
            </a:fld>
            <a:endParaRPr lang="en-US"/>
          </a:p>
        </p:txBody>
      </p:sp>
    </p:spTree>
    <p:extLst>
      <p:ext uri="{BB962C8B-B14F-4D97-AF65-F5344CB8AC3E}">
        <p14:creationId xmlns:p14="http://schemas.microsoft.com/office/powerpoint/2010/main" val="42037043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1059452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3766448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88403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88559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896047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33059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9/24/2019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5030310"/>
      </p:ext>
    </p:extLst>
  </p:cSld>
  <p:clrMapOvr>
    <a:masterClrMapping/>
  </p:clrMapOvr>
  <p:hf sldNum="0" hdr="0" ftr="0" dt="0"/>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9/24/2019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5461270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779982-9915-4E48-96AA-DB386A622F85}"/>
              </a:ext>
            </a:extLst>
          </p:cNvPr>
          <p:cNvSpPr/>
          <p:nvPr/>
        </p:nvSpPr>
        <p:spPr>
          <a:xfrm>
            <a:off x="209995" y="3574765"/>
            <a:ext cx="3566469" cy="2939157"/>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B9E1E44-6273-47E8-8EB1-E92A3C913349}"/>
              </a:ext>
            </a:extLst>
          </p:cNvPr>
          <p:cNvSpPr/>
          <p:nvPr/>
        </p:nvSpPr>
        <p:spPr>
          <a:xfrm>
            <a:off x="5024487" y="2161945"/>
            <a:ext cx="2971883" cy="16670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A88D7B9-7AF2-441B-83FD-12A58F3CCB09}"/>
              </a:ext>
            </a:extLst>
          </p:cNvPr>
          <p:cNvSpPr/>
          <p:nvPr/>
        </p:nvSpPr>
        <p:spPr>
          <a:xfrm>
            <a:off x="4080262" y="4024141"/>
            <a:ext cx="5354277" cy="28175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47CB55B-E1E3-4250-BDBE-4A298F5D842B}"/>
              </a:ext>
            </a:extLst>
          </p:cNvPr>
          <p:cNvSpPr/>
          <p:nvPr/>
        </p:nvSpPr>
        <p:spPr>
          <a:xfrm>
            <a:off x="8417308" y="277215"/>
            <a:ext cx="3517167" cy="232062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204EBEB-4E79-443B-AB82-8EFD884E32C5}"/>
              </a:ext>
            </a:extLst>
          </p:cNvPr>
          <p:cNvSpPr/>
          <p:nvPr/>
        </p:nvSpPr>
        <p:spPr>
          <a:xfrm>
            <a:off x="4493109" y="0"/>
            <a:ext cx="3191308" cy="18099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4507583" y="103355"/>
            <a:ext cx="3488787" cy="276999"/>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Sadia Begum</a:t>
            </a:r>
          </a:p>
        </p:txBody>
      </p:sp>
      <p:sp>
        <p:nvSpPr>
          <p:cNvPr id="26" name="TextBox 25">
            <a:extLst>
              <a:ext uri="{FF2B5EF4-FFF2-40B4-BE49-F238E27FC236}">
                <a16:creationId xmlns:a16="http://schemas.microsoft.com/office/drawing/2014/main" id="{DC883CD3-C83C-4023-86A9-8EB1A4090D56}"/>
              </a:ext>
            </a:extLst>
          </p:cNvPr>
          <p:cNvSpPr txBox="1"/>
          <p:nvPr/>
        </p:nvSpPr>
        <p:spPr>
          <a:xfrm>
            <a:off x="209995" y="3574765"/>
            <a:ext cx="3488787" cy="2769989"/>
          </a:xfrm>
          <a:prstGeom prst="rect">
            <a:avLst/>
          </a:prstGeom>
          <a:noFill/>
        </p:spPr>
        <p:txBody>
          <a:bodyPr wrap="square" rtlCol="0">
            <a:spAutoFit/>
          </a:bodyPr>
          <a:lstStyle/>
          <a:p>
            <a:r>
              <a:rPr lang="en-GB" sz="1200" b="1" u="sng" dirty="0"/>
              <a:t>Previous teaching experiences </a:t>
            </a:r>
          </a:p>
          <a:p>
            <a:r>
              <a:rPr lang="en-GB" sz="1200" dirty="0">
                <a:sym typeface="Wingdings" panose="05000000000000000000" pitchFamily="2" charset="2"/>
              </a:rPr>
              <a:t> Willows High School – Working with EAL children, and children who are struggling with English, I would take them out of lessons to work one-to-one with them and also I would sit in classes varying in different sets, from low ability to high ability, to help children when they need help. </a:t>
            </a:r>
            <a:br>
              <a:rPr lang="en-GB" sz="1200" dirty="0">
                <a:sym typeface="Wingdings" panose="05000000000000000000" pitchFamily="2" charset="2"/>
              </a:rPr>
            </a:br>
            <a:r>
              <a:rPr lang="en-GB" sz="1200" dirty="0">
                <a:sym typeface="Wingdings" panose="05000000000000000000" pitchFamily="2" charset="2"/>
              </a:rPr>
              <a:t> Mount Stuart Primary School – Two weeks of working with year 2 class. </a:t>
            </a:r>
            <a:br>
              <a:rPr lang="en-GB" sz="1200" dirty="0">
                <a:sym typeface="Wingdings" panose="05000000000000000000" pitchFamily="2" charset="2"/>
              </a:rPr>
            </a:br>
            <a:r>
              <a:rPr lang="en-GB" sz="1200" dirty="0">
                <a:sym typeface="Wingdings" panose="05000000000000000000" pitchFamily="2" charset="2"/>
              </a:rPr>
              <a:t> Bridgend College  - Helping students who are struggling to get a C in GCSE English, in areas they’re struggling in. I would do one to one sessions and work with them as a group in their class.</a:t>
            </a:r>
            <a:endParaRPr lang="en-GB" sz="1200" dirty="0"/>
          </a:p>
          <a:p>
            <a:endParaRPr lang="en-GB" dirty="0"/>
          </a:p>
        </p:txBody>
      </p:sp>
      <p:sp>
        <p:nvSpPr>
          <p:cNvPr id="28" name="TextBox 27">
            <a:extLst>
              <a:ext uri="{FF2B5EF4-FFF2-40B4-BE49-F238E27FC236}">
                <a16:creationId xmlns:a16="http://schemas.microsoft.com/office/drawing/2014/main" id="{790B48A9-DCB0-4E73-BD5B-5F3E3E50BE70}"/>
              </a:ext>
            </a:extLst>
          </p:cNvPr>
          <p:cNvSpPr txBox="1"/>
          <p:nvPr/>
        </p:nvSpPr>
        <p:spPr>
          <a:xfrm>
            <a:off x="4111440" y="4076989"/>
            <a:ext cx="5354277" cy="2677656"/>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Reasons for entering the teaching profession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When I grew up, I would visit my motherland country (Bangladesh), where I would sit in classes helping my grandfather. I saw the greater impact a teacher has, the hope for education had given the children a sense of having a successful future, for many an escape from their reality. Ever since, I have seen the impact my grandfather had on students, throughout the many years in his career, it inspired me to live up to his standards as a teacher. To help give children a sense of hope and allow children to fulfil to the best of their capabilities. I want to be able to give children, regardless of their background the same equal opportunity to make their dreams come true, and help them grow mentally, physically and emotionally, through their studies. I see teaching as the cornerstone to society and vital in order for the world to grow, and I want to be part of that. </a:t>
            </a:r>
          </a:p>
        </p:txBody>
      </p:sp>
      <p:sp>
        <p:nvSpPr>
          <p:cNvPr id="30" name="TextBox 29">
            <a:extLst>
              <a:ext uri="{FF2B5EF4-FFF2-40B4-BE49-F238E27FC236}">
                <a16:creationId xmlns:a16="http://schemas.microsoft.com/office/drawing/2014/main" id="{9B5B33C0-C8D5-40A4-8E7B-A15741A16A2F}"/>
              </a:ext>
            </a:extLst>
          </p:cNvPr>
          <p:cNvSpPr txBox="1"/>
          <p:nvPr/>
        </p:nvSpPr>
        <p:spPr>
          <a:xfrm>
            <a:off x="8453879" y="325297"/>
            <a:ext cx="3505502" cy="2492990"/>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The kind of teacher I aspire to be</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aspire to be the kind of teacher, who is approachable by students, so that they feel that they have someone to talk to through their struggles and when they need someone to hear them. Someone who motivates their students and brings positivity to the classroom, regardless of the situation. To inspire children to be the best they versions of themselves and to be motivated and not afraid of new challenges. </a:t>
            </a:r>
          </a:p>
          <a:p>
            <a:endParaRPr lang="en-GB" sz="1200" dirty="0"/>
          </a:p>
          <a:p>
            <a:pPr marL="228600" indent="-228600">
              <a:buAutoNum type="arabicParenR"/>
            </a:pPr>
            <a:endParaRPr lang="en-GB" sz="1200" dirty="0"/>
          </a:p>
        </p:txBody>
      </p:sp>
      <p:sp>
        <p:nvSpPr>
          <p:cNvPr id="32" name="TextBox 31">
            <a:extLst>
              <a:ext uri="{FF2B5EF4-FFF2-40B4-BE49-F238E27FC236}">
                <a16:creationId xmlns:a16="http://schemas.microsoft.com/office/drawing/2014/main" id="{64B893A5-04B7-4831-9F75-23466AF3DA69}"/>
              </a:ext>
            </a:extLst>
          </p:cNvPr>
          <p:cNvSpPr txBox="1"/>
          <p:nvPr/>
        </p:nvSpPr>
        <p:spPr>
          <a:xfrm>
            <a:off x="9769515" y="5834826"/>
            <a:ext cx="2229207" cy="830997"/>
          </a:xfrm>
          <a:prstGeom prst="rect">
            <a:avLst/>
          </a:prstGeom>
          <a:solidFill>
            <a:schemeClr val="accent3"/>
          </a:solidFill>
        </p:spPr>
        <p:txBody>
          <a:bodyPr wrap="square" rtlCol="0">
            <a:spAutoFit/>
          </a:bodyPr>
          <a:lstStyle/>
          <a:p>
            <a:r>
              <a:rPr lang="en-GB" sz="1200" b="1" u="sng" dirty="0">
                <a:latin typeface="Arial" panose="020B0604020202020204" pitchFamily="34" charset="0"/>
                <a:cs typeface="Arial" panose="020B0604020202020204" pitchFamily="34" charset="0"/>
              </a:rPr>
              <a:t>Areas / subjects I could teach</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English</a:t>
            </a:r>
          </a:p>
        </p:txBody>
      </p:sp>
      <p:sp>
        <p:nvSpPr>
          <p:cNvPr id="24" name="TextBox 23">
            <a:extLst>
              <a:ext uri="{FF2B5EF4-FFF2-40B4-BE49-F238E27FC236}">
                <a16:creationId xmlns:a16="http://schemas.microsoft.com/office/drawing/2014/main" id="{DC883CD3-C83C-4023-86A9-8EB1A4090D56}"/>
              </a:ext>
            </a:extLst>
          </p:cNvPr>
          <p:cNvSpPr txBox="1"/>
          <p:nvPr/>
        </p:nvSpPr>
        <p:spPr>
          <a:xfrm>
            <a:off x="5143282" y="2161945"/>
            <a:ext cx="3488787" cy="1846659"/>
          </a:xfrm>
          <a:prstGeom prst="rect">
            <a:avLst/>
          </a:prstGeom>
          <a:noFill/>
        </p:spPr>
        <p:txBody>
          <a:bodyPr wrap="square" rtlCol="0">
            <a:spAutoFit/>
          </a:bodyPr>
          <a:lstStyle/>
          <a:p>
            <a:r>
              <a:rPr lang="en-GB" sz="1200" b="1" u="sng" dirty="0"/>
              <a:t>Academic history</a:t>
            </a:r>
          </a:p>
          <a:p>
            <a:pPr marL="171450" indent="-171450">
              <a:buFont typeface="Wingdings" panose="05000000000000000000" pitchFamily="2" charset="2"/>
              <a:buChar char="à"/>
            </a:pPr>
            <a:r>
              <a:rPr lang="en-GB" sz="1200" dirty="0">
                <a:sym typeface="Wingdings" panose="05000000000000000000" pitchFamily="2" charset="2"/>
              </a:rPr>
              <a:t>English Literature and Language: 2.2 </a:t>
            </a:r>
          </a:p>
          <a:p>
            <a:pPr marL="171450" indent="-171450">
              <a:buFont typeface="Wingdings" panose="05000000000000000000" pitchFamily="2" charset="2"/>
              <a:buChar char="à"/>
            </a:pPr>
            <a:r>
              <a:rPr lang="en-GB" sz="1200" dirty="0">
                <a:sym typeface="Wingdings" panose="05000000000000000000" pitchFamily="2" charset="2"/>
              </a:rPr>
              <a:t>A-Level</a:t>
            </a:r>
            <a:br>
              <a:rPr lang="en-GB" sz="1200" dirty="0">
                <a:sym typeface="Wingdings" panose="05000000000000000000" pitchFamily="2" charset="2"/>
              </a:rPr>
            </a:br>
            <a:r>
              <a:rPr lang="en-GB" sz="1200" dirty="0">
                <a:sym typeface="Wingdings" panose="05000000000000000000" pitchFamily="2" charset="2"/>
              </a:rPr>
              <a:t>BTEC Health and Social Care: A*</a:t>
            </a:r>
            <a:br>
              <a:rPr lang="en-GB" sz="1200" dirty="0">
                <a:sym typeface="Wingdings" panose="05000000000000000000" pitchFamily="2" charset="2"/>
              </a:rPr>
            </a:br>
            <a:r>
              <a:rPr lang="en-GB" sz="1200" dirty="0">
                <a:sym typeface="Wingdings" panose="05000000000000000000" pitchFamily="2" charset="2"/>
              </a:rPr>
              <a:t>Sociology: D</a:t>
            </a:r>
            <a:br>
              <a:rPr lang="en-GB" sz="1200" dirty="0">
                <a:sym typeface="Wingdings" panose="05000000000000000000" pitchFamily="2" charset="2"/>
              </a:rPr>
            </a:br>
            <a:r>
              <a:rPr lang="en-GB" sz="1200" dirty="0">
                <a:sym typeface="Wingdings" panose="05000000000000000000" pitchFamily="2" charset="2"/>
              </a:rPr>
              <a:t>Welsh Bacc: B</a:t>
            </a:r>
            <a:br>
              <a:rPr lang="en-GB" sz="1200" dirty="0">
                <a:sym typeface="Wingdings" panose="05000000000000000000" pitchFamily="2" charset="2"/>
              </a:rPr>
            </a:br>
            <a:r>
              <a:rPr lang="en-GB" sz="1200" dirty="0">
                <a:sym typeface="Wingdings" panose="05000000000000000000" pitchFamily="2" charset="2"/>
              </a:rPr>
              <a:t>English Literature and Language: B</a:t>
            </a:r>
          </a:p>
          <a:p>
            <a:pPr marL="171450" indent="-171450">
              <a:buFont typeface="Wingdings" panose="05000000000000000000" pitchFamily="2" charset="2"/>
              <a:buChar char="à"/>
            </a:pPr>
            <a:r>
              <a:rPr lang="en-GB" sz="1200" dirty="0">
                <a:sym typeface="Wingdings" panose="05000000000000000000" pitchFamily="2" charset="2"/>
              </a:rPr>
              <a:t>12 A*-C GCSE’s  </a:t>
            </a:r>
            <a:endParaRPr lang="en-GB" sz="1200" dirty="0"/>
          </a:p>
          <a:p>
            <a:endParaRPr lang="en-GB" dirty="0"/>
          </a:p>
        </p:txBody>
      </p:sp>
      <p:sp>
        <p:nvSpPr>
          <p:cNvPr id="2" name="TextBox 1">
            <a:extLst>
              <a:ext uri="{FF2B5EF4-FFF2-40B4-BE49-F238E27FC236}">
                <a16:creationId xmlns:a16="http://schemas.microsoft.com/office/drawing/2014/main" id="{6190DF50-3C0B-4B36-A88B-11D68E1CABC2}"/>
              </a:ext>
            </a:extLst>
          </p:cNvPr>
          <p:cNvSpPr txBox="1"/>
          <p:nvPr/>
        </p:nvSpPr>
        <p:spPr>
          <a:xfrm>
            <a:off x="4507583" y="465530"/>
            <a:ext cx="3176833"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am a 21 year old, British Welsh Bengali.  I love going hiking and visiting different cities and countries. I enjoy driving to new locations, to go shopping and s. I organised several different charity events, which raised money for third world countries. </a:t>
            </a:r>
          </a:p>
        </p:txBody>
      </p:sp>
      <p:pic>
        <p:nvPicPr>
          <p:cNvPr id="11" name="Picture 10" descr="A picture containing person, woman, sitting, young&#10;&#10;Description automatically generated">
            <a:extLst>
              <a:ext uri="{FF2B5EF4-FFF2-40B4-BE49-F238E27FC236}">
                <a16:creationId xmlns:a16="http://schemas.microsoft.com/office/drawing/2014/main" id="{3895E0B2-C8BC-4256-BD21-0684BFEEDC16}"/>
              </a:ext>
            </a:extLst>
          </p:cNvPr>
          <p:cNvPicPr>
            <a:picLocks noChangeAspect="1"/>
          </p:cNvPicPr>
          <p:nvPr/>
        </p:nvPicPr>
        <p:blipFill rotWithShape="1">
          <a:blip r:embed="rId2">
            <a:extLst>
              <a:ext uri="{28A0092B-C50C-407E-A947-70E740481C1C}">
                <a14:useLocalDpi xmlns:a14="http://schemas.microsoft.com/office/drawing/2010/main" val="0"/>
              </a:ext>
            </a:extLst>
          </a:blip>
          <a:srcRect l="18891" r="17745" b="-474"/>
          <a:stretch/>
        </p:blipFill>
        <p:spPr>
          <a:xfrm>
            <a:off x="1084082" y="380354"/>
            <a:ext cx="1951349" cy="2320622"/>
          </a:xfrm>
          <a:prstGeom prst="rect">
            <a:avLst/>
          </a:prstGeom>
          <a:ln>
            <a:solidFill>
              <a:schemeClr val="accent3"/>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90</TotalTime>
  <Words>396</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Trebuchet MS</vt:lpstr>
      <vt:lpstr>Wingdings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Sadia Begum</cp:lastModifiedBy>
  <cp:revision>10</cp:revision>
  <dcterms:created xsi:type="dcterms:W3CDTF">2019-09-05T20:58:34Z</dcterms:created>
  <dcterms:modified xsi:type="dcterms:W3CDTF">2019-09-24T13:54:18Z</dcterms:modified>
</cp:coreProperties>
</file>