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7"/>
  </p:notesMasterIdLst>
  <p:handoutMasterIdLst>
    <p:handoutMasterId r:id="rId28"/>
  </p:handoutMasterIdLst>
  <p:sldIdLst>
    <p:sldId id="256" r:id="rId5"/>
    <p:sldId id="422" r:id="rId6"/>
    <p:sldId id="427" r:id="rId7"/>
    <p:sldId id="433" r:id="rId8"/>
    <p:sldId id="500" r:id="rId9"/>
    <p:sldId id="501" r:id="rId10"/>
    <p:sldId id="502" r:id="rId11"/>
    <p:sldId id="503" r:id="rId12"/>
    <p:sldId id="504" r:id="rId13"/>
    <p:sldId id="506" r:id="rId14"/>
    <p:sldId id="511" r:id="rId15"/>
    <p:sldId id="513" r:id="rId16"/>
    <p:sldId id="512" r:id="rId17"/>
    <p:sldId id="505" r:id="rId18"/>
    <p:sldId id="507" r:id="rId19"/>
    <p:sldId id="509" r:id="rId20"/>
    <p:sldId id="508" r:id="rId21"/>
    <p:sldId id="510" r:id="rId22"/>
    <p:sldId id="514" r:id="rId23"/>
    <p:sldId id="515" r:id="rId24"/>
    <p:sldId id="516" r:id="rId25"/>
    <p:sldId id="517" r:id="rId26"/>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7">
          <p15:clr>
            <a:srgbClr val="A4A3A4"/>
          </p15:clr>
        </p15:guide>
        <p15:guide id="2" pos="214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9961" autoAdjust="0"/>
  </p:normalViewPr>
  <p:slideViewPr>
    <p:cSldViewPr>
      <p:cViewPr varScale="1">
        <p:scale>
          <a:sx n="51" d="100"/>
          <a:sy n="51" d="100"/>
        </p:scale>
        <p:origin x="1720" y="48"/>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3127"/>
        <p:guide pos="214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notesMaster" Target="notesMasters/notesMaster1.xml"/><Relationship Id="rId30"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ettina Schmidt" userId="32f9f094-ca9c-4781-adf1-b860fa553cc7" providerId="ADAL" clId="{EA9640AE-5E33-4D11-B209-2F0BD077AF9C}"/>
    <pc:docChg chg="custSel addSld delSld modSld">
      <pc:chgData name="Bettina Schmidt" userId="32f9f094-ca9c-4781-adf1-b860fa553cc7" providerId="ADAL" clId="{EA9640AE-5E33-4D11-B209-2F0BD077AF9C}" dt="2025-01-27T14:58:15.709" v="151" actId="47"/>
      <pc:docMkLst>
        <pc:docMk/>
      </pc:docMkLst>
      <pc:sldChg chg="modSp mod">
        <pc:chgData name="Bettina Schmidt" userId="32f9f094-ca9c-4781-adf1-b860fa553cc7" providerId="ADAL" clId="{EA9640AE-5E33-4D11-B209-2F0BD077AF9C}" dt="2025-01-27T14:57:13.663" v="82" actId="6549"/>
        <pc:sldMkLst>
          <pc:docMk/>
          <pc:sldMk cId="3408955283" sldId="256"/>
        </pc:sldMkLst>
        <pc:spChg chg="mod">
          <ac:chgData name="Bettina Schmidt" userId="32f9f094-ca9c-4781-adf1-b860fa553cc7" providerId="ADAL" clId="{EA9640AE-5E33-4D11-B209-2F0BD077AF9C}" dt="2025-01-27T14:57:13.663" v="82" actId="6549"/>
          <ac:spMkLst>
            <pc:docMk/>
            <pc:sldMk cId="3408955283" sldId="256"/>
            <ac:spMk id="2" creationId="{00000000-0000-0000-0000-000000000000}"/>
          </ac:spMkLst>
        </pc:spChg>
      </pc:sldChg>
      <pc:sldChg chg="modSp mod">
        <pc:chgData name="Bettina Schmidt" userId="32f9f094-ca9c-4781-adf1-b860fa553cc7" providerId="ADAL" clId="{EA9640AE-5E33-4D11-B209-2F0BD077AF9C}" dt="2025-01-27T14:57:24.307" v="135" actId="6549"/>
        <pc:sldMkLst>
          <pc:docMk/>
          <pc:sldMk cId="1493414774" sldId="433"/>
        </pc:sldMkLst>
        <pc:spChg chg="mod">
          <ac:chgData name="Bettina Schmidt" userId="32f9f094-ca9c-4781-adf1-b860fa553cc7" providerId="ADAL" clId="{EA9640AE-5E33-4D11-B209-2F0BD077AF9C}" dt="2025-01-27T14:57:24.307" v="135" actId="6549"/>
          <ac:spMkLst>
            <pc:docMk/>
            <pc:sldMk cId="1493414774" sldId="433"/>
            <ac:spMk id="3" creationId="{00000000-0000-0000-0000-000000000000}"/>
          </ac:spMkLst>
        </pc:spChg>
      </pc:sldChg>
      <pc:sldChg chg="del">
        <pc:chgData name="Bettina Schmidt" userId="32f9f094-ca9c-4781-adf1-b860fa553cc7" providerId="ADAL" clId="{EA9640AE-5E33-4D11-B209-2F0BD077AF9C}" dt="2025-01-27T14:57:52.107" v="137" actId="47"/>
        <pc:sldMkLst>
          <pc:docMk/>
          <pc:sldMk cId="3100588245" sldId="518"/>
        </pc:sldMkLst>
      </pc:sldChg>
      <pc:sldChg chg="del">
        <pc:chgData name="Bettina Schmidt" userId="32f9f094-ca9c-4781-adf1-b860fa553cc7" providerId="ADAL" clId="{EA9640AE-5E33-4D11-B209-2F0BD077AF9C}" dt="2025-01-27T14:57:52.835" v="138" actId="47"/>
        <pc:sldMkLst>
          <pc:docMk/>
          <pc:sldMk cId="1202033121" sldId="519"/>
        </pc:sldMkLst>
      </pc:sldChg>
      <pc:sldChg chg="del">
        <pc:chgData name="Bettina Schmidt" userId="32f9f094-ca9c-4781-adf1-b860fa553cc7" providerId="ADAL" clId="{EA9640AE-5E33-4D11-B209-2F0BD077AF9C}" dt="2025-01-27T14:57:54.260" v="139" actId="47"/>
        <pc:sldMkLst>
          <pc:docMk/>
          <pc:sldMk cId="1925474458" sldId="520"/>
        </pc:sldMkLst>
      </pc:sldChg>
      <pc:sldChg chg="del">
        <pc:chgData name="Bettina Schmidt" userId="32f9f094-ca9c-4781-adf1-b860fa553cc7" providerId="ADAL" clId="{EA9640AE-5E33-4D11-B209-2F0BD077AF9C}" dt="2025-01-27T14:57:55.321" v="140" actId="47"/>
        <pc:sldMkLst>
          <pc:docMk/>
          <pc:sldMk cId="872093315" sldId="521"/>
        </pc:sldMkLst>
      </pc:sldChg>
      <pc:sldChg chg="del">
        <pc:chgData name="Bettina Schmidt" userId="32f9f094-ca9c-4781-adf1-b860fa553cc7" providerId="ADAL" clId="{EA9640AE-5E33-4D11-B209-2F0BD077AF9C}" dt="2025-01-27T14:57:56.163" v="141" actId="47"/>
        <pc:sldMkLst>
          <pc:docMk/>
          <pc:sldMk cId="3725321654" sldId="522"/>
        </pc:sldMkLst>
      </pc:sldChg>
      <pc:sldChg chg="del">
        <pc:chgData name="Bettina Schmidt" userId="32f9f094-ca9c-4781-adf1-b860fa553cc7" providerId="ADAL" clId="{EA9640AE-5E33-4D11-B209-2F0BD077AF9C}" dt="2025-01-27T14:58:04.324" v="145" actId="47"/>
        <pc:sldMkLst>
          <pc:docMk/>
          <pc:sldMk cId="1335945558" sldId="523"/>
        </pc:sldMkLst>
      </pc:sldChg>
      <pc:sldChg chg="del">
        <pc:chgData name="Bettina Schmidt" userId="32f9f094-ca9c-4781-adf1-b860fa553cc7" providerId="ADAL" clId="{EA9640AE-5E33-4D11-B209-2F0BD077AF9C}" dt="2025-01-27T14:57:58.112" v="142" actId="47"/>
        <pc:sldMkLst>
          <pc:docMk/>
          <pc:sldMk cId="4242676577" sldId="524"/>
        </pc:sldMkLst>
      </pc:sldChg>
      <pc:sldChg chg="del">
        <pc:chgData name="Bettina Schmidt" userId="32f9f094-ca9c-4781-adf1-b860fa553cc7" providerId="ADAL" clId="{EA9640AE-5E33-4D11-B209-2F0BD077AF9C}" dt="2025-01-27T14:57:59.714" v="143" actId="47"/>
        <pc:sldMkLst>
          <pc:docMk/>
          <pc:sldMk cId="3864086978" sldId="525"/>
        </pc:sldMkLst>
      </pc:sldChg>
      <pc:sldChg chg="del">
        <pc:chgData name="Bettina Schmidt" userId="32f9f094-ca9c-4781-adf1-b860fa553cc7" providerId="ADAL" clId="{EA9640AE-5E33-4D11-B209-2F0BD077AF9C}" dt="2025-01-27T14:58:01.980" v="144" actId="47"/>
        <pc:sldMkLst>
          <pc:docMk/>
          <pc:sldMk cId="1679087626" sldId="526"/>
        </pc:sldMkLst>
      </pc:sldChg>
      <pc:sldChg chg="del">
        <pc:chgData name="Bettina Schmidt" userId="32f9f094-ca9c-4781-adf1-b860fa553cc7" providerId="ADAL" clId="{EA9640AE-5E33-4D11-B209-2F0BD077AF9C}" dt="2025-01-27T14:58:05.694" v="146" actId="47"/>
        <pc:sldMkLst>
          <pc:docMk/>
          <pc:sldMk cId="2575652657" sldId="527"/>
        </pc:sldMkLst>
      </pc:sldChg>
      <pc:sldChg chg="del">
        <pc:chgData name="Bettina Schmidt" userId="32f9f094-ca9c-4781-adf1-b860fa553cc7" providerId="ADAL" clId="{EA9640AE-5E33-4D11-B209-2F0BD077AF9C}" dt="2025-01-27T14:58:08.058" v="147" actId="47"/>
        <pc:sldMkLst>
          <pc:docMk/>
          <pc:sldMk cId="2263810937" sldId="528"/>
        </pc:sldMkLst>
      </pc:sldChg>
      <pc:sldChg chg="del">
        <pc:chgData name="Bettina Schmidt" userId="32f9f094-ca9c-4781-adf1-b860fa553cc7" providerId="ADAL" clId="{EA9640AE-5E33-4D11-B209-2F0BD077AF9C}" dt="2025-01-27T14:58:11.214" v="149" actId="47"/>
        <pc:sldMkLst>
          <pc:docMk/>
          <pc:sldMk cId="2830205147" sldId="529"/>
        </pc:sldMkLst>
      </pc:sldChg>
      <pc:sldChg chg="del">
        <pc:chgData name="Bettina Schmidt" userId="32f9f094-ca9c-4781-adf1-b860fa553cc7" providerId="ADAL" clId="{EA9640AE-5E33-4D11-B209-2F0BD077AF9C}" dt="2025-01-27T14:58:09.811" v="148" actId="47"/>
        <pc:sldMkLst>
          <pc:docMk/>
          <pc:sldMk cId="148598035" sldId="530"/>
        </pc:sldMkLst>
      </pc:sldChg>
      <pc:sldChg chg="del">
        <pc:chgData name="Bettina Schmidt" userId="32f9f094-ca9c-4781-adf1-b860fa553cc7" providerId="ADAL" clId="{EA9640AE-5E33-4D11-B209-2F0BD077AF9C}" dt="2025-01-27T14:58:13.058" v="150" actId="47"/>
        <pc:sldMkLst>
          <pc:docMk/>
          <pc:sldMk cId="3782017809" sldId="531"/>
        </pc:sldMkLst>
      </pc:sldChg>
      <pc:sldChg chg="new del">
        <pc:chgData name="Bettina Schmidt" userId="32f9f094-ca9c-4781-adf1-b860fa553cc7" providerId="ADAL" clId="{EA9640AE-5E33-4D11-B209-2F0BD077AF9C}" dt="2025-01-27T14:58:15.709" v="151" actId="47"/>
        <pc:sldMkLst>
          <pc:docMk/>
          <pc:sldMk cId="1476852603" sldId="532"/>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96D292DE-8B7A-4254-AA83-74C1F4DD4AF0}" type="datetimeFigureOut">
              <a:rPr lang="en-GB" smtClean="0"/>
              <a:pPr/>
              <a:t>27/01/2025</a:t>
            </a:fld>
            <a:endParaRPr lang="en-GB"/>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A3C3D8D3-17FF-4C88-A759-00DBF3A84646}" type="slidenum">
              <a:rPr lang="en-GB" smtClean="0"/>
              <a:pPr/>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535DF58F-8671-456E-AFAD-17BFC9F0FA41}" type="datetimeFigureOut">
              <a:rPr lang="en-GB" smtClean="0"/>
              <a:pPr/>
              <a:t>27/01/2025</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0983270C-3725-49C9-9AFB-E0CEEAD016AD}" type="slidenum">
              <a:rPr lang="en-GB" smtClean="0"/>
              <a:pPr/>
              <a:t>‹#›</a:t>
            </a:fld>
            <a:endParaRPr lang="en-GB"/>
          </a:p>
        </p:txBody>
      </p:sp>
    </p:spTree>
    <p:extLst>
      <p:ext uri="{BB962C8B-B14F-4D97-AF65-F5344CB8AC3E}">
        <p14:creationId xmlns:p14="http://schemas.microsoft.com/office/powerpoint/2010/main" val="21709884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983270C-3725-49C9-9AFB-E0CEEAD016AD}" type="slidenum">
              <a:rPr lang="en-GB" smtClean="0"/>
              <a:pPr/>
              <a:t>1</a:t>
            </a:fld>
            <a:endParaRPr lang="en-GB"/>
          </a:p>
        </p:txBody>
      </p:sp>
    </p:spTree>
    <p:extLst>
      <p:ext uri="{BB962C8B-B14F-4D97-AF65-F5344CB8AC3E}">
        <p14:creationId xmlns:p14="http://schemas.microsoft.com/office/powerpoint/2010/main" val="427510168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pPr/>
              <a:t>27/01/2025</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27/01/2025</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pPr/>
              <a:t>27/01/2025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pPr/>
              <a:t>27/01/2025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pPr/>
              <a:t>27/01/2025</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pPr/>
              <a:t>27/01/2025</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pPr/>
              <a:t>27/01/2025</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pPr/>
              <a:t>27/01/2025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pPr/>
              <a:t>27/01/2025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27/01/2025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27/01/2025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a:t>Click to edit Master title style</a:t>
            </a:r>
            <a:endParaRPr lang="en-GB"/>
          </a:p>
        </p:txBody>
      </p:sp>
      <p:sp>
        <p:nvSpPr>
          <p:cNvPr id="3" name="Text Placeholder 2"/>
          <p:cNvSpPr>
            <a:spLocks noGrp="1"/>
          </p:cNvSpPr>
          <p:nvPr>
            <p:ph type="body" sz="half" idx="1"/>
          </p:nvPr>
        </p:nvSpPr>
        <p:spPr>
          <a:xfrm>
            <a:off x="685800" y="1981200"/>
            <a:ext cx="381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quarter" idx="2"/>
          </p:nvPr>
        </p:nvSpPr>
        <p:spPr>
          <a:xfrm>
            <a:off x="4648200" y="1981200"/>
            <a:ext cx="381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Content Placeholder 4"/>
          <p:cNvSpPr>
            <a:spLocks noGrp="1"/>
          </p:cNvSpPr>
          <p:nvPr>
            <p:ph sz="quarter" idx="3"/>
          </p:nvPr>
        </p:nvSpPr>
        <p:spPr>
          <a:xfrm>
            <a:off x="4648200" y="4114800"/>
            <a:ext cx="381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Rectangle 4"/>
          <p:cNvSpPr>
            <a:spLocks noGrp="1" noChangeArrowheads="1"/>
          </p:cNvSpPr>
          <p:nvPr>
            <p:ph type="dt" sz="half" idx="10"/>
          </p:nvPr>
        </p:nvSpPr>
        <p:spPr>
          <a:ln/>
        </p:spPr>
        <p:txBody>
          <a:bodyPr/>
          <a:lstStyle>
            <a:lvl1pPr>
              <a:defRPr/>
            </a:lvl1pPr>
          </a:lstStyle>
          <a:p>
            <a:pPr>
              <a:defRPr/>
            </a:pPr>
            <a:endParaRPr lang="en-US"/>
          </a:p>
        </p:txBody>
      </p:sp>
      <p:sp>
        <p:nvSpPr>
          <p:cNvPr id="7" name="Rectangle 5"/>
          <p:cNvSpPr>
            <a:spLocks noGrp="1" noChangeArrowheads="1"/>
          </p:cNvSpPr>
          <p:nvPr>
            <p:ph type="ftr" sz="quarter" idx="11"/>
          </p:nvPr>
        </p:nvSpPr>
        <p:spPr>
          <a:xfrm>
            <a:off x="3124200" y="6248400"/>
            <a:ext cx="2895600" cy="457200"/>
          </a:xfrm>
          <a:prstGeom prst="rect">
            <a:avLst/>
          </a:prstGeom>
          <a:ln/>
        </p:spPr>
        <p:txBody>
          <a:bodyPr/>
          <a:lstStyle>
            <a:lvl1pPr>
              <a:defRPr/>
            </a:lvl1pPr>
          </a:lstStyle>
          <a:p>
            <a:pPr>
              <a:defRPr/>
            </a:pPr>
            <a:endParaRPr lang="en-US"/>
          </a:p>
        </p:txBody>
      </p:sp>
      <p:sp>
        <p:nvSpPr>
          <p:cNvPr id="8" name="Rectangle 6"/>
          <p:cNvSpPr>
            <a:spLocks noGrp="1" noChangeArrowheads="1"/>
          </p:cNvSpPr>
          <p:nvPr>
            <p:ph type="sldNum" sz="quarter" idx="12"/>
          </p:nvPr>
        </p:nvSpPr>
        <p:spPr>
          <a:ln/>
        </p:spPr>
        <p:txBody>
          <a:bodyPr/>
          <a:lstStyle>
            <a:lvl1pPr>
              <a:defRPr/>
            </a:lvl1pPr>
          </a:lstStyle>
          <a:p>
            <a:pPr>
              <a:defRPr/>
            </a:pPr>
            <a:fld id="{768E8D67-9C04-4453-90A4-A7D6F5B35014}" type="slidenum">
              <a:rPr lang="en-US"/>
              <a:pPr>
                <a:defRPr/>
              </a:pPr>
              <a:t>‹#›</a:t>
            </a:fld>
            <a:endParaRPr lang="en-US"/>
          </a:p>
        </p:txBody>
      </p:sp>
    </p:spTree>
    <p:extLst>
      <p:ext uri="{BB962C8B-B14F-4D97-AF65-F5344CB8AC3E}">
        <p14:creationId xmlns:p14="http://schemas.microsoft.com/office/powerpoint/2010/main" val="3323644893"/>
      </p:ext>
    </p:extLst>
  </p:cSld>
  <p:clrMapOvr>
    <a:masterClrMapping/>
  </p:clrMapOvr>
  <p:transition advClick="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27/01/2025</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pPr/>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GB" sz="4000" b="1" dirty="0">
                <a:solidFill>
                  <a:schemeClr val="bg1"/>
                </a:solidFill>
              </a:rPr>
              <a:t>Religions in Africa </a:t>
            </a:r>
            <a:endParaRPr lang="en-GB" sz="3600" dirty="0">
              <a:solidFill>
                <a:schemeClr val="bg1"/>
              </a:solidFill>
            </a:endParaRPr>
          </a:p>
        </p:txBody>
      </p:sp>
      <p:sp>
        <p:nvSpPr>
          <p:cNvPr id="3" name="Subtitle 2"/>
          <p:cNvSpPr>
            <a:spLocks noGrp="1"/>
          </p:cNvSpPr>
          <p:nvPr>
            <p:ph type="subTitle" idx="1"/>
          </p:nvPr>
        </p:nvSpPr>
        <p:spPr/>
        <p:txBody>
          <a:bodyPr>
            <a:normAutofit/>
          </a:bodyPr>
          <a:lstStyle/>
          <a:p>
            <a:r>
              <a:rPr lang="en-GB" sz="3600" dirty="0">
                <a:solidFill>
                  <a:schemeClr val="bg1"/>
                </a:solidFill>
              </a:rPr>
              <a:t>Prof Bettina E. Schmidt </a:t>
            </a:r>
          </a:p>
        </p:txBody>
      </p:sp>
    </p:spTree>
    <p:extLst>
      <p:ext uri="{BB962C8B-B14F-4D97-AF65-F5344CB8AC3E}">
        <p14:creationId xmlns:p14="http://schemas.microsoft.com/office/powerpoint/2010/main" val="34089552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Topic today</a:t>
            </a:r>
          </a:p>
        </p:txBody>
      </p:sp>
      <p:sp>
        <p:nvSpPr>
          <p:cNvPr id="3" name="Content Placeholder 2"/>
          <p:cNvSpPr>
            <a:spLocks noGrp="1"/>
          </p:cNvSpPr>
          <p:nvPr>
            <p:ph sz="half" idx="1"/>
          </p:nvPr>
        </p:nvSpPr>
        <p:spPr/>
        <p:txBody>
          <a:bodyPr/>
          <a:lstStyle/>
          <a:p>
            <a:r>
              <a:rPr lang="en-GB" dirty="0"/>
              <a:t>The God Controversy </a:t>
            </a:r>
          </a:p>
          <a:p>
            <a:pPr lvl="1"/>
            <a:r>
              <a:rPr lang="en-GB" dirty="0"/>
              <a:t>The debate about the existence of a supreme being in pre-Christian indigenous religions </a:t>
            </a:r>
          </a:p>
          <a:p>
            <a:endParaRPr lang="en-GB" dirty="0"/>
          </a:p>
        </p:txBody>
      </p:sp>
      <p:pic>
        <p:nvPicPr>
          <p:cNvPr id="6" name="Content Placeholder 5"/>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5664200" y="2041848"/>
            <a:ext cx="2220168" cy="3330252"/>
          </a:xfrm>
        </p:spPr>
      </p:pic>
    </p:spTree>
    <p:extLst>
      <p:ext uri="{BB962C8B-B14F-4D97-AF65-F5344CB8AC3E}">
        <p14:creationId xmlns:p14="http://schemas.microsoft.com/office/powerpoint/2010/main" val="21176695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t>Suggested Readings</a:t>
            </a:r>
            <a:r>
              <a:rPr lang="en-GB" dirty="0"/>
              <a:t>: </a:t>
            </a:r>
          </a:p>
        </p:txBody>
      </p:sp>
      <p:sp>
        <p:nvSpPr>
          <p:cNvPr id="3" name="Content Placeholder 2"/>
          <p:cNvSpPr>
            <a:spLocks noGrp="1"/>
          </p:cNvSpPr>
          <p:nvPr>
            <p:ph idx="1"/>
          </p:nvPr>
        </p:nvSpPr>
        <p:spPr/>
        <p:txBody>
          <a:bodyPr/>
          <a:lstStyle/>
          <a:p>
            <a:r>
              <a:rPr lang="en-GB" dirty="0"/>
              <a:t>Cox, J.L., </a:t>
            </a:r>
            <a:r>
              <a:rPr lang="en-GB" i="1" dirty="0"/>
              <a:t>The Invention of God in Indigenous Societies</a:t>
            </a:r>
            <a:r>
              <a:rPr lang="en-GB" dirty="0"/>
              <a:t> (Durham: Acumen, 2014).</a:t>
            </a:r>
          </a:p>
          <a:p>
            <a:endParaRPr lang="en-GB" sz="2400"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56176" y="2850233"/>
            <a:ext cx="1778000" cy="2667000"/>
          </a:xfrm>
          <a:prstGeom prst="rect">
            <a:avLst/>
          </a:prstGeom>
        </p:spPr>
      </p:pic>
    </p:spTree>
    <p:extLst>
      <p:ext uri="{BB962C8B-B14F-4D97-AF65-F5344CB8AC3E}">
        <p14:creationId xmlns:p14="http://schemas.microsoft.com/office/powerpoint/2010/main" val="7228022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Structure today </a:t>
            </a:r>
          </a:p>
        </p:txBody>
      </p:sp>
      <p:sp>
        <p:nvSpPr>
          <p:cNvPr id="3" name="Content Placeholder 2"/>
          <p:cNvSpPr>
            <a:spLocks noGrp="1"/>
          </p:cNvSpPr>
          <p:nvPr>
            <p:ph idx="1"/>
          </p:nvPr>
        </p:nvSpPr>
        <p:spPr/>
        <p:txBody>
          <a:bodyPr/>
          <a:lstStyle/>
          <a:p>
            <a:pPr marL="514350" indent="-514350">
              <a:buFont typeface="+mj-lt"/>
              <a:buAutoNum type="arabicPeriod"/>
            </a:pPr>
            <a:r>
              <a:rPr lang="en-GB" dirty="0"/>
              <a:t>Introduction – What is the Problem? </a:t>
            </a:r>
          </a:p>
          <a:p>
            <a:pPr marL="514350" indent="-514350">
              <a:buFont typeface="+mj-lt"/>
              <a:buAutoNum type="arabicPeriod"/>
            </a:pPr>
            <a:r>
              <a:rPr lang="en-GB" dirty="0"/>
              <a:t>Shona in Zimbabwe </a:t>
            </a:r>
          </a:p>
          <a:p>
            <a:pPr marL="0" indent="0">
              <a:buNone/>
            </a:pPr>
            <a:endParaRPr lang="en-GB" dirty="0"/>
          </a:p>
        </p:txBody>
      </p:sp>
    </p:spTree>
    <p:extLst>
      <p:ext uri="{BB962C8B-B14F-4D97-AF65-F5344CB8AC3E}">
        <p14:creationId xmlns:p14="http://schemas.microsoft.com/office/powerpoint/2010/main" val="14934147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1. Introduction</a:t>
            </a:r>
          </a:p>
        </p:txBody>
      </p:sp>
      <p:sp>
        <p:nvSpPr>
          <p:cNvPr id="3" name="Content Placeholder 2"/>
          <p:cNvSpPr>
            <a:spLocks noGrp="1"/>
          </p:cNvSpPr>
          <p:nvPr>
            <p:ph idx="1"/>
          </p:nvPr>
        </p:nvSpPr>
        <p:spPr>
          <a:xfrm>
            <a:off x="685800" y="1556792"/>
            <a:ext cx="5398368" cy="4539208"/>
          </a:xfrm>
        </p:spPr>
        <p:txBody>
          <a:bodyPr>
            <a:normAutofit/>
          </a:bodyPr>
          <a:lstStyle/>
          <a:p>
            <a:r>
              <a:rPr lang="en-GB" dirty="0"/>
              <a:t>What is the God controversy? </a:t>
            </a:r>
          </a:p>
          <a:p>
            <a:pPr lvl="1"/>
            <a:r>
              <a:rPr lang="en-GB" dirty="0"/>
              <a:t>Feature of deities in indigenous religions </a:t>
            </a:r>
          </a:p>
          <a:p>
            <a:pPr lvl="2"/>
            <a:r>
              <a:rPr lang="en-GB" dirty="0"/>
              <a:t>in comparison to god in monotheistic religions</a:t>
            </a:r>
          </a:p>
          <a:p>
            <a:pPr lvl="1"/>
            <a:r>
              <a:rPr lang="en-GB" dirty="0"/>
              <a:t>Origin of the idea of god as creator </a:t>
            </a:r>
          </a:p>
          <a:p>
            <a:pPr lvl="2"/>
            <a:r>
              <a:rPr lang="en-GB" dirty="0"/>
              <a:t>Pre-Christian or later? </a:t>
            </a:r>
          </a:p>
          <a:p>
            <a:pPr marL="457200" lvl="1" indent="0">
              <a:buNone/>
            </a:pPr>
            <a:endParaRPr lang="en-GB"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580112" y="1268760"/>
            <a:ext cx="3028950" cy="2543175"/>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76256" y="4005954"/>
            <a:ext cx="1276350" cy="1828800"/>
          </a:xfrm>
          <a:prstGeom prst="rect">
            <a:avLst/>
          </a:prstGeom>
        </p:spPr>
      </p:pic>
    </p:spTree>
    <p:extLst>
      <p:ext uri="{BB962C8B-B14F-4D97-AF65-F5344CB8AC3E}">
        <p14:creationId xmlns:p14="http://schemas.microsoft.com/office/powerpoint/2010/main" val="14281776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err="1"/>
              <a:t>Okot</a:t>
            </a:r>
            <a:r>
              <a:rPr lang="en-GB" dirty="0"/>
              <a:t> </a:t>
            </a:r>
            <a:r>
              <a:rPr lang="en-GB" dirty="0" err="1"/>
              <a:t>p’Bitik</a:t>
            </a:r>
            <a:r>
              <a:rPr lang="en-GB" dirty="0"/>
              <a:t> (Ugandan philosopher)</a:t>
            </a:r>
          </a:p>
        </p:txBody>
      </p:sp>
      <p:sp>
        <p:nvSpPr>
          <p:cNvPr id="3" name="Content Placeholder 2"/>
          <p:cNvSpPr>
            <a:spLocks noGrp="1"/>
          </p:cNvSpPr>
          <p:nvPr>
            <p:ph idx="1"/>
          </p:nvPr>
        </p:nvSpPr>
        <p:spPr/>
        <p:txBody>
          <a:bodyPr>
            <a:normAutofit fontScale="92500"/>
          </a:bodyPr>
          <a:lstStyle/>
          <a:p>
            <a:r>
              <a:rPr lang="en-GB" dirty="0"/>
              <a:t>“When students of African religions describe African deities as eternal, omnipresent, omnipotent, omniscient, etc. they intimate that African deities have identical attributes with those of the Christian God.”</a:t>
            </a:r>
          </a:p>
          <a:p>
            <a:r>
              <a:rPr lang="en-GB" dirty="0"/>
              <a:t>But such conclusions, as he writes later, are “absurd and misleading.” (quoted in Cox, p. 1)</a:t>
            </a:r>
          </a:p>
        </p:txBody>
      </p:sp>
    </p:spTree>
    <p:extLst>
      <p:ext uri="{BB962C8B-B14F-4D97-AF65-F5344CB8AC3E}">
        <p14:creationId xmlns:p14="http://schemas.microsoft.com/office/powerpoint/2010/main" val="16071402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Invention of Tradition? </a:t>
            </a:r>
          </a:p>
        </p:txBody>
      </p:sp>
      <p:sp>
        <p:nvSpPr>
          <p:cNvPr id="3" name="Content Placeholder 2"/>
          <p:cNvSpPr>
            <a:spLocks noGrp="1"/>
          </p:cNvSpPr>
          <p:nvPr>
            <p:ph idx="1"/>
          </p:nvPr>
        </p:nvSpPr>
        <p:spPr/>
        <p:txBody>
          <a:bodyPr/>
          <a:lstStyle/>
          <a:p>
            <a:r>
              <a:rPr lang="en-GB" dirty="0"/>
              <a:t>But can we conclude from his comments that … </a:t>
            </a:r>
          </a:p>
          <a:p>
            <a:r>
              <a:rPr lang="en-GB" dirty="0"/>
              <a:t>“The African deities of the books, clothed with the attributes of the Christian God, are, in the main, creations of the students of African religions.” (</a:t>
            </a:r>
            <a:r>
              <a:rPr lang="en-GB" dirty="0" err="1"/>
              <a:t>p’Bitek</a:t>
            </a:r>
            <a:r>
              <a:rPr lang="en-GB" dirty="0"/>
              <a:t>, quoted in Cox, p. 1) </a:t>
            </a:r>
          </a:p>
          <a:p>
            <a:endParaRPr lang="en-GB" dirty="0"/>
          </a:p>
        </p:txBody>
      </p:sp>
    </p:spTree>
    <p:extLst>
      <p:ext uri="{BB962C8B-B14F-4D97-AF65-F5344CB8AC3E}">
        <p14:creationId xmlns:p14="http://schemas.microsoft.com/office/powerpoint/2010/main" val="2810018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a:t>Is the presence of a creator God the result of missionaries asking the question “who created you?” which was difficult to translated into local languages? </a:t>
            </a:r>
          </a:p>
          <a:p>
            <a:pPr marL="0" indent="0">
              <a:buNone/>
            </a:pPr>
            <a:r>
              <a:rPr lang="en-GB" dirty="0"/>
              <a:t>  </a:t>
            </a:r>
          </a:p>
        </p:txBody>
      </p:sp>
    </p:spTree>
    <p:extLst>
      <p:ext uri="{BB962C8B-B14F-4D97-AF65-F5344CB8AC3E}">
        <p14:creationId xmlns:p14="http://schemas.microsoft.com/office/powerpoint/2010/main" val="10852585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5800" y="764704"/>
            <a:ext cx="7772400" cy="5331296"/>
          </a:xfrm>
        </p:spPr>
        <p:txBody>
          <a:bodyPr>
            <a:normAutofit/>
          </a:bodyPr>
          <a:lstStyle/>
          <a:p>
            <a:r>
              <a:rPr lang="en-GB" dirty="0" err="1"/>
              <a:t>p’Bitek</a:t>
            </a:r>
            <a:r>
              <a:rPr lang="en-GB" dirty="0"/>
              <a:t> criticised in particular African theologians such as John </a:t>
            </a:r>
            <a:r>
              <a:rPr lang="en-GB" dirty="0" err="1"/>
              <a:t>Mbiti</a:t>
            </a:r>
            <a:r>
              <a:rPr lang="en-GB" dirty="0"/>
              <a:t> who insisted that African traditional religions contained a universal belief in the Supreme Being.</a:t>
            </a:r>
          </a:p>
          <a:p>
            <a:r>
              <a:rPr lang="en-GB" dirty="0" err="1"/>
              <a:t>Mbiti</a:t>
            </a:r>
            <a:r>
              <a:rPr lang="en-GB" dirty="0"/>
              <a:t> and others had two reasons (according to </a:t>
            </a:r>
            <a:r>
              <a:rPr lang="en-GB" dirty="0" err="1"/>
              <a:t>p’Bitek</a:t>
            </a:r>
            <a:r>
              <a:rPr lang="en-GB" dirty="0"/>
              <a:t>):</a:t>
            </a:r>
          </a:p>
          <a:p>
            <a:pPr lvl="1"/>
            <a:r>
              <a:rPr lang="en-GB" dirty="0"/>
              <a:t>To prepare ATR for the Christian message </a:t>
            </a:r>
          </a:p>
          <a:p>
            <a:pPr lvl="1"/>
            <a:r>
              <a:rPr lang="en-GB" dirty="0"/>
              <a:t>To show that followers of ATR are not ‘inferior’ </a:t>
            </a:r>
          </a:p>
        </p:txBody>
      </p:sp>
    </p:spTree>
    <p:extLst>
      <p:ext uri="{BB962C8B-B14F-4D97-AF65-F5344CB8AC3E}">
        <p14:creationId xmlns:p14="http://schemas.microsoft.com/office/powerpoint/2010/main" val="2458261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 The Shona in Zimbabwe</a:t>
            </a:r>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6012160" y="2505075"/>
            <a:ext cx="2466975" cy="1847850"/>
          </a:xfr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5616" y="2276872"/>
            <a:ext cx="1847850" cy="2466975"/>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810000" y="2551054"/>
            <a:ext cx="1524000" cy="2219325"/>
          </a:xfrm>
          <a:prstGeom prst="rect">
            <a:avLst/>
          </a:prstGeom>
        </p:spPr>
      </p:pic>
    </p:spTree>
    <p:extLst>
      <p:ext uri="{BB962C8B-B14F-4D97-AF65-F5344CB8AC3E}">
        <p14:creationId xmlns:p14="http://schemas.microsoft.com/office/powerpoint/2010/main" val="31147627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5800" y="764704"/>
            <a:ext cx="4534272" cy="5331296"/>
          </a:xfrm>
        </p:spPr>
        <p:txBody>
          <a:bodyPr/>
          <a:lstStyle/>
          <a:p>
            <a:r>
              <a:rPr lang="en-GB" sz="2800" dirty="0"/>
              <a:t>Shona speaking population makes the  majority of Zimbabwe’s 13 million people (80%  are Shona)</a:t>
            </a:r>
          </a:p>
          <a:p>
            <a:pPr lvl="1"/>
            <a:r>
              <a:rPr lang="en-GB" dirty="0"/>
              <a:t>But sub-divided in various groups </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28184" y="3429000"/>
            <a:ext cx="1943100" cy="1524000"/>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39006" y="1124744"/>
            <a:ext cx="2592288" cy="1728192"/>
          </a:xfrm>
          <a:prstGeom prst="rect">
            <a:avLst/>
          </a:prstGeom>
        </p:spPr>
      </p:pic>
    </p:spTree>
    <p:extLst>
      <p:ext uri="{BB962C8B-B14F-4D97-AF65-F5344CB8AC3E}">
        <p14:creationId xmlns:p14="http://schemas.microsoft.com/office/powerpoint/2010/main" val="5305531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History </a:t>
            </a:r>
          </a:p>
        </p:txBody>
      </p:sp>
      <p:sp>
        <p:nvSpPr>
          <p:cNvPr id="3" name="Content Placeholder 2"/>
          <p:cNvSpPr>
            <a:spLocks noGrp="1"/>
          </p:cNvSpPr>
          <p:nvPr>
            <p:ph idx="1"/>
          </p:nvPr>
        </p:nvSpPr>
        <p:spPr/>
        <p:txBody>
          <a:bodyPr>
            <a:normAutofit lnSpcReduction="10000"/>
          </a:bodyPr>
          <a:lstStyle/>
          <a:p>
            <a:r>
              <a:rPr lang="en-GB" dirty="0"/>
              <a:t>In the early 1400s Shona groups formed a state separate from Zimbabwe under the </a:t>
            </a:r>
            <a:r>
              <a:rPr lang="en-GB" dirty="0" err="1"/>
              <a:t>Mutapa</a:t>
            </a:r>
            <a:r>
              <a:rPr lang="en-GB" dirty="0"/>
              <a:t> dynasty </a:t>
            </a:r>
          </a:p>
          <a:p>
            <a:r>
              <a:rPr lang="en-GB" dirty="0"/>
              <a:t>Portuguese traders arrived at the East African coast in the 16</a:t>
            </a:r>
            <a:r>
              <a:rPr lang="en-GB" baseline="30000" dirty="0"/>
              <a:t>th</a:t>
            </a:r>
            <a:r>
              <a:rPr lang="en-GB" dirty="0"/>
              <a:t> century and weakened the state  </a:t>
            </a:r>
          </a:p>
          <a:p>
            <a:pPr lvl="1"/>
            <a:r>
              <a:rPr lang="en-GB" dirty="0"/>
              <a:t>-&gt; lost influence in the 17</a:t>
            </a:r>
            <a:r>
              <a:rPr lang="en-GB" baseline="30000" dirty="0"/>
              <a:t>th</a:t>
            </a:r>
            <a:r>
              <a:rPr lang="en-GB" dirty="0"/>
              <a:t> century though existed until the late 19</a:t>
            </a:r>
            <a:r>
              <a:rPr lang="en-GB" baseline="30000" dirty="0"/>
              <a:t>th</a:t>
            </a:r>
            <a:r>
              <a:rPr lang="en-GB" dirty="0"/>
              <a:t> century </a:t>
            </a:r>
          </a:p>
        </p:txBody>
      </p:sp>
    </p:spTree>
    <p:extLst>
      <p:ext uri="{BB962C8B-B14F-4D97-AF65-F5344CB8AC3E}">
        <p14:creationId xmlns:p14="http://schemas.microsoft.com/office/powerpoint/2010/main" val="37596270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Today </a:t>
            </a:r>
          </a:p>
        </p:txBody>
      </p:sp>
      <p:sp>
        <p:nvSpPr>
          <p:cNvPr id="3" name="Content Placeholder 2"/>
          <p:cNvSpPr>
            <a:spLocks noGrp="1"/>
          </p:cNvSpPr>
          <p:nvPr>
            <p:ph idx="1"/>
          </p:nvPr>
        </p:nvSpPr>
        <p:spPr>
          <a:xfrm>
            <a:off x="685800" y="1981200"/>
            <a:ext cx="6694512" cy="4114800"/>
          </a:xfrm>
        </p:spPr>
        <p:txBody>
          <a:bodyPr/>
          <a:lstStyle/>
          <a:p>
            <a:r>
              <a:rPr lang="en-GB" sz="2800" dirty="0"/>
              <a:t>Traditional social organization still in place </a:t>
            </a:r>
          </a:p>
          <a:p>
            <a:pPr lvl="1"/>
            <a:r>
              <a:rPr lang="en-GB" sz="2400" dirty="0"/>
              <a:t>Chief on top of hierarchy, looks after traditional religious practices with headsmen (village level) and elders (family level)</a:t>
            </a:r>
          </a:p>
          <a:p>
            <a:pPr lvl="1"/>
            <a:r>
              <a:rPr lang="en-GB" sz="2400" dirty="0"/>
              <a:t>Social hierarchy mirrored by hierarchy in the spirit world with the chief’s ancestors on top </a:t>
            </a:r>
          </a:p>
          <a:p>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20272" y="933450"/>
            <a:ext cx="1838325" cy="2495550"/>
          </a:xfrm>
          <a:prstGeom prst="rect">
            <a:avLst/>
          </a:prstGeom>
        </p:spPr>
      </p:pic>
    </p:spTree>
    <p:extLst>
      <p:ext uri="{BB962C8B-B14F-4D97-AF65-F5344CB8AC3E}">
        <p14:creationId xmlns:p14="http://schemas.microsoft.com/office/powerpoint/2010/main" val="32589293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a:t>Mwari</a:t>
            </a:r>
            <a:r>
              <a:rPr lang="en-GB" dirty="0"/>
              <a:t> </a:t>
            </a:r>
          </a:p>
        </p:txBody>
      </p:sp>
      <p:sp>
        <p:nvSpPr>
          <p:cNvPr id="3" name="Content Placeholder 2"/>
          <p:cNvSpPr>
            <a:spLocks noGrp="1"/>
          </p:cNvSpPr>
          <p:nvPr>
            <p:ph idx="1"/>
          </p:nvPr>
        </p:nvSpPr>
        <p:spPr/>
        <p:txBody>
          <a:bodyPr/>
          <a:lstStyle/>
          <a:p>
            <a:r>
              <a:rPr lang="en-GB" dirty="0"/>
              <a:t>= used since the 1960s  by Shona-speaking Christians as equivalent to God the Father of our Lord Jesus Christ, the Supreme Being, God the Creator </a:t>
            </a:r>
          </a:p>
        </p:txBody>
      </p:sp>
    </p:spTree>
    <p:extLst>
      <p:ext uri="{BB962C8B-B14F-4D97-AF65-F5344CB8AC3E}">
        <p14:creationId xmlns:p14="http://schemas.microsoft.com/office/powerpoint/2010/main" val="26886052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endParaRPr lang="en-GB"/>
          </a:p>
        </p:txBody>
      </p:sp>
      <p:sp>
        <p:nvSpPr>
          <p:cNvPr id="3" name="Content Placeholder 2"/>
          <p:cNvSpPr>
            <a:spLocks noGrp="1"/>
          </p:cNvSpPr>
          <p:nvPr>
            <p:ph sz="half" idx="1"/>
          </p:nvPr>
        </p:nvSpPr>
        <p:spPr/>
        <p:txBody>
          <a:bodyPr/>
          <a:lstStyle/>
          <a:p>
            <a:r>
              <a:rPr lang="en-GB" dirty="0"/>
              <a:t>Used also by new African churches who refer to God as </a:t>
            </a:r>
            <a:r>
              <a:rPr lang="en-GB" dirty="0" err="1"/>
              <a:t>Mwari</a:t>
            </a:r>
            <a:r>
              <a:rPr lang="en-GB" dirty="0"/>
              <a:t> Baba (God the Father) or </a:t>
            </a:r>
            <a:r>
              <a:rPr lang="en-GB" dirty="0" err="1"/>
              <a:t>Mwari</a:t>
            </a:r>
            <a:r>
              <a:rPr lang="en-GB" dirty="0"/>
              <a:t> </a:t>
            </a:r>
            <a:r>
              <a:rPr lang="en-GB" dirty="0" err="1"/>
              <a:t>Wokudenga</a:t>
            </a:r>
            <a:r>
              <a:rPr lang="en-GB" dirty="0"/>
              <a:t> (God of Heaven) </a:t>
            </a:r>
          </a:p>
          <a:p>
            <a:endParaRPr lang="en-GB" dirty="0"/>
          </a:p>
        </p:txBody>
      </p:sp>
      <p:pic>
        <p:nvPicPr>
          <p:cNvPr id="6" name="Content Placeholder 5"/>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4888174" y="2060848"/>
            <a:ext cx="3556972" cy="2664296"/>
          </a:xfrm>
        </p:spPr>
      </p:pic>
    </p:spTree>
    <p:extLst>
      <p:ext uri="{BB962C8B-B14F-4D97-AF65-F5344CB8AC3E}">
        <p14:creationId xmlns:p14="http://schemas.microsoft.com/office/powerpoint/2010/main" val="32223187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a:t>Equating </a:t>
            </a:r>
            <a:r>
              <a:rPr lang="en-GB" dirty="0" err="1"/>
              <a:t>Mwari</a:t>
            </a:r>
            <a:r>
              <a:rPr lang="en-GB" dirty="0"/>
              <a:t> with a universal God has expanded beyond churches into academic writings </a:t>
            </a:r>
          </a:p>
          <a:p>
            <a:pPr lvl="1"/>
            <a:r>
              <a:rPr lang="en-GB" dirty="0"/>
              <a:t>e.g. the historian </a:t>
            </a:r>
            <a:r>
              <a:rPr lang="en-GB" dirty="0" err="1"/>
              <a:t>Nwagi</a:t>
            </a:r>
            <a:r>
              <a:rPr lang="en-GB" dirty="0"/>
              <a:t> </a:t>
            </a:r>
            <a:r>
              <a:rPr lang="en-GB" dirty="0" err="1"/>
              <a:t>Bhebe</a:t>
            </a:r>
            <a:r>
              <a:rPr lang="en-GB" dirty="0"/>
              <a:t> writes that the Shona had a long developed ‘cult’ centred on the High God </a:t>
            </a:r>
            <a:r>
              <a:rPr lang="en-GB" dirty="0" err="1"/>
              <a:t>Mwari</a:t>
            </a:r>
            <a:r>
              <a:rPr lang="en-GB" dirty="0"/>
              <a:t> </a:t>
            </a:r>
          </a:p>
          <a:p>
            <a:pPr lvl="1"/>
            <a:r>
              <a:rPr lang="en-GB" dirty="0"/>
              <a:t>Also included in school curriculum in Zimbabwe (see Cox, p. 68)</a:t>
            </a:r>
          </a:p>
        </p:txBody>
      </p:sp>
    </p:spTree>
    <p:extLst>
      <p:ext uri="{BB962C8B-B14F-4D97-AF65-F5344CB8AC3E}">
        <p14:creationId xmlns:p14="http://schemas.microsoft.com/office/powerpoint/2010/main" val="145322600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But ….</a:t>
            </a:r>
          </a:p>
        </p:txBody>
      </p:sp>
      <p:sp>
        <p:nvSpPr>
          <p:cNvPr id="3" name="Content Placeholder 2"/>
          <p:cNvSpPr>
            <a:spLocks noGrp="1"/>
          </p:cNvSpPr>
          <p:nvPr>
            <p:ph idx="1"/>
          </p:nvPr>
        </p:nvSpPr>
        <p:spPr/>
        <p:txBody>
          <a:bodyPr/>
          <a:lstStyle/>
          <a:p>
            <a:r>
              <a:rPr lang="en-GB" dirty="0"/>
              <a:t>Was </a:t>
            </a:r>
            <a:r>
              <a:rPr lang="en-GB" dirty="0" err="1"/>
              <a:t>Mwari</a:t>
            </a:r>
            <a:r>
              <a:rPr lang="en-GB" dirty="0"/>
              <a:t> just an indigenous god who has been taken over into Christianity and elevated to the position of the highest source of the Christian faith?</a:t>
            </a:r>
          </a:p>
        </p:txBody>
      </p:sp>
    </p:spTree>
    <p:extLst>
      <p:ext uri="{BB962C8B-B14F-4D97-AF65-F5344CB8AC3E}">
        <p14:creationId xmlns:p14="http://schemas.microsoft.com/office/powerpoint/2010/main" val="29778378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Michael </a:t>
            </a:r>
            <a:r>
              <a:rPr lang="en-GB" dirty="0" err="1"/>
              <a:t>Bourdillon</a:t>
            </a:r>
            <a:r>
              <a:rPr lang="en-GB" dirty="0"/>
              <a:t> (1976)</a:t>
            </a:r>
          </a:p>
        </p:txBody>
      </p:sp>
      <p:sp>
        <p:nvSpPr>
          <p:cNvPr id="3" name="Content Placeholder 2"/>
          <p:cNvSpPr>
            <a:spLocks noGrp="1"/>
          </p:cNvSpPr>
          <p:nvPr>
            <p:ph idx="1"/>
          </p:nvPr>
        </p:nvSpPr>
        <p:spPr/>
        <p:txBody>
          <a:bodyPr>
            <a:normAutofit lnSpcReduction="10000"/>
          </a:bodyPr>
          <a:lstStyle/>
          <a:p>
            <a:r>
              <a:rPr lang="en-GB" dirty="0"/>
              <a:t>States that the Shona uses numerous names for the High God, including </a:t>
            </a:r>
            <a:r>
              <a:rPr lang="en-GB" dirty="0" err="1"/>
              <a:t>Mwara</a:t>
            </a:r>
            <a:r>
              <a:rPr lang="en-GB" dirty="0"/>
              <a:t> which is a personal name</a:t>
            </a:r>
          </a:p>
          <a:p>
            <a:r>
              <a:rPr lang="en-GB" dirty="0"/>
              <a:t>However, the High God played traditionally little or no role in the religious practice which focused on spirits instead </a:t>
            </a:r>
          </a:p>
          <a:p>
            <a:pPr lvl="1"/>
            <a:r>
              <a:rPr lang="en-GB" dirty="0"/>
              <a:t>In particular territorial spirits associated with a chief’s ancestor lineage </a:t>
            </a:r>
          </a:p>
        </p:txBody>
      </p:sp>
    </p:spTree>
    <p:extLst>
      <p:ext uri="{BB962C8B-B14F-4D97-AF65-F5344CB8AC3E}">
        <p14:creationId xmlns:p14="http://schemas.microsoft.com/office/powerpoint/2010/main" val="375774780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However …</a:t>
            </a:r>
          </a:p>
        </p:txBody>
      </p:sp>
      <p:sp>
        <p:nvSpPr>
          <p:cNvPr id="3" name="Content Placeholder 2"/>
          <p:cNvSpPr>
            <a:spLocks noGrp="1"/>
          </p:cNvSpPr>
          <p:nvPr>
            <p:ph idx="1"/>
          </p:nvPr>
        </p:nvSpPr>
        <p:spPr/>
        <p:txBody>
          <a:bodyPr/>
          <a:lstStyle/>
          <a:p>
            <a:r>
              <a:rPr lang="en-GB" dirty="0"/>
              <a:t>Other scholars connect </a:t>
            </a:r>
            <a:r>
              <a:rPr lang="en-GB" dirty="0" err="1"/>
              <a:t>Mwari</a:t>
            </a:r>
            <a:r>
              <a:rPr lang="en-GB" dirty="0"/>
              <a:t> with the prior state or dynasties that existed in Zimbabwe earlier </a:t>
            </a:r>
          </a:p>
          <a:p>
            <a:pPr lvl="1"/>
            <a:r>
              <a:rPr lang="en-GB" dirty="0"/>
              <a:t>e.g. D.N. Beach writes that </a:t>
            </a:r>
            <a:r>
              <a:rPr lang="en-GB" dirty="0" err="1"/>
              <a:t>Mwari</a:t>
            </a:r>
            <a:r>
              <a:rPr lang="en-GB" dirty="0"/>
              <a:t> was a specifically </a:t>
            </a:r>
            <a:r>
              <a:rPr lang="en-GB" dirty="0" err="1"/>
              <a:t>Rozvi</a:t>
            </a:r>
            <a:r>
              <a:rPr lang="en-GB" dirty="0"/>
              <a:t> High God who was a combination of sky god and ancestral spirit and later it spread from the North to other parts of Zimbabwe </a:t>
            </a:r>
          </a:p>
          <a:p>
            <a:pPr lvl="2"/>
            <a:endParaRPr lang="en-GB" dirty="0"/>
          </a:p>
        </p:txBody>
      </p:sp>
    </p:spTree>
    <p:extLst>
      <p:ext uri="{BB962C8B-B14F-4D97-AF65-F5344CB8AC3E}">
        <p14:creationId xmlns:p14="http://schemas.microsoft.com/office/powerpoint/2010/main" val="19459709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James Cox</a:t>
            </a:r>
          </a:p>
        </p:txBody>
      </p:sp>
      <p:sp>
        <p:nvSpPr>
          <p:cNvPr id="3" name="Content Placeholder 2"/>
          <p:cNvSpPr>
            <a:spLocks noGrp="1"/>
          </p:cNvSpPr>
          <p:nvPr>
            <p:ph idx="1"/>
          </p:nvPr>
        </p:nvSpPr>
        <p:spPr/>
        <p:txBody>
          <a:bodyPr>
            <a:normAutofit lnSpcReduction="10000"/>
          </a:bodyPr>
          <a:lstStyle/>
          <a:p>
            <a:r>
              <a:rPr lang="en-GB" dirty="0"/>
              <a:t>Based on Beach and others Cox concludes that </a:t>
            </a:r>
            <a:r>
              <a:rPr lang="en-GB" dirty="0" err="1"/>
              <a:t>Mwari</a:t>
            </a:r>
            <a:r>
              <a:rPr lang="en-GB" dirty="0"/>
              <a:t> was linked to fertility “in the sense that the senior ancestor spirit is seen as the source of the lineage or kinship group, who continues to care for his children by producing rain that causes crops to come to fruition and the cattle to prosper” (p. 74)</a:t>
            </a:r>
          </a:p>
        </p:txBody>
      </p:sp>
    </p:spTree>
    <p:extLst>
      <p:ext uri="{BB962C8B-B14F-4D97-AF65-F5344CB8AC3E}">
        <p14:creationId xmlns:p14="http://schemas.microsoft.com/office/powerpoint/2010/main" val="25166738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Christian transformation </a:t>
            </a:r>
          </a:p>
        </p:txBody>
      </p:sp>
      <p:sp>
        <p:nvSpPr>
          <p:cNvPr id="3" name="Content Placeholder 2"/>
          <p:cNvSpPr>
            <a:spLocks noGrp="1"/>
          </p:cNvSpPr>
          <p:nvPr>
            <p:ph idx="1"/>
          </p:nvPr>
        </p:nvSpPr>
        <p:spPr/>
        <p:txBody>
          <a:bodyPr/>
          <a:lstStyle/>
          <a:p>
            <a:r>
              <a:rPr lang="en-GB" dirty="0"/>
              <a:t>The traditional understanding of </a:t>
            </a:r>
            <a:r>
              <a:rPr lang="en-GB" dirty="0" err="1"/>
              <a:t>Mwari</a:t>
            </a:r>
            <a:r>
              <a:rPr lang="en-GB" dirty="0"/>
              <a:t> as fertility deity and original ancestor has been transformed then into a now universally accepted use of </a:t>
            </a:r>
            <a:r>
              <a:rPr lang="en-GB" dirty="0" err="1"/>
              <a:t>Mwari</a:t>
            </a:r>
            <a:r>
              <a:rPr lang="en-GB" dirty="0"/>
              <a:t> for God the Creator (Cox, p. 75). </a:t>
            </a:r>
          </a:p>
        </p:txBody>
      </p:sp>
    </p:spTree>
    <p:extLst>
      <p:ext uri="{BB962C8B-B14F-4D97-AF65-F5344CB8AC3E}">
        <p14:creationId xmlns:p14="http://schemas.microsoft.com/office/powerpoint/2010/main" val="56673628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a:t>Identification of </a:t>
            </a:r>
            <a:r>
              <a:rPr lang="en-GB" dirty="0" err="1"/>
              <a:t>Mwari</a:t>
            </a:r>
            <a:r>
              <a:rPr lang="en-GB" dirty="0"/>
              <a:t> with the Christian God by missionaries, followed by African theologians and local church leaders </a:t>
            </a:r>
          </a:p>
          <a:p>
            <a:r>
              <a:rPr lang="en-GB" dirty="0"/>
              <a:t>In order to construct an imaginary line of continuity between pre-Christian religious life and the Christian message </a:t>
            </a:r>
          </a:p>
        </p:txBody>
      </p:sp>
    </p:spTree>
    <p:extLst>
      <p:ext uri="{BB962C8B-B14F-4D97-AF65-F5344CB8AC3E}">
        <p14:creationId xmlns:p14="http://schemas.microsoft.com/office/powerpoint/2010/main" val="1920874411"/>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E9765FB2FDA7984FA87112E26C884F14" ma:contentTypeVersion="2" ma:contentTypeDescription="Create a new document." ma:contentTypeScope="" ma:versionID="fe9b9c35940b012e39dd19801f39f532">
  <xsd:schema xmlns:xsd="http://www.w3.org/2001/XMLSchema" xmlns:xs="http://www.w3.org/2001/XMLSchema" xmlns:p="http://schemas.microsoft.com/office/2006/metadata/properties" xmlns:ns2="303dbf9b-b85b-46a0-94f1-894078c07ecd" targetNamespace="http://schemas.microsoft.com/office/2006/metadata/properties" ma:root="true" ma:fieldsID="2a4b2c55753dda35bc03796856e2c125" ns2:_="">
    <xsd:import namespace="303dbf9b-b85b-46a0-94f1-894078c07ecd"/>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5FC5585-51CA-4C4C-9028-AEC8FAD67B8B}">
  <ds:schemaRef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303dbf9b-b85b-46a0-94f1-894078c07ecd"/>
    <ds:schemaRef ds:uri="http://purl.org/dc/terms/"/>
    <ds:schemaRef ds:uri="http://www.w3.org/XML/1998/namespace"/>
    <ds:schemaRef ds:uri="http://purl.org/dc/dcmitype/"/>
  </ds:schemaRefs>
</ds:datastoreItem>
</file>

<file path=customXml/itemProps2.xml><?xml version="1.0" encoding="utf-8"?>
<ds:datastoreItem xmlns:ds="http://schemas.openxmlformats.org/officeDocument/2006/customXml" ds:itemID="{140938E5-14B8-4DF4-90D3-BAB8848609C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081439C-114A-4151-B03A-0408F1ADA96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20140311PresentationUWTSDTemplate</Template>
  <TotalTime>1402</TotalTime>
  <Words>800</Words>
  <Application>Microsoft Office PowerPoint</Application>
  <PresentationFormat>On-screen Show (4:3)</PresentationFormat>
  <Paragraphs>61</Paragraphs>
  <Slides>22</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22</vt:i4>
      </vt:variant>
    </vt:vector>
  </HeadingPairs>
  <TitlesOfParts>
    <vt:vector size="26" baseType="lpstr">
      <vt:lpstr>Arial</vt:lpstr>
      <vt:lpstr>Calibri</vt:lpstr>
      <vt:lpstr>Myriad Pro</vt:lpstr>
      <vt:lpstr>20140311PresentationUWTSDTemplate</vt:lpstr>
      <vt:lpstr>Religions in Africa </vt:lpstr>
      <vt:lpstr>Topic today</vt:lpstr>
      <vt:lpstr>Suggested Readings: </vt:lpstr>
      <vt:lpstr>Structure today </vt:lpstr>
      <vt:lpstr>1. Introduction</vt:lpstr>
      <vt:lpstr>Okot p’Bitik (Ugandan philosopher)</vt:lpstr>
      <vt:lpstr>Invention of Tradition? </vt:lpstr>
      <vt:lpstr>PowerPoint Presentation</vt:lpstr>
      <vt:lpstr>PowerPoint Presentation</vt:lpstr>
      <vt:lpstr> The Shona in Zimbabwe</vt:lpstr>
      <vt:lpstr>PowerPoint Presentation</vt:lpstr>
      <vt:lpstr>History </vt:lpstr>
      <vt:lpstr>Today </vt:lpstr>
      <vt:lpstr>Mwari </vt:lpstr>
      <vt:lpstr>PowerPoint Presentation</vt:lpstr>
      <vt:lpstr>PowerPoint Presentation</vt:lpstr>
      <vt:lpstr>But ….</vt:lpstr>
      <vt:lpstr>Michael Bourdillon (1976)</vt:lpstr>
      <vt:lpstr>However …</vt:lpstr>
      <vt:lpstr>James Cox</vt:lpstr>
      <vt:lpstr>Christian transformation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Bettina Schmidt</cp:lastModifiedBy>
  <cp:revision>200</cp:revision>
  <cp:lastPrinted>2017-03-06T16:11:16Z</cp:lastPrinted>
  <dcterms:created xsi:type="dcterms:W3CDTF">2015-04-14T15:21:28Z</dcterms:created>
  <dcterms:modified xsi:type="dcterms:W3CDTF">2025-01-27T14:58:18Z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0x010100E9765FB2FDA7984FA87112E26C884F14</vt:lpwstr>
  </property>
</Properties>
</file>